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8"/>
  </p:notesMasterIdLst>
  <p:handoutMasterIdLst>
    <p:handoutMasterId r:id="rId39"/>
  </p:handoutMasterIdLst>
  <p:sldIdLst>
    <p:sldId id="257" r:id="rId2"/>
    <p:sldId id="291" r:id="rId3"/>
    <p:sldId id="292" r:id="rId4"/>
    <p:sldId id="293" r:id="rId5"/>
    <p:sldId id="294" r:id="rId6"/>
    <p:sldId id="295" r:id="rId7"/>
    <p:sldId id="296" r:id="rId8"/>
    <p:sldId id="297" r:id="rId9"/>
    <p:sldId id="298" r:id="rId10"/>
    <p:sldId id="299" r:id="rId11"/>
    <p:sldId id="300" r:id="rId12"/>
    <p:sldId id="301" r:id="rId13"/>
    <p:sldId id="305" r:id="rId14"/>
    <p:sldId id="303"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274"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512"/>
  </p:normalViewPr>
  <p:slideViewPr>
    <p:cSldViewPr>
      <p:cViewPr>
        <p:scale>
          <a:sx n="100" d="100"/>
          <a:sy n="100" d="100"/>
        </p:scale>
        <p:origin x="142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33A7EF-02A5-4176-A9E6-6BC80031BBD2}" type="slidenum">
              <a:rPr lang="en-US"/>
              <a:pPr/>
              <a:t>‹#›</a:t>
            </a:fld>
            <a:endParaRPr lang="en-US"/>
          </a:p>
        </p:txBody>
      </p:sp>
    </p:spTree>
    <p:extLst>
      <p:ext uri="{BB962C8B-B14F-4D97-AF65-F5344CB8AC3E}">
        <p14:creationId xmlns:p14="http://schemas.microsoft.com/office/powerpoint/2010/main" val="756764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6DCB4E-BA94-41D7-B48C-AC8B34171803}" type="slidenum">
              <a:rPr lang="en-AU"/>
              <a:pPr/>
              <a:t>‹#›</a:t>
            </a:fld>
            <a:endParaRPr lang="en-AU"/>
          </a:p>
        </p:txBody>
      </p:sp>
    </p:spTree>
    <p:extLst>
      <p:ext uri="{BB962C8B-B14F-4D97-AF65-F5344CB8AC3E}">
        <p14:creationId xmlns:p14="http://schemas.microsoft.com/office/powerpoint/2010/main" val="1638964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EE02AE09-F51A-4087-A6C7-902B4AF1BDCC}"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Opening quote. </a:t>
            </a:r>
            <a:r>
              <a:rPr lang="en-US" smtClean="0">
                <a:latin typeface="Arial" pitchFamily="34" charset="0"/>
              </a:rPr>
              <a:t>This chapter looks at two important wireless network security schemes. First, we look at the IEEE 802.11i standard for wireless LAN security. The remainder of the chapter is devoted to security standards for Web access from mobile wireless devices, such as cell phones. </a:t>
            </a:r>
            <a:endParaRPr lang="en-US" smtClean="0">
              <a:latin typeface="Arial" pitchFamily="34" charset="0"/>
              <a:cs typeface="Arial" pitchFamily="34" charset="0"/>
            </a:endParaRPr>
          </a:p>
        </p:txBody>
      </p:sp>
    </p:spTree>
    <p:extLst>
      <p:ext uri="{BB962C8B-B14F-4D97-AF65-F5344CB8AC3E}">
        <p14:creationId xmlns:p14="http://schemas.microsoft.com/office/powerpoint/2010/main" val="29744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smtClean="0">
                <a:latin typeface="Arial" pitchFamily="34" charset="0"/>
              </a:rPr>
              <a:t>Stallings Figure 17.4b lists the cryptographic algorithms used for the 802.11i RSN security services.</a:t>
            </a:r>
          </a:p>
        </p:txBody>
      </p:sp>
      <p:sp>
        <p:nvSpPr>
          <p:cNvPr id="36868" name="Slide Number Placeholder 3"/>
          <p:cNvSpPr>
            <a:spLocks noGrp="1"/>
          </p:cNvSpPr>
          <p:nvPr>
            <p:ph type="sldNum" sz="quarter" idx="5"/>
          </p:nvPr>
        </p:nvSpPr>
        <p:spPr>
          <a:noFill/>
        </p:spPr>
        <p:txBody>
          <a:bodyPr/>
          <a:lstStyle/>
          <a:p>
            <a:fld id="{29C686EC-0029-4059-BD05-B1ED40D2523E}" type="slidenum">
              <a:rPr lang="en-AU"/>
              <a:pPr/>
              <a:t>10</a:t>
            </a:fld>
            <a:endParaRPr lang="en-AU"/>
          </a:p>
        </p:txBody>
      </p:sp>
    </p:spTree>
    <p:extLst>
      <p:ext uri="{BB962C8B-B14F-4D97-AF65-F5344CB8AC3E}">
        <p14:creationId xmlns:p14="http://schemas.microsoft.com/office/powerpoint/2010/main" val="195927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smtClean="0">
                <a:latin typeface="Arial" pitchFamily="34" charset="0"/>
              </a:rPr>
              <a:t>The operation of an IEEE 802.11i RSN can be broken down into five distinct phases of operation, as shown in Stallings Figure 17.5. One new component is the authentication server (AS). The five  phase are: </a:t>
            </a:r>
          </a:p>
          <a:p>
            <a:pPr>
              <a:lnSpc>
                <a:spcPct val="90000"/>
              </a:lnSpc>
            </a:pPr>
            <a:r>
              <a:rPr lang="en-US" dirty="0" smtClean="0">
                <a:latin typeface="Arial" pitchFamily="34" charset="0"/>
              </a:rPr>
              <a:t> • </a:t>
            </a:r>
            <a:r>
              <a:rPr lang="en-US" b="1" dirty="0" smtClean="0">
                <a:latin typeface="Arial" pitchFamily="34" charset="0"/>
              </a:rPr>
              <a:t>Discovery</a:t>
            </a:r>
            <a:r>
              <a:rPr lang="en-US" dirty="0" smtClean="0">
                <a:latin typeface="Arial" pitchFamily="34" charset="0"/>
              </a:rPr>
              <a:t>: An AP uses messages called Beacons and Probe Responses to advertise its IEEE 802.11i security policy. The STA uses these to identify an AP for a WLAN with which it wishes to communicate. The STA associates with the AP, which it uses to select the cipher suite and authentication mechanism when the Beacons and Probe Responses present a choice. </a:t>
            </a:r>
          </a:p>
          <a:p>
            <a:pPr>
              <a:lnSpc>
                <a:spcPct val="90000"/>
              </a:lnSpc>
            </a:pPr>
            <a:r>
              <a:rPr lang="en-US" b="1" dirty="0" smtClean="0">
                <a:latin typeface="Arial" pitchFamily="34" charset="0"/>
              </a:rPr>
              <a:t>• Authentication</a:t>
            </a:r>
            <a:r>
              <a:rPr lang="en-US" dirty="0" smtClean="0">
                <a:latin typeface="Arial" pitchFamily="34" charset="0"/>
              </a:rPr>
              <a:t>: During this phase, the STA and AS prove their identities to each other. The AP blocks non-authentication traffic between the STA and AS until the authentication transaction is successful. The AP does not participate in the authentication transaction other than forwarding traffic between the STA and AS. • </a:t>
            </a:r>
            <a:r>
              <a:rPr lang="en-US" b="1" dirty="0" smtClean="0">
                <a:latin typeface="Arial" pitchFamily="34" charset="0"/>
              </a:rPr>
              <a:t>Key generation and distribution</a:t>
            </a:r>
            <a:r>
              <a:rPr lang="en-US" dirty="0" smtClean="0">
                <a:latin typeface="Arial" pitchFamily="34" charset="0"/>
              </a:rPr>
              <a:t>: The AP and the STA perform several operations that cause cryptographic keys to be generated and placed on the AP and the STA. Frames are exchanged between the AP and STA only</a:t>
            </a:r>
          </a:p>
          <a:p>
            <a:pPr>
              <a:lnSpc>
                <a:spcPct val="90000"/>
              </a:lnSpc>
            </a:pPr>
            <a:r>
              <a:rPr lang="en-US" b="1" dirty="0" smtClean="0">
                <a:latin typeface="Arial" pitchFamily="34" charset="0"/>
              </a:rPr>
              <a:t> • Protected data transfer</a:t>
            </a:r>
            <a:r>
              <a:rPr lang="en-US" dirty="0" smtClean="0">
                <a:latin typeface="Arial" pitchFamily="34" charset="0"/>
              </a:rPr>
              <a:t>: Frames are exchanged between the STA and the end station through the AP. As denoted by the shading and the encryption module icon, secure data transfer occurs between the STA and the AP only; security is not provided end-to-end. </a:t>
            </a:r>
          </a:p>
          <a:p>
            <a:pPr>
              <a:lnSpc>
                <a:spcPct val="90000"/>
              </a:lnSpc>
            </a:pPr>
            <a:r>
              <a:rPr lang="en-US" b="1" dirty="0" smtClean="0">
                <a:latin typeface="Arial" pitchFamily="34" charset="0"/>
              </a:rPr>
              <a:t>• Connection termination</a:t>
            </a:r>
            <a:r>
              <a:rPr lang="en-US" dirty="0" smtClean="0">
                <a:latin typeface="Arial" pitchFamily="34" charset="0"/>
              </a:rPr>
              <a:t>: The AP and STA exchange frames. During this phase, the secure connection is torn down and the connection is restored to the original state. </a:t>
            </a:r>
          </a:p>
        </p:txBody>
      </p:sp>
      <p:sp>
        <p:nvSpPr>
          <p:cNvPr id="38916" name="Slide Number Placeholder 3"/>
          <p:cNvSpPr>
            <a:spLocks noGrp="1"/>
          </p:cNvSpPr>
          <p:nvPr>
            <p:ph type="sldNum" sz="quarter" idx="5"/>
          </p:nvPr>
        </p:nvSpPr>
        <p:spPr>
          <a:noFill/>
        </p:spPr>
        <p:txBody>
          <a:bodyPr/>
          <a:lstStyle/>
          <a:p>
            <a:fld id="{8CC937EE-B54F-4934-95F3-A35D4359495F}" type="slidenum">
              <a:rPr lang="en-AU"/>
              <a:pPr/>
              <a:t>11</a:t>
            </a:fld>
            <a:endParaRPr lang="en-AU"/>
          </a:p>
        </p:txBody>
      </p:sp>
    </p:spTree>
    <p:extLst>
      <p:ext uri="{BB962C8B-B14F-4D97-AF65-F5344CB8AC3E}">
        <p14:creationId xmlns:p14="http://schemas.microsoft.com/office/powerpoint/2010/main" val="9469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xfrm>
            <a:off x="685800" y="4343400"/>
            <a:ext cx="5486400" cy="4419600"/>
          </a:xfrm>
          <a:noFill/>
          <a:ln/>
        </p:spPr>
        <p:txBody>
          <a:bodyPr/>
          <a:lstStyle/>
          <a:p>
            <a:r>
              <a:rPr lang="en-US" smtClean="0">
                <a:latin typeface="Arial" pitchFamily="34" charset="0"/>
              </a:rPr>
              <a:t>We now look in more detail at the RSN phases of operation, beginning with the discovery phase, which is illustrated in the upper portion of Stallings Figure 17.6. The purpose of this phase is for an STA and an AP to recognize each other, agree on a set of security capabilities, and establish an association for future communication using those security capabilities (Confidentiality and MPDU integrity protocols for protecting unicast traffic, Authentication method, Cryptography key management approach). Confidentiality and integrity protocols for protecting multicast/broadcast traffic are dictated by the AP, since all STAs in a multicast group must use the same protocols and ciphers. The specification of a protocol, along with the chosen key length (if variable) is know as a </a:t>
            </a:r>
            <a:r>
              <a:rPr lang="en-US" i="1" smtClean="0">
                <a:latin typeface="Arial" pitchFamily="34" charset="0"/>
              </a:rPr>
              <a:t>cipher suite</a:t>
            </a:r>
            <a:r>
              <a:rPr lang="en-US" smtClean="0">
                <a:latin typeface="Arial" pitchFamily="34" charset="0"/>
              </a:rPr>
              <a:t>. The options for the confidentiality and integrity cipher suite are as follows: WEP, with either a 40-bit or 104-bit key (for  backward compatibility), TKIP, CCMP, vendor-specific methods. The options for the  authentication and key management (AKM) suite are: IEEE 802.1X, pre-shared key, vendor-specific methods). The discovery phase consists of three exchanges: Network and security capability discovery, Open system authentication, and Association.</a:t>
            </a:r>
          </a:p>
          <a:p>
            <a:r>
              <a:rPr lang="en-US" smtClean="0">
                <a:latin typeface="Arial" pitchFamily="34" charset="0"/>
              </a:rPr>
              <a:t>The authentication phase enables mutual authentication between an STA and an authentication server (AS) located in the DS. Authentication is designed to allow only authorized stations to use the network and to provide the STA with assurance that it is communicating with a legitimate network. The lower part of Figure 17.6 shows the IEEE 802.11 MPDU exchange for this phase (see text for further details). </a:t>
            </a:r>
          </a:p>
        </p:txBody>
      </p:sp>
      <p:sp>
        <p:nvSpPr>
          <p:cNvPr id="40964" name="Slide Number Placeholder 3"/>
          <p:cNvSpPr>
            <a:spLocks noGrp="1"/>
          </p:cNvSpPr>
          <p:nvPr>
            <p:ph type="sldNum" sz="quarter" idx="5"/>
          </p:nvPr>
        </p:nvSpPr>
        <p:spPr>
          <a:noFill/>
        </p:spPr>
        <p:txBody>
          <a:bodyPr/>
          <a:lstStyle/>
          <a:p>
            <a:fld id="{47E273AC-AD74-4D40-B26E-3AA19DC9AD96}" type="slidenum">
              <a:rPr lang="en-AU"/>
              <a:pPr/>
              <a:t>12</a:t>
            </a:fld>
            <a:endParaRPr lang="en-AU"/>
          </a:p>
        </p:txBody>
      </p:sp>
    </p:spTree>
    <p:extLst>
      <p:ext uri="{BB962C8B-B14F-4D97-AF65-F5344CB8AC3E}">
        <p14:creationId xmlns:p14="http://schemas.microsoft.com/office/powerpoint/2010/main" val="336341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dirty="0" smtClean="0">
                <a:latin typeface="Arial" pitchFamily="34" charset="0"/>
              </a:rPr>
              <a:t> IEEE 802.11i uses the </a:t>
            </a:r>
            <a:r>
              <a:rPr lang="en-US" b="1" dirty="0" smtClean="0">
                <a:latin typeface="Arial" pitchFamily="34" charset="0"/>
              </a:rPr>
              <a:t>Extensible Authentication Protocol (EAP) </a:t>
            </a:r>
            <a:r>
              <a:rPr lang="en-US" dirty="0" smtClean="0">
                <a:latin typeface="Arial" pitchFamily="34" charset="0"/>
              </a:rPr>
              <a:t>that is defined in the IEEE 802.1X standard, designed to provide access control functions for LANs. Before a supplicant (wireless station) is authenticated by the AS (authentication server), using an authentication protocol, the authenticator (AP) only passes control or authentication messages between the supplicant and the AS; the 802.1X control channel is unblocked but the 802.11 data channel is blocked. Once a supplicant is authenticated and keys are provided, the authenticator can forward data from the supplicant, subject to predefined access control limitations for the supplicant to the network. Under these circumstances, the data channel is unblocked.  As indicated in Figure 17.7, 802.1X uses the concepts of controlled and uncontrolled ports. Ports are logical entities defined within the authenticator and refer to physical network connections. For a WLAN, the authenticator (the AP) may have only two physical ports, </a:t>
            </a:r>
            <a:r>
              <a:rPr lang="en-US" b="1" dirty="0" smtClean="0">
                <a:latin typeface="Arial" pitchFamily="34" charset="0"/>
              </a:rPr>
              <a:t>one connecting to the DS (backbone distribution system) </a:t>
            </a:r>
            <a:r>
              <a:rPr lang="en-US" dirty="0" smtClean="0">
                <a:latin typeface="Arial" pitchFamily="34" charset="0"/>
              </a:rPr>
              <a:t>and one for wireless communication within its BSS. </a:t>
            </a:r>
          </a:p>
        </p:txBody>
      </p:sp>
      <p:sp>
        <p:nvSpPr>
          <p:cNvPr id="43012" name="Slide Number Placeholder 3"/>
          <p:cNvSpPr>
            <a:spLocks noGrp="1"/>
          </p:cNvSpPr>
          <p:nvPr>
            <p:ph type="sldNum" sz="quarter" idx="5"/>
          </p:nvPr>
        </p:nvSpPr>
        <p:spPr>
          <a:noFill/>
        </p:spPr>
        <p:txBody>
          <a:bodyPr/>
          <a:lstStyle/>
          <a:p>
            <a:fld id="{717F9B1D-4B79-47BE-811E-2A4BB0967DB4}" type="slidenum">
              <a:rPr lang="en-AU"/>
              <a:pPr/>
              <a:t>13</a:t>
            </a:fld>
            <a:endParaRPr lang="en-AU"/>
          </a:p>
        </p:txBody>
      </p:sp>
    </p:spTree>
    <p:extLst>
      <p:ext uri="{BB962C8B-B14F-4D97-AF65-F5344CB8AC3E}">
        <p14:creationId xmlns:p14="http://schemas.microsoft.com/office/powerpoint/2010/main" val="707623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xfrm>
            <a:off x="685800" y="4343400"/>
            <a:ext cx="5486400" cy="4419600"/>
          </a:xfrm>
          <a:noFill/>
          <a:ln/>
        </p:spPr>
        <p:txBody>
          <a:bodyPr/>
          <a:lstStyle/>
          <a:p>
            <a:pPr>
              <a:lnSpc>
                <a:spcPct val="90000"/>
              </a:lnSpc>
            </a:pPr>
            <a:r>
              <a:rPr lang="en-US" dirty="0" smtClean="0">
                <a:latin typeface="Arial" pitchFamily="34" charset="0"/>
              </a:rPr>
              <a:t>Note from Figure 17.6 that the AP controlled port is still blocked to general user traffic. Although the authentication is successful, the ports remain blocked until the temporal keys are installed in the STA and AP, which occurs during the 4-Way Handshake. During the key management phase, a variety of cryptographic keys are generated and distributed to STAs. There are two types of keys: pairwise keys, used for communication between an STA and an AP; and group keys, for multicast communication. Stallings Figure 17.8 shows the two key hierarchies. Pairwise keys are used for communication between a pair of devices, typically between an STA and an AP. These keys form a hierarchy, beginning with a master key from which other keys are derived dynamically and used for a limited period of time. A </a:t>
            </a:r>
            <a:r>
              <a:rPr lang="en-US" b="1" dirty="0" smtClean="0">
                <a:latin typeface="Arial" pitchFamily="34" charset="0"/>
              </a:rPr>
              <a:t>pre-shared key (PSK) </a:t>
            </a:r>
            <a:r>
              <a:rPr lang="en-US" dirty="0" smtClean="0">
                <a:latin typeface="Arial" pitchFamily="34" charset="0"/>
              </a:rPr>
              <a:t>is a secret key shared by the AP and a STA, and installed in some fashion outside the scope of IEEE 802.11i. The other alternative is the </a:t>
            </a:r>
            <a:r>
              <a:rPr lang="en-US" b="1" dirty="0" smtClean="0">
                <a:latin typeface="Arial" pitchFamily="34" charset="0"/>
              </a:rPr>
              <a:t>master session key (MSK), </a:t>
            </a:r>
            <a:r>
              <a:rPr lang="en-US" dirty="0" smtClean="0">
                <a:latin typeface="Arial" pitchFamily="34" charset="0"/>
              </a:rPr>
              <a:t>also known as the AAAK, which is generated using the IEEE 802.1X protocol during the authentication phase, as described previously. The </a:t>
            </a:r>
            <a:r>
              <a:rPr lang="en-US" b="1" dirty="0" smtClean="0">
                <a:latin typeface="Arial" pitchFamily="34" charset="0"/>
              </a:rPr>
              <a:t>pairwise master key (PMK</a:t>
            </a:r>
            <a:r>
              <a:rPr lang="en-US" dirty="0" smtClean="0">
                <a:latin typeface="Arial" pitchFamily="34" charset="0"/>
              </a:rPr>
              <a:t>) is derived from the master key as follows: If a PSK is used, then the PSK is used as the PMK; if a MSK is used, then the PMK is derived from the MSK by truncation (if necessary). By the end of the authentication phase (on EAP Success message), both the AP and the STA have a copy of their shared PMK. The PMK is used to generate the </a:t>
            </a:r>
            <a:r>
              <a:rPr lang="en-US" b="1" dirty="0" smtClean="0">
                <a:latin typeface="Arial" pitchFamily="34" charset="0"/>
              </a:rPr>
              <a:t>pairwise transient key (PTK)</a:t>
            </a:r>
            <a:r>
              <a:rPr lang="en-US" dirty="0" smtClean="0">
                <a:latin typeface="Arial" pitchFamily="34" charset="0"/>
              </a:rPr>
              <a:t>, which in fact consists of three keys to be used for communication between an STA and AP after they have mutually authenticated. To derive the PTK, the PMK, the MAC addresses of the STA and AP, and </a:t>
            </a:r>
            <a:r>
              <a:rPr lang="en-US" dirty="0" err="1" smtClean="0">
                <a:latin typeface="Arial" pitchFamily="34" charset="0"/>
              </a:rPr>
              <a:t>nonces</a:t>
            </a:r>
            <a:r>
              <a:rPr lang="en-US" dirty="0" smtClean="0">
                <a:latin typeface="Arial" pitchFamily="34" charset="0"/>
              </a:rPr>
              <a:t> generated when needed are all input to the HMAC-SHA-1 function. Group keys are used for multicast communication when one STA sends MPDU's to multiple STAs. </a:t>
            </a:r>
          </a:p>
        </p:txBody>
      </p:sp>
      <p:sp>
        <p:nvSpPr>
          <p:cNvPr id="45060" name="Slide Number Placeholder 3"/>
          <p:cNvSpPr>
            <a:spLocks noGrp="1"/>
          </p:cNvSpPr>
          <p:nvPr>
            <p:ph type="sldNum" sz="quarter" idx="5"/>
          </p:nvPr>
        </p:nvSpPr>
        <p:spPr>
          <a:noFill/>
        </p:spPr>
        <p:txBody>
          <a:bodyPr/>
          <a:lstStyle/>
          <a:p>
            <a:fld id="{2E9F5615-4C82-44CF-B2EA-82F1A7E1B908}" type="slidenum">
              <a:rPr lang="en-AU"/>
              <a:pPr/>
              <a:t>14</a:t>
            </a:fld>
            <a:endParaRPr lang="en-AU"/>
          </a:p>
        </p:txBody>
      </p:sp>
    </p:spTree>
    <p:extLst>
      <p:ext uri="{BB962C8B-B14F-4D97-AF65-F5344CB8AC3E}">
        <p14:creationId xmlns:p14="http://schemas.microsoft.com/office/powerpoint/2010/main" val="25661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34" charset="0"/>
              </a:rPr>
              <a:t>The upper part of Figure 17.9 shows the MPDU exchange for distributing pairwise keys. This exchange is known as the </a:t>
            </a:r>
            <a:r>
              <a:rPr lang="en-US" b="1" smtClean="0">
                <a:latin typeface="Arial" pitchFamily="34" charset="0"/>
              </a:rPr>
              <a:t>4-way handshake</a:t>
            </a:r>
            <a:r>
              <a:rPr lang="en-US" smtClean="0">
                <a:latin typeface="Arial" pitchFamily="34" charset="0"/>
              </a:rPr>
              <a:t>. The STA and SP use this handshake to confirm the existence of the PMK, verify the selection of the cipher suite, and derive a fresh PTK for the following data session. </a:t>
            </a:r>
          </a:p>
          <a:p>
            <a:r>
              <a:rPr lang="en-US" smtClean="0">
                <a:latin typeface="Arial" pitchFamily="34" charset="0"/>
              </a:rPr>
              <a:t>For group key distribution, the AP generates a GTK and distributes it to each STA in a multicast group. </a:t>
            </a:r>
          </a:p>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8D801F2F-44B9-4817-847E-DC94095A4E3C}" type="slidenum">
              <a:rPr lang="en-AU"/>
              <a:pPr/>
              <a:t>15</a:t>
            </a:fld>
            <a:endParaRPr lang="en-AU"/>
          </a:p>
        </p:txBody>
      </p:sp>
    </p:spTree>
    <p:extLst>
      <p:ext uri="{BB962C8B-B14F-4D97-AF65-F5344CB8AC3E}">
        <p14:creationId xmlns:p14="http://schemas.microsoft.com/office/powerpoint/2010/main" val="83245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pitchFamily="34" charset="0"/>
              </a:rPr>
              <a:t>IEEE 802.11i defines two schemes for protecting 802.11 MPDU data message integrity and confidentiality: the Temporal Key Integrity Protocol (TKIP), and the Counter Mode-CBC MAC Protocol (CCMP).</a:t>
            </a:r>
          </a:p>
          <a:p>
            <a:r>
              <a:rPr lang="en-US" smtClean="0">
                <a:latin typeface="Arial" pitchFamily="34" charset="0"/>
              </a:rPr>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latin typeface="Arial" pitchFamily="34" charset="0"/>
              </a:rPr>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
        <p:nvSpPr>
          <p:cNvPr id="49156" name="Slide Number Placeholder 3"/>
          <p:cNvSpPr>
            <a:spLocks noGrp="1"/>
          </p:cNvSpPr>
          <p:nvPr>
            <p:ph type="sldNum" sz="quarter" idx="5"/>
          </p:nvPr>
        </p:nvSpPr>
        <p:spPr>
          <a:noFill/>
        </p:spPr>
        <p:txBody>
          <a:bodyPr/>
          <a:lstStyle/>
          <a:p>
            <a:fld id="{CF18996C-7B28-4457-B4FC-BD4906EE61CE}" type="slidenum">
              <a:rPr lang="en-AU"/>
              <a:pPr/>
              <a:t>16</a:t>
            </a:fld>
            <a:endParaRPr lang="en-AU"/>
          </a:p>
        </p:txBody>
      </p:sp>
    </p:spTree>
    <p:extLst>
      <p:ext uri="{BB962C8B-B14F-4D97-AF65-F5344CB8AC3E}">
        <p14:creationId xmlns:p14="http://schemas.microsoft.com/office/powerpoint/2010/main" val="191610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p:spPr>
        <p:txBody>
          <a:bodyPr/>
          <a:lstStyle/>
          <a:p>
            <a:r>
              <a:rPr lang="en-US" dirty="0" smtClean="0">
                <a:latin typeface="Arial" pitchFamily="34" charset="0"/>
              </a:rPr>
              <a:t>At a number of places in the IEEE 802.11i scheme, a pseudorandom function (PRF) is used. For example, it is used to </a:t>
            </a:r>
            <a:r>
              <a:rPr lang="en-US" b="1" dirty="0" smtClean="0">
                <a:latin typeface="Arial" pitchFamily="34" charset="0"/>
              </a:rPr>
              <a:t>generate </a:t>
            </a:r>
            <a:r>
              <a:rPr lang="en-US" b="1" dirty="0" err="1" smtClean="0">
                <a:latin typeface="Arial" pitchFamily="34" charset="0"/>
              </a:rPr>
              <a:t>nonces</a:t>
            </a:r>
            <a:r>
              <a:rPr lang="en-US" b="1" dirty="0" smtClean="0">
                <a:latin typeface="Arial" pitchFamily="34" charset="0"/>
              </a:rPr>
              <a:t>, to expand pairwise keys, and to generate the GTK. </a:t>
            </a:r>
            <a:r>
              <a:rPr lang="en-US" dirty="0" smtClean="0">
                <a:latin typeface="Arial" pitchFamily="34" charset="0"/>
              </a:rPr>
              <a:t>The PRF is built on the use of HMAC-SHA-1 to generate a pseudorandom bit stream. Recall that HMAC-SHA-1 takes a message (block of data) and a key of length at least 160 bits and produces a 160-bit hash value. SHA-1 has the property that the change of a single bit of the input produces a new hash value with no apparent connection to the preceding hash value. This property is the basis for pseudorandom number generation.  The IEEE 802.11i PRF takes four parameters (</a:t>
            </a:r>
            <a:r>
              <a:rPr lang="en-US" b="1" dirty="0" smtClean="0">
                <a:latin typeface="Arial" pitchFamily="34" charset="0"/>
              </a:rPr>
              <a:t>a secret key K, an application specific text string A, some data specific to each case B, and the desired number of pseudorandom bits Len</a:t>
            </a:r>
            <a:r>
              <a:rPr lang="en-US" dirty="0" smtClean="0">
                <a:latin typeface="Arial" pitchFamily="34" charset="0"/>
              </a:rPr>
              <a:t>) as input, and produces the desired number of random bits.</a:t>
            </a:r>
          </a:p>
          <a:p>
            <a:r>
              <a:rPr lang="en-US" dirty="0" smtClean="0">
                <a:latin typeface="Arial" pitchFamily="34" charset="0"/>
              </a:rPr>
              <a:t>Stallings Figure 17.10 illustrates the function PRF(</a:t>
            </a:r>
            <a:r>
              <a:rPr lang="en-US" i="1" dirty="0" smtClean="0">
                <a:latin typeface="Arial" pitchFamily="34" charset="0"/>
              </a:rPr>
              <a:t>K, A, B, Len</a:t>
            </a:r>
            <a:r>
              <a:rPr lang="en-US" b="1" i="1" dirty="0" smtClean="0">
                <a:latin typeface="Arial" pitchFamily="34" charset="0"/>
              </a:rPr>
              <a:t>). </a:t>
            </a:r>
            <a:r>
              <a:rPr lang="en-US" b="1" dirty="0" smtClean="0">
                <a:latin typeface="Arial" pitchFamily="34" charset="0"/>
              </a:rPr>
              <a:t>The parameter K serves as the key input to HMAC. The message input consists of four items concatenated together: the parameter A, a byte with value 0, the parameter B, and a counter </a:t>
            </a:r>
            <a:r>
              <a:rPr lang="en-US" b="1" dirty="0" err="1" smtClean="0">
                <a:latin typeface="Arial" pitchFamily="34" charset="0"/>
              </a:rPr>
              <a:t>i</a:t>
            </a:r>
            <a:r>
              <a:rPr lang="en-US" b="1" dirty="0" smtClean="0">
                <a:latin typeface="Arial" pitchFamily="34" charset="0"/>
              </a:rPr>
              <a:t>. The counter is initialized to 0. The HMAC algorithm is run once, producing a 160-bit hash value. If more bits are required, HMAC is run again with the same inputs, except that </a:t>
            </a:r>
            <a:r>
              <a:rPr lang="en-US" b="1" dirty="0" err="1" smtClean="0">
                <a:latin typeface="Arial" pitchFamily="34" charset="0"/>
              </a:rPr>
              <a:t>i</a:t>
            </a:r>
            <a:r>
              <a:rPr lang="en-US" b="1" dirty="0" smtClean="0">
                <a:latin typeface="Arial" pitchFamily="34" charset="0"/>
              </a:rPr>
              <a:t> is incremented each time, until the necessary number of bits is generated. </a:t>
            </a:r>
          </a:p>
        </p:txBody>
      </p:sp>
      <p:sp>
        <p:nvSpPr>
          <p:cNvPr id="51204" name="Slide Number Placeholder 3"/>
          <p:cNvSpPr>
            <a:spLocks noGrp="1"/>
          </p:cNvSpPr>
          <p:nvPr>
            <p:ph type="sldNum" sz="quarter" idx="5"/>
          </p:nvPr>
        </p:nvSpPr>
        <p:spPr>
          <a:noFill/>
        </p:spPr>
        <p:txBody>
          <a:bodyPr/>
          <a:lstStyle/>
          <a:p>
            <a:fld id="{2A269336-82B4-4133-A83F-449EE0BC8FD9}" type="slidenum">
              <a:rPr lang="en-AU"/>
              <a:pPr/>
              <a:t>17</a:t>
            </a:fld>
            <a:endParaRPr lang="en-AU"/>
          </a:p>
        </p:txBody>
      </p:sp>
    </p:spTree>
    <p:extLst>
      <p:ext uri="{BB962C8B-B14F-4D97-AF65-F5344CB8AC3E}">
        <p14:creationId xmlns:p14="http://schemas.microsoft.com/office/powerpoint/2010/main" val="1327417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dirty="0" smtClean="0">
                <a:latin typeface="Arial" pitchFamily="34" charset="0"/>
              </a:rPr>
              <a:t>The Wireless Application Protocol (WAP) is a universal, open standard developed by the WAP Forum to provide mobile users of wireless phones and other wireless devices, access to telephony and information services. </a:t>
            </a:r>
            <a:r>
              <a:rPr lang="en-US" b="1" dirty="0" smtClean="0">
                <a:latin typeface="Arial" pitchFamily="34" charset="0"/>
              </a:rPr>
              <a:t>WAP is designed to work with all wireless network technologies (e.g., GSM,  CDMA, TDMA). WAP is based on existing Internet standards, such as IP, XML, HTML, and HTTP, as much as possible, &amp; also includes security facilities</a:t>
            </a:r>
            <a:r>
              <a:rPr lang="en-US" dirty="0" smtClean="0">
                <a:latin typeface="Arial" pitchFamily="34" charset="0"/>
              </a:rPr>
              <a:t>. The current release of the WAP specification is version 2.0.  Strongly affecting the use of mobile phones and terminals for data services are the significant limitations of the devices (in processors, memory, and battery life) and the networks (relatively low bandwidth, high latency, and unpredictable availability and stability) that connect them. The user interface is also limited, displays are small, and all these features vary widely from terminal device to terminal device and from network to network.  WAP is designed to deal with these challenges. The WAP specification includes:  </a:t>
            </a:r>
          </a:p>
          <a:p>
            <a:r>
              <a:rPr lang="en-US" dirty="0" smtClean="0">
                <a:latin typeface="Arial" pitchFamily="34" charset="0"/>
              </a:rPr>
              <a:t>• A programming model based on the WWW Programming Model </a:t>
            </a:r>
          </a:p>
          <a:p>
            <a:r>
              <a:rPr lang="en-US" dirty="0" smtClean="0">
                <a:latin typeface="Arial" pitchFamily="34" charset="0"/>
              </a:rPr>
              <a:t>• A markup language, the Wireless Markup Language, adhering to XML </a:t>
            </a:r>
          </a:p>
          <a:p>
            <a:r>
              <a:rPr lang="en-US" dirty="0" smtClean="0">
                <a:latin typeface="Arial" pitchFamily="34" charset="0"/>
              </a:rPr>
              <a:t>• A specification of a small browser suitable for a mobile, wireless terminal </a:t>
            </a:r>
          </a:p>
          <a:p>
            <a:r>
              <a:rPr lang="en-US" dirty="0" smtClean="0">
                <a:latin typeface="Arial" pitchFamily="34" charset="0"/>
              </a:rPr>
              <a:t>• A lightweight communications protocol stack </a:t>
            </a:r>
          </a:p>
          <a:p>
            <a:r>
              <a:rPr lang="en-US" dirty="0" smtClean="0">
                <a:latin typeface="Arial" pitchFamily="34" charset="0"/>
              </a:rPr>
              <a:t>• A framework for wireless telephony applications (WTAs) </a:t>
            </a:r>
          </a:p>
        </p:txBody>
      </p:sp>
      <p:sp>
        <p:nvSpPr>
          <p:cNvPr id="53252" name="Slide Number Placeholder 3"/>
          <p:cNvSpPr>
            <a:spLocks noGrp="1"/>
          </p:cNvSpPr>
          <p:nvPr>
            <p:ph type="sldNum" sz="quarter" idx="5"/>
          </p:nvPr>
        </p:nvSpPr>
        <p:spPr>
          <a:noFill/>
        </p:spPr>
        <p:txBody>
          <a:bodyPr/>
          <a:lstStyle/>
          <a:p>
            <a:fld id="{E9700D7E-7033-4930-9F9E-48197170DE13}" type="slidenum">
              <a:rPr lang="en-AU"/>
              <a:pPr/>
              <a:t>18</a:t>
            </a:fld>
            <a:endParaRPr lang="en-AU"/>
          </a:p>
        </p:txBody>
      </p:sp>
    </p:spTree>
    <p:extLst>
      <p:ext uri="{BB962C8B-B14F-4D97-AF65-F5344CB8AC3E}">
        <p14:creationId xmlns:p14="http://schemas.microsoft.com/office/powerpoint/2010/main" val="1851965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dirty="0" smtClean="0">
                <a:latin typeface="Arial" pitchFamily="34" charset="0"/>
              </a:rPr>
              <a:t>The WAP Programming Model is based on three elements: the </a:t>
            </a:r>
            <a:r>
              <a:rPr lang="en-US" i="1" dirty="0" smtClean="0">
                <a:latin typeface="Arial" pitchFamily="34" charset="0"/>
              </a:rPr>
              <a:t>client, </a:t>
            </a:r>
            <a:r>
              <a:rPr lang="en-US" dirty="0" smtClean="0">
                <a:latin typeface="Arial" pitchFamily="34" charset="0"/>
              </a:rPr>
              <a:t>the </a:t>
            </a:r>
            <a:r>
              <a:rPr lang="en-US" i="1" dirty="0" smtClean="0">
                <a:latin typeface="Arial" pitchFamily="34" charset="0"/>
              </a:rPr>
              <a:t>gateway, </a:t>
            </a:r>
            <a:r>
              <a:rPr lang="en-US" dirty="0" smtClean="0">
                <a:latin typeface="Arial" pitchFamily="34" charset="0"/>
              </a:rPr>
              <a:t>and the</a:t>
            </a:r>
            <a:r>
              <a:rPr lang="en-US" i="1" dirty="0" smtClean="0">
                <a:latin typeface="Arial" pitchFamily="34" charset="0"/>
              </a:rPr>
              <a:t> original </a:t>
            </a:r>
            <a:r>
              <a:rPr lang="en-US" dirty="0" smtClean="0">
                <a:latin typeface="Arial" pitchFamily="34" charset="0"/>
              </a:rPr>
              <a:t>server, as shown here in Stallings Figure 17.11. HTTP is used between the gateway and the original server to transfer content. The gateway acts as a proxy server for the wireless domain. Its processor(s) provide services that offload the limited capabilities of the hand-held, mobile, wireless terminals. </a:t>
            </a:r>
            <a:r>
              <a:rPr lang="en-US" b="1" dirty="0" smtClean="0">
                <a:latin typeface="Arial" pitchFamily="34" charset="0"/>
              </a:rPr>
              <a:t>For example, the gateway provides DNS services, converts between WAP protocol stack and the WWW stack (HTTP and TCP/IP), encodes information from the Web into a more compact form that minimizes wireless communication, and, in the other direction, decodes the compacted form into standard Web communication conventions. </a:t>
            </a:r>
            <a:r>
              <a:rPr lang="en-US" dirty="0" smtClean="0">
                <a:latin typeface="Arial" pitchFamily="34" charset="0"/>
              </a:rPr>
              <a:t>The gateway also caches frequently requested information. </a:t>
            </a:r>
          </a:p>
        </p:txBody>
      </p:sp>
      <p:sp>
        <p:nvSpPr>
          <p:cNvPr id="55300" name="Slide Number Placeholder 3"/>
          <p:cNvSpPr>
            <a:spLocks noGrp="1"/>
          </p:cNvSpPr>
          <p:nvPr>
            <p:ph type="sldNum" sz="quarter" idx="5"/>
          </p:nvPr>
        </p:nvSpPr>
        <p:spPr>
          <a:noFill/>
        </p:spPr>
        <p:txBody>
          <a:bodyPr/>
          <a:lstStyle/>
          <a:p>
            <a:fld id="{BC6465B1-8286-46E4-9645-07E4BF414605}" type="slidenum">
              <a:rPr lang="en-AU"/>
              <a:pPr/>
              <a:t>19</a:t>
            </a:fld>
            <a:endParaRPr lang="en-AU"/>
          </a:p>
        </p:txBody>
      </p:sp>
    </p:spTree>
    <p:extLst>
      <p:ext uri="{BB962C8B-B14F-4D97-AF65-F5344CB8AC3E}">
        <p14:creationId xmlns:p14="http://schemas.microsoft.com/office/powerpoint/2010/main" val="35841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mtClean="0">
                <a:latin typeface="Arial" pitchFamily="34" charset="0"/>
              </a:rPr>
              <a:t>IEEE 802 is a committee that has developed standards for a wide range of local area networks (LANs). In 1990, the IEEE 802 Committee formed a new working group, IEEE 802.11, with a charter to develop a protocol and transmission specifications for wireless LANs (WLANs). Since that time, the demand for WLANs, at different frequencies and data rates, has exploded. Keeping pace with this demand, the IEEE 802.11 working group has issued an ever-expanding list of standards. </a:t>
            </a:r>
          </a:p>
        </p:txBody>
      </p:sp>
      <p:sp>
        <p:nvSpPr>
          <p:cNvPr id="20484" name="Slide Number Placeholder 3"/>
          <p:cNvSpPr>
            <a:spLocks noGrp="1"/>
          </p:cNvSpPr>
          <p:nvPr>
            <p:ph type="sldNum" sz="quarter" idx="5"/>
          </p:nvPr>
        </p:nvSpPr>
        <p:spPr>
          <a:noFill/>
        </p:spPr>
        <p:txBody>
          <a:bodyPr/>
          <a:lstStyle/>
          <a:p>
            <a:fld id="{082FCE37-E9C3-4199-A87B-EF28B7528691}" type="slidenum">
              <a:rPr lang="en-AU"/>
              <a:pPr/>
              <a:t>2</a:t>
            </a:fld>
            <a:endParaRPr lang="en-AU"/>
          </a:p>
        </p:txBody>
      </p:sp>
    </p:spTree>
    <p:extLst>
      <p:ext uri="{BB962C8B-B14F-4D97-AF65-F5344CB8AC3E}">
        <p14:creationId xmlns:p14="http://schemas.microsoft.com/office/powerpoint/2010/main" val="1934457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smtClean="0">
                <a:latin typeface="Arial" pitchFamily="34" charset="0"/>
              </a:rPr>
              <a:t>Stallings Figure 17.12 illustrates key components in a WAP environment. Using WAP, a mobile user can browse Web content on an ordinary Web server. The Web server provides content in the form of HTML-coded pages that are transmitted using the standard Web protocol stack (HTTP/TCP/IP). The HTML content must go through an HTML filter, which may either be colocated with the WAP proxy or in a separate physical module. The filter translates the HTML content into WML content. If the filter is separate from the proxy, HTTP/TCP/IP is used to deliver the WML to the proxy. The proxy converts the WML to a more compact form known as binary WML and delivers it to the mobile user over a wireless network using the WAP protocol stack. If the Web server is capable of directly generating WML content, then the WML is delivered using HTTP/TCP/IP to the proxy, which converts the WML to binary WML and then delivers it to the mobile node using WAP protocols. </a:t>
            </a:r>
          </a:p>
          <a:p>
            <a:r>
              <a:rPr lang="en-US" smtClean="0">
                <a:latin typeface="Arial" pitchFamily="34" charset="0"/>
              </a:rPr>
              <a:t>The WAP architecture is designed to cope with the two principal limitations of wireless Web access: the limitations of the mobile node (small screen size, limited input capability) and the low data rates of wireless digital networks. Even with the introduction of 3G wireless networks, which provides broadband data rates, the small hand-held mobile nodes continue to have limited input and display capabilities. Thus WAP or a similar capability will be needed for the indefinite future.  </a:t>
            </a:r>
          </a:p>
        </p:txBody>
      </p:sp>
      <p:sp>
        <p:nvSpPr>
          <p:cNvPr id="57348" name="Slide Number Placeholder 3"/>
          <p:cNvSpPr>
            <a:spLocks noGrp="1"/>
          </p:cNvSpPr>
          <p:nvPr>
            <p:ph type="sldNum" sz="quarter" idx="5"/>
          </p:nvPr>
        </p:nvSpPr>
        <p:spPr>
          <a:noFill/>
        </p:spPr>
        <p:txBody>
          <a:bodyPr/>
          <a:lstStyle/>
          <a:p>
            <a:fld id="{A3BE240F-87B3-411E-90D2-A534786E4F55}" type="slidenum">
              <a:rPr lang="en-AU"/>
              <a:pPr/>
              <a:t>20</a:t>
            </a:fld>
            <a:endParaRPr lang="en-AU"/>
          </a:p>
        </p:txBody>
      </p:sp>
    </p:spTree>
    <p:extLst>
      <p:ext uri="{BB962C8B-B14F-4D97-AF65-F5344CB8AC3E}">
        <p14:creationId xmlns:p14="http://schemas.microsoft.com/office/powerpoint/2010/main" val="17604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p:spPr>
        <p:txBody>
          <a:bodyPr/>
          <a:lstStyle/>
          <a:p>
            <a:r>
              <a:rPr lang="en-US" dirty="0" smtClean="0">
                <a:latin typeface="Arial" pitchFamily="34" charset="0"/>
              </a:rPr>
              <a:t>WML was designed to describe content and format for presenting data on devices with limited bandwidth, limited screen size, and limited user input capability. It is designed to work with telephone keypads, styluses, and other input devices common to mobile, wireless communication. WML permits the scaling of displays for use on two-line screens found in some small devices, as well as the larger screens found on smart phones.  For an ordinary PC, a Web browser provides content in the form of Web pages coded with the Hypertext Markup Language (HTML). To translate an HTML-coded Web page into WML with content and format suitable for wireless devices, much of the information, especially graphics and animation, must be stripped away. WML presents mainly text-based information that attempts to capture the essence of the Web page and that is organized for easy access for users of mobile devices.  Important features of WML include: text and image formatting and layout commands, deck/card organizational metaphor, and support for navigation among cards and decks. In an HTML-based Web browser, a user navigates by clicking on links. At a WML-capable mobile device, a user interacts with cards, moving forward and back through the deck. A card specifies one or more units of interaction (a menu, a screen of text, or a text-entry field). A WML deck is similar to an HTML page in that it is identified by a Web address (URL) and is the unit of content transmission. </a:t>
            </a:r>
          </a:p>
        </p:txBody>
      </p:sp>
      <p:sp>
        <p:nvSpPr>
          <p:cNvPr id="59396" name="Slide Number Placeholder 3"/>
          <p:cNvSpPr>
            <a:spLocks noGrp="1"/>
          </p:cNvSpPr>
          <p:nvPr>
            <p:ph type="sldNum" sz="quarter" idx="5"/>
          </p:nvPr>
        </p:nvSpPr>
        <p:spPr>
          <a:noFill/>
        </p:spPr>
        <p:txBody>
          <a:bodyPr/>
          <a:lstStyle/>
          <a:p>
            <a:fld id="{991F5521-1EA2-4B6F-AD4A-3D450CF05FBC}" type="slidenum">
              <a:rPr lang="en-AU"/>
              <a:pPr/>
              <a:t>21</a:t>
            </a:fld>
            <a:endParaRPr lang="en-AU"/>
          </a:p>
        </p:txBody>
      </p:sp>
    </p:spTree>
    <p:extLst>
      <p:ext uri="{BB962C8B-B14F-4D97-AF65-F5344CB8AC3E}">
        <p14:creationId xmlns:p14="http://schemas.microsoft.com/office/powerpoint/2010/main" val="1754695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dirty="0" smtClean="0">
                <a:latin typeface="Arial" pitchFamily="34" charset="0"/>
              </a:rPr>
              <a:t>Stallings Figure 17.13 illustrates the overall stack architecture implemented in a WAP client. In essence, this is a five-layer model. Each layer provides a set of functions and/or services to other services and applications through a set of well-defined interfaces. Each of the layers of the architecture is accessible by the layers above, as well as by other services and applications. Many of the services in the stack may be provided by more than one protocol. For example, either HTTP or WSP may provide the Hypermedia Transfer service.  Common two all five layers are a sets of services that are accessible by multiple layers. These common services fall into two categories: security services and service discovery. The WAP specification includes mechanisms to provide confidentiality, integrity, authentication, and nonrepudiation. There is a collection of service discovery services that enable the WAP client and the Web server to determine capabilities and services. See text for further details.</a:t>
            </a:r>
          </a:p>
          <a:p>
            <a:r>
              <a:rPr lang="en-US" dirty="0" smtClean="0">
                <a:latin typeface="Arial" pitchFamily="34" charset="0"/>
              </a:rPr>
              <a:t>The Wireless Application Environment </a:t>
            </a:r>
            <a:r>
              <a:rPr lang="en-US" b="1" dirty="0" smtClean="0">
                <a:latin typeface="Arial" pitchFamily="34" charset="0"/>
              </a:rPr>
              <a:t>(</a:t>
            </a:r>
            <a:r>
              <a:rPr lang="en-US" dirty="0" smtClean="0">
                <a:latin typeface="Arial" pitchFamily="34" charset="0"/>
              </a:rPr>
              <a:t>WAE) specifies an application framework for wireless devices such as mobile telephones, pagers, and PDAs. In essence, the WAE consists of tools and formats that are intended to ease the task of developing applications and devices supported by WAP. </a:t>
            </a:r>
          </a:p>
        </p:txBody>
      </p:sp>
      <p:sp>
        <p:nvSpPr>
          <p:cNvPr id="61444" name="Slide Number Placeholder 3"/>
          <p:cNvSpPr>
            <a:spLocks noGrp="1"/>
          </p:cNvSpPr>
          <p:nvPr>
            <p:ph type="sldNum" sz="quarter" idx="5"/>
          </p:nvPr>
        </p:nvSpPr>
        <p:spPr>
          <a:noFill/>
        </p:spPr>
        <p:txBody>
          <a:bodyPr/>
          <a:lstStyle/>
          <a:p>
            <a:fld id="{489263B0-1EDB-4B79-911B-076977035AE2}" type="slidenum">
              <a:rPr lang="en-AU"/>
              <a:pPr/>
              <a:t>22</a:t>
            </a:fld>
            <a:endParaRPr lang="en-AU"/>
          </a:p>
        </p:txBody>
      </p:sp>
    </p:spTree>
    <p:extLst>
      <p:ext uri="{BB962C8B-B14F-4D97-AF65-F5344CB8AC3E}">
        <p14:creationId xmlns:p14="http://schemas.microsoft.com/office/powerpoint/2010/main" val="191801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smtClean="0">
                <a:latin typeface="Arial" pitchFamily="34" charset="0"/>
              </a:rPr>
              <a:t>WAE=Wireless Application Environment</a:t>
            </a:r>
          </a:p>
          <a:p>
            <a:r>
              <a:rPr lang="en-US" dirty="0" smtClean="0">
                <a:latin typeface="Arial" pitchFamily="34" charset="0"/>
              </a:rPr>
              <a:t>WSP=Wireless Session</a:t>
            </a:r>
            <a:r>
              <a:rPr lang="en-US" baseline="0" dirty="0" smtClean="0">
                <a:latin typeface="Arial" pitchFamily="34" charset="0"/>
              </a:rPr>
              <a:t> Protocol</a:t>
            </a:r>
          </a:p>
          <a:p>
            <a:r>
              <a:rPr lang="en-US" baseline="0" dirty="0" smtClean="0">
                <a:latin typeface="Arial" pitchFamily="34" charset="0"/>
              </a:rPr>
              <a:t>WTP=Wireless Transaction Protocol</a:t>
            </a:r>
          </a:p>
          <a:p>
            <a:r>
              <a:rPr lang="en-US" baseline="0" dirty="0" smtClean="0">
                <a:latin typeface="Arial" pitchFamily="34" charset="0"/>
              </a:rPr>
              <a:t>WTLS=Wireless Transport Layer Security</a:t>
            </a:r>
          </a:p>
          <a:p>
            <a:r>
              <a:rPr lang="en-US" baseline="0" dirty="0" smtClean="0">
                <a:latin typeface="Arial" pitchFamily="34" charset="0"/>
              </a:rPr>
              <a:t>WDP=Wireless Datagram Protocol</a:t>
            </a:r>
            <a:endParaRPr lang="en-US" dirty="0" smtClean="0">
              <a:latin typeface="Arial" pitchFamily="34" charset="0"/>
            </a:endParaRPr>
          </a:p>
          <a:p>
            <a:r>
              <a:rPr lang="en-US" dirty="0" smtClean="0">
                <a:latin typeface="Arial" pitchFamily="34" charset="0"/>
              </a:rPr>
              <a:t>The </a:t>
            </a:r>
            <a:r>
              <a:rPr lang="en-US" dirty="0" smtClean="0">
                <a:latin typeface="Arial" pitchFamily="34" charset="0"/>
              </a:rPr>
              <a:t>WAP architecture illustrated in Stallings Figure 17.13 (previous slide) dictates a collection of services at each level and provides interface specifications at the boundary between each pair of layers. Because several of the services in the WAP stack can be provided using different protocols based on the circumstances, there are more than one possible stack configurations. Stallings Figure 17.14 depicts a common protocol stack configuration in which a WAP client device connects to a Web server via a WAP gateway. This configuration is common with devices that implement version 1 of the WAP specification but is also used in version 2 devices (WAP2) if the bearer network does not support TCP/IP. </a:t>
            </a:r>
          </a:p>
        </p:txBody>
      </p:sp>
      <p:sp>
        <p:nvSpPr>
          <p:cNvPr id="63492" name="Slide Number Placeholder 3"/>
          <p:cNvSpPr>
            <a:spLocks noGrp="1"/>
          </p:cNvSpPr>
          <p:nvPr>
            <p:ph type="sldNum" sz="quarter" idx="5"/>
          </p:nvPr>
        </p:nvSpPr>
        <p:spPr>
          <a:noFill/>
        </p:spPr>
        <p:txBody>
          <a:bodyPr/>
          <a:lstStyle/>
          <a:p>
            <a:fld id="{63F82882-46C4-4187-A67E-9A2382E46BF1}" type="slidenum">
              <a:rPr lang="en-AU"/>
              <a:pPr/>
              <a:t>23</a:t>
            </a:fld>
            <a:endParaRPr lang="en-AU"/>
          </a:p>
        </p:txBody>
      </p:sp>
    </p:spTree>
    <p:extLst>
      <p:ext uri="{BB962C8B-B14F-4D97-AF65-F5344CB8AC3E}">
        <p14:creationId xmlns:p14="http://schemas.microsoft.com/office/powerpoint/2010/main" val="162541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xfrm>
            <a:off x="685800" y="4343400"/>
            <a:ext cx="5486400" cy="4495800"/>
          </a:xfrm>
          <a:noFill/>
          <a:ln/>
        </p:spPr>
        <p:txBody>
          <a:bodyPr/>
          <a:lstStyle/>
          <a:p>
            <a:r>
              <a:rPr lang="en-US" smtClean="0">
                <a:latin typeface="Arial" pitchFamily="34" charset="0"/>
              </a:rPr>
              <a:t>We now provide an overview of the WAP protocols.</a:t>
            </a:r>
          </a:p>
          <a:p>
            <a:r>
              <a:rPr lang="en-US" smtClean="0">
                <a:latin typeface="Arial" pitchFamily="34" charset="0"/>
              </a:rPr>
              <a:t>The Wireless Session Protocol (WSP) provides applications with an interface for two session services. The connection-oriented session service operates above WTP, and the connectionless session service operates above the unreliable transport protocol WDP. In essence, WSP is based on HTTP with some additions and modifications to optimize its use over wireless channels. The principal limitations addressed are low data rate and susceptibility to loss of connection due to poor coverage or cell overloading.  WSP is a transaction-oriented protocol based on the concept of a request and a reply.</a:t>
            </a:r>
          </a:p>
          <a:p>
            <a:r>
              <a:rPr lang="en-US" smtClean="0">
                <a:latin typeface="Arial" pitchFamily="34" charset="0"/>
              </a:rPr>
              <a:t>The Wireless Transaction Protocol (WTP) manages transactions by conveying requests and responses between a user agent (such as a WAP browser) and an application server for such activities as browsing and e- commerce transactions. WTP provides a reliable transport service but dispenses with much of the overhead of TCP, resulting in a lightweight protocol that is suitable for implementation in "thin" clients using low-bandwidth wireless links. WTP is transaction oriented rather than connection oriented. </a:t>
            </a:r>
          </a:p>
          <a:p>
            <a:r>
              <a:rPr lang="en-US" smtClean="0">
                <a:latin typeface="Arial" pitchFamily="34" charset="0"/>
              </a:rPr>
              <a:t>The Wireless Datagram Protocol (WDP) is used to adapt a higher-layer WAP protocol to the communication mechanism (called the bearer) used between the mobile node and the WAP gateway. Adaptation may include partitioning data into segments of appropriate size for the bearer and interfacing with the bearer  network. WDP hides details of the various bearer networks from the other layers of WAP. In some instances, WAP is implemented on top of IP.</a:t>
            </a:r>
          </a:p>
        </p:txBody>
      </p:sp>
      <p:sp>
        <p:nvSpPr>
          <p:cNvPr id="65540" name="Slide Number Placeholder 3"/>
          <p:cNvSpPr>
            <a:spLocks noGrp="1"/>
          </p:cNvSpPr>
          <p:nvPr>
            <p:ph type="sldNum" sz="quarter" idx="5"/>
          </p:nvPr>
        </p:nvSpPr>
        <p:spPr>
          <a:noFill/>
        </p:spPr>
        <p:txBody>
          <a:bodyPr/>
          <a:lstStyle/>
          <a:p>
            <a:fld id="{724C636C-2D7B-4F1A-80F0-C467FBC6E3F9}" type="slidenum">
              <a:rPr lang="en-AU"/>
              <a:pPr/>
              <a:t>24</a:t>
            </a:fld>
            <a:endParaRPr lang="en-AU"/>
          </a:p>
        </p:txBody>
      </p:sp>
    </p:spTree>
    <p:extLst>
      <p:ext uri="{BB962C8B-B14F-4D97-AF65-F5344CB8AC3E}">
        <p14:creationId xmlns:p14="http://schemas.microsoft.com/office/powerpoint/2010/main" val="23464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smtClean="0">
                <a:latin typeface="Arial" pitchFamily="34" charset="0"/>
              </a:rPr>
              <a:t>Wireless Transport Layer Security (WTLS) provides security services between the mobile device (client) and the WAP gateway. WTLS provides: data integrity, privacy, authentication, and denial-of-service protection. WTLS is based on the industry-standard Transport Layer Security (TLS) Protocol3, which is a refinement of the secure sockets layer (SSL) protocol. TLS is the standard security protocol used between Web browsers and Web servers.  WTLS is more efficient that TLS, requiring fewer message exchanges. To provide end-to-end security, WTLS is used between the client and the gateway, and TLS is used between the gateway and the target server (see Stallings Figure 17.14 on earlier slide). WAP systems translate between WTLS and TLS within the WAP gateway. Thus, the gateway is a point of vulnerability and must be given a high level of security from external attacks. </a:t>
            </a:r>
          </a:p>
        </p:txBody>
      </p:sp>
      <p:sp>
        <p:nvSpPr>
          <p:cNvPr id="67588" name="Slide Number Placeholder 3"/>
          <p:cNvSpPr>
            <a:spLocks noGrp="1"/>
          </p:cNvSpPr>
          <p:nvPr>
            <p:ph type="sldNum" sz="quarter" idx="5"/>
          </p:nvPr>
        </p:nvSpPr>
        <p:spPr>
          <a:noFill/>
        </p:spPr>
        <p:txBody>
          <a:bodyPr/>
          <a:lstStyle/>
          <a:p>
            <a:fld id="{DAA17182-F589-44A8-ABAA-A05F9A51CCC8}" type="slidenum">
              <a:rPr lang="en-AU"/>
              <a:pPr/>
              <a:t>25</a:t>
            </a:fld>
            <a:endParaRPr lang="en-AU"/>
          </a:p>
        </p:txBody>
      </p:sp>
    </p:spTree>
    <p:extLst>
      <p:ext uri="{BB962C8B-B14F-4D97-AF65-F5344CB8AC3E}">
        <p14:creationId xmlns:p14="http://schemas.microsoft.com/office/powerpoint/2010/main" val="959716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69635" name="Notes Placeholder 2"/>
          <p:cNvSpPr>
            <a:spLocks noGrp="1"/>
          </p:cNvSpPr>
          <p:nvPr>
            <p:ph type="body" idx="1"/>
          </p:nvPr>
        </p:nvSpPr>
        <p:spPr>
          <a:xfrm>
            <a:off x="685800" y="4343400"/>
            <a:ext cx="5486400" cy="4419600"/>
          </a:xfrm>
          <a:noFill/>
          <a:ln/>
        </p:spPr>
        <p:txBody>
          <a:bodyPr/>
          <a:lstStyle/>
          <a:p>
            <a:r>
              <a:rPr lang="en-US" smtClean="0">
                <a:latin typeface="Arial" pitchFamily="34" charset="0"/>
              </a:rPr>
              <a:t>Two important WTLS concepts are: </a:t>
            </a:r>
          </a:p>
          <a:p>
            <a:r>
              <a:rPr lang="en-US" smtClean="0">
                <a:latin typeface="Arial" pitchFamily="34" charset="0"/>
              </a:rPr>
              <a:t> • </a:t>
            </a:r>
            <a:r>
              <a:rPr lang="en-US" b="1" smtClean="0">
                <a:latin typeface="Arial" pitchFamily="34" charset="0"/>
              </a:rPr>
              <a:t>Secure connection</a:t>
            </a:r>
            <a:r>
              <a:rPr lang="en-US" smtClean="0">
                <a:latin typeface="Arial" pitchFamily="34" charset="0"/>
              </a:rPr>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latin typeface="Arial" pitchFamily="34" charset="0"/>
              </a:rPr>
              <a:t> • Secure session</a:t>
            </a:r>
            <a:r>
              <a:rPr lang="en-US" smtClean="0">
                <a:latin typeface="Arial" pitchFamily="34" charset="0"/>
              </a:rPr>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latin typeface="Arial" pitchFamily="34" charset="0"/>
              </a:rPr>
              <a:t>Between any pair of parties (applications like HTTP on client and server), there may be multiple secure connections. In theory, there may also be multiple simultaneous sessions between parties, but this feature is not used in practice.  </a:t>
            </a:r>
          </a:p>
          <a:p>
            <a:r>
              <a:rPr lang="en-US" smtClean="0">
                <a:latin typeface="Arial" pitchFamily="34" charset="0"/>
              </a:rPr>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latin typeface="Arial" pitchFamily="34" charset="0"/>
              </a:rPr>
              <a:t>The connection state (see text) is the operating environment of the record protocol. It includes all parameters that are needed for the cryptographic operations (encryption/decryption and MAC calculation/verification).</a:t>
            </a:r>
          </a:p>
        </p:txBody>
      </p:sp>
      <p:sp>
        <p:nvSpPr>
          <p:cNvPr id="69636" name="Slide Number Placeholder 3"/>
          <p:cNvSpPr>
            <a:spLocks noGrp="1"/>
          </p:cNvSpPr>
          <p:nvPr>
            <p:ph type="sldNum" sz="quarter" idx="5"/>
          </p:nvPr>
        </p:nvSpPr>
        <p:spPr>
          <a:noFill/>
        </p:spPr>
        <p:txBody>
          <a:bodyPr/>
          <a:lstStyle/>
          <a:p>
            <a:fld id="{952C2478-886B-4D8D-9157-231CA9567AEA}" type="slidenum">
              <a:rPr lang="en-AU"/>
              <a:pPr/>
              <a:t>26</a:t>
            </a:fld>
            <a:endParaRPr lang="en-AU"/>
          </a:p>
        </p:txBody>
      </p:sp>
    </p:spTree>
    <p:extLst>
      <p:ext uri="{BB962C8B-B14F-4D97-AF65-F5344CB8AC3E}">
        <p14:creationId xmlns:p14="http://schemas.microsoft.com/office/powerpoint/2010/main" val="207021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smtClean="0">
                <a:latin typeface="Arial" pitchFamily="34" charset="0"/>
              </a:rPr>
              <a:t>WTLS is not a single protocol but rather two layers of protocols, as illustrated in Stallings Figure 17.15. The WTLS Record Protocol provides basic security services to various higher-layer protocols. In particular, the Hypertext Transfer Protocol (HTTP), which provides the transfer service for Web client/server interaction, can operate on top of WTLS. Three higher-layer protocols are defined as part of WTLS: the Handshake Protocol, The Change Cipher Spec Protocol, and the Alert Protocol. These WTLS-specific protocols are used in the management of WTLS exchanges and are examined next.</a:t>
            </a:r>
          </a:p>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CAECFBAA-0DA6-498C-9AA7-D0D3968D29FF}" type="slidenum">
              <a:rPr lang="en-AU"/>
              <a:pPr/>
              <a:t>27</a:t>
            </a:fld>
            <a:endParaRPr lang="en-AU"/>
          </a:p>
        </p:txBody>
      </p:sp>
    </p:spTree>
    <p:extLst>
      <p:ext uri="{BB962C8B-B14F-4D97-AF65-F5344CB8AC3E}">
        <p14:creationId xmlns:p14="http://schemas.microsoft.com/office/powerpoint/2010/main" val="493548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Arial" pitchFamily="34" charset="0"/>
              </a:rPr>
              <a:t> The WTLS Record Protocol takes user data from the next higher layer (WTP, WTLS handshake protocol, WTLS alert protocol, WTLS change cipher spec protocol) and encapsulates these data in a PDU. The following steps occur (Figure 17.16):   </a:t>
            </a:r>
          </a:p>
          <a:p>
            <a:pPr>
              <a:buFontTx/>
              <a:buAutoNum type="arabicPeriod"/>
            </a:pPr>
            <a:r>
              <a:rPr lang="en-US" smtClean="0">
                <a:latin typeface="Arial" pitchFamily="34" charset="0"/>
              </a:rPr>
              <a:t>The payload is compressed using a lossless compression algorithm.  </a:t>
            </a:r>
          </a:p>
          <a:p>
            <a:pPr>
              <a:buFontTx/>
              <a:buAutoNum type="arabicPeriod"/>
            </a:pPr>
            <a:r>
              <a:rPr lang="en-US" smtClean="0">
                <a:latin typeface="Arial" pitchFamily="34" charset="0"/>
              </a:rPr>
              <a:t>A message authentication code (MAC) is computed over the compressed data, using HMAC. One of several hash algorithms can be used with HMAC, including MD-5 and SHA-1. The length of the hash code is 0, 5, or 10 bytes. The MAC is added after the compressed data.  </a:t>
            </a:r>
          </a:p>
          <a:p>
            <a:pPr>
              <a:buFontTx/>
              <a:buAutoNum type="arabicPeriod"/>
            </a:pPr>
            <a:r>
              <a:rPr lang="en-US" smtClean="0">
                <a:latin typeface="Arial" pitchFamily="34" charset="0"/>
              </a:rPr>
              <a:t>The compressed message plus the MAC code are encrypted using a symmetric encryption algorithm. The allowable encryption algorithms are DES, triple DES, RC5, and IDEA.  </a:t>
            </a:r>
          </a:p>
          <a:p>
            <a:pPr>
              <a:buFontTx/>
              <a:buAutoNum type="arabicPeriod"/>
            </a:pPr>
            <a:r>
              <a:rPr lang="en-US" smtClean="0">
                <a:latin typeface="Arial" pitchFamily="34" charset="0"/>
              </a:rPr>
              <a:t>The Record Protocol prepends a header to the encrypted payload. </a:t>
            </a:r>
          </a:p>
          <a:p>
            <a:r>
              <a:rPr lang="en-US" smtClean="0">
                <a:latin typeface="Arial" pitchFamily="34" charset="0"/>
              </a:rPr>
              <a:t>The Record Protocol header the fields as shown in Stallings Figure 17.17, and described in the text.</a:t>
            </a:r>
          </a:p>
        </p:txBody>
      </p:sp>
      <p:sp>
        <p:nvSpPr>
          <p:cNvPr id="73732" name="Slide Number Placeholder 3"/>
          <p:cNvSpPr>
            <a:spLocks noGrp="1"/>
          </p:cNvSpPr>
          <p:nvPr>
            <p:ph type="sldNum" sz="quarter" idx="5"/>
          </p:nvPr>
        </p:nvSpPr>
        <p:spPr>
          <a:noFill/>
        </p:spPr>
        <p:txBody>
          <a:bodyPr/>
          <a:lstStyle/>
          <a:p>
            <a:fld id="{3B239176-606A-4E56-8288-33FA66C912A6}" type="slidenum">
              <a:rPr lang="en-AU"/>
              <a:pPr/>
              <a:t>28</a:t>
            </a:fld>
            <a:endParaRPr lang="en-AU"/>
          </a:p>
        </p:txBody>
      </p:sp>
    </p:spTree>
    <p:extLst>
      <p:ext uri="{BB962C8B-B14F-4D97-AF65-F5344CB8AC3E}">
        <p14:creationId xmlns:p14="http://schemas.microsoft.com/office/powerpoint/2010/main" val="148532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pPr>
              <a:lnSpc>
                <a:spcPct val="90000"/>
              </a:lnSpc>
            </a:pPr>
            <a:r>
              <a:rPr lang="en-US" smtClean="0">
                <a:latin typeface="Arial" pitchFamily="34" charset="0"/>
              </a:rPr>
              <a:t>The Change Cipher Spec Protocol is one of the three WTLS-specific protocols that use the WTLS Record Protocol, and it is the simplest. This protocol consists of a single message, which consists of a single byte with the value 1. The sole purpose of this message is to cause the pending state to be copied into the current state, which updates the cipher suite to be used on this connection. </a:t>
            </a:r>
          </a:p>
          <a:p>
            <a:pPr>
              <a:lnSpc>
                <a:spcPct val="90000"/>
              </a:lnSpc>
            </a:pPr>
            <a:r>
              <a:rPr lang="en-US" smtClean="0">
                <a:latin typeface="Arial" pitchFamily="34" charset="0"/>
              </a:rPr>
              <a:t>The Alert Protocol is used to convey WTLS-related alerts to the peer entity. Each message in this protocol consists of 2 bytes. The first byte takes the value warning(1), critical(2), or fatal(3) to convey the severity of the message. The second byte contains a code that indicates the specific alert. If the level is fatal, WTLS immediately terminates the connection, though other connections may continue, but no new connections may be established. A critical alert message results in termination of the current secure connection. Other connections using the secure session may continue and the secure identifier may also be used for establishing new secure connections. The connection is closed using the alert messages. Error handling in the WTLS is based on the alert messages. </a:t>
            </a:r>
          </a:p>
          <a:p>
            <a:pPr>
              <a:lnSpc>
                <a:spcPct val="90000"/>
              </a:lnSpc>
            </a:pPr>
            <a:r>
              <a:rPr lang="en-US" smtClean="0">
                <a:latin typeface="Arial" pitchFamily="34" charset="0"/>
              </a:rPr>
              <a:t>The most complex part of WTLS is the Handshake Protocol. This protocol allows the server and client to authenticate each other and to negotiate a encryption and MAC algorithms and cryptographic keys to be used to protect data sent in a WTLS record. The Handshake Protocol is used before any application data are transmitted. </a:t>
            </a:r>
          </a:p>
        </p:txBody>
      </p:sp>
      <p:sp>
        <p:nvSpPr>
          <p:cNvPr id="75780" name="Slide Number Placeholder 3"/>
          <p:cNvSpPr>
            <a:spLocks noGrp="1"/>
          </p:cNvSpPr>
          <p:nvPr>
            <p:ph type="sldNum" sz="quarter" idx="5"/>
          </p:nvPr>
        </p:nvSpPr>
        <p:spPr>
          <a:noFill/>
        </p:spPr>
        <p:txBody>
          <a:bodyPr/>
          <a:lstStyle/>
          <a:p>
            <a:fld id="{BF02536E-4A33-41A8-957F-ED323A9B1FDF}" type="slidenum">
              <a:rPr lang="en-AU"/>
              <a:pPr/>
              <a:t>29</a:t>
            </a:fld>
            <a:endParaRPr lang="en-AU"/>
          </a:p>
        </p:txBody>
      </p:sp>
    </p:spTree>
    <p:extLst>
      <p:ext uri="{BB962C8B-B14F-4D97-AF65-F5344CB8AC3E}">
        <p14:creationId xmlns:p14="http://schemas.microsoft.com/office/powerpoint/2010/main" val="149319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045704-09BB-44E5-98D5-2A1B305B0A84}" type="slidenum">
              <a:rPr lang="en-US"/>
              <a:pPr/>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mtClean="0">
                <a:latin typeface="Arial" pitchFamily="34" charset="0"/>
                <a:cs typeface="Arial" pitchFamily="34" charset="0"/>
              </a:rPr>
              <a:t>Stallings Table 17.1 briefly defines key terms used in the IEEE 802.11 standard.</a:t>
            </a:r>
          </a:p>
          <a:p>
            <a:endParaRPr lang="en-US" smtClean="0">
              <a:latin typeface="Arial" pitchFamily="34" charset="0"/>
              <a:cs typeface="Arial" pitchFamily="34" charset="0"/>
            </a:endParaRPr>
          </a:p>
        </p:txBody>
      </p:sp>
    </p:spTree>
    <p:extLst>
      <p:ext uri="{BB962C8B-B14F-4D97-AF65-F5344CB8AC3E}">
        <p14:creationId xmlns:p14="http://schemas.microsoft.com/office/powerpoint/2010/main" val="1678405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mtClean="0">
                <a:latin typeface="Arial" pitchFamily="34" charset="0"/>
              </a:rPr>
              <a:t>The Handshake Protocol consists of a series of messages exchanged by client and server. Stallings Figure 17.18 shows the initial exchange needed to establish a logical connection between client and server. The exchange can be viewed as having four phases. The </a:t>
            </a:r>
            <a:r>
              <a:rPr lang="en-US" b="1" smtClean="0">
                <a:latin typeface="Arial" pitchFamily="34" charset="0"/>
              </a:rPr>
              <a:t>first </a:t>
            </a:r>
            <a:r>
              <a:rPr lang="en-US" smtClean="0">
                <a:latin typeface="Arial" pitchFamily="34" charset="0"/>
              </a:rPr>
              <a:t>phase is used to initiate a logical connection and to establish the security capabilities that will be associated with it, and is initiated by the client. The </a:t>
            </a:r>
            <a:r>
              <a:rPr lang="en-US" b="1" smtClean="0">
                <a:latin typeface="Arial" pitchFamily="34" charset="0"/>
              </a:rPr>
              <a:t>second </a:t>
            </a:r>
            <a:r>
              <a:rPr lang="en-US" smtClean="0">
                <a:latin typeface="Arial" pitchFamily="34" charset="0"/>
              </a:rPr>
              <a:t>phase is used for server authentication and key exchange. The server begins this phase. The </a:t>
            </a:r>
            <a:r>
              <a:rPr lang="en-US" b="1" smtClean="0">
                <a:latin typeface="Arial" pitchFamily="34" charset="0"/>
              </a:rPr>
              <a:t>third </a:t>
            </a:r>
            <a:r>
              <a:rPr lang="en-US" smtClean="0">
                <a:latin typeface="Arial" pitchFamily="34" charset="0"/>
              </a:rPr>
              <a:t>phase is used for client authentication and key exchange. If all is satisfactory with the info from the server, the client sends one or more messages back to the server. The </a:t>
            </a:r>
            <a:r>
              <a:rPr lang="en-US" b="1" smtClean="0">
                <a:latin typeface="Arial" pitchFamily="34" charset="0"/>
              </a:rPr>
              <a:t>fourth phase </a:t>
            </a:r>
            <a:r>
              <a:rPr lang="en-US" smtClean="0">
                <a:latin typeface="Arial" pitchFamily="34" charset="0"/>
              </a:rPr>
              <a:t>completes the setting up of a secure connection. At this point the handshake is complete and the client and server may begin to exchange application layer data. </a:t>
            </a:r>
          </a:p>
        </p:txBody>
      </p:sp>
      <p:sp>
        <p:nvSpPr>
          <p:cNvPr id="77828" name="Slide Number Placeholder 3"/>
          <p:cNvSpPr>
            <a:spLocks noGrp="1"/>
          </p:cNvSpPr>
          <p:nvPr>
            <p:ph type="sldNum" sz="quarter" idx="5"/>
          </p:nvPr>
        </p:nvSpPr>
        <p:spPr>
          <a:noFill/>
        </p:spPr>
        <p:txBody>
          <a:bodyPr/>
          <a:lstStyle/>
          <a:p>
            <a:fld id="{8FCB016E-7E90-42BB-8F0A-8C7D5FC4D7E2}" type="slidenum">
              <a:rPr lang="en-AU"/>
              <a:pPr/>
              <a:t>30</a:t>
            </a:fld>
            <a:endParaRPr lang="en-AU"/>
          </a:p>
        </p:txBody>
      </p:sp>
    </p:spTree>
    <p:extLst>
      <p:ext uri="{BB962C8B-B14F-4D97-AF65-F5344CB8AC3E}">
        <p14:creationId xmlns:p14="http://schemas.microsoft.com/office/powerpoint/2010/main" val="617171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79875" name="Notes Placeholder 2"/>
          <p:cNvSpPr>
            <a:spLocks noGrp="1"/>
          </p:cNvSpPr>
          <p:nvPr>
            <p:ph type="body" idx="1"/>
          </p:nvPr>
        </p:nvSpPr>
        <p:spPr>
          <a:noFill/>
          <a:ln/>
        </p:spPr>
        <p:txBody>
          <a:bodyPr/>
          <a:lstStyle/>
          <a:p>
            <a:r>
              <a:rPr lang="en-US" dirty="0" smtClean="0">
                <a:latin typeface="Arial" pitchFamily="34" charset="0"/>
              </a:rPr>
              <a:t>Authentication in the WTLS is carried out with certificates. Authentication can occur between the client and the server or the client only authenticates the server. The latter procedure can happen only if the server allows it to occur. The server can require the client to authenticate itself to the server. However, the WTLS specification defines that authentication is an optional procedure. Currently, X.509v3, X9.68 and WTLS certificates are supported. The WTLS certificate is optimized for size.</a:t>
            </a:r>
          </a:p>
          <a:p>
            <a:r>
              <a:rPr lang="en-US" dirty="0" smtClean="0">
                <a:latin typeface="Arial" pitchFamily="34" charset="0"/>
              </a:rPr>
              <a:t>The purpose of the WTLS protocol is for the client and server to generate a mutually shared pre-master key. This key is then used to generate as master key. A number of key exchange protocols are supported by WTLS. They can be grouped into those protocols that include a </a:t>
            </a:r>
            <a:r>
              <a:rPr lang="en-US" dirty="0" err="1" smtClean="0">
                <a:latin typeface="Arial" pitchFamily="34" charset="0"/>
              </a:rPr>
              <a:t>server_key_exchange</a:t>
            </a:r>
            <a:r>
              <a:rPr lang="en-US" dirty="0" smtClean="0">
                <a:latin typeface="Arial" pitchFamily="34" charset="0"/>
              </a:rPr>
              <a:t> message as part of the handshake protocol (see Figure 17.18 on previous slide) and those that don't. The </a:t>
            </a:r>
            <a:r>
              <a:rPr lang="en-US" dirty="0" err="1" smtClean="0">
                <a:latin typeface="Arial" pitchFamily="34" charset="0"/>
              </a:rPr>
              <a:t>server_key_exchange</a:t>
            </a:r>
            <a:r>
              <a:rPr lang="en-US" dirty="0" smtClean="0">
                <a:latin typeface="Arial" pitchFamily="34" charset="0"/>
              </a:rPr>
              <a:t> message is sent by the server only when the server certificate message (if sent) does not contain enough data to allow the client to exchange a pre-master secret, including for conventional </a:t>
            </a:r>
            <a:r>
              <a:rPr lang="en-US" dirty="0" err="1" smtClean="0">
                <a:latin typeface="Arial" pitchFamily="34" charset="0"/>
              </a:rPr>
              <a:t>Diffie</a:t>
            </a:r>
            <a:r>
              <a:rPr lang="en-US" dirty="0" smtClean="0">
                <a:latin typeface="Arial" pitchFamily="34" charset="0"/>
              </a:rPr>
              <a:t>-Hellman performed anonymously, elliptic curve </a:t>
            </a:r>
            <a:r>
              <a:rPr lang="en-US" dirty="0" err="1" smtClean="0">
                <a:latin typeface="Arial" pitchFamily="34" charset="0"/>
              </a:rPr>
              <a:t>Diffie</a:t>
            </a:r>
            <a:r>
              <a:rPr lang="en-US" dirty="0" smtClean="0">
                <a:latin typeface="Arial" pitchFamily="34" charset="0"/>
              </a:rPr>
              <a:t>-Hellman, or RSA key exchange without authentication. The server key exchange message is not sent for Elliptic curve </a:t>
            </a:r>
            <a:r>
              <a:rPr lang="en-US" dirty="0" err="1" smtClean="0">
                <a:latin typeface="Arial" pitchFamily="34" charset="0"/>
              </a:rPr>
              <a:t>Diffie</a:t>
            </a:r>
            <a:r>
              <a:rPr lang="en-US" dirty="0" smtClean="0">
                <a:latin typeface="Arial" pitchFamily="34" charset="0"/>
              </a:rPr>
              <a:t>-Hellman key exchange with ECDSA-based certificate, or for RSA key exchange with RSA based certificates.</a:t>
            </a:r>
          </a:p>
        </p:txBody>
      </p:sp>
      <p:sp>
        <p:nvSpPr>
          <p:cNvPr id="79876" name="Slide Number Placeholder 3"/>
          <p:cNvSpPr>
            <a:spLocks noGrp="1"/>
          </p:cNvSpPr>
          <p:nvPr>
            <p:ph type="sldNum" sz="quarter" idx="5"/>
          </p:nvPr>
        </p:nvSpPr>
        <p:spPr>
          <a:noFill/>
        </p:spPr>
        <p:txBody>
          <a:bodyPr/>
          <a:lstStyle/>
          <a:p>
            <a:fld id="{416B9CF9-D14F-42F9-B039-CEBEE233D1E0}" type="slidenum">
              <a:rPr lang="en-AU"/>
              <a:pPr/>
              <a:t>31</a:t>
            </a:fld>
            <a:endParaRPr lang="en-AU"/>
          </a:p>
        </p:txBody>
      </p:sp>
    </p:spTree>
    <p:extLst>
      <p:ext uri="{BB962C8B-B14F-4D97-AF65-F5344CB8AC3E}">
        <p14:creationId xmlns:p14="http://schemas.microsoft.com/office/powerpoint/2010/main" val="459671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xfrm>
            <a:off x="685800" y="4343400"/>
            <a:ext cx="5486400" cy="4267200"/>
          </a:xfrm>
          <a:noFill/>
          <a:ln/>
        </p:spPr>
        <p:txBody>
          <a:bodyPr/>
          <a:lstStyle/>
          <a:p>
            <a:r>
              <a:rPr lang="en-US" dirty="0" smtClean="0">
                <a:latin typeface="Arial" pitchFamily="34" charset="0"/>
              </a:rPr>
              <a:t>The WTLS Pseudorandom Function (PRF) is used for a number of purposes. The PRF takes as input a secret value, a seed, and an identifying label, and produces an output of arbitrary length. WTLS PRF is implemented using only one hash algorithm (unlike TLS). Which hash algorithm is actually used, is agreed during the handshake as a part of the cipher spec. The PRF is based on a HMAC based data expansion function. See text for details.</a:t>
            </a:r>
          </a:p>
          <a:p>
            <a:r>
              <a:rPr lang="en-US" dirty="0" smtClean="0">
                <a:latin typeface="Arial" pitchFamily="34" charset="0"/>
              </a:rPr>
              <a:t>Master Key Generation of the shared master secret, a one-time 20-byte value (160 bits) generated for this session by means of secure key exchange. First, a </a:t>
            </a:r>
            <a:r>
              <a:rPr lang="en-US" dirty="0" err="1" smtClean="0">
                <a:latin typeface="Arial" pitchFamily="34" charset="0"/>
              </a:rPr>
              <a:t>pre_master_secret</a:t>
            </a:r>
            <a:r>
              <a:rPr lang="en-US" dirty="0" smtClean="0">
                <a:latin typeface="Arial" pitchFamily="34" charset="0"/>
              </a:rPr>
              <a:t> is exchanged. Second, the </a:t>
            </a:r>
            <a:r>
              <a:rPr lang="en-US" dirty="0" err="1" smtClean="0">
                <a:latin typeface="Arial" pitchFamily="34" charset="0"/>
              </a:rPr>
              <a:t>master_secret</a:t>
            </a:r>
            <a:r>
              <a:rPr lang="en-US" dirty="0" smtClean="0">
                <a:latin typeface="Arial" pitchFamily="34" charset="0"/>
              </a:rPr>
              <a:t> is calculated by both parties, using the following function:  </a:t>
            </a:r>
          </a:p>
          <a:p>
            <a:r>
              <a:rPr lang="en-US" dirty="0" smtClean="0">
                <a:latin typeface="Arial" pitchFamily="34" charset="0"/>
              </a:rPr>
              <a:t>    </a:t>
            </a:r>
            <a:r>
              <a:rPr lang="en-US" dirty="0" err="1" smtClean="0">
                <a:latin typeface="Arial" pitchFamily="34" charset="0"/>
              </a:rPr>
              <a:t>master_secret</a:t>
            </a:r>
            <a:r>
              <a:rPr lang="en-US" dirty="0" smtClean="0">
                <a:latin typeface="Arial" pitchFamily="34" charset="0"/>
              </a:rPr>
              <a:t> = PRF( </a:t>
            </a:r>
            <a:r>
              <a:rPr lang="en-US" dirty="0" err="1" smtClean="0">
                <a:latin typeface="Arial" pitchFamily="34" charset="0"/>
              </a:rPr>
              <a:t>pre_master_secret</a:t>
            </a:r>
            <a:r>
              <a:rPr lang="en-US" dirty="0" smtClean="0">
                <a:latin typeface="Arial" pitchFamily="34" charset="0"/>
              </a:rPr>
              <a:t>, "master secret",</a:t>
            </a:r>
          </a:p>
          <a:p>
            <a:r>
              <a:rPr lang="en-US" dirty="0" smtClean="0">
                <a:latin typeface="Arial" pitchFamily="34" charset="0"/>
              </a:rPr>
              <a:t>		</a:t>
            </a:r>
            <a:r>
              <a:rPr lang="en-US" dirty="0" err="1" smtClean="0">
                <a:latin typeface="Arial" pitchFamily="34" charset="0"/>
              </a:rPr>
              <a:t>ClientHello.random</a:t>
            </a:r>
            <a:r>
              <a:rPr lang="en-US" dirty="0" smtClean="0">
                <a:latin typeface="Arial" pitchFamily="34" charset="0"/>
              </a:rPr>
              <a:t> || </a:t>
            </a:r>
            <a:r>
              <a:rPr lang="en-US" dirty="0" err="1" smtClean="0">
                <a:latin typeface="Arial" pitchFamily="34" charset="0"/>
              </a:rPr>
              <a:t>ServerHello.random</a:t>
            </a:r>
            <a:r>
              <a:rPr lang="en-US" dirty="0" smtClean="0">
                <a:latin typeface="Arial" pitchFamily="34" charset="0"/>
              </a:rPr>
              <a:t> ) </a:t>
            </a:r>
          </a:p>
          <a:p>
            <a:r>
              <a:rPr lang="en-US" dirty="0" smtClean="0">
                <a:latin typeface="Arial" pitchFamily="34" charset="0"/>
              </a:rPr>
              <a:t>where the random numbers are  exchanged during the first phase of the handshake protocol.  The MAC and encryption keys are then derived from the master key, using the HMAC algorithm, and encompasses these fields: </a:t>
            </a:r>
          </a:p>
          <a:p>
            <a:r>
              <a:rPr lang="en-US" dirty="0" smtClean="0">
                <a:latin typeface="Arial" pitchFamily="34" charset="0"/>
              </a:rPr>
              <a:t>    </a:t>
            </a:r>
            <a:r>
              <a:rPr lang="en-US" dirty="0" err="1" smtClean="0">
                <a:latin typeface="Arial" pitchFamily="34" charset="0"/>
              </a:rPr>
              <a:t>HMAC_hash</a:t>
            </a:r>
            <a:r>
              <a:rPr lang="en-US" dirty="0" smtClean="0">
                <a:latin typeface="Arial" pitchFamily="34" charset="0"/>
              </a:rPr>
              <a:t> ( </a:t>
            </a:r>
            <a:r>
              <a:rPr lang="en-US" dirty="0" err="1" smtClean="0">
                <a:latin typeface="Arial" pitchFamily="34" charset="0"/>
              </a:rPr>
              <a:t>MAC_secret</a:t>
            </a:r>
            <a:r>
              <a:rPr lang="en-US" dirty="0" smtClean="0">
                <a:latin typeface="Arial" pitchFamily="34" charset="0"/>
              </a:rPr>
              <a:t>, </a:t>
            </a:r>
            <a:r>
              <a:rPr lang="en-US" dirty="0" err="1" smtClean="0">
                <a:latin typeface="Arial" pitchFamily="34" charset="0"/>
              </a:rPr>
              <a:t>seq_number</a:t>
            </a:r>
            <a:r>
              <a:rPr lang="en-US" dirty="0" smtClean="0">
                <a:latin typeface="Arial" pitchFamily="34" charset="0"/>
              </a:rPr>
              <a:t> || </a:t>
            </a:r>
            <a:r>
              <a:rPr lang="en-US" dirty="0" err="1" smtClean="0">
                <a:latin typeface="Arial" pitchFamily="34" charset="0"/>
              </a:rPr>
              <a:t>WTLSCompressed.record_type</a:t>
            </a:r>
            <a:endParaRPr lang="en-US" dirty="0" smtClean="0">
              <a:latin typeface="Arial" pitchFamily="34" charset="0"/>
            </a:endParaRPr>
          </a:p>
          <a:p>
            <a:r>
              <a:rPr lang="en-US" dirty="0" smtClean="0">
                <a:latin typeface="Arial" pitchFamily="34" charset="0"/>
              </a:rPr>
              <a:t>	 || </a:t>
            </a:r>
            <a:r>
              <a:rPr lang="en-US" dirty="0" err="1" smtClean="0">
                <a:latin typeface="Arial" pitchFamily="34" charset="0"/>
              </a:rPr>
              <a:t>WTLSCompressed.length</a:t>
            </a:r>
            <a:r>
              <a:rPr lang="en-US" dirty="0" smtClean="0">
                <a:latin typeface="Arial" pitchFamily="34" charset="0"/>
              </a:rPr>
              <a:t> || </a:t>
            </a:r>
            <a:r>
              <a:rPr lang="en-US" dirty="0" err="1" smtClean="0">
                <a:latin typeface="Arial" pitchFamily="34" charset="0"/>
              </a:rPr>
              <a:t>WTLSCompressed.fragment</a:t>
            </a:r>
            <a:r>
              <a:rPr lang="en-US" dirty="0" smtClean="0">
                <a:latin typeface="Arial" pitchFamily="34" charset="0"/>
              </a:rPr>
              <a:t> )</a:t>
            </a:r>
          </a:p>
          <a:p>
            <a:r>
              <a:rPr lang="en-US" dirty="0" smtClean="0">
                <a:latin typeface="Arial" pitchFamily="34" charset="0"/>
              </a:rPr>
              <a:t>Either MD5 or SHA-1 may be used for the HMAC hash function.  </a:t>
            </a:r>
          </a:p>
          <a:p>
            <a:r>
              <a:rPr lang="en-US" dirty="0" smtClean="0">
                <a:latin typeface="Arial" pitchFamily="34" charset="0"/>
              </a:rPr>
              <a:t>Encryption is applied to all of the WTLS record, except the header, using RC5, DES, 3DES, or IDEA encryption algorithms.</a:t>
            </a:r>
          </a:p>
        </p:txBody>
      </p:sp>
      <p:sp>
        <p:nvSpPr>
          <p:cNvPr id="81924" name="Slide Number Placeholder 3"/>
          <p:cNvSpPr>
            <a:spLocks noGrp="1"/>
          </p:cNvSpPr>
          <p:nvPr>
            <p:ph type="sldNum" sz="quarter" idx="5"/>
          </p:nvPr>
        </p:nvSpPr>
        <p:spPr>
          <a:noFill/>
        </p:spPr>
        <p:txBody>
          <a:bodyPr/>
          <a:lstStyle/>
          <a:p>
            <a:fld id="{547E1117-1DBF-4261-B8D3-571F1DB20907}" type="slidenum">
              <a:rPr lang="en-AU"/>
              <a:pPr/>
              <a:t>32</a:t>
            </a:fld>
            <a:endParaRPr lang="en-AU"/>
          </a:p>
        </p:txBody>
      </p:sp>
    </p:spTree>
    <p:extLst>
      <p:ext uri="{BB962C8B-B14F-4D97-AF65-F5344CB8AC3E}">
        <p14:creationId xmlns:p14="http://schemas.microsoft.com/office/powerpoint/2010/main" val="1196440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p:spPr>
        <p:txBody>
          <a:bodyPr/>
          <a:lstStyle/>
          <a:p>
            <a:r>
              <a:rPr lang="en-US" smtClean="0">
                <a:latin typeface="Arial" pitchFamily="34" charset="0"/>
              </a:rPr>
              <a:t>The basic WAP transmission model, involving a WAP client, a WAP gateway, and a Web server, results in a security gap, as illustrated in Stallings Figure 17.19. The mobile device establishes a secure WTLS session with the WAP gateway. The WAP gateway, in turn, establishes a secure SSL or TLS session with the Web server. Within the gateway, data are not encrypted during the translation process. The gateway is thus a point at which the data may be compromised. </a:t>
            </a:r>
          </a:p>
          <a:p>
            <a:r>
              <a:rPr lang="en-US" smtClean="0">
                <a:latin typeface="Arial" pitchFamily="34" charset="0"/>
              </a:rPr>
              <a:t>There are a number of approaches to providing end-to-end security between the mobile client and the Web server. In the WAP version 2 (known as WAP2) architecture document, the WAP forum defines several protocol arrangements that allow for end-to-end security. Version 1 of WAP assumed a simplified set of protocols over the wireless network and assumed that the wireless network did not support IP. WAP2 provides the option for the mobile device to implement full TCP/IP-based protocols and operate over an IP-capable wireless network.</a:t>
            </a:r>
          </a:p>
        </p:txBody>
      </p:sp>
      <p:sp>
        <p:nvSpPr>
          <p:cNvPr id="83972" name="Slide Number Placeholder 3"/>
          <p:cNvSpPr>
            <a:spLocks noGrp="1"/>
          </p:cNvSpPr>
          <p:nvPr>
            <p:ph type="sldNum" sz="quarter" idx="5"/>
          </p:nvPr>
        </p:nvSpPr>
        <p:spPr>
          <a:noFill/>
        </p:spPr>
        <p:txBody>
          <a:bodyPr/>
          <a:lstStyle/>
          <a:p>
            <a:fld id="{8251DD42-0B68-4DAA-A88E-DCDBD2C5A2BB}" type="slidenum">
              <a:rPr lang="en-AU"/>
              <a:pPr/>
              <a:t>33</a:t>
            </a:fld>
            <a:endParaRPr lang="en-AU"/>
          </a:p>
        </p:txBody>
      </p:sp>
    </p:spTree>
    <p:extLst>
      <p:ext uri="{BB962C8B-B14F-4D97-AF65-F5344CB8AC3E}">
        <p14:creationId xmlns:p14="http://schemas.microsoft.com/office/powerpoint/2010/main" val="1688886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smtClean="0">
                <a:latin typeface="Arial" pitchFamily="34" charset="0"/>
              </a:rPr>
              <a:t>Stallings Figure 17.20 shows two ways in which this IP capability can be exploited to provide end-to-end security. In both approaches, the mobile client implements TCP/IP and HTTP.  </a:t>
            </a:r>
          </a:p>
          <a:p>
            <a:r>
              <a:rPr lang="en-US" smtClean="0">
                <a:latin typeface="Arial" pitchFamily="34" charset="0"/>
              </a:rPr>
              <a:t>The first approach (Figure 17.20a) is to make use of TLS between client and server. A secure TLS session is set up between the endpoints. The WAP gateway acts as a TCP-level gateway and splices together two TCP connections to carry the traffic between the endpoints. However, the TCP user data field (TLS records) remains encrypted as it passes through the gateway and so end-to-end security is maintained.  </a:t>
            </a:r>
          </a:p>
          <a:p>
            <a:r>
              <a:rPr lang="en-US" smtClean="0">
                <a:latin typeface="Arial" pitchFamily="34" charset="0"/>
              </a:rPr>
              <a:t>Another possible approach is shown in Figure 17.20b. Here we assume that the WAP gateway acts as a simple Internet router. In this case, end-to-end security can be provided at the IP level, using IPsec (see Ch 19).</a:t>
            </a:r>
          </a:p>
        </p:txBody>
      </p:sp>
      <p:sp>
        <p:nvSpPr>
          <p:cNvPr id="86020" name="Slide Number Placeholder 3"/>
          <p:cNvSpPr>
            <a:spLocks noGrp="1"/>
          </p:cNvSpPr>
          <p:nvPr>
            <p:ph type="sldNum" sz="quarter" idx="5"/>
          </p:nvPr>
        </p:nvSpPr>
        <p:spPr>
          <a:noFill/>
        </p:spPr>
        <p:txBody>
          <a:bodyPr/>
          <a:lstStyle/>
          <a:p>
            <a:fld id="{F6E2EEA0-278E-48BC-AFB5-D980DDE4815B}" type="slidenum">
              <a:rPr lang="en-AU"/>
              <a:pPr/>
              <a:t>34</a:t>
            </a:fld>
            <a:endParaRPr lang="en-AU"/>
          </a:p>
        </p:txBody>
      </p:sp>
    </p:spTree>
    <p:extLst>
      <p:ext uri="{BB962C8B-B14F-4D97-AF65-F5344CB8AC3E}">
        <p14:creationId xmlns:p14="http://schemas.microsoft.com/office/powerpoint/2010/main" val="1825740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88067" name="Notes Placeholder 2"/>
          <p:cNvSpPr>
            <a:spLocks noGrp="1"/>
          </p:cNvSpPr>
          <p:nvPr>
            <p:ph type="body" idx="1"/>
          </p:nvPr>
        </p:nvSpPr>
        <p:spPr>
          <a:noFill/>
          <a:ln/>
        </p:spPr>
        <p:txBody>
          <a:bodyPr/>
          <a:lstStyle/>
          <a:p>
            <a:r>
              <a:rPr lang="en-US" smtClean="0">
                <a:latin typeface="Arial" pitchFamily="34" charset="0"/>
              </a:rPr>
              <a:t>Yet another, somewhat more complicated, approach has been defined in more specific terms by the WAP forum in specification entitled "WAP Transport Layer End-to-End Security." This approach is illustrated in Stallings Figure 17.21, which is based on a figure in [ASHL01]. In this scenario, the WAP client connects to its usual WAP gateway and attempts to send a request through the gateway to a secure domain. The secure content server determines the need for security that requires that the mobile client connect to its local WAP gateway rather than its default WAP gateway. The Web server responds to the initial client request with an HTTP redirect message that redirects the client to a WAP gateway that is part of the enterprise network. This message passes back through the default gateway, which validates the redirect and sends it to the client. The client caches the redirect information and establishes a secure session with the enterprise WAP gateway using WTLS. After the connection is terminated, the default gateway is reselected and used for subsequent communication to other Web servers. Note that this approach requires that the enterprise maintain a WAP gateway on the wireless network that the client is using. </a:t>
            </a:r>
          </a:p>
        </p:txBody>
      </p:sp>
      <p:sp>
        <p:nvSpPr>
          <p:cNvPr id="88068" name="Slide Number Placeholder 3"/>
          <p:cNvSpPr>
            <a:spLocks noGrp="1"/>
          </p:cNvSpPr>
          <p:nvPr>
            <p:ph type="sldNum" sz="quarter" idx="5"/>
          </p:nvPr>
        </p:nvSpPr>
        <p:spPr>
          <a:noFill/>
        </p:spPr>
        <p:txBody>
          <a:bodyPr/>
          <a:lstStyle/>
          <a:p>
            <a:fld id="{C7A0EE53-66B8-485E-8B76-C9D6A2674204}" type="slidenum">
              <a:rPr lang="en-AU"/>
              <a:pPr/>
              <a:t>35</a:t>
            </a:fld>
            <a:endParaRPr lang="en-AU"/>
          </a:p>
        </p:txBody>
      </p:sp>
    </p:spTree>
    <p:extLst>
      <p:ext uri="{BB962C8B-B14F-4D97-AF65-F5344CB8AC3E}">
        <p14:creationId xmlns:p14="http://schemas.microsoft.com/office/powerpoint/2010/main" val="1976050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D53F2334-D47C-4CC6-BA95-AB0E5FDCB1FE}" type="slidenum">
              <a:rPr lang="en-AU"/>
              <a:pPr/>
              <a:t>36</a:t>
            </a:fld>
            <a:endParaRPr lang="en-AU"/>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latin typeface="Arial" pitchFamily="34" charset="0"/>
              </a:rPr>
              <a:t>Chapter 17 summary.</a:t>
            </a:r>
          </a:p>
        </p:txBody>
      </p:sp>
    </p:spTree>
    <p:extLst>
      <p:ext uri="{BB962C8B-B14F-4D97-AF65-F5344CB8AC3E}">
        <p14:creationId xmlns:p14="http://schemas.microsoft.com/office/powerpoint/2010/main" val="64312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smtClean="0">
                <a:latin typeface="Arial" pitchFamily="34" charset="0"/>
              </a:rPr>
              <a:t>The first 802.11 standard to gain broad industry acceptance was 802.11b. Although 802.11b products are all based on the same standard, there is always a concern whether products from different vendors will successfully interoperate. To meet this concern, the Wireless Ethernet Compatibility Alliance (WECA), an industry consortium, was formed in 1999. This organization, subsequently renamed the Wi-Fi (Wireless Fidelity) Alliance, created a test suite to certify interoperability for 802.11b products. The term used for certified 802.11b products is </a:t>
            </a:r>
            <a:r>
              <a:rPr lang="en-US" i="1" smtClean="0">
                <a:latin typeface="Arial" pitchFamily="34" charset="0"/>
              </a:rPr>
              <a:t>Wi- Fi</a:t>
            </a:r>
            <a:r>
              <a:rPr lang="en-US" smtClean="0">
                <a:latin typeface="Arial" pitchFamily="34" charset="0"/>
              </a:rPr>
              <a:t>. Wi-Fi certification has been extended to 802.11g products,. The Wi-Fi Alliance has also developed a certification process for 802.11a products, called </a:t>
            </a:r>
            <a:r>
              <a:rPr lang="en-US" i="1" smtClean="0">
                <a:latin typeface="Arial" pitchFamily="34" charset="0"/>
              </a:rPr>
              <a:t>Wi-Fi5</a:t>
            </a:r>
            <a:r>
              <a:rPr lang="en-US" smtClean="0">
                <a:latin typeface="Arial" pitchFamily="34" charset="0"/>
              </a:rPr>
              <a:t>. The Wi-Fi Alliance is concerned with a range of market areas for WLANs, including enterprise, home, and hot spots.</a:t>
            </a:r>
          </a:p>
        </p:txBody>
      </p:sp>
      <p:sp>
        <p:nvSpPr>
          <p:cNvPr id="24580" name="Slide Number Placeholder 3"/>
          <p:cNvSpPr>
            <a:spLocks noGrp="1"/>
          </p:cNvSpPr>
          <p:nvPr>
            <p:ph type="sldNum" sz="quarter" idx="5"/>
          </p:nvPr>
        </p:nvSpPr>
        <p:spPr>
          <a:noFill/>
        </p:spPr>
        <p:txBody>
          <a:bodyPr/>
          <a:lstStyle/>
          <a:p>
            <a:fld id="{869CA57E-81A6-41DA-AE49-145D5D15B172}" type="slidenum">
              <a:rPr lang="en-AU"/>
              <a:pPr/>
              <a:t>4</a:t>
            </a:fld>
            <a:endParaRPr lang="en-AU"/>
          </a:p>
        </p:txBody>
      </p:sp>
    </p:spTree>
    <p:extLst>
      <p:ext uri="{BB962C8B-B14F-4D97-AF65-F5344CB8AC3E}">
        <p14:creationId xmlns:p14="http://schemas.microsoft.com/office/powerpoint/2010/main" val="211012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xfrm>
            <a:off x="685800" y="4343400"/>
            <a:ext cx="5486400" cy="4419600"/>
          </a:xfrm>
          <a:noFill/>
          <a:ln/>
        </p:spPr>
        <p:txBody>
          <a:bodyPr/>
          <a:lstStyle/>
          <a:p>
            <a:r>
              <a:rPr lang="en-US" dirty="0" smtClean="0">
                <a:latin typeface="Arial" pitchFamily="34" charset="0"/>
                <a:cs typeface="Arial" pitchFamily="34" charset="0"/>
              </a:rPr>
              <a:t>Before proceeding, we need to briefly preview the IEEE 802 protocol architecture. IEEE 802.11 standards are defined within the structure of a layered set of protocols. This structure, used for all IEEE 802 standards, is illustrated in Stallings Figure 17.1. </a:t>
            </a:r>
          </a:p>
          <a:p>
            <a:r>
              <a:rPr lang="en-US" dirty="0" smtClean="0">
                <a:latin typeface="Arial" pitchFamily="34" charset="0"/>
                <a:cs typeface="Arial" pitchFamily="34" charset="0"/>
              </a:rPr>
              <a:t>The lowest layer of the IEEE 802 reference model is the </a:t>
            </a:r>
            <a:r>
              <a:rPr lang="en-US" b="1" dirty="0" smtClean="0">
                <a:latin typeface="Arial" pitchFamily="34" charset="0"/>
                <a:cs typeface="Arial" pitchFamily="34" charset="0"/>
              </a:rPr>
              <a:t>physical layer</a:t>
            </a:r>
            <a:r>
              <a:rPr lang="en-US" dirty="0" smtClean="0">
                <a:latin typeface="Arial" pitchFamily="34" charset="0"/>
                <a:cs typeface="Arial" pitchFamily="34" charset="0"/>
              </a:rPr>
              <a:t>, which includes such functions as encoding/decoding of signals and bit transmission/reception. In addition, the physical layer includes a specification of the transmission medium. In the case of IEEE 802.11, the physical layer also defines frequency bands and antenna characteristics.</a:t>
            </a:r>
          </a:p>
          <a:p>
            <a:r>
              <a:rPr lang="en-US" dirty="0" smtClean="0">
                <a:latin typeface="Arial" pitchFamily="34" charset="0"/>
                <a:cs typeface="Arial" pitchFamily="34" charset="0"/>
              </a:rPr>
              <a:t>Next is the  </a:t>
            </a:r>
            <a:r>
              <a:rPr lang="en-US" b="1" dirty="0" smtClean="0">
                <a:latin typeface="Arial" pitchFamily="34" charset="0"/>
                <a:cs typeface="Arial" pitchFamily="34" charset="0"/>
              </a:rPr>
              <a:t>media access control (MAC) layer</a:t>
            </a:r>
            <a:r>
              <a:rPr lang="en-US" dirty="0" smtClean="0">
                <a:latin typeface="Arial" pitchFamily="34" charset="0"/>
                <a:cs typeface="Arial" pitchFamily="34" charset="0"/>
              </a:rPr>
              <a:t>, which controls access to the transmission medium to provide an orderly and efficient use of that capacity. The MAC layer receives data from a higher-layer protocol, typically the Logical Link Control (LLC) layer, in the form of a block of data known as the </a:t>
            </a:r>
            <a:r>
              <a:rPr lang="en-US" b="1" dirty="0" smtClean="0">
                <a:latin typeface="Arial" pitchFamily="34" charset="0"/>
                <a:cs typeface="Arial" pitchFamily="34" charset="0"/>
              </a:rPr>
              <a:t>MAC service data unit (MSDU). </a:t>
            </a:r>
            <a:r>
              <a:rPr lang="en-US" dirty="0" smtClean="0">
                <a:latin typeface="Arial" pitchFamily="34" charset="0"/>
                <a:cs typeface="Arial" pitchFamily="34" charset="0"/>
              </a:rPr>
              <a:t>The exact format of the MPDU differs somewhat for the various MAC protocols in use.</a:t>
            </a:r>
          </a:p>
          <a:p>
            <a:r>
              <a:rPr lang="en-US" dirty="0" smtClean="0">
                <a:latin typeface="Arial" pitchFamily="34" charset="0"/>
                <a:cs typeface="Arial" pitchFamily="34" charset="0"/>
              </a:rPr>
              <a:t>In 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contain errors. The LLC layer optionally keeps track of which frames have been successfully received and retransmits unsuccessful frames. </a:t>
            </a:r>
          </a:p>
        </p:txBody>
      </p:sp>
      <p:sp>
        <p:nvSpPr>
          <p:cNvPr id="26628" name="Slide Number Placeholder 3"/>
          <p:cNvSpPr>
            <a:spLocks noGrp="1"/>
          </p:cNvSpPr>
          <p:nvPr>
            <p:ph type="sldNum" sz="quarter" idx="5"/>
          </p:nvPr>
        </p:nvSpPr>
        <p:spPr>
          <a:noFill/>
        </p:spPr>
        <p:txBody>
          <a:bodyPr/>
          <a:lstStyle/>
          <a:p>
            <a:fld id="{B07E36D4-0267-4C06-889A-CF7DF7E661A6}" type="slidenum">
              <a:rPr lang="en-AU"/>
              <a:pPr/>
              <a:t>5</a:t>
            </a:fld>
            <a:endParaRPr lang="en-AU"/>
          </a:p>
        </p:txBody>
      </p:sp>
    </p:spTree>
    <p:extLst>
      <p:ext uri="{BB962C8B-B14F-4D97-AF65-F5344CB8AC3E}">
        <p14:creationId xmlns:p14="http://schemas.microsoft.com/office/powerpoint/2010/main" val="134495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419600"/>
          </a:xfrm>
        </p:spPr>
        <p:txBody>
          <a:bodyPr>
            <a:normAutofit/>
          </a:bodyPr>
          <a:lstStyle/>
          <a:p>
            <a:pPr>
              <a:lnSpc>
                <a:spcPct val="90000"/>
              </a:lnSpc>
            </a:pPr>
            <a:r>
              <a:rPr lang="en-US" dirty="0" smtClean="0">
                <a:latin typeface="Arial" pitchFamily="34" charset="0"/>
              </a:rPr>
              <a:t>Stallings Figure 17.3 illustrates the model developed by the 802.11 working group. The smallest building block of a wireless LAN is a </a:t>
            </a:r>
            <a:r>
              <a:rPr lang="en-US" b="1" dirty="0" smtClean="0">
                <a:latin typeface="Arial" pitchFamily="34" charset="0"/>
              </a:rPr>
              <a:t>basic service set (BSS)</a:t>
            </a:r>
            <a:r>
              <a:rPr lang="en-US" dirty="0" smtClean="0">
                <a:latin typeface="Arial" pitchFamily="34" charset="0"/>
              </a:rPr>
              <a:t>, which consists of wireless stations executing the same MAC protocol and competing for access to the same shared wireless medium. A BSS may be isolated or it may connect to a backbone </a:t>
            </a:r>
            <a:r>
              <a:rPr lang="en-US" b="1" dirty="0" smtClean="0">
                <a:latin typeface="Arial" pitchFamily="34" charset="0"/>
              </a:rPr>
              <a:t>distribution system (DS) </a:t>
            </a:r>
            <a:r>
              <a:rPr lang="en-US" dirty="0" smtClean="0">
                <a:latin typeface="Arial" pitchFamily="34" charset="0"/>
              </a:rPr>
              <a:t>through an </a:t>
            </a:r>
            <a:r>
              <a:rPr lang="en-US" b="1" dirty="0" smtClean="0">
                <a:latin typeface="Arial" pitchFamily="34" charset="0"/>
              </a:rPr>
              <a:t>access point (AP</a:t>
            </a:r>
            <a:r>
              <a:rPr lang="en-US" dirty="0" smtClean="0">
                <a:latin typeface="Arial" pitchFamily="34" charset="0"/>
              </a:rPr>
              <a:t>). The AP functions as a bridge and a relay point. In a BSS, client stations do not communicate directly with one another. Rather the MAC frame is first sent from the originating station to the AP, and then from the AP to the destination station. Similarly, a MAC frame from a station in the BSS to a remote station is sent from the local station to the AP and then relayed by the AP over the DS on its way to the destination station. The BSS generally corresponds to what is referred to as a cell. The DS can be a switch, a wired network, or a wireless network.  When all the stations in the BSS are mobile stations that communicate directly with one another, not using an AP, the BSS is called an </a:t>
            </a:r>
            <a:r>
              <a:rPr lang="en-US" b="1" dirty="0" smtClean="0">
                <a:latin typeface="Arial" pitchFamily="34" charset="0"/>
              </a:rPr>
              <a:t>independent BSS (IBSS)</a:t>
            </a:r>
            <a:r>
              <a:rPr lang="en-US" dirty="0" smtClean="0">
                <a:latin typeface="Arial" pitchFamily="34" charset="0"/>
              </a:rPr>
              <a:t>. An IBSS is typically an ad hoc network. In an IBSS, the stations all communicate directly, and no AP is involved.  </a:t>
            </a:r>
          </a:p>
          <a:p>
            <a:pPr>
              <a:lnSpc>
                <a:spcPct val="90000"/>
              </a:lnSpc>
            </a:pPr>
            <a:r>
              <a:rPr lang="en-US" dirty="0" smtClean="0">
                <a:latin typeface="Arial" pitchFamily="34" charset="0"/>
              </a:rPr>
              <a:t>A simple configuration is shown in Figure 17.3, in which each station belongs to a single BSS; that is, each station is within wireless range only of other stations within the same BSS. It is also possible for two BSSs to overlap geographically, so that a single station could participate in more than one BSS. Further, the association between a station and a BSS is dynamic. Stations may turn off, come within range, and go out of range.  An </a:t>
            </a:r>
            <a:r>
              <a:rPr lang="en-US" b="1" dirty="0" smtClean="0">
                <a:latin typeface="Arial" pitchFamily="34" charset="0"/>
              </a:rPr>
              <a:t>extended service set (ESS) </a:t>
            </a:r>
            <a:r>
              <a:rPr lang="en-US" dirty="0" smtClean="0">
                <a:latin typeface="Arial" pitchFamily="34" charset="0"/>
              </a:rPr>
              <a:t>consists of two or more basic service sets interconnected by a distribution system. The extended service set appears as a single logical LAN to the logical link control (LLC) level. </a:t>
            </a:r>
          </a:p>
        </p:txBody>
      </p:sp>
      <p:sp>
        <p:nvSpPr>
          <p:cNvPr id="28676" name="Slide Number Placeholder 3"/>
          <p:cNvSpPr>
            <a:spLocks noGrp="1"/>
          </p:cNvSpPr>
          <p:nvPr>
            <p:ph type="sldNum" sz="quarter" idx="5"/>
          </p:nvPr>
        </p:nvSpPr>
        <p:spPr>
          <a:noFill/>
        </p:spPr>
        <p:txBody>
          <a:bodyPr/>
          <a:lstStyle/>
          <a:p>
            <a:fld id="{2CFC18EC-C2C0-426F-B086-F061270E5734}" type="slidenum">
              <a:rPr lang="en-AU"/>
              <a:pPr/>
              <a:t>6</a:t>
            </a:fld>
            <a:endParaRPr lang="en-AU"/>
          </a:p>
        </p:txBody>
      </p:sp>
    </p:spTree>
    <p:extLst>
      <p:ext uri="{BB962C8B-B14F-4D97-AF65-F5344CB8AC3E}">
        <p14:creationId xmlns:p14="http://schemas.microsoft.com/office/powerpoint/2010/main" val="22843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3400"/>
          </a:xfrm>
        </p:spPr>
        <p:txBody>
          <a:bodyPr>
            <a:normAutofit/>
          </a:bodyPr>
          <a:lstStyle/>
          <a:p>
            <a:pPr>
              <a:lnSpc>
                <a:spcPct val="90000"/>
              </a:lnSpc>
            </a:pPr>
            <a:r>
              <a:rPr lang="en-US" dirty="0" smtClean="0">
                <a:latin typeface="Arial" pitchFamily="34" charset="0"/>
              </a:rPr>
              <a:t>IEEE 802.11 defines nine services that need to be provided by the wireless LAN to achieve functionality equivalent to that which is inherent to wired LANs. Stallings Table 17.2 lists the services &amp; notes two ways of categorizing them.   </a:t>
            </a:r>
          </a:p>
          <a:p>
            <a:pPr>
              <a:lnSpc>
                <a:spcPct val="90000"/>
              </a:lnSpc>
              <a:buFontTx/>
              <a:buAutoNum type="arabicPeriod"/>
            </a:pPr>
            <a:r>
              <a:rPr lang="en-US" dirty="0" smtClean="0">
                <a:latin typeface="Arial" pitchFamily="34" charset="0"/>
              </a:rPr>
              <a:t>The service provider can be either the station or the DS. Station services are implemented in every 802.11 station, including AP stations. Distribution services are provided between BSSs; these may be implemented in an AP or in another special-purpose device attached to the distribution system. </a:t>
            </a:r>
          </a:p>
          <a:p>
            <a:pPr>
              <a:lnSpc>
                <a:spcPct val="90000"/>
              </a:lnSpc>
              <a:buFontTx/>
              <a:buAutoNum type="arabicPeriod"/>
            </a:pPr>
            <a:r>
              <a:rPr lang="en-US" dirty="0" smtClean="0">
                <a:latin typeface="Arial" pitchFamily="34" charset="0"/>
              </a:rPr>
              <a:t>Three of the services are used to control IEEE 802.11 LAN access and confidentiality. Six of the services are used to support delivery of MSDUs between stations. If the MSDU is too large to be transmitted in a single MPDU, it may be fragmented and transmitted in a series of MPDUs.  </a:t>
            </a:r>
          </a:p>
          <a:p>
            <a:pPr>
              <a:lnSpc>
                <a:spcPct val="90000"/>
              </a:lnSpc>
            </a:pPr>
            <a:r>
              <a:rPr lang="en-US" dirty="0" smtClean="0">
                <a:latin typeface="Arial" pitchFamily="34" charset="0"/>
              </a:rPr>
              <a:t> We next discuss the services in an order designed to clarify the operation of an IEEE 802.11 ESS network. </a:t>
            </a:r>
            <a:r>
              <a:rPr lang="en-US" b="1" dirty="0" smtClean="0">
                <a:latin typeface="Arial" pitchFamily="34" charset="0"/>
              </a:rPr>
              <a:t>MSDU delivery</a:t>
            </a:r>
            <a:r>
              <a:rPr lang="en-US" dirty="0" smtClean="0">
                <a:latin typeface="Arial" pitchFamily="34" charset="0"/>
              </a:rPr>
              <a:t>, which is the basic service, has already been mentioned. </a:t>
            </a:r>
            <a:r>
              <a:rPr lang="en-US" b="1" dirty="0" smtClean="0">
                <a:latin typeface="Arial" pitchFamily="34" charset="0"/>
              </a:rPr>
              <a:t>Distribution </a:t>
            </a:r>
            <a:r>
              <a:rPr lang="en-US" dirty="0" smtClean="0">
                <a:latin typeface="Arial" pitchFamily="34" charset="0"/>
              </a:rPr>
              <a:t>is the primary service used by stations to exchange MPDUs when the MPDUs must traverse the DS to get from a station in one BSS to a station in another BSS. </a:t>
            </a:r>
            <a:r>
              <a:rPr lang="en-US" b="1" dirty="0" smtClean="0">
                <a:latin typeface="Arial" pitchFamily="34" charset="0"/>
              </a:rPr>
              <a:t>Integration </a:t>
            </a:r>
            <a:r>
              <a:rPr lang="en-US" dirty="0" smtClean="0">
                <a:latin typeface="Arial" pitchFamily="34" charset="0"/>
              </a:rPr>
              <a:t>enables transfer of data between a station on an IEEE 802.11 LAN and a station on an integrated (wired) IEEE 802.x LAN. To deliver a message within a DS, the distribution service needs to know where the destination station is located. </a:t>
            </a:r>
            <a:r>
              <a:rPr lang="en-US" b="1" dirty="0" smtClean="0">
                <a:latin typeface="Arial" pitchFamily="34" charset="0"/>
              </a:rPr>
              <a:t>Association</a:t>
            </a:r>
            <a:r>
              <a:rPr lang="en-US" dirty="0" smtClean="0">
                <a:latin typeface="Arial" pitchFamily="34" charset="0"/>
              </a:rPr>
              <a:t> establishes an initial association between a station and an AP. </a:t>
            </a:r>
            <a:r>
              <a:rPr lang="en-US" b="1" dirty="0" err="1" smtClean="0">
                <a:latin typeface="Arial" pitchFamily="34" charset="0"/>
              </a:rPr>
              <a:t>Reassociation</a:t>
            </a:r>
            <a:r>
              <a:rPr lang="en-US" b="1" dirty="0" smtClean="0">
                <a:latin typeface="Arial" pitchFamily="34" charset="0"/>
              </a:rPr>
              <a:t> </a:t>
            </a:r>
            <a:r>
              <a:rPr lang="en-US" dirty="0" smtClean="0">
                <a:latin typeface="Arial" pitchFamily="34" charset="0"/>
              </a:rPr>
              <a:t>enables an established association to be transferred from one AP to another, allowing a mobile station to move from one BSS to another.</a:t>
            </a:r>
            <a:r>
              <a:rPr lang="en-US" b="1" dirty="0" smtClean="0">
                <a:latin typeface="Arial" pitchFamily="34" charset="0"/>
              </a:rPr>
              <a:t> Disassociation</a:t>
            </a:r>
            <a:r>
              <a:rPr lang="en-US" dirty="0" smtClean="0">
                <a:latin typeface="Arial" pitchFamily="34" charset="0"/>
              </a:rPr>
              <a:t> is a notification from either a station or an AP that an existing association is terminated.</a:t>
            </a:r>
          </a:p>
        </p:txBody>
      </p:sp>
      <p:sp>
        <p:nvSpPr>
          <p:cNvPr id="30724" name="Slide Number Placeholder 3"/>
          <p:cNvSpPr>
            <a:spLocks noGrp="1"/>
          </p:cNvSpPr>
          <p:nvPr>
            <p:ph type="sldNum" sz="quarter" idx="5"/>
          </p:nvPr>
        </p:nvSpPr>
        <p:spPr>
          <a:noFill/>
        </p:spPr>
        <p:txBody>
          <a:bodyPr/>
          <a:lstStyle/>
          <a:p>
            <a:fld id="{A4751EE2-7105-4D07-8FF6-443B2173CA6B}" type="slidenum">
              <a:rPr lang="en-AU"/>
              <a:pPr/>
              <a:t>7</a:t>
            </a:fld>
            <a:endParaRPr lang="en-AU"/>
          </a:p>
        </p:txBody>
      </p:sp>
    </p:spTree>
    <p:extLst>
      <p:ext uri="{BB962C8B-B14F-4D97-AF65-F5344CB8AC3E}">
        <p14:creationId xmlns:p14="http://schemas.microsoft.com/office/powerpoint/2010/main" val="180822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mtClean="0">
                <a:latin typeface="Arial" pitchFamily="34" charset="0"/>
              </a:rPr>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latin typeface="Arial" pitchFamily="34" charset="0"/>
              </a:rPr>
              <a:t>Wired Equivalent Privacy (WEP) </a:t>
            </a:r>
            <a:r>
              <a:rPr lang="en-US" smtClean="0">
                <a:latin typeface="Arial" pitchFamily="34" charset="0"/>
              </a:rPr>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latin typeface="Arial" pitchFamily="34" charset="0"/>
              </a:rPr>
              <a:t>Wi-Fi Protected Access (WPA) </a:t>
            </a:r>
            <a:r>
              <a:rPr lang="en-US" smtClean="0">
                <a:latin typeface="Arial" pitchFamily="34" charset="0"/>
              </a:rPr>
              <a:t>as a Wi-Fi standard. WPA is a set of security mechanisms that eliminates most 802.11 security issues and was based on the current state of the 802.11i standard. The final form of the 802.11i standard is referred to as </a:t>
            </a:r>
            <a:r>
              <a:rPr lang="en-US" b="1" smtClean="0">
                <a:latin typeface="Arial" pitchFamily="34" charset="0"/>
              </a:rPr>
              <a:t>Robust Security Network (RSN)</a:t>
            </a:r>
            <a:r>
              <a:rPr lang="en-US" smtClean="0">
                <a:latin typeface="Arial" pitchFamily="34" charset="0"/>
              </a:rPr>
              <a:t>. The Wi-Fi Alliance certifies vendors in compliance with the full 802.11i specification under the WPA 2 program. </a:t>
            </a:r>
          </a:p>
        </p:txBody>
      </p:sp>
      <p:sp>
        <p:nvSpPr>
          <p:cNvPr id="32772" name="Slide Number Placeholder 3"/>
          <p:cNvSpPr>
            <a:spLocks noGrp="1"/>
          </p:cNvSpPr>
          <p:nvPr>
            <p:ph type="sldNum" sz="quarter" idx="5"/>
          </p:nvPr>
        </p:nvSpPr>
        <p:spPr>
          <a:noFill/>
        </p:spPr>
        <p:txBody>
          <a:bodyPr/>
          <a:lstStyle/>
          <a:p>
            <a:fld id="{E9F8ACA3-7089-4922-8688-87C19B21C63B}" type="slidenum">
              <a:rPr lang="en-AU"/>
              <a:pPr/>
              <a:t>8</a:t>
            </a:fld>
            <a:endParaRPr lang="en-AU"/>
          </a:p>
        </p:txBody>
      </p:sp>
    </p:spTree>
    <p:extLst>
      <p:ext uri="{BB962C8B-B14F-4D97-AF65-F5344CB8AC3E}">
        <p14:creationId xmlns:p14="http://schemas.microsoft.com/office/powerpoint/2010/main" val="175431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34" charset="0"/>
              </a:rPr>
              <a:t>The 802.11i RSN security specification defines the following services: </a:t>
            </a:r>
          </a:p>
          <a:p>
            <a:r>
              <a:rPr lang="en-US" dirty="0" smtClean="0">
                <a:latin typeface="Arial" pitchFamily="34" charset="0"/>
              </a:rPr>
              <a:t>• </a:t>
            </a:r>
            <a:r>
              <a:rPr lang="en-US" b="1" dirty="0" smtClean="0">
                <a:latin typeface="Arial" pitchFamily="34" charset="0"/>
              </a:rPr>
              <a:t>Authentication</a:t>
            </a:r>
            <a:r>
              <a:rPr lang="en-US" dirty="0" smtClean="0">
                <a:latin typeface="Arial" pitchFamily="34" charset="0"/>
              </a:rPr>
              <a:t>: A protocol is used to define an exchange between a user and an AS that provides mutual authentication and generates temporary keys to be used between the client and the AP over the wireless link.</a:t>
            </a:r>
            <a:r>
              <a:rPr lang="en-US" b="1" dirty="0" smtClean="0">
                <a:latin typeface="Arial" pitchFamily="34" charset="0"/>
              </a:rPr>
              <a:t> </a:t>
            </a:r>
          </a:p>
          <a:p>
            <a:r>
              <a:rPr lang="en-US" b="1" dirty="0" smtClean="0">
                <a:latin typeface="Arial" pitchFamily="34" charset="0"/>
              </a:rPr>
              <a:t>• Access control</a:t>
            </a:r>
            <a:r>
              <a:rPr lang="en-US" dirty="0" smtClean="0">
                <a:latin typeface="Arial" pitchFamily="34" charset="0"/>
              </a:rPr>
              <a:t>: This function enforces the use of the authentication function, routes the messages properly, and facilitates key exchange. It can work with a variety of authentication protocols. </a:t>
            </a:r>
          </a:p>
          <a:p>
            <a:r>
              <a:rPr lang="en-US" b="1" dirty="0" smtClean="0">
                <a:latin typeface="Arial" pitchFamily="34" charset="0"/>
              </a:rPr>
              <a:t>• Privacy with message integrity</a:t>
            </a:r>
            <a:r>
              <a:rPr lang="en-US" dirty="0" smtClean="0">
                <a:latin typeface="Arial" pitchFamily="34" charset="0"/>
              </a:rPr>
              <a:t>: MAC-level data (e.g., an LLC PDU) are encrypted, along with a message integrity code that ensures that the data have not been altered.   </a:t>
            </a:r>
          </a:p>
          <a:p>
            <a:r>
              <a:rPr lang="en-US" dirty="0" smtClean="0">
                <a:latin typeface="Arial" pitchFamily="34" charset="0"/>
              </a:rPr>
              <a:t>Stallings Figure 17.4a indicates the security protocols used to support these services.</a:t>
            </a:r>
          </a:p>
        </p:txBody>
      </p:sp>
      <p:sp>
        <p:nvSpPr>
          <p:cNvPr id="34820" name="Slide Number Placeholder 3"/>
          <p:cNvSpPr>
            <a:spLocks noGrp="1"/>
          </p:cNvSpPr>
          <p:nvPr>
            <p:ph type="sldNum" sz="quarter" idx="5"/>
          </p:nvPr>
        </p:nvSpPr>
        <p:spPr>
          <a:noFill/>
        </p:spPr>
        <p:txBody>
          <a:bodyPr/>
          <a:lstStyle/>
          <a:p>
            <a:fld id="{D70D7BE8-4931-4400-AA34-940592D68861}" type="slidenum">
              <a:rPr lang="en-AU"/>
              <a:pPr/>
              <a:t>9</a:t>
            </a:fld>
            <a:endParaRPr lang="en-AU"/>
          </a:p>
        </p:txBody>
      </p:sp>
    </p:spTree>
    <p:extLst>
      <p:ext uri="{BB962C8B-B14F-4D97-AF65-F5344CB8AC3E}">
        <p14:creationId xmlns:p14="http://schemas.microsoft.com/office/powerpoint/2010/main" val="201190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867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8FCBA6F7-2EE4-43A4-BB31-02A71A2FE4E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F4B8741C-B2F6-41BC-8991-FAAA6F3BB62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066E4D4-7AF0-4D34-B164-071F0DE3342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2FBFB4F-B88A-4A33-B050-72A60C235AA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C01778B-2452-48B0-9753-E676494780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E42B8258-79A6-4FE4-9795-74ECA4652C4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CDF13EB1-0762-4EAF-8C88-F065F8A98D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13EF3E92-6F95-461A-A603-DAFB97E92B2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06128400-8AC5-475B-A6ED-BD9985B89F2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C377B12-AAC8-42E8-B17B-B9A9E7E634A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885513AE-168C-45D3-8980-36B953AAEB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758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759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759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759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0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760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0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760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760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760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761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761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762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763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764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764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765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765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765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765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08BC9838-6A09-40BD-93ED-5FA4E53801CA}" type="slidenum">
              <a:rPr lang="en-US"/>
              <a:pPr/>
              <a:t>‹#›</a:t>
            </a:fld>
            <a:endParaRPr lang="en-US"/>
          </a:p>
        </p:txBody>
      </p:sp>
      <p:sp>
        <p:nvSpPr>
          <p:cNvPr id="6765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Word_97_-_2004_Document1.doc"/><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881188"/>
          </a:xfrm>
        </p:spPr>
        <p:txBody>
          <a:bodyPr/>
          <a:lstStyle/>
          <a:p>
            <a:pPr eaLnBrk="1" hangingPunct="1"/>
            <a:r>
              <a:rPr lang="en-US" sz="4000" dirty="0" smtClean="0"/>
              <a:t>Wireless Network Security</a:t>
            </a:r>
            <a:r>
              <a:rPr lang="en-AU" sz="4000" dirty="0" smtClean="0"/>
              <a:t/>
            </a:r>
            <a:br>
              <a:rPr lang="en-AU" sz="4000" dirty="0" smtClean="0"/>
            </a:br>
            <a:endParaRPr lang="en-AU" sz="4000" dirty="0" smtClean="0"/>
          </a:p>
        </p:txBody>
      </p:sp>
      <p:sp>
        <p:nvSpPr>
          <p:cNvPr id="6" name="Rectangle 3"/>
          <p:cNvSpPr txBox="1">
            <a:spLocks noChangeArrowheads="1"/>
          </p:cNvSpPr>
          <p:nvPr/>
        </p:nvSpPr>
        <p:spPr bwMode="black">
          <a:xfrm>
            <a:off x="381000" y="1600200"/>
            <a:ext cx="8458200" cy="5257800"/>
          </a:xfrm>
          <a:prstGeom prst="rect">
            <a:avLst/>
          </a:prstGeom>
          <a:noFill/>
          <a:ln w="9525">
            <a:noFill/>
            <a:miter lim="800000"/>
            <a:headEnd/>
            <a:tailEnd/>
          </a:ln>
          <a:effectLst/>
        </p:spPr>
        <p:txBody>
          <a:bodyPr/>
          <a:lstStyle/>
          <a:p>
            <a:pPr marL="342900" indent="-342900" algn="just">
              <a:lnSpc>
                <a:spcPct val="90000"/>
              </a:lnSpc>
              <a:spcBef>
                <a:spcPct val="20000"/>
              </a:spcBef>
              <a:buClr>
                <a:schemeClr val="hlink"/>
              </a:buClr>
              <a:buSzPct val="80000"/>
              <a:buFont typeface="Wingdings" pitchFamily="2" charset="2"/>
              <a:buNone/>
            </a:pPr>
            <a:r>
              <a:rPr lang="en-US" sz="2800" i="1">
                <a:effectLst>
                  <a:outerShdw blurRad="38100" dist="38100" dir="2700000" algn="tl">
                    <a:srgbClr val="000000"/>
                  </a:outerShdw>
                </a:effectLst>
                <a:latin typeface="Times" pitchFamily="-107" charset="0"/>
              </a:rPr>
              <a:t>	</a:t>
            </a:r>
            <a:r>
              <a:rPr lang="en-US" sz="2800" i="1">
                <a:latin typeface="Times" pitchFamily="-107" charset="0"/>
              </a:rPr>
              <a:t>Investigators have published numerous reports of birds taking turns vocalizing; the bird spoken to gave its full attention to the speaker and never vocalized at the same time, as if the two were holding a conversation</a:t>
            </a:r>
          </a:p>
          <a:p>
            <a:pPr marL="342900" indent="-342900" algn="just">
              <a:lnSpc>
                <a:spcPct val="90000"/>
              </a:lnSpc>
              <a:spcBef>
                <a:spcPct val="20000"/>
              </a:spcBef>
              <a:buClr>
                <a:schemeClr val="hlink"/>
              </a:buClr>
              <a:buSzPct val="80000"/>
              <a:buFont typeface="Wingdings" pitchFamily="2" charset="2"/>
              <a:buNone/>
            </a:pPr>
            <a:r>
              <a:rPr lang="en-US" sz="2800" i="1">
                <a:latin typeface="Times" pitchFamily="-107" charset="0"/>
              </a:rPr>
              <a:t>	Researchers and scholars who have studied the data on avian communication carefully write the (a) the communication code of birds such has crows has not been broken by any means; (b) probably all birds have wider vocabularies than anyone realizes; and (c) greater complexity and depth are recognized in avian communication as research progresses.</a:t>
            </a:r>
          </a:p>
          <a:p>
            <a:pPr marL="342900" indent="-342900" algn="r">
              <a:lnSpc>
                <a:spcPct val="90000"/>
              </a:lnSpc>
              <a:spcBef>
                <a:spcPct val="20000"/>
              </a:spcBef>
              <a:buClr>
                <a:schemeClr val="hlink"/>
              </a:buClr>
              <a:buSzPct val="80000"/>
              <a:buFont typeface="Wingdings" pitchFamily="2" charset="2"/>
              <a:buNone/>
            </a:pPr>
            <a:r>
              <a:rPr lang="en-US" sz="2800" i="1">
                <a:latin typeface="Times" pitchFamily="-107" charset="0"/>
              </a:rPr>
              <a:t>—The Human Nature of Birds,</a:t>
            </a:r>
            <a:r>
              <a:rPr lang="en-US" sz="2800">
                <a:latin typeface="Times" pitchFamily="-107" charset="0"/>
              </a:rPr>
              <a:t> Theodore Barber</a:t>
            </a:r>
          </a:p>
          <a:p>
            <a:pPr marL="342900" indent="-342900" algn="r">
              <a:lnSpc>
                <a:spcPct val="90000"/>
              </a:lnSpc>
              <a:spcBef>
                <a:spcPct val="20000"/>
              </a:spcBef>
              <a:buClr>
                <a:schemeClr val="hlink"/>
              </a:buClr>
              <a:buSzPct val="80000"/>
              <a:buFont typeface="Wingdings" pitchFamily="2" charset="2"/>
              <a:buChar char="Ø"/>
            </a:pPr>
            <a:endParaRPr lang="en-US" sz="2800">
              <a:effectLst>
                <a:outerShdw blurRad="38100" dist="38100" dir="2700000" algn="tl">
                  <a:srgbClr val="000000"/>
                </a:outerShdw>
              </a:effectLst>
              <a:latin typeface="Times" pitchFamily="-107"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627187"/>
          </a:xfrm>
        </p:spPr>
        <p:txBody>
          <a:bodyPr/>
          <a:lstStyle/>
          <a:p>
            <a:r>
              <a:rPr lang="en-US" smtClean="0"/>
              <a:t>802.11i RSN Cryptographic Algorithms</a:t>
            </a:r>
          </a:p>
        </p:txBody>
      </p:sp>
      <p:pic>
        <p:nvPicPr>
          <p:cNvPr id="35843" name="Picture 3"/>
          <p:cNvPicPr>
            <a:picLocks noChangeAspect="1"/>
          </p:cNvPicPr>
          <p:nvPr/>
        </p:nvPicPr>
        <p:blipFill>
          <a:blip r:embed="rId3"/>
          <a:srcRect/>
          <a:stretch>
            <a:fillRect/>
          </a:stretch>
        </p:blipFill>
        <p:spPr bwMode="auto">
          <a:xfrm>
            <a:off x="1143000" y="2819400"/>
            <a:ext cx="6743700" cy="317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r>
              <a:rPr lang="en-US" smtClean="0"/>
              <a:t>802.11i Phases of Operation</a:t>
            </a:r>
          </a:p>
        </p:txBody>
      </p:sp>
      <p:pic>
        <p:nvPicPr>
          <p:cNvPr id="37891" name="Picture 5"/>
          <p:cNvPicPr>
            <a:picLocks noChangeAspect="1"/>
          </p:cNvPicPr>
          <p:nvPr/>
        </p:nvPicPr>
        <p:blipFill>
          <a:blip r:embed="rId3"/>
          <a:srcRect/>
          <a:stretch>
            <a:fillRect/>
          </a:stretch>
        </p:blipFill>
        <p:spPr bwMode="auto">
          <a:xfrm>
            <a:off x="1447800" y="1600200"/>
            <a:ext cx="6240463" cy="5051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429000" cy="6248400"/>
          </a:xfrm>
        </p:spPr>
        <p:txBody>
          <a:bodyPr/>
          <a:lstStyle/>
          <a:p>
            <a:r>
              <a:rPr lang="en-US" smtClean="0"/>
              <a:t>802.11i Discovery and Authent-ication Phases</a:t>
            </a:r>
          </a:p>
        </p:txBody>
      </p:sp>
      <p:pic>
        <p:nvPicPr>
          <p:cNvPr id="39939" name="Picture 4"/>
          <p:cNvPicPr>
            <a:picLocks noChangeAspect="1"/>
          </p:cNvPicPr>
          <p:nvPr/>
        </p:nvPicPr>
        <p:blipFill>
          <a:blip r:embed="rId3"/>
          <a:srcRect/>
          <a:stretch>
            <a:fillRect/>
          </a:stretch>
        </p:blipFill>
        <p:spPr bwMode="auto">
          <a:xfrm>
            <a:off x="3419475" y="179388"/>
            <a:ext cx="5532438" cy="65611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98587"/>
          </a:xfrm>
        </p:spPr>
        <p:txBody>
          <a:bodyPr/>
          <a:lstStyle/>
          <a:p>
            <a:r>
              <a:rPr lang="en-US" smtClean="0"/>
              <a:t>IEEE 802.1X Access Control Approach</a:t>
            </a:r>
          </a:p>
        </p:txBody>
      </p:sp>
      <p:pic>
        <p:nvPicPr>
          <p:cNvPr id="41987" name="Picture 3"/>
          <p:cNvPicPr>
            <a:picLocks noChangeAspect="1"/>
          </p:cNvPicPr>
          <p:nvPr/>
        </p:nvPicPr>
        <p:blipFill>
          <a:blip r:embed="rId3"/>
          <a:srcRect/>
          <a:stretch>
            <a:fillRect/>
          </a:stretch>
        </p:blipFill>
        <p:spPr bwMode="auto">
          <a:xfrm>
            <a:off x="762000" y="2133600"/>
            <a:ext cx="7429500" cy="4127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200400" cy="6400800"/>
          </a:xfrm>
        </p:spPr>
        <p:txBody>
          <a:bodyPr/>
          <a:lstStyle/>
          <a:p>
            <a:r>
              <a:rPr lang="en-US" smtClean="0"/>
              <a:t>802.11i </a:t>
            </a:r>
            <a:br>
              <a:rPr lang="en-US" smtClean="0"/>
            </a:br>
            <a:r>
              <a:rPr lang="en-US" smtClean="0"/>
              <a:t>Key </a:t>
            </a:r>
            <a:br>
              <a:rPr lang="en-US" smtClean="0"/>
            </a:br>
            <a:r>
              <a:rPr lang="en-US" smtClean="0"/>
              <a:t>Manage-ment</a:t>
            </a:r>
            <a:br>
              <a:rPr lang="en-US" smtClean="0"/>
            </a:br>
            <a:r>
              <a:rPr lang="en-US" smtClean="0"/>
              <a:t>Phase</a:t>
            </a:r>
          </a:p>
        </p:txBody>
      </p:sp>
      <p:pic>
        <p:nvPicPr>
          <p:cNvPr id="44035" name="Picture 3"/>
          <p:cNvPicPr>
            <a:picLocks noChangeAspect="1"/>
          </p:cNvPicPr>
          <p:nvPr/>
        </p:nvPicPr>
        <p:blipFill>
          <a:blip r:embed="rId3"/>
          <a:srcRect/>
          <a:stretch>
            <a:fillRect/>
          </a:stretch>
        </p:blipFill>
        <p:spPr bwMode="auto">
          <a:xfrm>
            <a:off x="3048000" y="228600"/>
            <a:ext cx="5913438" cy="6430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p:cNvPicPr>
          <p:nvPr/>
        </p:nvPicPr>
        <p:blipFill>
          <a:blip r:embed="rId3"/>
          <a:srcRect/>
          <a:stretch>
            <a:fillRect/>
          </a:stretch>
        </p:blipFill>
        <p:spPr bwMode="auto">
          <a:xfrm>
            <a:off x="2590800" y="228600"/>
            <a:ext cx="6411913" cy="6411913"/>
          </a:xfrm>
          <a:prstGeom prst="rect">
            <a:avLst/>
          </a:prstGeom>
          <a:noFill/>
          <a:ln w="9525">
            <a:noFill/>
            <a:miter lim="800000"/>
            <a:headEnd/>
            <a:tailEnd/>
          </a:ln>
        </p:spPr>
      </p:pic>
      <p:sp>
        <p:nvSpPr>
          <p:cNvPr id="6" name="Title 1"/>
          <p:cNvSpPr txBox="1">
            <a:spLocks/>
          </p:cNvSpPr>
          <p:nvPr/>
        </p:nvSpPr>
        <p:spPr bwMode="black">
          <a:xfrm>
            <a:off x="0" y="228600"/>
            <a:ext cx="2895600" cy="6400800"/>
          </a:xfrm>
          <a:prstGeom prst="rect">
            <a:avLst/>
          </a:prstGeom>
          <a:noFill/>
          <a:ln w="9525">
            <a:noFill/>
            <a:miter lim="800000"/>
            <a:headEnd/>
            <a:tailEnd/>
          </a:ln>
          <a:effectLst/>
        </p:spPr>
        <p:txBody>
          <a:bodyPr anchor="ctr" anchorCtr="1"/>
          <a:lstStyle/>
          <a:p>
            <a:pPr algn="ctr" eaLnBrk="0" hangingPunct="0"/>
            <a:r>
              <a:rPr lang="en-US" sz="4400" b="1">
                <a:solidFill>
                  <a:schemeClr val="tx2"/>
                </a:solidFill>
                <a:effectLst>
                  <a:outerShdw blurRad="38100" dist="38100" dir="2700000" algn="tl">
                    <a:srgbClr val="000000"/>
                  </a:outerShdw>
                </a:effectLst>
              </a:rPr>
              <a:t>802.11i </a:t>
            </a:r>
            <a:br>
              <a:rPr lang="en-US" sz="4400" b="1">
                <a:solidFill>
                  <a:schemeClr val="tx2"/>
                </a:solidFill>
                <a:effectLst>
                  <a:outerShdw blurRad="38100" dist="38100" dir="2700000" algn="tl">
                    <a:srgbClr val="000000"/>
                  </a:outerShdw>
                </a:effectLst>
              </a:rPr>
            </a:br>
            <a:r>
              <a:rPr lang="en-US" sz="4400" b="1">
                <a:solidFill>
                  <a:schemeClr val="tx2"/>
                </a:solidFill>
                <a:effectLst>
                  <a:outerShdw blurRad="38100" dist="38100" dir="2700000" algn="tl">
                    <a:srgbClr val="000000"/>
                  </a:outerShdw>
                </a:effectLst>
              </a:rPr>
              <a:t>Key </a:t>
            </a:r>
            <a:br>
              <a:rPr lang="en-US" sz="4400" b="1">
                <a:solidFill>
                  <a:schemeClr val="tx2"/>
                </a:solidFill>
                <a:effectLst>
                  <a:outerShdw blurRad="38100" dist="38100" dir="2700000" algn="tl">
                    <a:srgbClr val="000000"/>
                  </a:outerShdw>
                </a:effectLst>
              </a:rPr>
            </a:br>
            <a:r>
              <a:rPr lang="en-US" sz="4400" b="1">
                <a:solidFill>
                  <a:schemeClr val="tx2"/>
                </a:solidFill>
                <a:effectLst>
                  <a:outerShdw blurRad="38100" dist="38100" dir="2700000" algn="tl">
                    <a:srgbClr val="000000"/>
                  </a:outerShdw>
                </a:effectLst>
              </a:rPr>
              <a:t>Manage-ment Phase</a:t>
            </a:r>
          </a:p>
          <a:p>
            <a:pPr algn="ctr" eaLnBrk="0" hangingPunct="0"/>
            <a:endParaRPr lang="en-US" sz="4400" b="1">
              <a:solidFill>
                <a:schemeClr val="tx2"/>
              </a:solidFill>
              <a:effectLst>
                <a:outerShdw blurRad="38100" dist="38100" dir="2700000" algn="tl">
                  <a:srgbClr val="000000"/>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r>
              <a:rPr lang="en-US" smtClean="0"/>
              <a:t>802.11i Protected Data Transfer Phase</a:t>
            </a:r>
          </a:p>
        </p:txBody>
      </p:sp>
      <p:sp>
        <p:nvSpPr>
          <p:cNvPr id="3" name="Content Placeholder 2"/>
          <p:cNvSpPr>
            <a:spLocks noGrp="1"/>
          </p:cNvSpPr>
          <p:nvPr>
            <p:ph idx="1"/>
          </p:nvPr>
        </p:nvSpPr>
        <p:spPr>
          <a:xfrm>
            <a:off x="228600" y="1676400"/>
            <a:ext cx="8763000" cy="4876800"/>
          </a:xfrm>
        </p:spPr>
        <p:txBody>
          <a:bodyPr/>
          <a:lstStyle/>
          <a:p>
            <a:r>
              <a:rPr lang="en-US" dirty="0" smtClean="0"/>
              <a:t>two </a:t>
            </a:r>
            <a:r>
              <a:rPr lang="en-US" dirty="0" smtClean="0"/>
              <a:t>schemes for protecting data</a:t>
            </a:r>
          </a:p>
          <a:p>
            <a:r>
              <a:rPr lang="en-US" dirty="0" smtClean="0"/>
              <a:t>Temporal Key Integrity Protocol (TKIP)</a:t>
            </a:r>
          </a:p>
          <a:p>
            <a:pPr lvl="1"/>
            <a:r>
              <a:rPr lang="en-US" dirty="0" smtClean="0">
                <a:ea typeface="ＭＳ Ｐゴシック" pitchFamily="-107" charset="-128"/>
              </a:rPr>
              <a:t>s/w changes only to older WEP</a:t>
            </a:r>
          </a:p>
          <a:p>
            <a:pPr lvl="1"/>
            <a:r>
              <a:rPr lang="en-US" dirty="0" smtClean="0">
                <a:ea typeface="ＭＳ Ｐゴシック" pitchFamily="-107" charset="-128"/>
              </a:rPr>
              <a:t>adds 64-bit Michael message integrity code (MIC)</a:t>
            </a:r>
          </a:p>
          <a:p>
            <a:pPr lvl="1"/>
            <a:r>
              <a:rPr lang="en-US" dirty="0" smtClean="0">
                <a:ea typeface="ＭＳ Ｐゴシック" pitchFamily="-107" charset="-128"/>
              </a:rPr>
              <a:t>encrypts MPDU plus MIC value using RC4</a:t>
            </a:r>
          </a:p>
          <a:p>
            <a:r>
              <a:rPr lang="en-US" dirty="0" smtClean="0"/>
              <a:t>Counter Mode-CBC MAC Protocol (CCMP)</a:t>
            </a:r>
          </a:p>
          <a:p>
            <a:pPr lvl="1"/>
            <a:r>
              <a:rPr lang="en-US" dirty="0" smtClean="0">
                <a:ea typeface="ＭＳ Ｐゴシック" pitchFamily="-107" charset="-128"/>
              </a:rPr>
              <a:t>uses the cipher block chaining message authentication code (CBC-MAC) for integrity</a:t>
            </a:r>
          </a:p>
          <a:p>
            <a:pPr lvl="1"/>
            <a:r>
              <a:rPr lang="en-US" dirty="0" smtClean="0">
                <a:ea typeface="ＭＳ Ｐゴシック" pitchFamily="-107" charset="-128"/>
              </a:rPr>
              <a:t>uses the CRT block cipher mode of operation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4343400" cy="6096000"/>
          </a:xfrm>
        </p:spPr>
        <p:txBody>
          <a:bodyPr/>
          <a:lstStyle/>
          <a:p>
            <a:r>
              <a:rPr lang="en-US" smtClean="0"/>
              <a:t>IEEE 802.11i Pseudorandom Function</a:t>
            </a:r>
          </a:p>
        </p:txBody>
      </p:sp>
      <p:pic>
        <p:nvPicPr>
          <p:cNvPr id="50179" name="Picture 3"/>
          <p:cNvPicPr>
            <a:picLocks noChangeAspect="1"/>
          </p:cNvPicPr>
          <p:nvPr/>
        </p:nvPicPr>
        <p:blipFill>
          <a:blip r:embed="rId3"/>
          <a:srcRect/>
          <a:stretch>
            <a:fillRect/>
          </a:stretch>
        </p:blipFill>
        <p:spPr bwMode="auto">
          <a:xfrm>
            <a:off x="4343400" y="381000"/>
            <a:ext cx="4572000" cy="5994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22387"/>
          </a:xfrm>
        </p:spPr>
        <p:txBody>
          <a:bodyPr/>
          <a:lstStyle/>
          <a:p>
            <a:r>
              <a:rPr lang="en-US" smtClean="0"/>
              <a:t>Wireless Application Protocol (WAP)</a:t>
            </a:r>
          </a:p>
        </p:txBody>
      </p:sp>
      <p:sp>
        <p:nvSpPr>
          <p:cNvPr id="3" name="Content Placeholder 2"/>
          <p:cNvSpPr>
            <a:spLocks noGrp="1"/>
          </p:cNvSpPr>
          <p:nvPr>
            <p:ph idx="1"/>
          </p:nvPr>
        </p:nvSpPr>
        <p:spPr>
          <a:xfrm>
            <a:off x="457200" y="1905000"/>
            <a:ext cx="8382000" cy="4648200"/>
          </a:xfrm>
        </p:spPr>
        <p:txBody>
          <a:bodyPr/>
          <a:lstStyle/>
          <a:p>
            <a:r>
              <a:rPr lang="en-US" dirty="0" smtClean="0"/>
              <a:t>a universal, open standard developed to provide mobile wireless users access to telephony and information services</a:t>
            </a:r>
          </a:p>
          <a:p>
            <a:r>
              <a:rPr lang="en-US" dirty="0" smtClean="0"/>
              <a:t>significant </a:t>
            </a:r>
            <a:r>
              <a:rPr lang="en-US" dirty="0" smtClean="0"/>
              <a:t>limitations of devices, networks, displays with wide variations</a:t>
            </a:r>
          </a:p>
          <a:p>
            <a:r>
              <a:rPr lang="en-US" dirty="0" smtClean="0"/>
              <a:t>WAP specification includes:  </a:t>
            </a:r>
          </a:p>
          <a:p>
            <a:pPr lvl="1"/>
            <a:r>
              <a:rPr lang="en-US" dirty="0" smtClean="0">
                <a:ea typeface="ＭＳ Ｐゴシック" pitchFamily="-107" charset="-128"/>
              </a:rPr>
              <a:t>programming model, markup language, small browser, lightweight communications protocol stack, applications framework</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WAP Programming Model</a:t>
            </a:r>
          </a:p>
        </p:txBody>
      </p:sp>
      <p:pic>
        <p:nvPicPr>
          <p:cNvPr id="54275" name="Picture 3"/>
          <p:cNvPicPr>
            <a:picLocks noChangeAspect="1"/>
          </p:cNvPicPr>
          <p:nvPr/>
        </p:nvPicPr>
        <p:blipFill>
          <a:blip r:embed="rId3"/>
          <a:srcRect/>
          <a:stretch>
            <a:fillRect/>
          </a:stretch>
        </p:blipFill>
        <p:spPr bwMode="auto">
          <a:xfrm>
            <a:off x="1022350" y="1936750"/>
            <a:ext cx="7099300" cy="298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IEEE 802.11</a:t>
            </a:r>
          </a:p>
        </p:txBody>
      </p:sp>
      <p:sp>
        <p:nvSpPr>
          <p:cNvPr id="3" name="Content Placeholder 2"/>
          <p:cNvSpPr>
            <a:spLocks noGrp="1"/>
          </p:cNvSpPr>
          <p:nvPr>
            <p:ph idx="1"/>
          </p:nvPr>
        </p:nvSpPr>
        <p:spPr/>
        <p:txBody>
          <a:bodyPr/>
          <a:lstStyle/>
          <a:p>
            <a:r>
              <a:rPr lang="en-US" smtClean="0"/>
              <a:t>IEEE 802 committee for LAN standards</a:t>
            </a:r>
          </a:p>
          <a:p>
            <a:r>
              <a:rPr lang="en-US" smtClean="0"/>
              <a:t>IEEE 802.11 formed in 1990’s</a:t>
            </a:r>
          </a:p>
          <a:p>
            <a:pPr lvl="1"/>
            <a:r>
              <a:rPr lang="en-US" smtClean="0">
                <a:ea typeface="ＭＳ Ｐゴシック" pitchFamily="-107" charset="-128"/>
              </a:rPr>
              <a:t>charter to develop a protocol &amp; transmission specifications for wireless LANs (WLANs)</a:t>
            </a:r>
          </a:p>
          <a:p>
            <a:r>
              <a:rPr lang="en-US" smtClean="0"/>
              <a:t>since then demand for WLANs, at different frequencies and data rates, has exploded</a:t>
            </a:r>
          </a:p>
          <a:p>
            <a:r>
              <a:rPr lang="en-US" smtClean="0"/>
              <a:t>hence seen ever-expanding list of standards issued  </a:t>
            </a:r>
          </a:p>
          <a:p>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2971800" cy="5970587"/>
          </a:xfrm>
        </p:spPr>
        <p:txBody>
          <a:bodyPr/>
          <a:lstStyle/>
          <a:p>
            <a:r>
              <a:rPr lang="en-US" smtClean="0"/>
              <a:t>WAP Infra-structure</a:t>
            </a:r>
          </a:p>
        </p:txBody>
      </p:sp>
      <p:pic>
        <p:nvPicPr>
          <p:cNvPr id="56323" name="Picture 3"/>
          <p:cNvPicPr>
            <a:picLocks noChangeAspect="1"/>
          </p:cNvPicPr>
          <p:nvPr/>
        </p:nvPicPr>
        <p:blipFill>
          <a:blip r:embed="rId3"/>
          <a:srcRect/>
          <a:stretch>
            <a:fillRect/>
          </a:stretch>
        </p:blipFill>
        <p:spPr bwMode="auto">
          <a:xfrm>
            <a:off x="2771775" y="144463"/>
            <a:ext cx="6229350" cy="65611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Wireless Markup Language</a:t>
            </a:r>
          </a:p>
        </p:txBody>
      </p:sp>
      <p:sp>
        <p:nvSpPr>
          <p:cNvPr id="3" name="Content Placeholder 2"/>
          <p:cNvSpPr>
            <a:spLocks noGrp="1"/>
          </p:cNvSpPr>
          <p:nvPr>
            <p:ph idx="1"/>
          </p:nvPr>
        </p:nvSpPr>
        <p:spPr>
          <a:xfrm>
            <a:off x="457200" y="1524000"/>
            <a:ext cx="8229600" cy="4876800"/>
          </a:xfrm>
        </p:spPr>
        <p:txBody>
          <a:bodyPr/>
          <a:lstStyle/>
          <a:p>
            <a:r>
              <a:rPr lang="en-US" smtClean="0"/>
              <a:t>describes content and format for data display on devices with limited bandwidth, screen size, and user input capability</a:t>
            </a:r>
          </a:p>
          <a:p>
            <a:r>
              <a:rPr lang="en-US" smtClean="0"/>
              <a:t>features include:</a:t>
            </a:r>
          </a:p>
          <a:p>
            <a:pPr lvl="1"/>
            <a:r>
              <a:rPr lang="en-US" smtClean="0">
                <a:ea typeface="ＭＳ Ｐゴシック" pitchFamily="-107" charset="-128"/>
              </a:rPr>
              <a:t>text / image formatting and layout commands</a:t>
            </a:r>
          </a:p>
          <a:p>
            <a:pPr lvl="1"/>
            <a:r>
              <a:rPr lang="en-US" smtClean="0">
                <a:ea typeface="ＭＳ Ｐゴシック" pitchFamily="-107" charset="-128"/>
              </a:rPr>
              <a:t>deck/card organizational metaphor</a:t>
            </a:r>
          </a:p>
          <a:p>
            <a:pPr lvl="1"/>
            <a:r>
              <a:rPr lang="en-US" smtClean="0">
                <a:ea typeface="ＭＳ Ｐゴシック" pitchFamily="-107" charset="-128"/>
              </a:rPr>
              <a:t>support for navigation among cards and decks</a:t>
            </a:r>
          </a:p>
          <a:p>
            <a:r>
              <a:rPr lang="en-US" smtClean="0"/>
              <a:t>a card is one or more units of interaction</a:t>
            </a:r>
          </a:p>
          <a:p>
            <a:r>
              <a:rPr lang="en-US" smtClean="0"/>
              <a:t>a deck is similar to an HTML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mtClean="0"/>
              <a:t>WAP Architecture</a:t>
            </a:r>
          </a:p>
        </p:txBody>
      </p:sp>
      <p:pic>
        <p:nvPicPr>
          <p:cNvPr id="60419" name="Picture 3"/>
          <p:cNvPicPr>
            <a:picLocks noChangeAspect="1"/>
          </p:cNvPicPr>
          <p:nvPr/>
        </p:nvPicPr>
        <p:blipFill>
          <a:blip r:embed="rId3"/>
          <a:srcRect/>
          <a:stretch>
            <a:fillRect/>
          </a:stretch>
        </p:blipFill>
        <p:spPr bwMode="auto">
          <a:xfrm>
            <a:off x="914400" y="1079500"/>
            <a:ext cx="7302500" cy="5689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WTP Gateway</a:t>
            </a:r>
          </a:p>
        </p:txBody>
      </p:sp>
      <p:pic>
        <p:nvPicPr>
          <p:cNvPr id="62467" name="Picture 3"/>
          <p:cNvPicPr>
            <a:picLocks noChangeAspect="1"/>
          </p:cNvPicPr>
          <p:nvPr/>
        </p:nvPicPr>
        <p:blipFill>
          <a:blip r:embed="rId3"/>
          <a:srcRect/>
          <a:stretch>
            <a:fillRect/>
          </a:stretch>
        </p:blipFill>
        <p:spPr bwMode="auto">
          <a:xfrm>
            <a:off x="1301750" y="2044700"/>
            <a:ext cx="6540500" cy="2768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WAP Protocols</a:t>
            </a:r>
          </a:p>
        </p:txBody>
      </p:sp>
      <p:sp>
        <p:nvSpPr>
          <p:cNvPr id="3" name="Content Placeholder 2"/>
          <p:cNvSpPr>
            <a:spLocks noGrp="1"/>
          </p:cNvSpPr>
          <p:nvPr>
            <p:ph idx="1"/>
          </p:nvPr>
        </p:nvSpPr>
        <p:spPr>
          <a:xfrm>
            <a:off x="457200" y="1219200"/>
            <a:ext cx="8229600" cy="5486400"/>
          </a:xfrm>
        </p:spPr>
        <p:txBody>
          <a:bodyPr/>
          <a:lstStyle/>
          <a:p>
            <a:r>
              <a:rPr lang="en-US" smtClean="0"/>
              <a:t>Wireless Session Protocol (WSP) </a:t>
            </a:r>
          </a:p>
          <a:p>
            <a:pPr lvl="1"/>
            <a:r>
              <a:rPr lang="en-US" smtClean="0">
                <a:ea typeface="ＭＳ Ｐゴシック" pitchFamily="-107" charset="-128"/>
              </a:rPr>
              <a:t>provides applications two session services</a:t>
            </a:r>
          </a:p>
          <a:p>
            <a:pPr lvl="1"/>
            <a:r>
              <a:rPr lang="en-US" smtClean="0">
                <a:ea typeface="ＭＳ Ｐゴシック" pitchFamily="-107" charset="-128"/>
              </a:rPr>
              <a:t>connection-oriented and connectionless</a:t>
            </a:r>
          </a:p>
          <a:p>
            <a:pPr lvl="1"/>
            <a:r>
              <a:rPr lang="en-US" smtClean="0">
                <a:ea typeface="ＭＳ Ｐゴシック" pitchFamily="-107" charset="-128"/>
              </a:rPr>
              <a:t>based on HTTP with optimizations</a:t>
            </a:r>
          </a:p>
          <a:p>
            <a:r>
              <a:rPr lang="en-US" smtClean="0"/>
              <a:t>Wireless Transaction Protocol (WTP)</a:t>
            </a:r>
          </a:p>
          <a:p>
            <a:pPr lvl="1"/>
            <a:r>
              <a:rPr lang="en-US" smtClean="0">
                <a:ea typeface="ＭＳ Ｐゴシック" pitchFamily="-107" charset="-128"/>
              </a:rPr>
              <a:t>manages transactions of requests / responses between a user agent &amp; an application server</a:t>
            </a:r>
          </a:p>
          <a:p>
            <a:pPr lvl="1"/>
            <a:r>
              <a:rPr lang="en-US" smtClean="0">
                <a:ea typeface="ＭＳ Ｐゴシック" pitchFamily="-107" charset="-128"/>
              </a:rPr>
              <a:t>provides an efficient reliable transport service</a:t>
            </a:r>
          </a:p>
          <a:p>
            <a:r>
              <a:rPr lang="en-US" smtClean="0"/>
              <a:t>Wireless Datagram Protocol (WDP) </a:t>
            </a:r>
          </a:p>
          <a:p>
            <a:pPr lvl="1"/>
            <a:r>
              <a:rPr lang="en-US" smtClean="0">
                <a:ea typeface="ＭＳ Ｐゴシック" pitchFamily="-107" charset="-128"/>
              </a:rPr>
              <a:t>adapts higher-layer WAP protocol to comms</a:t>
            </a:r>
          </a:p>
          <a:p>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r>
              <a:rPr lang="en-US" smtClean="0"/>
              <a:t>Wireless Transport Layer Security (WTLS)</a:t>
            </a:r>
          </a:p>
        </p:txBody>
      </p:sp>
      <p:sp>
        <p:nvSpPr>
          <p:cNvPr id="3" name="Content Placeholder 2"/>
          <p:cNvSpPr>
            <a:spLocks noGrp="1"/>
          </p:cNvSpPr>
          <p:nvPr>
            <p:ph idx="1"/>
          </p:nvPr>
        </p:nvSpPr>
        <p:spPr>
          <a:xfrm>
            <a:off x="457200" y="1600200"/>
            <a:ext cx="8229600" cy="5029200"/>
          </a:xfrm>
        </p:spPr>
        <p:txBody>
          <a:bodyPr/>
          <a:lstStyle/>
          <a:p>
            <a:pPr>
              <a:buFont typeface="Wingdings" pitchFamily="-107" charset="2"/>
              <a:buChar char="Ø"/>
              <a:defRPr/>
            </a:pPr>
            <a:r>
              <a:rPr lang="en-US" kern="1200" dirty="0" smtClean="0"/>
              <a:t>provides security services between mobile device (client) and WAP gateway</a:t>
            </a:r>
          </a:p>
          <a:p>
            <a:pPr lvl="1">
              <a:buFont typeface="Wingdings" pitchFamily="-107" charset="2"/>
              <a:buChar char="l"/>
              <a:defRPr/>
            </a:pPr>
            <a:r>
              <a:rPr lang="en-US" kern="1200" dirty="0" smtClean="0"/>
              <a:t>provides data integrity, privacy, authentication, denial-of-service protection</a:t>
            </a:r>
          </a:p>
          <a:p>
            <a:pPr>
              <a:buFont typeface="Wingdings" pitchFamily="-107" charset="2"/>
              <a:buChar char="Ø"/>
              <a:defRPr/>
            </a:pPr>
            <a:r>
              <a:rPr lang="en-US" kern="1200" dirty="0" smtClean="0"/>
              <a:t>based on TLS</a:t>
            </a:r>
          </a:p>
          <a:p>
            <a:pPr lvl="1">
              <a:buFont typeface="Wingdings" pitchFamily="-107" charset="2"/>
              <a:buChar char="l"/>
              <a:defRPr/>
            </a:pPr>
            <a:r>
              <a:rPr lang="en-US" kern="1200" dirty="0" smtClean="0"/>
              <a:t>more efficient with fewer message exchanges</a:t>
            </a:r>
          </a:p>
          <a:p>
            <a:pPr lvl="1">
              <a:buFont typeface="Wingdings" pitchFamily="-107" charset="2"/>
              <a:buChar char="l"/>
              <a:defRPr/>
            </a:pPr>
            <a:r>
              <a:rPr lang="en-US" kern="1200" dirty="0" smtClean="0"/>
              <a:t>use WTLS </a:t>
            </a:r>
            <a:r>
              <a:rPr lang="en-US" kern="1200" dirty="0" smtClean="0">
                <a:ea typeface="ＭＳ Ｐゴシック" pitchFamily="-107" charset="-128"/>
                <a:cs typeface="ＭＳ Ｐゴシック" pitchFamily="-107" charset="-128"/>
              </a:rPr>
              <a:t>between the client and gateway</a:t>
            </a:r>
          </a:p>
          <a:p>
            <a:pPr lvl="1">
              <a:buFont typeface="Wingdings" pitchFamily="-107" charset="2"/>
              <a:buChar char="l"/>
              <a:defRPr/>
            </a:pPr>
            <a:r>
              <a:rPr lang="en-US" kern="1200" dirty="0" smtClean="0">
                <a:ea typeface="ＭＳ Ｐゴシック" pitchFamily="-107" charset="-128"/>
                <a:cs typeface="ＭＳ Ｐゴシック" pitchFamily="-107" charset="-128"/>
              </a:rPr>
              <a:t>use TLS between gateway and target server</a:t>
            </a:r>
          </a:p>
          <a:p>
            <a:pPr>
              <a:buFont typeface="Wingdings" pitchFamily="-107" charset="2"/>
              <a:buChar char="Ø"/>
              <a:defRPr/>
            </a:pPr>
            <a:r>
              <a:rPr lang="en-US" kern="1200" dirty="0" smtClean="0"/>
              <a:t>WAP gateway translates WTLS / TLS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r>
              <a:rPr lang="en-US" smtClean="0"/>
              <a:t>WTLS Sessions and Connections</a:t>
            </a:r>
          </a:p>
        </p:txBody>
      </p:sp>
      <p:sp>
        <p:nvSpPr>
          <p:cNvPr id="3" name="Content Placeholder 2"/>
          <p:cNvSpPr>
            <a:spLocks noGrp="1"/>
          </p:cNvSpPr>
          <p:nvPr>
            <p:ph idx="1"/>
          </p:nvPr>
        </p:nvSpPr>
        <p:spPr>
          <a:xfrm>
            <a:off x="304800" y="1676400"/>
            <a:ext cx="8534400" cy="4800600"/>
          </a:xfrm>
        </p:spPr>
        <p:txBody>
          <a:bodyPr/>
          <a:lstStyle/>
          <a:p>
            <a:r>
              <a:rPr lang="en-US" b="1" smtClean="0"/>
              <a:t>secure connection</a:t>
            </a:r>
            <a:endParaRPr lang="en-US" smtClean="0"/>
          </a:p>
          <a:p>
            <a:pPr lvl="1"/>
            <a:r>
              <a:rPr lang="en-US" smtClean="0">
                <a:ea typeface="ＭＳ Ｐゴシック" pitchFamily="-107" charset="-128"/>
              </a:rPr>
              <a:t>a transport providing a suitable type of service</a:t>
            </a:r>
          </a:p>
          <a:p>
            <a:pPr lvl="1"/>
            <a:r>
              <a:rPr lang="en-US" smtClean="0">
                <a:ea typeface="ＭＳ Ｐゴシック" pitchFamily="-107" charset="-128"/>
              </a:rPr>
              <a:t>connections are transient</a:t>
            </a:r>
          </a:p>
          <a:p>
            <a:pPr lvl="1"/>
            <a:r>
              <a:rPr lang="en-US" smtClean="0">
                <a:ea typeface="ＭＳ Ｐゴシック" pitchFamily="-107" charset="-128"/>
              </a:rPr>
              <a:t>every connection is associated with 1 session</a:t>
            </a:r>
          </a:p>
          <a:p>
            <a:r>
              <a:rPr lang="en-US" b="1" smtClean="0"/>
              <a:t> secure session</a:t>
            </a:r>
            <a:endParaRPr lang="en-US" smtClean="0"/>
          </a:p>
          <a:p>
            <a:pPr lvl="1"/>
            <a:r>
              <a:rPr lang="en-US" smtClean="0">
                <a:ea typeface="ＭＳ Ｐゴシック" pitchFamily="-107" charset="-128"/>
              </a:rPr>
              <a:t>an association between a client and a server</a:t>
            </a:r>
          </a:p>
          <a:p>
            <a:pPr lvl="1"/>
            <a:r>
              <a:rPr lang="en-US" smtClean="0">
                <a:ea typeface="ＭＳ Ｐゴシック" pitchFamily="-107" charset="-128"/>
              </a:rPr>
              <a:t>created by Handshake Protocol</a:t>
            </a:r>
          </a:p>
          <a:p>
            <a:pPr lvl="1"/>
            <a:r>
              <a:rPr lang="en-US" smtClean="0">
                <a:ea typeface="ＭＳ Ｐゴシック" pitchFamily="-107" charset="-128"/>
              </a:rPr>
              <a:t>define set of cryptographic security parameters</a:t>
            </a:r>
          </a:p>
          <a:p>
            <a:pPr lvl="1"/>
            <a:r>
              <a:rPr lang="en-US" smtClean="0">
                <a:ea typeface="ＭＳ Ｐゴシック" pitchFamily="-107" charset="-128"/>
              </a:rPr>
              <a:t>shared among multiple connections</a:t>
            </a:r>
          </a:p>
          <a:p>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Protocol Architecture</a:t>
            </a:r>
          </a:p>
        </p:txBody>
      </p:sp>
      <p:pic>
        <p:nvPicPr>
          <p:cNvPr id="70659" name="Picture 3"/>
          <p:cNvPicPr>
            <a:picLocks noChangeAspect="1"/>
          </p:cNvPicPr>
          <p:nvPr/>
        </p:nvPicPr>
        <p:blipFill>
          <a:blip r:embed="rId3"/>
          <a:srcRect/>
          <a:stretch>
            <a:fillRect/>
          </a:stretch>
        </p:blipFill>
        <p:spPr bwMode="auto">
          <a:xfrm>
            <a:off x="762000" y="1828800"/>
            <a:ext cx="7429500" cy="3962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Record Protocol</a:t>
            </a:r>
          </a:p>
        </p:txBody>
      </p:sp>
      <p:pic>
        <p:nvPicPr>
          <p:cNvPr id="72707" name="Picture 3"/>
          <p:cNvPicPr>
            <a:picLocks noChangeAspect="1"/>
          </p:cNvPicPr>
          <p:nvPr/>
        </p:nvPicPr>
        <p:blipFill>
          <a:blip r:embed="rId3"/>
          <a:srcRect/>
          <a:stretch>
            <a:fillRect/>
          </a:stretch>
        </p:blipFill>
        <p:spPr bwMode="auto">
          <a:xfrm>
            <a:off x="1524000" y="1524000"/>
            <a:ext cx="6121400" cy="4419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Higher-Layer Protocols</a:t>
            </a:r>
          </a:p>
        </p:txBody>
      </p:sp>
      <p:sp>
        <p:nvSpPr>
          <p:cNvPr id="3" name="Content Placeholder 2"/>
          <p:cNvSpPr>
            <a:spLocks noGrp="1"/>
          </p:cNvSpPr>
          <p:nvPr>
            <p:ph idx="1"/>
          </p:nvPr>
        </p:nvSpPr>
        <p:spPr>
          <a:xfrm>
            <a:off x="457200" y="1371600"/>
            <a:ext cx="8229600" cy="5105400"/>
          </a:xfrm>
        </p:spPr>
        <p:txBody>
          <a:bodyPr/>
          <a:lstStyle/>
          <a:p>
            <a:r>
              <a:rPr lang="en-US" smtClean="0"/>
              <a:t>Change Cipher Spec Protocol</a:t>
            </a:r>
          </a:p>
          <a:p>
            <a:pPr lvl="1"/>
            <a:r>
              <a:rPr lang="en-US" smtClean="0">
                <a:ea typeface="ＭＳ Ｐゴシック" pitchFamily="-107" charset="-128"/>
              </a:rPr>
              <a:t>simplest, to make pending state current</a:t>
            </a:r>
          </a:p>
          <a:p>
            <a:r>
              <a:rPr lang="en-US" smtClean="0"/>
              <a:t>Alert Protocol</a:t>
            </a:r>
          </a:p>
          <a:p>
            <a:pPr lvl="1"/>
            <a:r>
              <a:rPr lang="en-US" smtClean="0">
                <a:ea typeface="ＭＳ Ｐゴシック" pitchFamily="-107" charset="-128"/>
              </a:rPr>
              <a:t>used to convey WTLS-related alerts to peer</a:t>
            </a:r>
          </a:p>
          <a:p>
            <a:pPr lvl="1"/>
            <a:r>
              <a:rPr lang="en-US" smtClean="0">
                <a:ea typeface="ＭＳ Ｐゴシック" pitchFamily="-107" charset="-128"/>
              </a:rPr>
              <a:t>has severity: warning, critical, or fatal</a:t>
            </a:r>
          </a:p>
          <a:p>
            <a:pPr lvl="1"/>
            <a:r>
              <a:rPr lang="en-US" smtClean="0">
                <a:ea typeface="ＭＳ Ｐゴシック" pitchFamily="-107" charset="-128"/>
              </a:rPr>
              <a:t>and specific alert type</a:t>
            </a:r>
          </a:p>
          <a:p>
            <a:r>
              <a:rPr lang="en-US" smtClean="0"/>
              <a:t>Handshake Protocol</a:t>
            </a:r>
          </a:p>
          <a:p>
            <a:pPr lvl="1"/>
            <a:r>
              <a:rPr lang="en-US" smtClean="0">
                <a:ea typeface="ＭＳ Ｐゴシック" pitchFamily="-107" charset="-128"/>
              </a:rPr>
              <a:t>allow server &amp; client to mutually authenticate </a:t>
            </a:r>
          </a:p>
          <a:p>
            <a:pPr lvl="1"/>
            <a:r>
              <a:rPr lang="en-US" smtClean="0">
                <a:ea typeface="ＭＳ Ｐゴシック" pitchFamily="-107" charset="-128"/>
              </a:rPr>
              <a:t>negotiate encryption &amp; MAC algs &amp; keys</a:t>
            </a:r>
          </a:p>
          <a:p>
            <a:pPr lvl="1"/>
            <a:endParaRPr lang="en-US"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pPr>
              <a:defRPr/>
            </a:pPr>
            <a:r>
              <a:rPr lang="en-US" dirty="0"/>
              <a:t>IEEE 802 Terminology</a:t>
            </a:r>
          </a:p>
        </p:txBody>
      </p:sp>
      <p:graphicFrame>
        <p:nvGraphicFramePr>
          <p:cNvPr id="21506" name="Object 2"/>
          <p:cNvGraphicFramePr>
            <a:graphicFrameLocks noChangeAspect="1"/>
          </p:cNvGraphicFramePr>
          <p:nvPr/>
        </p:nvGraphicFramePr>
        <p:xfrm>
          <a:off x="304800" y="1371600"/>
          <a:ext cx="8686800" cy="5165725"/>
        </p:xfrm>
        <a:graphic>
          <a:graphicData uri="http://schemas.openxmlformats.org/presentationml/2006/ole">
            <mc:AlternateContent xmlns:mc="http://schemas.openxmlformats.org/markup-compatibility/2006">
              <mc:Choice xmlns:v="urn:schemas-microsoft-com:vml" Requires="v">
                <p:oleObj spid="_x0000_s21512" name="Document" r:id="rId4" imgW="6099048" imgH="3627120" progId="Word.Document.8">
                  <p:embed/>
                </p:oleObj>
              </mc:Choice>
              <mc:Fallback>
                <p:oleObj name="Document" r:id="rId4" imgW="6099048" imgH="36271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8686800" cy="516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581400" cy="6324600"/>
          </a:xfrm>
        </p:spPr>
        <p:txBody>
          <a:bodyPr/>
          <a:lstStyle/>
          <a:p>
            <a:r>
              <a:rPr lang="en-US" smtClean="0"/>
              <a:t>Handshake Protocol</a:t>
            </a:r>
          </a:p>
        </p:txBody>
      </p:sp>
      <p:pic>
        <p:nvPicPr>
          <p:cNvPr id="76803" name="Picture 3"/>
          <p:cNvPicPr>
            <a:picLocks noChangeAspect="1"/>
          </p:cNvPicPr>
          <p:nvPr/>
        </p:nvPicPr>
        <p:blipFill>
          <a:blip r:embed="rId3"/>
          <a:srcRect/>
          <a:stretch>
            <a:fillRect/>
          </a:stretch>
        </p:blipFill>
        <p:spPr bwMode="auto">
          <a:xfrm>
            <a:off x="3600450" y="11113"/>
            <a:ext cx="5516563" cy="68278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Cryptographic Algorithms</a:t>
            </a:r>
          </a:p>
        </p:txBody>
      </p:sp>
      <p:sp>
        <p:nvSpPr>
          <p:cNvPr id="3" name="Content Placeholder 2"/>
          <p:cNvSpPr>
            <a:spLocks noGrp="1"/>
          </p:cNvSpPr>
          <p:nvPr>
            <p:ph idx="1"/>
          </p:nvPr>
        </p:nvSpPr>
        <p:spPr>
          <a:xfrm>
            <a:off x="457200" y="1371600"/>
            <a:ext cx="8229600" cy="5029200"/>
          </a:xfrm>
        </p:spPr>
        <p:txBody>
          <a:bodyPr/>
          <a:lstStyle/>
          <a:p>
            <a:r>
              <a:rPr lang="en-US" smtClean="0"/>
              <a:t>WTLS authentication</a:t>
            </a:r>
          </a:p>
          <a:p>
            <a:pPr lvl="1"/>
            <a:r>
              <a:rPr lang="en-US" smtClean="0">
                <a:ea typeface="ＭＳ Ｐゴシック" pitchFamily="-107" charset="-128"/>
              </a:rPr>
              <a:t>uses certificates</a:t>
            </a:r>
          </a:p>
          <a:p>
            <a:pPr lvl="2"/>
            <a:r>
              <a:rPr lang="en-US" smtClean="0">
                <a:ea typeface="ＭＳ Ｐゴシック" pitchFamily="-107" charset="-128"/>
              </a:rPr>
              <a:t>X.509v3, X9.68 and WTLS (optimized for size)</a:t>
            </a:r>
          </a:p>
          <a:p>
            <a:pPr lvl="1"/>
            <a:r>
              <a:rPr lang="en-US" smtClean="0">
                <a:ea typeface="ＭＳ Ｐゴシック" pitchFamily="-107" charset="-128"/>
              </a:rPr>
              <a:t>can occur between client and server or client may only authenticates server</a:t>
            </a:r>
          </a:p>
          <a:p>
            <a:r>
              <a:rPr lang="en-US" smtClean="0"/>
              <a:t>WTLS key exchange</a:t>
            </a:r>
          </a:p>
          <a:p>
            <a:pPr lvl="1"/>
            <a:r>
              <a:rPr lang="en-US" smtClean="0">
                <a:ea typeface="ＭＳ Ｐゴシック" pitchFamily="-107" charset="-128"/>
              </a:rPr>
              <a:t>generates a mutually shared pre-master key</a:t>
            </a:r>
          </a:p>
          <a:p>
            <a:pPr lvl="1"/>
            <a:r>
              <a:rPr lang="en-US" smtClean="0">
                <a:ea typeface="ＭＳ Ｐゴシック" pitchFamily="-107" charset="-128"/>
              </a:rPr>
              <a:t>optional use server_key_exchange message</a:t>
            </a:r>
          </a:p>
          <a:p>
            <a:pPr lvl="2"/>
            <a:r>
              <a:rPr lang="en-US" smtClean="0">
                <a:ea typeface="ＭＳ Ｐゴシック" pitchFamily="-107" charset="-128"/>
              </a:rPr>
              <a:t>for DH_anon, ECDH_anon, RSA_anon </a:t>
            </a:r>
          </a:p>
          <a:p>
            <a:pPr lvl="2"/>
            <a:r>
              <a:rPr lang="en-US" smtClean="0">
                <a:ea typeface="ＭＳ Ｐゴシック" pitchFamily="-107" charset="-128"/>
              </a:rPr>
              <a:t>not needed for ECDH_ECDSA or RSA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139825"/>
          </a:xfrm>
        </p:spPr>
        <p:txBody>
          <a:bodyPr/>
          <a:lstStyle/>
          <a:p>
            <a:r>
              <a:rPr lang="en-US" smtClean="0"/>
              <a:t>Cryptographic Algorithms cont</a:t>
            </a:r>
          </a:p>
        </p:txBody>
      </p:sp>
      <p:sp>
        <p:nvSpPr>
          <p:cNvPr id="3" name="Content Placeholder 2"/>
          <p:cNvSpPr>
            <a:spLocks noGrp="1"/>
          </p:cNvSpPr>
          <p:nvPr>
            <p:ph idx="1"/>
          </p:nvPr>
        </p:nvSpPr>
        <p:spPr>
          <a:xfrm>
            <a:off x="457200" y="1676400"/>
            <a:ext cx="8229600" cy="4800600"/>
          </a:xfrm>
        </p:spPr>
        <p:txBody>
          <a:bodyPr/>
          <a:lstStyle/>
          <a:p>
            <a:r>
              <a:rPr lang="en-US" smtClean="0"/>
              <a:t>Pseudorandom Function (PRF)</a:t>
            </a:r>
          </a:p>
          <a:p>
            <a:pPr lvl="1"/>
            <a:r>
              <a:rPr lang="en-US" smtClean="0">
                <a:ea typeface="ＭＳ Ｐゴシック" pitchFamily="-107" charset="-128"/>
              </a:rPr>
              <a:t>HMAC based, used for a number of purposes</a:t>
            </a:r>
          </a:p>
          <a:p>
            <a:pPr lvl="1"/>
            <a:r>
              <a:rPr lang="en-US" smtClean="0">
                <a:ea typeface="ＭＳ Ｐゴシック" pitchFamily="-107" charset="-128"/>
              </a:rPr>
              <a:t>only one hash alg, agreed during handshake</a:t>
            </a:r>
          </a:p>
          <a:p>
            <a:r>
              <a:rPr lang="en-US" smtClean="0"/>
              <a:t>Master Key Generation</a:t>
            </a:r>
          </a:p>
          <a:p>
            <a:pPr lvl="1"/>
            <a:r>
              <a:rPr lang="en-US" smtClean="0">
                <a:ea typeface="ＭＳ Ｐゴシック" pitchFamily="-107" charset="-128"/>
              </a:rPr>
              <a:t>of shared master secret</a:t>
            </a:r>
          </a:p>
          <a:p>
            <a:pPr lvl="1"/>
            <a:r>
              <a:rPr lang="en-US" sz="2000" smtClean="0">
                <a:ea typeface="ＭＳ Ｐゴシック" pitchFamily="-107" charset="-128"/>
              </a:rPr>
              <a:t>master_secret = PRF( pre_master_secret, "master secret”, ClientHello.random || ServerHello.random ) </a:t>
            </a:r>
          </a:p>
          <a:p>
            <a:pPr lvl="1"/>
            <a:r>
              <a:rPr lang="en-US" smtClean="0">
                <a:ea typeface="ＭＳ Ｐゴシック" pitchFamily="-107" charset="-128"/>
              </a:rPr>
              <a:t>then derive MAC and encryption keys</a:t>
            </a:r>
          </a:p>
          <a:p>
            <a:r>
              <a:rPr lang="en-US" smtClean="0"/>
              <a:t>Encryption with RC5, DES, 3DES, IDEA </a:t>
            </a:r>
          </a:p>
          <a:p>
            <a:pPr lvl="1"/>
            <a:endParaRPr lang="en-US" smtClean="0">
              <a:ea typeface="ＭＳ Ｐゴシック" pitchFamily="-107"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WAP End-to-End Security</a:t>
            </a:r>
          </a:p>
        </p:txBody>
      </p:sp>
      <p:sp>
        <p:nvSpPr>
          <p:cNvPr id="3" name="Content Placeholder 2"/>
          <p:cNvSpPr>
            <a:spLocks noGrp="1"/>
          </p:cNvSpPr>
          <p:nvPr>
            <p:ph idx="1"/>
          </p:nvPr>
        </p:nvSpPr>
        <p:spPr>
          <a:xfrm>
            <a:off x="457200" y="1676400"/>
            <a:ext cx="8229600" cy="1752600"/>
          </a:xfrm>
        </p:spPr>
        <p:txBody>
          <a:bodyPr/>
          <a:lstStyle/>
          <a:p>
            <a:r>
              <a:rPr lang="en-US" smtClean="0"/>
              <a:t>have security gap end-to-end</a:t>
            </a:r>
          </a:p>
          <a:p>
            <a:pPr lvl="1"/>
            <a:r>
              <a:rPr lang="en-US" smtClean="0">
                <a:ea typeface="ＭＳ Ｐゴシック" pitchFamily="-107" charset="-128"/>
              </a:rPr>
              <a:t>at gateway between WTLS &amp; TLS domains</a:t>
            </a:r>
          </a:p>
        </p:txBody>
      </p:sp>
      <p:pic>
        <p:nvPicPr>
          <p:cNvPr id="82948" name="Picture 3"/>
          <p:cNvPicPr>
            <a:picLocks noChangeAspect="1"/>
          </p:cNvPicPr>
          <p:nvPr/>
        </p:nvPicPr>
        <p:blipFill>
          <a:blip r:embed="rId3"/>
          <a:srcRect/>
          <a:stretch>
            <a:fillRect/>
          </a:stretch>
        </p:blipFill>
        <p:spPr bwMode="auto">
          <a:xfrm>
            <a:off x="990600" y="3886200"/>
            <a:ext cx="7124700" cy="256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581400" cy="6248400"/>
          </a:xfrm>
        </p:spPr>
        <p:txBody>
          <a:bodyPr/>
          <a:lstStyle/>
          <a:p>
            <a:r>
              <a:rPr lang="en-US" smtClean="0"/>
              <a:t>WAP2 End-to-End Security</a:t>
            </a:r>
          </a:p>
        </p:txBody>
      </p:sp>
      <p:pic>
        <p:nvPicPr>
          <p:cNvPr id="84995" name="Picture 3"/>
          <p:cNvPicPr>
            <a:picLocks noChangeAspect="1"/>
          </p:cNvPicPr>
          <p:nvPr/>
        </p:nvPicPr>
        <p:blipFill>
          <a:blip r:embed="rId3"/>
          <a:srcRect/>
          <a:stretch>
            <a:fillRect/>
          </a:stretch>
        </p:blipFill>
        <p:spPr bwMode="auto">
          <a:xfrm>
            <a:off x="3581400" y="381000"/>
            <a:ext cx="5172075" cy="597376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048000" cy="6248400"/>
          </a:xfrm>
        </p:spPr>
        <p:txBody>
          <a:bodyPr/>
          <a:lstStyle/>
          <a:p>
            <a:r>
              <a:rPr lang="en-US" smtClean="0"/>
              <a:t>WAP2 End-to-End Security</a:t>
            </a:r>
          </a:p>
        </p:txBody>
      </p:sp>
      <p:pic>
        <p:nvPicPr>
          <p:cNvPr id="87043" name="Picture 4"/>
          <p:cNvPicPr>
            <a:picLocks noChangeAspect="1"/>
          </p:cNvPicPr>
          <p:nvPr/>
        </p:nvPicPr>
        <p:blipFill>
          <a:blip r:embed="rId3"/>
          <a:srcRect/>
          <a:stretch>
            <a:fillRect/>
          </a:stretch>
        </p:blipFill>
        <p:spPr bwMode="auto">
          <a:xfrm>
            <a:off x="3048000" y="381000"/>
            <a:ext cx="5943600" cy="612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dirty="0" smtClean="0">
                <a:ea typeface="ＭＳ Ｐゴシック" pitchFamily="-107" charset="-128"/>
              </a:rPr>
              <a:t>IEEE </a:t>
            </a:r>
            <a:r>
              <a:rPr lang="en-US" dirty="0" smtClean="0">
                <a:ea typeface="ＭＳ Ｐゴシック" pitchFamily="-107" charset="-128"/>
              </a:rPr>
              <a:t>802.11 Wireless LANs</a:t>
            </a:r>
          </a:p>
          <a:p>
            <a:pPr lvl="1" eaLnBrk="1" hangingPunct="1"/>
            <a:r>
              <a:rPr lang="en-US" dirty="0" smtClean="0">
                <a:ea typeface="ＭＳ Ｐゴシック" pitchFamily="-107" charset="-128"/>
              </a:rPr>
              <a:t>protocol overview and security</a:t>
            </a:r>
          </a:p>
          <a:p>
            <a:pPr eaLnBrk="1" hangingPunct="1"/>
            <a:r>
              <a:rPr lang="en-US" dirty="0" smtClean="0">
                <a:ea typeface="ＭＳ Ｐゴシック" pitchFamily="-107" charset="-128"/>
              </a:rPr>
              <a:t>Wireless Application Protocol (WAP)</a:t>
            </a:r>
          </a:p>
          <a:p>
            <a:pPr lvl="1" eaLnBrk="1" hangingPunct="1"/>
            <a:r>
              <a:rPr lang="en-US" dirty="0" smtClean="0">
                <a:ea typeface="ＭＳ Ｐゴシック" pitchFamily="-107" charset="-128"/>
              </a:rPr>
              <a:t>protocol overview</a:t>
            </a:r>
          </a:p>
          <a:p>
            <a:pPr eaLnBrk="1" hangingPunct="1"/>
            <a:r>
              <a:rPr lang="en-US" dirty="0" smtClean="0">
                <a:ea typeface="ＭＳ Ｐゴシック" pitchFamily="-107" charset="-128"/>
              </a:rPr>
              <a:t>Wireless Transport Layer Security (WTLS)</a:t>
            </a:r>
          </a:p>
          <a:p>
            <a:pPr lvl="1" eaLnBrk="1" hangingPunct="1"/>
            <a:endParaRPr lang="en-US" dirty="0" smtClean="0">
              <a:ea typeface="ＭＳ Ｐゴシック" pitchFamily="-107" charset="-128"/>
            </a:endParaRPr>
          </a:p>
          <a:p>
            <a:pPr lvl="1" eaLnBrk="1" hangingPunct="1"/>
            <a:endParaRPr lang="en-US" dirty="0" smtClean="0">
              <a:ea typeface="ＭＳ Ｐゴシック" pitchFamily="-107" charset="-128"/>
            </a:endParaRPr>
          </a:p>
          <a:p>
            <a:pPr lvl="1" eaLnBrk="1" hangingPunct="1"/>
            <a:endParaRPr lang="en-AU" dirty="0"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Wi-Fi Alliance</a:t>
            </a:r>
          </a:p>
        </p:txBody>
      </p:sp>
      <p:sp>
        <p:nvSpPr>
          <p:cNvPr id="3" name="Content Placeholder 2"/>
          <p:cNvSpPr>
            <a:spLocks noGrp="1"/>
          </p:cNvSpPr>
          <p:nvPr>
            <p:ph idx="1"/>
          </p:nvPr>
        </p:nvSpPr>
        <p:spPr>
          <a:xfrm>
            <a:off x="457200" y="1524000"/>
            <a:ext cx="8229600" cy="4800600"/>
          </a:xfrm>
        </p:spPr>
        <p:txBody>
          <a:bodyPr/>
          <a:lstStyle/>
          <a:p>
            <a:r>
              <a:rPr lang="en-US" smtClean="0"/>
              <a:t>802.11b first broadly accepted standard</a:t>
            </a:r>
          </a:p>
          <a:p>
            <a:r>
              <a:rPr lang="en-US" smtClean="0"/>
              <a:t>Wireless Ethernet Compatibility Alliance (WECA) industry consortium formed 1999</a:t>
            </a:r>
          </a:p>
          <a:p>
            <a:pPr lvl="1"/>
            <a:r>
              <a:rPr lang="en-US" smtClean="0">
                <a:ea typeface="ＭＳ Ｐゴシック" pitchFamily="-107" charset="-128"/>
              </a:rPr>
              <a:t>to assist interoperability of products</a:t>
            </a:r>
          </a:p>
          <a:p>
            <a:pPr lvl="1"/>
            <a:r>
              <a:rPr lang="en-US" smtClean="0">
                <a:ea typeface="ＭＳ Ｐゴシック" pitchFamily="-107" charset="-128"/>
              </a:rPr>
              <a:t>renamed Wi-Fi (Wireless Fidelity) Alliance</a:t>
            </a:r>
          </a:p>
          <a:p>
            <a:pPr lvl="1"/>
            <a:r>
              <a:rPr lang="en-US" smtClean="0">
                <a:ea typeface="ＭＳ Ｐゴシック" pitchFamily="-107" charset="-128"/>
              </a:rPr>
              <a:t>created a test suite to certify interoperability</a:t>
            </a:r>
          </a:p>
          <a:p>
            <a:pPr lvl="1"/>
            <a:r>
              <a:rPr lang="en-US" smtClean="0">
                <a:ea typeface="ＭＳ Ｐゴシック" pitchFamily="-107" charset="-128"/>
              </a:rPr>
              <a:t>initially for 802.11b, later extended to 802.11g</a:t>
            </a:r>
          </a:p>
          <a:p>
            <a:pPr lvl="1"/>
            <a:r>
              <a:rPr lang="en-US" smtClean="0">
                <a:ea typeface="ＭＳ Ｐゴシック" pitchFamily="-107" charset="-128"/>
              </a:rPr>
              <a:t>concerned with a range of WLANs markets, including enterprise, home, and hot spots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8686800" cy="1139825"/>
          </a:xfrm>
        </p:spPr>
        <p:txBody>
          <a:bodyPr/>
          <a:lstStyle/>
          <a:p>
            <a:r>
              <a:rPr kumimoji="1" lang="en-GB" smtClean="0"/>
              <a:t>IEEE 802 Protocol Architecture</a:t>
            </a:r>
            <a:endParaRPr lang="en-US" smtClean="0"/>
          </a:p>
        </p:txBody>
      </p:sp>
      <p:pic>
        <p:nvPicPr>
          <p:cNvPr id="25603" name="Picture 3"/>
          <p:cNvPicPr>
            <a:picLocks noChangeAspect="1"/>
          </p:cNvPicPr>
          <p:nvPr/>
        </p:nvPicPr>
        <p:blipFill>
          <a:blip r:embed="rId3"/>
          <a:srcRect/>
          <a:stretch>
            <a:fillRect/>
          </a:stretch>
        </p:blipFill>
        <p:spPr bwMode="auto">
          <a:xfrm>
            <a:off x="1371600" y="1447800"/>
            <a:ext cx="6375400" cy="4902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8588"/>
          </a:xfrm>
        </p:spPr>
        <p:txBody>
          <a:bodyPr/>
          <a:lstStyle/>
          <a:p>
            <a:r>
              <a:rPr lang="en-US" smtClean="0"/>
              <a:t>Network Components &amp; Architecture</a:t>
            </a:r>
          </a:p>
        </p:txBody>
      </p:sp>
      <p:pic>
        <p:nvPicPr>
          <p:cNvPr id="27651" name="Picture 3"/>
          <p:cNvPicPr>
            <a:picLocks noChangeAspect="1"/>
          </p:cNvPicPr>
          <p:nvPr/>
        </p:nvPicPr>
        <p:blipFill>
          <a:blip r:embed="rId3"/>
          <a:srcRect/>
          <a:stretch>
            <a:fillRect/>
          </a:stretch>
        </p:blipFill>
        <p:spPr bwMode="auto">
          <a:xfrm>
            <a:off x="1066800" y="1524000"/>
            <a:ext cx="6754813" cy="51784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IEEE 802.11 Services</a:t>
            </a:r>
          </a:p>
        </p:txBody>
      </p:sp>
      <p:pic>
        <p:nvPicPr>
          <p:cNvPr id="29699" name="Picture 3"/>
          <p:cNvPicPr>
            <a:picLocks noChangeAspect="1"/>
          </p:cNvPicPr>
          <p:nvPr/>
        </p:nvPicPr>
        <p:blipFill>
          <a:blip r:embed="rId3"/>
          <a:srcRect/>
          <a:stretch>
            <a:fillRect/>
          </a:stretch>
        </p:blipFill>
        <p:spPr bwMode="auto">
          <a:xfrm>
            <a:off x="1143000" y="1676400"/>
            <a:ext cx="7048500" cy="4019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802.11 Wireless LAN Security</a:t>
            </a:r>
          </a:p>
        </p:txBody>
      </p:sp>
      <p:sp>
        <p:nvSpPr>
          <p:cNvPr id="3" name="Content Placeholder 2"/>
          <p:cNvSpPr>
            <a:spLocks noGrp="1"/>
          </p:cNvSpPr>
          <p:nvPr>
            <p:ph idx="1"/>
          </p:nvPr>
        </p:nvSpPr>
        <p:spPr>
          <a:xfrm>
            <a:off x="457200" y="1447800"/>
            <a:ext cx="8382000" cy="5029200"/>
          </a:xfrm>
        </p:spPr>
        <p:txBody>
          <a:bodyPr/>
          <a:lstStyle/>
          <a:p>
            <a:r>
              <a:rPr lang="en-US" smtClean="0"/>
              <a:t>wireless traffic can be monitored by any radio in range, not physically connected</a:t>
            </a:r>
          </a:p>
          <a:p>
            <a:r>
              <a:rPr lang="en-US" smtClean="0"/>
              <a:t>original 802.11 spec had security features</a:t>
            </a:r>
          </a:p>
          <a:p>
            <a:pPr lvl="1"/>
            <a:r>
              <a:rPr lang="en-US" b="1" smtClean="0">
                <a:ea typeface="ＭＳ Ｐゴシック" pitchFamily="-107" charset="-128"/>
              </a:rPr>
              <a:t>Wired Equivalent Privacy (WEP) </a:t>
            </a:r>
            <a:r>
              <a:rPr lang="en-US" smtClean="0">
                <a:ea typeface="ＭＳ Ｐゴシック" pitchFamily="-107" charset="-128"/>
              </a:rPr>
              <a:t>algorithm</a:t>
            </a:r>
          </a:p>
          <a:p>
            <a:pPr lvl="1"/>
            <a:r>
              <a:rPr lang="en-US" smtClean="0">
                <a:ea typeface="ＭＳ Ｐゴシック" pitchFamily="-107" charset="-128"/>
              </a:rPr>
              <a:t>but found this contained major weaknesses</a:t>
            </a:r>
          </a:p>
          <a:p>
            <a:r>
              <a:rPr lang="en-US" smtClean="0"/>
              <a:t>802.11i task group developed capabilities to address WLAN security issues</a:t>
            </a:r>
          </a:p>
          <a:p>
            <a:pPr lvl="1"/>
            <a:r>
              <a:rPr lang="en-US" smtClean="0">
                <a:ea typeface="ＭＳ Ｐゴシック" pitchFamily="-107" charset="-128"/>
              </a:rPr>
              <a:t>Wi-Fi Alliance </a:t>
            </a:r>
            <a:r>
              <a:rPr lang="en-US" b="1" smtClean="0">
                <a:ea typeface="ＭＳ Ｐゴシック" pitchFamily="-107" charset="-128"/>
              </a:rPr>
              <a:t>Wi-Fi Protected Access (WPA)</a:t>
            </a:r>
          </a:p>
          <a:p>
            <a:pPr lvl="1"/>
            <a:r>
              <a:rPr lang="en-US" smtClean="0">
                <a:ea typeface="ＭＳ Ｐゴシック" pitchFamily="-107" charset="-128"/>
              </a:rPr>
              <a:t>final 802.11i </a:t>
            </a:r>
            <a:r>
              <a:rPr lang="en-US" b="1" smtClean="0">
                <a:ea typeface="ＭＳ Ｐゴシック" pitchFamily="-107" charset="-128"/>
              </a:rPr>
              <a:t>Robust Security Network (RSN)</a:t>
            </a:r>
            <a:endParaRPr lang="en-US" smtClean="0">
              <a:ea typeface="ＭＳ Ｐゴシック" pitchFamily="-107" charset="-128"/>
            </a:endParaRPr>
          </a:p>
          <a:p>
            <a:pPr lvl="1"/>
            <a:endParaRPr lang="en-US" smtClean="0">
              <a:ea typeface="ＭＳ Ｐゴシック" pitchFamily="-107"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74788"/>
          </a:xfrm>
        </p:spPr>
        <p:txBody>
          <a:bodyPr/>
          <a:lstStyle/>
          <a:p>
            <a:r>
              <a:rPr lang="en-US" smtClean="0"/>
              <a:t>802.11i RSN Services and Protocols</a:t>
            </a:r>
          </a:p>
        </p:txBody>
      </p:sp>
      <p:pic>
        <p:nvPicPr>
          <p:cNvPr id="33795" name="Picture 3"/>
          <p:cNvPicPr>
            <a:picLocks noChangeAspect="1"/>
          </p:cNvPicPr>
          <p:nvPr/>
        </p:nvPicPr>
        <p:blipFill>
          <a:blip r:embed="rId3"/>
          <a:srcRect/>
          <a:stretch>
            <a:fillRect/>
          </a:stretch>
        </p:blipFill>
        <p:spPr bwMode="auto">
          <a:xfrm>
            <a:off x="1295400" y="2590800"/>
            <a:ext cx="6591300" cy="3124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1492</TotalTime>
  <Words>7735</Words>
  <Application>Microsoft Macintosh PowerPoint</Application>
  <PresentationFormat>On-screen Show (4:3)</PresentationFormat>
  <Paragraphs>267</Paragraphs>
  <Slides>36</Slides>
  <Notes>36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ＭＳ Ｐゴシック</vt:lpstr>
      <vt:lpstr>Times</vt:lpstr>
      <vt:lpstr>Wingdings</vt:lpstr>
      <vt:lpstr>Arial</vt:lpstr>
      <vt:lpstr>ch01</vt:lpstr>
      <vt:lpstr>Document</vt:lpstr>
      <vt:lpstr>Wireless Network Security </vt:lpstr>
      <vt:lpstr>IEEE 802.11</vt:lpstr>
      <vt:lpstr>IEEE 802 Terminology</vt:lpstr>
      <vt:lpstr>Wi-Fi Alliance</vt:lpstr>
      <vt:lpstr>IEEE 802 Protocol Architecture</vt:lpstr>
      <vt:lpstr>Network Components &amp; Architecture</vt:lpstr>
      <vt:lpstr>IEEE 802.11 Services</vt:lpstr>
      <vt:lpstr>802.11 Wireless LAN Security</vt:lpstr>
      <vt:lpstr>802.11i RSN Services and Protocols</vt:lpstr>
      <vt:lpstr>802.11i RSN Cryptographic Algorithms</vt:lpstr>
      <vt:lpstr>802.11i Phases of Operation</vt:lpstr>
      <vt:lpstr>802.11i Discovery and Authent-ication Phases</vt:lpstr>
      <vt:lpstr>IEEE 802.1X Access Control Approach</vt:lpstr>
      <vt:lpstr>802.11i  Key  Manage-ment Phase</vt:lpstr>
      <vt:lpstr>PowerPoint Presentation</vt:lpstr>
      <vt:lpstr>802.11i Protected Data Transfer Phase</vt:lpstr>
      <vt:lpstr>IEEE 802.11i Pseudorandom Function</vt:lpstr>
      <vt:lpstr>Wireless Application Protocol (WAP)</vt:lpstr>
      <vt:lpstr>WAP Programming Model</vt:lpstr>
      <vt:lpstr>WAP Infra-structure</vt:lpstr>
      <vt:lpstr>Wireless Markup Language</vt:lpstr>
      <vt:lpstr>WAP Architecture</vt:lpstr>
      <vt:lpstr>WTP Gateway</vt:lpstr>
      <vt:lpstr>WAP Protocols</vt:lpstr>
      <vt:lpstr>Wireless Transport Layer Security (WTLS)</vt:lpstr>
      <vt:lpstr>WTLS Sessions and Connections</vt:lpstr>
      <vt:lpstr>WTLS Protocol Architecture</vt:lpstr>
      <vt:lpstr>WTLS Record Protocol</vt:lpstr>
      <vt:lpstr>WTLS Higher-Layer Protocols</vt:lpstr>
      <vt:lpstr>Handshake Protocol</vt:lpstr>
      <vt:lpstr>Cryptographic Algorithms</vt:lpstr>
      <vt:lpstr>Cryptographic Algorithms cont</vt:lpstr>
      <vt:lpstr>WAP End-to-End Security</vt:lpstr>
      <vt:lpstr>WAP2 End-to-End Security</vt:lpstr>
      <vt:lpstr>WAP2 End-to-End Security</vt:lpstr>
      <vt:lpstr>Summary</vt:lpstr>
    </vt:vector>
  </TitlesOfParts>
  <Manager/>
  <Company>School of Eng &amp; IT, UNSW@ADFA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Security </dc:title>
  <dc:subject/>
  <dc:creator/>
  <cp:keywords/>
  <dc:description/>
  <cp:lastModifiedBy>Bojan</cp:lastModifiedBy>
  <cp:revision>41</cp:revision>
  <cp:lastPrinted>2005-10-07T05:54:31Z</cp:lastPrinted>
  <dcterms:created xsi:type="dcterms:W3CDTF">2009-09-29T03:27:49Z</dcterms:created>
  <dcterms:modified xsi:type="dcterms:W3CDTF">2019-04-10T10:12:11Z</dcterms:modified>
  <cp:category/>
</cp:coreProperties>
</file>