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0" r:id="rId1"/>
  </p:sldMasterIdLst>
  <p:notesMasterIdLst>
    <p:notesMasterId r:id="rId28"/>
  </p:notesMasterIdLst>
  <p:sldIdLst>
    <p:sldId id="397" r:id="rId2"/>
    <p:sldId id="359" r:id="rId3"/>
    <p:sldId id="388" r:id="rId4"/>
    <p:sldId id="363" r:id="rId5"/>
    <p:sldId id="364" r:id="rId6"/>
    <p:sldId id="365" r:id="rId7"/>
    <p:sldId id="366" r:id="rId8"/>
    <p:sldId id="367" r:id="rId9"/>
    <p:sldId id="368" r:id="rId10"/>
    <p:sldId id="369" r:id="rId11"/>
    <p:sldId id="370" r:id="rId12"/>
    <p:sldId id="371" r:id="rId13"/>
    <p:sldId id="389" r:id="rId14"/>
    <p:sldId id="372" r:id="rId15"/>
    <p:sldId id="373" r:id="rId16"/>
    <p:sldId id="374" r:id="rId17"/>
    <p:sldId id="375" r:id="rId18"/>
    <p:sldId id="398" r:id="rId19"/>
    <p:sldId id="376" r:id="rId20"/>
    <p:sldId id="377" r:id="rId21"/>
    <p:sldId id="392" r:id="rId22"/>
    <p:sldId id="391" r:id="rId23"/>
    <p:sldId id="380" r:id="rId24"/>
    <p:sldId id="383" r:id="rId25"/>
    <p:sldId id="382" r:id="rId26"/>
    <p:sldId id="395" r:id="rId27"/>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932"/>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59" autoAdjust="0"/>
    <p:restoredTop sz="83357" autoAdjust="0"/>
  </p:normalViewPr>
  <p:slideViewPr>
    <p:cSldViewPr>
      <p:cViewPr varScale="1">
        <p:scale>
          <a:sx n="102" d="100"/>
          <a:sy n="102" d="100"/>
        </p:scale>
        <p:origin x="2168"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1200"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E53EA6-A20A-0E47-A1E5-5F06D1D1AF1A}" type="doc">
      <dgm:prSet loTypeId="urn:microsoft.com/office/officeart/2005/8/layout/hList3" loCatId="list" qsTypeId="urn:microsoft.com/office/officeart/2005/8/quickstyle/simple4" qsCatId="simple" csTypeId="urn:microsoft.com/office/officeart/2005/8/colors/accent1_2" csCatId="accent1" phldr="1"/>
      <dgm:spPr/>
      <dgm:t>
        <a:bodyPr/>
        <a:lstStyle/>
        <a:p>
          <a:endParaRPr lang="en-US"/>
        </a:p>
      </dgm:t>
    </dgm:pt>
    <dgm:pt modelId="{8FD6A02C-E885-034A-8DE9-90EA8B10A5F5}">
      <dgm:prSet/>
      <dgm:spPr>
        <a:solidFill>
          <a:schemeClr val="tx1"/>
        </a:solidFill>
        <a:ln>
          <a:solidFill>
            <a:schemeClr val="accent2"/>
          </a:solidFill>
        </a:ln>
      </dgm:spPr>
      <dgm:t>
        <a:bodyPr/>
        <a:lstStyle/>
        <a:p>
          <a:pPr rtl="0"/>
          <a:r>
            <a:rPr lang="en-US" b="0" dirty="0">
              <a:solidFill>
                <a:schemeClr val="bg1"/>
              </a:solidFill>
              <a:latin typeface="+mn-lt"/>
            </a:rPr>
            <a:t>Classified along three independent dimensions:</a:t>
          </a:r>
        </a:p>
      </dgm:t>
    </dgm:pt>
    <dgm:pt modelId="{93C7D369-ACD4-8045-A37E-58B333EE2127}" type="parTrans" cxnId="{1419B85C-ABF3-FB4B-B420-FB630EE12119}">
      <dgm:prSet/>
      <dgm:spPr/>
      <dgm:t>
        <a:bodyPr/>
        <a:lstStyle/>
        <a:p>
          <a:endParaRPr lang="en-US"/>
        </a:p>
      </dgm:t>
    </dgm:pt>
    <dgm:pt modelId="{768E60A6-3D06-3D4E-AB1E-74CFCEFB6886}" type="sibTrans" cxnId="{1419B85C-ABF3-FB4B-B420-FB630EE12119}">
      <dgm:prSet/>
      <dgm:spPr/>
      <dgm:t>
        <a:bodyPr/>
        <a:lstStyle/>
        <a:p>
          <a:endParaRPr lang="en-US"/>
        </a:p>
      </dgm:t>
    </dgm:pt>
    <dgm:pt modelId="{BB47F2A3-2F13-7E4F-B0A9-00A814F5FC5A}">
      <dgm:prSet/>
      <dgm:spPr>
        <a:solidFill>
          <a:schemeClr val="accent3">
            <a:lumMod val="75000"/>
          </a:schemeClr>
        </a:solidFill>
      </dgm:spPr>
      <dgm:t>
        <a:bodyPr/>
        <a:lstStyle/>
        <a:p>
          <a:pPr rtl="0"/>
          <a:r>
            <a:rPr lang="en-US" b="0" dirty="0">
              <a:solidFill>
                <a:schemeClr val="tx1"/>
              </a:solidFill>
              <a:latin typeface="+mn-lt"/>
            </a:rPr>
            <a:t>The type of operations used for transforming plaintext to </a:t>
          </a:r>
          <a:r>
            <a:rPr lang="en-US" b="0" dirty="0" err="1">
              <a:solidFill>
                <a:schemeClr val="tx1"/>
              </a:solidFill>
              <a:latin typeface="+mn-lt"/>
            </a:rPr>
            <a:t>ciphertext</a:t>
          </a:r>
          <a:endParaRPr lang="en-US" b="0" dirty="0">
            <a:solidFill>
              <a:schemeClr val="tx1"/>
            </a:solidFill>
            <a:latin typeface="+mn-lt"/>
          </a:endParaRPr>
        </a:p>
      </dgm:t>
    </dgm:pt>
    <dgm:pt modelId="{695E875C-3879-A84B-A811-1566F85DCEBB}" type="parTrans" cxnId="{5494D48B-3454-574D-812F-AD1AB55C5BDB}">
      <dgm:prSet/>
      <dgm:spPr/>
      <dgm:t>
        <a:bodyPr/>
        <a:lstStyle/>
        <a:p>
          <a:endParaRPr lang="en-US"/>
        </a:p>
      </dgm:t>
    </dgm:pt>
    <dgm:pt modelId="{203A372C-ABF9-E54A-986A-EA0B1004C23D}" type="sibTrans" cxnId="{5494D48B-3454-574D-812F-AD1AB55C5BDB}">
      <dgm:prSet/>
      <dgm:spPr/>
      <dgm:t>
        <a:bodyPr/>
        <a:lstStyle/>
        <a:p>
          <a:endParaRPr lang="en-US"/>
        </a:p>
      </dgm:t>
    </dgm:pt>
    <dgm:pt modelId="{1D308BA4-AC63-054D-BC29-18FFC98FA28A}">
      <dgm:prSet/>
      <dgm:spPr>
        <a:solidFill>
          <a:schemeClr val="accent3">
            <a:lumMod val="75000"/>
          </a:schemeClr>
        </a:solidFill>
      </dgm:spPr>
      <dgm:t>
        <a:bodyPr/>
        <a:lstStyle/>
        <a:p>
          <a:pPr rtl="0"/>
          <a:r>
            <a:rPr lang="en-US" b="0" dirty="0">
              <a:solidFill>
                <a:schemeClr val="tx1"/>
              </a:solidFill>
              <a:latin typeface="+mn-lt"/>
            </a:rPr>
            <a:t>Substitution – each element in the plaintext is mapped into another element</a:t>
          </a:r>
        </a:p>
      </dgm:t>
    </dgm:pt>
    <dgm:pt modelId="{3F227AC8-5F4E-D14B-B19E-5D479B454688}" type="parTrans" cxnId="{1D5BBC8B-4BE7-0E40-A91A-A892576F5896}">
      <dgm:prSet/>
      <dgm:spPr/>
      <dgm:t>
        <a:bodyPr/>
        <a:lstStyle/>
        <a:p>
          <a:endParaRPr lang="en-US"/>
        </a:p>
      </dgm:t>
    </dgm:pt>
    <dgm:pt modelId="{D88CD783-51D3-FD47-BA8C-1A8FDEF4761B}" type="sibTrans" cxnId="{1D5BBC8B-4BE7-0E40-A91A-A892576F5896}">
      <dgm:prSet/>
      <dgm:spPr/>
      <dgm:t>
        <a:bodyPr/>
        <a:lstStyle/>
        <a:p>
          <a:endParaRPr lang="en-US"/>
        </a:p>
      </dgm:t>
    </dgm:pt>
    <dgm:pt modelId="{3B7C0A31-7E74-4B40-93B4-C07BB208D12E}">
      <dgm:prSet/>
      <dgm:spPr>
        <a:solidFill>
          <a:schemeClr val="accent3">
            <a:lumMod val="75000"/>
          </a:schemeClr>
        </a:solidFill>
      </dgm:spPr>
      <dgm:t>
        <a:bodyPr/>
        <a:lstStyle/>
        <a:p>
          <a:pPr rtl="0"/>
          <a:r>
            <a:rPr lang="en-US" b="0" dirty="0">
              <a:solidFill>
                <a:schemeClr val="tx1"/>
              </a:solidFill>
              <a:latin typeface="+mn-lt"/>
            </a:rPr>
            <a:t>Transposition – elements in plaintext are rearranged</a:t>
          </a:r>
        </a:p>
      </dgm:t>
    </dgm:pt>
    <dgm:pt modelId="{86783E3E-2928-4C43-9D88-72C036A641C5}" type="parTrans" cxnId="{AEECECBA-92D2-4047-A190-6B5DC82E9397}">
      <dgm:prSet/>
      <dgm:spPr/>
      <dgm:t>
        <a:bodyPr/>
        <a:lstStyle/>
        <a:p>
          <a:endParaRPr lang="en-US"/>
        </a:p>
      </dgm:t>
    </dgm:pt>
    <dgm:pt modelId="{2640EB1A-AE39-0742-B16E-CFC453129F44}" type="sibTrans" cxnId="{AEECECBA-92D2-4047-A190-6B5DC82E9397}">
      <dgm:prSet/>
      <dgm:spPr/>
      <dgm:t>
        <a:bodyPr/>
        <a:lstStyle/>
        <a:p>
          <a:endParaRPr lang="en-US"/>
        </a:p>
      </dgm:t>
    </dgm:pt>
    <dgm:pt modelId="{A37B198E-5A1F-5245-B482-681117BFFD37}">
      <dgm:prSet/>
      <dgm:spPr>
        <a:solidFill>
          <a:schemeClr val="accent6">
            <a:lumMod val="75000"/>
          </a:schemeClr>
        </a:solidFill>
      </dgm:spPr>
      <dgm:t>
        <a:bodyPr/>
        <a:lstStyle/>
        <a:p>
          <a:pPr rtl="0"/>
          <a:r>
            <a:rPr lang="en-US" b="0" dirty="0">
              <a:solidFill>
                <a:schemeClr val="tx1"/>
              </a:solidFill>
              <a:latin typeface="+mn-lt"/>
            </a:rPr>
            <a:t>The number of keys used</a:t>
          </a:r>
        </a:p>
      </dgm:t>
    </dgm:pt>
    <dgm:pt modelId="{FA450293-4580-9141-946D-4C89A1C83ECF}" type="parTrans" cxnId="{639CADF4-6FBD-844B-8A63-E71E162F7017}">
      <dgm:prSet/>
      <dgm:spPr/>
      <dgm:t>
        <a:bodyPr/>
        <a:lstStyle/>
        <a:p>
          <a:endParaRPr lang="en-US"/>
        </a:p>
      </dgm:t>
    </dgm:pt>
    <dgm:pt modelId="{0EF305A9-22A5-CC4B-BE9F-AB3752B87A2A}" type="sibTrans" cxnId="{639CADF4-6FBD-844B-8A63-E71E162F7017}">
      <dgm:prSet/>
      <dgm:spPr/>
      <dgm:t>
        <a:bodyPr/>
        <a:lstStyle/>
        <a:p>
          <a:endParaRPr lang="en-US"/>
        </a:p>
      </dgm:t>
    </dgm:pt>
    <dgm:pt modelId="{A0651E72-6974-D04E-ADA7-2F6B429C4B9A}">
      <dgm:prSet/>
      <dgm:spPr>
        <a:solidFill>
          <a:schemeClr val="accent6">
            <a:lumMod val="75000"/>
          </a:schemeClr>
        </a:solidFill>
      </dgm:spPr>
      <dgm:t>
        <a:bodyPr/>
        <a:lstStyle/>
        <a:p>
          <a:pPr rtl="0"/>
          <a:r>
            <a:rPr lang="en-US" b="0" dirty="0">
              <a:solidFill>
                <a:schemeClr val="tx1"/>
              </a:solidFill>
              <a:latin typeface="+mn-lt"/>
            </a:rPr>
            <a:t>Sender and receiver use same key – symmetric</a:t>
          </a:r>
        </a:p>
      </dgm:t>
    </dgm:pt>
    <dgm:pt modelId="{412DD418-7F28-0B40-86C6-7BCBDFD23617}" type="parTrans" cxnId="{8C7880EA-C4C6-5448-B0E3-2CA992C483E8}">
      <dgm:prSet/>
      <dgm:spPr/>
      <dgm:t>
        <a:bodyPr/>
        <a:lstStyle/>
        <a:p>
          <a:endParaRPr lang="en-US"/>
        </a:p>
      </dgm:t>
    </dgm:pt>
    <dgm:pt modelId="{33997E11-3097-6B4B-9DEC-23E2895AF022}" type="sibTrans" cxnId="{8C7880EA-C4C6-5448-B0E3-2CA992C483E8}">
      <dgm:prSet/>
      <dgm:spPr/>
      <dgm:t>
        <a:bodyPr/>
        <a:lstStyle/>
        <a:p>
          <a:endParaRPr lang="en-US"/>
        </a:p>
      </dgm:t>
    </dgm:pt>
    <dgm:pt modelId="{B5332ECC-72CC-7747-9C95-515E4B868EE7}">
      <dgm:prSet/>
      <dgm:spPr>
        <a:solidFill>
          <a:schemeClr val="accent6">
            <a:lumMod val="75000"/>
          </a:schemeClr>
        </a:solidFill>
      </dgm:spPr>
      <dgm:t>
        <a:bodyPr/>
        <a:lstStyle/>
        <a:p>
          <a:pPr rtl="0"/>
          <a:r>
            <a:rPr lang="en-US" b="0" dirty="0">
              <a:solidFill>
                <a:schemeClr val="tx1"/>
              </a:solidFill>
              <a:latin typeface="+mn-lt"/>
            </a:rPr>
            <a:t>Sender and receiver each use a different key - asymmetric</a:t>
          </a:r>
        </a:p>
      </dgm:t>
    </dgm:pt>
    <dgm:pt modelId="{E0D5F0B7-5253-4D48-865F-5A725294E459}" type="parTrans" cxnId="{6620C4B8-54A2-E948-81EB-0747AB662775}">
      <dgm:prSet/>
      <dgm:spPr/>
      <dgm:t>
        <a:bodyPr/>
        <a:lstStyle/>
        <a:p>
          <a:endParaRPr lang="en-US"/>
        </a:p>
      </dgm:t>
    </dgm:pt>
    <dgm:pt modelId="{8019FC53-09A0-FA4A-BED2-655EB8D57D42}" type="sibTrans" cxnId="{6620C4B8-54A2-E948-81EB-0747AB662775}">
      <dgm:prSet/>
      <dgm:spPr/>
      <dgm:t>
        <a:bodyPr/>
        <a:lstStyle/>
        <a:p>
          <a:endParaRPr lang="en-US"/>
        </a:p>
      </dgm:t>
    </dgm:pt>
    <dgm:pt modelId="{FB24B687-0ED8-7C41-89B0-522AA2FF5AFA}">
      <dgm:prSet/>
      <dgm:spPr>
        <a:solidFill>
          <a:schemeClr val="accent5">
            <a:lumMod val="75000"/>
          </a:schemeClr>
        </a:solidFill>
      </dgm:spPr>
      <dgm:t>
        <a:bodyPr/>
        <a:lstStyle/>
        <a:p>
          <a:pPr rtl="0"/>
          <a:r>
            <a:rPr lang="en-US" b="0" dirty="0">
              <a:solidFill>
                <a:schemeClr val="tx1"/>
              </a:solidFill>
              <a:latin typeface="+mn-lt"/>
            </a:rPr>
            <a:t>The way in which the plaintext is processed</a:t>
          </a:r>
        </a:p>
      </dgm:t>
    </dgm:pt>
    <dgm:pt modelId="{7EB019DD-337C-C24B-BFD2-F79C48964929}" type="parTrans" cxnId="{FEFE4C00-8CEC-C448-B75A-3A116197A2FC}">
      <dgm:prSet/>
      <dgm:spPr/>
      <dgm:t>
        <a:bodyPr/>
        <a:lstStyle/>
        <a:p>
          <a:endParaRPr lang="en-US"/>
        </a:p>
      </dgm:t>
    </dgm:pt>
    <dgm:pt modelId="{DB4A1C68-55FE-B94F-B6FC-0DB142C1D9DC}" type="sibTrans" cxnId="{FEFE4C00-8CEC-C448-B75A-3A116197A2FC}">
      <dgm:prSet/>
      <dgm:spPr/>
      <dgm:t>
        <a:bodyPr/>
        <a:lstStyle/>
        <a:p>
          <a:endParaRPr lang="en-US"/>
        </a:p>
      </dgm:t>
    </dgm:pt>
    <dgm:pt modelId="{21041E89-AA28-0C4E-A29A-018E3D88C36C}">
      <dgm:prSet/>
      <dgm:spPr>
        <a:solidFill>
          <a:schemeClr val="accent5">
            <a:lumMod val="75000"/>
          </a:schemeClr>
        </a:solidFill>
      </dgm:spPr>
      <dgm:t>
        <a:bodyPr/>
        <a:lstStyle/>
        <a:p>
          <a:pPr rtl="0"/>
          <a:r>
            <a:rPr lang="en-US" b="0" dirty="0">
              <a:solidFill>
                <a:schemeClr val="tx1"/>
              </a:solidFill>
              <a:latin typeface="+mn-lt"/>
            </a:rPr>
            <a:t>Block cipher – processes input one block of elements at a time</a:t>
          </a:r>
        </a:p>
      </dgm:t>
    </dgm:pt>
    <dgm:pt modelId="{FCAC686D-5605-734A-AA99-ACAD0698CD2E}" type="parTrans" cxnId="{DB23C373-9D5E-FF49-AABA-DB2F43BCBA7F}">
      <dgm:prSet/>
      <dgm:spPr/>
      <dgm:t>
        <a:bodyPr/>
        <a:lstStyle/>
        <a:p>
          <a:endParaRPr lang="en-US"/>
        </a:p>
      </dgm:t>
    </dgm:pt>
    <dgm:pt modelId="{39F87099-3C7E-4940-8AE3-5723378B02AB}" type="sibTrans" cxnId="{DB23C373-9D5E-FF49-AABA-DB2F43BCBA7F}">
      <dgm:prSet/>
      <dgm:spPr/>
      <dgm:t>
        <a:bodyPr/>
        <a:lstStyle/>
        <a:p>
          <a:endParaRPr lang="en-US"/>
        </a:p>
      </dgm:t>
    </dgm:pt>
    <dgm:pt modelId="{53814389-33FB-D54C-9471-26347A9FAF1A}">
      <dgm:prSet/>
      <dgm:spPr>
        <a:solidFill>
          <a:schemeClr val="accent5">
            <a:lumMod val="75000"/>
          </a:schemeClr>
        </a:solidFill>
      </dgm:spPr>
      <dgm:t>
        <a:bodyPr/>
        <a:lstStyle/>
        <a:p>
          <a:pPr rtl="0"/>
          <a:r>
            <a:rPr lang="en-US" b="0" dirty="0">
              <a:solidFill>
                <a:schemeClr val="tx1"/>
              </a:solidFill>
              <a:latin typeface="+mn-lt"/>
            </a:rPr>
            <a:t>Stream cipher – processes the input elements continuously</a:t>
          </a:r>
        </a:p>
      </dgm:t>
    </dgm:pt>
    <dgm:pt modelId="{6E14DAD4-B915-064C-8F46-16B741B2A082}" type="parTrans" cxnId="{E5ECB6C7-8EB3-A740-A1E9-6BC4E33C0124}">
      <dgm:prSet/>
      <dgm:spPr/>
      <dgm:t>
        <a:bodyPr/>
        <a:lstStyle/>
        <a:p>
          <a:endParaRPr lang="en-US"/>
        </a:p>
      </dgm:t>
    </dgm:pt>
    <dgm:pt modelId="{AE07440E-B21B-974E-8BD4-9A3E2810F4CD}" type="sibTrans" cxnId="{E5ECB6C7-8EB3-A740-A1E9-6BC4E33C0124}">
      <dgm:prSet/>
      <dgm:spPr/>
      <dgm:t>
        <a:bodyPr/>
        <a:lstStyle/>
        <a:p>
          <a:endParaRPr lang="en-US"/>
        </a:p>
      </dgm:t>
    </dgm:pt>
    <dgm:pt modelId="{A8C67641-728E-1349-B41D-6C951311F169}" type="pres">
      <dgm:prSet presAssocID="{2AE53EA6-A20A-0E47-A1E5-5F06D1D1AF1A}" presName="composite" presStyleCnt="0">
        <dgm:presLayoutVars>
          <dgm:chMax val="1"/>
          <dgm:dir/>
          <dgm:resizeHandles val="exact"/>
        </dgm:presLayoutVars>
      </dgm:prSet>
      <dgm:spPr/>
    </dgm:pt>
    <dgm:pt modelId="{60F00F1E-CBBD-9C41-80AD-CFA788AF0994}" type="pres">
      <dgm:prSet presAssocID="{8FD6A02C-E885-034A-8DE9-90EA8B10A5F5}" presName="roof" presStyleLbl="dkBgShp" presStyleIdx="0" presStyleCnt="2"/>
      <dgm:spPr/>
    </dgm:pt>
    <dgm:pt modelId="{52EFFA96-0F9A-2D45-9E10-E5F5EA756D78}" type="pres">
      <dgm:prSet presAssocID="{8FD6A02C-E885-034A-8DE9-90EA8B10A5F5}" presName="pillars" presStyleCnt="0"/>
      <dgm:spPr/>
    </dgm:pt>
    <dgm:pt modelId="{62D21CE3-1915-3D41-9CEE-6DE4483C40C1}" type="pres">
      <dgm:prSet presAssocID="{8FD6A02C-E885-034A-8DE9-90EA8B10A5F5}" presName="pillar1" presStyleLbl="node1" presStyleIdx="0" presStyleCnt="3">
        <dgm:presLayoutVars>
          <dgm:bulletEnabled val="1"/>
        </dgm:presLayoutVars>
      </dgm:prSet>
      <dgm:spPr/>
    </dgm:pt>
    <dgm:pt modelId="{0F34B28B-4E70-4C45-BB70-382053C2E630}" type="pres">
      <dgm:prSet presAssocID="{A37B198E-5A1F-5245-B482-681117BFFD37}" presName="pillarX" presStyleLbl="node1" presStyleIdx="1" presStyleCnt="3">
        <dgm:presLayoutVars>
          <dgm:bulletEnabled val="1"/>
        </dgm:presLayoutVars>
      </dgm:prSet>
      <dgm:spPr/>
    </dgm:pt>
    <dgm:pt modelId="{EFE274BC-D028-6B44-A2EB-EDA098394917}" type="pres">
      <dgm:prSet presAssocID="{FB24B687-0ED8-7C41-89B0-522AA2FF5AFA}" presName="pillarX" presStyleLbl="node1" presStyleIdx="2" presStyleCnt="3">
        <dgm:presLayoutVars>
          <dgm:bulletEnabled val="1"/>
        </dgm:presLayoutVars>
      </dgm:prSet>
      <dgm:spPr/>
    </dgm:pt>
    <dgm:pt modelId="{5E9D790A-8B60-0F41-B7CB-B6B5B5E33B16}" type="pres">
      <dgm:prSet presAssocID="{8FD6A02C-E885-034A-8DE9-90EA8B10A5F5}" presName="base" presStyleLbl="dkBgShp" presStyleIdx="1" presStyleCnt="2"/>
      <dgm:spPr>
        <a:solidFill>
          <a:schemeClr val="tx1"/>
        </a:solidFill>
      </dgm:spPr>
    </dgm:pt>
  </dgm:ptLst>
  <dgm:cxnLst>
    <dgm:cxn modelId="{FEFE4C00-8CEC-C448-B75A-3A116197A2FC}" srcId="{8FD6A02C-E885-034A-8DE9-90EA8B10A5F5}" destId="{FB24B687-0ED8-7C41-89B0-522AA2FF5AFA}" srcOrd="2" destOrd="0" parTransId="{7EB019DD-337C-C24B-BFD2-F79C48964929}" sibTransId="{DB4A1C68-55FE-B94F-B6FC-0DB142C1D9DC}"/>
    <dgm:cxn modelId="{182D8703-EC72-8746-950B-C09B271412EE}" type="presOf" srcId="{A0651E72-6974-D04E-ADA7-2F6B429C4B9A}" destId="{0F34B28B-4E70-4C45-BB70-382053C2E630}" srcOrd="0" destOrd="1" presId="urn:microsoft.com/office/officeart/2005/8/layout/hList3"/>
    <dgm:cxn modelId="{ABEA950F-37B1-9946-A628-998BE3D2E4E4}" type="presOf" srcId="{3B7C0A31-7E74-4B40-93B4-C07BB208D12E}" destId="{62D21CE3-1915-3D41-9CEE-6DE4483C40C1}" srcOrd="0" destOrd="2" presId="urn:microsoft.com/office/officeart/2005/8/layout/hList3"/>
    <dgm:cxn modelId="{6B74FD51-11E0-B747-B9AE-60184F176365}" type="presOf" srcId="{FB24B687-0ED8-7C41-89B0-522AA2FF5AFA}" destId="{EFE274BC-D028-6B44-A2EB-EDA098394917}" srcOrd="0" destOrd="0" presId="urn:microsoft.com/office/officeart/2005/8/layout/hList3"/>
    <dgm:cxn modelId="{1419B85C-ABF3-FB4B-B420-FB630EE12119}" srcId="{2AE53EA6-A20A-0E47-A1E5-5F06D1D1AF1A}" destId="{8FD6A02C-E885-034A-8DE9-90EA8B10A5F5}" srcOrd="0" destOrd="0" parTransId="{93C7D369-ACD4-8045-A37E-58B333EE2127}" sibTransId="{768E60A6-3D06-3D4E-AB1E-74CFCEFB6886}"/>
    <dgm:cxn modelId="{DB23C373-9D5E-FF49-AABA-DB2F43BCBA7F}" srcId="{FB24B687-0ED8-7C41-89B0-522AA2FF5AFA}" destId="{21041E89-AA28-0C4E-A29A-018E3D88C36C}" srcOrd="0" destOrd="0" parTransId="{FCAC686D-5605-734A-AA99-ACAD0698CD2E}" sibTransId="{39F87099-3C7E-4940-8AE3-5723378B02AB}"/>
    <dgm:cxn modelId="{6C2D2276-BBF6-7C45-8CCB-AB2E738B90F8}" type="presOf" srcId="{BB47F2A3-2F13-7E4F-B0A9-00A814F5FC5A}" destId="{62D21CE3-1915-3D41-9CEE-6DE4483C40C1}" srcOrd="0" destOrd="0" presId="urn:microsoft.com/office/officeart/2005/8/layout/hList3"/>
    <dgm:cxn modelId="{36265389-C5CA-9146-96F5-CCCC23A73415}" type="presOf" srcId="{8FD6A02C-E885-034A-8DE9-90EA8B10A5F5}" destId="{60F00F1E-CBBD-9C41-80AD-CFA788AF0994}" srcOrd="0" destOrd="0" presId="urn:microsoft.com/office/officeart/2005/8/layout/hList3"/>
    <dgm:cxn modelId="{1D5BBC8B-4BE7-0E40-A91A-A892576F5896}" srcId="{BB47F2A3-2F13-7E4F-B0A9-00A814F5FC5A}" destId="{1D308BA4-AC63-054D-BC29-18FFC98FA28A}" srcOrd="0" destOrd="0" parTransId="{3F227AC8-5F4E-D14B-B19E-5D479B454688}" sibTransId="{D88CD783-51D3-FD47-BA8C-1A8FDEF4761B}"/>
    <dgm:cxn modelId="{5494D48B-3454-574D-812F-AD1AB55C5BDB}" srcId="{8FD6A02C-E885-034A-8DE9-90EA8B10A5F5}" destId="{BB47F2A3-2F13-7E4F-B0A9-00A814F5FC5A}" srcOrd="0" destOrd="0" parTransId="{695E875C-3879-A84B-A811-1566F85DCEBB}" sibTransId="{203A372C-ABF9-E54A-986A-EA0B1004C23D}"/>
    <dgm:cxn modelId="{35A39999-A718-5B4F-B08B-AF1AEB680D9A}" type="presOf" srcId="{B5332ECC-72CC-7747-9C95-515E4B868EE7}" destId="{0F34B28B-4E70-4C45-BB70-382053C2E630}" srcOrd="0" destOrd="2" presId="urn:microsoft.com/office/officeart/2005/8/layout/hList3"/>
    <dgm:cxn modelId="{707656AF-5960-C04C-8C37-F521C60F5C69}" type="presOf" srcId="{1D308BA4-AC63-054D-BC29-18FFC98FA28A}" destId="{62D21CE3-1915-3D41-9CEE-6DE4483C40C1}" srcOrd="0" destOrd="1" presId="urn:microsoft.com/office/officeart/2005/8/layout/hList3"/>
    <dgm:cxn modelId="{6620C4B8-54A2-E948-81EB-0747AB662775}" srcId="{A37B198E-5A1F-5245-B482-681117BFFD37}" destId="{B5332ECC-72CC-7747-9C95-515E4B868EE7}" srcOrd="1" destOrd="0" parTransId="{E0D5F0B7-5253-4D48-865F-5A725294E459}" sibTransId="{8019FC53-09A0-FA4A-BED2-655EB8D57D42}"/>
    <dgm:cxn modelId="{AEECECBA-92D2-4047-A190-6B5DC82E9397}" srcId="{BB47F2A3-2F13-7E4F-B0A9-00A814F5FC5A}" destId="{3B7C0A31-7E74-4B40-93B4-C07BB208D12E}" srcOrd="1" destOrd="0" parTransId="{86783E3E-2928-4C43-9D88-72C036A641C5}" sibTransId="{2640EB1A-AE39-0742-B16E-CFC453129F44}"/>
    <dgm:cxn modelId="{E5ECB6C7-8EB3-A740-A1E9-6BC4E33C0124}" srcId="{FB24B687-0ED8-7C41-89B0-522AA2FF5AFA}" destId="{53814389-33FB-D54C-9471-26347A9FAF1A}" srcOrd="1" destOrd="0" parTransId="{6E14DAD4-B915-064C-8F46-16B741B2A082}" sibTransId="{AE07440E-B21B-974E-8BD4-9A3E2810F4CD}"/>
    <dgm:cxn modelId="{CD82E5DC-DCDB-9A42-B65A-44C988C36BF5}" type="presOf" srcId="{53814389-33FB-D54C-9471-26347A9FAF1A}" destId="{EFE274BC-D028-6B44-A2EB-EDA098394917}" srcOrd="0" destOrd="2" presId="urn:microsoft.com/office/officeart/2005/8/layout/hList3"/>
    <dgm:cxn modelId="{3D7E51E9-B24E-024A-B6EE-F7CF486ABD47}" type="presOf" srcId="{A37B198E-5A1F-5245-B482-681117BFFD37}" destId="{0F34B28B-4E70-4C45-BB70-382053C2E630}" srcOrd="0" destOrd="0" presId="urn:microsoft.com/office/officeart/2005/8/layout/hList3"/>
    <dgm:cxn modelId="{8C7880EA-C4C6-5448-B0E3-2CA992C483E8}" srcId="{A37B198E-5A1F-5245-B482-681117BFFD37}" destId="{A0651E72-6974-D04E-ADA7-2F6B429C4B9A}" srcOrd="0" destOrd="0" parTransId="{412DD418-7F28-0B40-86C6-7BCBDFD23617}" sibTransId="{33997E11-3097-6B4B-9DEC-23E2895AF022}"/>
    <dgm:cxn modelId="{E80644F2-1437-AE43-8AF2-14FA221D84B1}" type="presOf" srcId="{2AE53EA6-A20A-0E47-A1E5-5F06D1D1AF1A}" destId="{A8C67641-728E-1349-B41D-6C951311F169}" srcOrd="0" destOrd="0" presId="urn:microsoft.com/office/officeart/2005/8/layout/hList3"/>
    <dgm:cxn modelId="{639CADF4-6FBD-844B-8A63-E71E162F7017}" srcId="{8FD6A02C-E885-034A-8DE9-90EA8B10A5F5}" destId="{A37B198E-5A1F-5245-B482-681117BFFD37}" srcOrd="1" destOrd="0" parTransId="{FA450293-4580-9141-946D-4C89A1C83ECF}" sibTransId="{0EF305A9-22A5-CC4B-BE9F-AB3752B87A2A}"/>
    <dgm:cxn modelId="{59B71CFA-F7C2-D940-8E9E-66E24A6FE08C}" type="presOf" srcId="{21041E89-AA28-0C4E-A29A-018E3D88C36C}" destId="{EFE274BC-D028-6B44-A2EB-EDA098394917}" srcOrd="0" destOrd="1" presId="urn:microsoft.com/office/officeart/2005/8/layout/hList3"/>
    <dgm:cxn modelId="{D97EF12D-8D48-EE47-B5C0-25DBE9485A0B}" type="presParOf" srcId="{A8C67641-728E-1349-B41D-6C951311F169}" destId="{60F00F1E-CBBD-9C41-80AD-CFA788AF0994}" srcOrd="0" destOrd="0" presId="urn:microsoft.com/office/officeart/2005/8/layout/hList3"/>
    <dgm:cxn modelId="{B01A338B-2D91-C245-B69F-03D61E11E8A3}" type="presParOf" srcId="{A8C67641-728E-1349-B41D-6C951311F169}" destId="{52EFFA96-0F9A-2D45-9E10-E5F5EA756D78}" srcOrd="1" destOrd="0" presId="urn:microsoft.com/office/officeart/2005/8/layout/hList3"/>
    <dgm:cxn modelId="{6D7908E6-EB7D-8140-9A82-443D8B51B303}" type="presParOf" srcId="{52EFFA96-0F9A-2D45-9E10-E5F5EA756D78}" destId="{62D21CE3-1915-3D41-9CEE-6DE4483C40C1}" srcOrd="0" destOrd="0" presId="urn:microsoft.com/office/officeart/2005/8/layout/hList3"/>
    <dgm:cxn modelId="{B970C861-8CA1-7B43-B12E-5327CAA5B4AC}" type="presParOf" srcId="{52EFFA96-0F9A-2D45-9E10-E5F5EA756D78}" destId="{0F34B28B-4E70-4C45-BB70-382053C2E630}" srcOrd="1" destOrd="0" presId="urn:microsoft.com/office/officeart/2005/8/layout/hList3"/>
    <dgm:cxn modelId="{2346D05B-552E-3645-B2D1-5F3DA2FF4FEB}" type="presParOf" srcId="{52EFFA96-0F9A-2D45-9E10-E5F5EA756D78}" destId="{EFE274BC-D028-6B44-A2EB-EDA098394917}" srcOrd="2" destOrd="0" presId="urn:microsoft.com/office/officeart/2005/8/layout/hList3"/>
    <dgm:cxn modelId="{26ADCE16-9703-8041-B2E4-EFD038928472}" type="presParOf" srcId="{A8C67641-728E-1349-B41D-6C951311F169}" destId="{5E9D790A-8B60-0F41-B7CB-B6B5B5E33B16}"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8A2616-C86C-BE41-B803-89F536838871}" type="doc">
      <dgm:prSet loTypeId="urn:microsoft.com/office/officeart/2005/8/layout/process5" loCatId="relationship" qsTypeId="urn:microsoft.com/office/officeart/2005/8/quickstyle/simple3" qsCatId="simple" csTypeId="urn:microsoft.com/office/officeart/2005/8/colors/accent1_2" csCatId="accent1" phldr="1"/>
      <dgm:spPr/>
      <dgm:t>
        <a:bodyPr/>
        <a:lstStyle/>
        <a:p>
          <a:endParaRPr lang="en-US"/>
        </a:p>
      </dgm:t>
    </dgm:pt>
    <dgm:pt modelId="{F423C644-7EE4-1543-8499-0CA5E2278D7C}">
      <dgm:prSet phldrT="[Text]" custT="1"/>
      <dgm:spPr>
        <a:solidFill>
          <a:schemeClr val="accent5">
            <a:lumMod val="75000"/>
          </a:schemeClr>
        </a:solidFill>
      </dgm:spPr>
      <dgm:t>
        <a:bodyPr/>
        <a:lstStyle/>
        <a:p>
          <a:pPr algn="ctr"/>
          <a:r>
            <a:rPr lang="en-US" sz="2000" b="1" dirty="0">
              <a:solidFill>
                <a:schemeClr val="tx1"/>
              </a:solidFill>
              <a:effectLst/>
              <a:latin typeface="+mj-lt"/>
            </a:rPr>
            <a:t>Block size</a:t>
          </a:r>
        </a:p>
      </dgm:t>
    </dgm:pt>
    <dgm:pt modelId="{B449798C-F470-8A4F-9D3F-B5963063D389}" type="parTrans" cxnId="{9D6B21A6-86F4-8F49-BE67-5BDCBCE9988B}">
      <dgm:prSet/>
      <dgm:spPr/>
      <dgm:t>
        <a:bodyPr/>
        <a:lstStyle/>
        <a:p>
          <a:endParaRPr lang="en-US"/>
        </a:p>
      </dgm:t>
    </dgm:pt>
    <dgm:pt modelId="{0CA04885-12D7-384C-80F4-2634A7FE2B77}" type="sibTrans" cxnId="{9D6B21A6-86F4-8F49-BE67-5BDCBCE9988B}">
      <dgm:prSet/>
      <dgm:spPr/>
      <dgm:t>
        <a:bodyPr/>
        <a:lstStyle/>
        <a:p>
          <a:endParaRPr lang="en-US"/>
        </a:p>
      </dgm:t>
    </dgm:pt>
    <dgm:pt modelId="{C2A60453-0DFC-D341-8056-EA8FE9F1685C}">
      <dgm:prSet custT="1"/>
      <dgm:spPr>
        <a:solidFill>
          <a:schemeClr val="accent3">
            <a:lumMod val="75000"/>
          </a:schemeClr>
        </a:solidFill>
      </dgm:spPr>
      <dgm:t>
        <a:bodyPr/>
        <a:lstStyle/>
        <a:p>
          <a:pPr algn="ctr"/>
          <a:r>
            <a:rPr lang="en-US" sz="2000" b="1" dirty="0">
              <a:solidFill>
                <a:schemeClr val="tx1"/>
              </a:solidFill>
              <a:effectLst/>
              <a:latin typeface="+mj-lt"/>
            </a:rPr>
            <a:t> Key size</a:t>
          </a:r>
        </a:p>
      </dgm:t>
    </dgm:pt>
    <dgm:pt modelId="{76EAC0C3-9F1A-A847-9BD1-E057E321D9D2}" type="parTrans" cxnId="{E491E0D4-B946-7042-AD80-0A6C5B4798CF}">
      <dgm:prSet/>
      <dgm:spPr/>
      <dgm:t>
        <a:bodyPr/>
        <a:lstStyle/>
        <a:p>
          <a:endParaRPr lang="en-US"/>
        </a:p>
      </dgm:t>
    </dgm:pt>
    <dgm:pt modelId="{21A7408D-0CDF-3D4A-B558-BF15D272EBE0}" type="sibTrans" cxnId="{E491E0D4-B946-7042-AD80-0A6C5B4798CF}">
      <dgm:prSet/>
      <dgm:spPr/>
      <dgm:t>
        <a:bodyPr/>
        <a:lstStyle/>
        <a:p>
          <a:endParaRPr lang="en-US"/>
        </a:p>
      </dgm:t>
    </dgm:pt>
    <dgm:pt modelId="{3726F5FA-6074-7F41-B6DC-5564E725AAF3}">
      <dgm:prSet custT="1"/>
      <dgm:spPr>
        <a:solidFill>
          <a:schemeClr val="accent5">
            <a:lumMod val="75000"/>
          </a:schemeClr>
        </a:solidFill>
      </dgm:spPr>
      <dgm:t>
        <a:bodyPr/>
        <a:lstStyle/>
        <a:p>
          <a:pPr algn="ctr"/>
          <a:r>
            <a:rPr lang="en-US" sz="2000" b="1" dirty="0">
              <a:solidFill>
                <a:schemeClr val="tx1"/>
              </a:solidFill>
              <a:effectLst/>
              <a:latin typeface="+mj-lt"/>
            </a:rPr>
            <a:t>Number of rounds</a:t>
          </a:r>
        </a:p>
      </dgm:t>
    </dgm:pt>
    <dgm:pt modelId="{FAF61A8B-FA5F-BF45-86A8-981130DCDB67}" type="parTrans" cxnId="{52108A00-BF76-7A4E-80FC-5CD4E02FFBE8}">
      <dgm:prSet/>
      <dgm:spPr/>
      <dgm:t>
        <a:bodyPr/>
        <a:lstStyle/>
        <a:p>
          <a:endParaRPr lang="en-US"/>
        </a:p>
      </dgm:t>
    </dgm:pt>
    <dgm:pt modelId="{15F62F7C-79DD-2949-83C3-CDBC1795472A}" type="sibTrans" cxnId="{52108A00-BF76-7A4E-80FC-5CD4E02FFBE8}">
      <dgm:prSet/>
      <dgm:spPr/>
      <dgm:t>
        <a:bodyPr/>
        <a:lstStyle/>
        <a:p>
          <a:endParaRPr lang="en-US"/>
        </a:p>
      </dgm:t>
    </dgm:pt>
    <dgm:pt modelId="{A703408E-C539-5548-9A84-4AE554607BF7}">
      <dgm:prSet custT="1"/>
      <dgm:spPr>
        <a:solidFill>
          <a:schemeClr val="accent3">
            <a:lumMod val="75000"/>
          </a:schemeClr>
        </a:solidFill>
      </dgm:spPr>
      <dgm:t>
        <a:bodyPr/>
        <a:lstStyle/>
        <a:p>
          <a:pPr algn="ctr"/>
          <a:r>
            <a:rPr lang="en-US" sz="2000" b="1" dirty="0" err="1">
              <a:solidFill>
                <a:schemeClr val="tx1"/>
              </a:solidFill>
              <a:effectLst/>
              <a:latin typeface="+mj-lt"/>
            </a:rPr>
            <a:t>Subkey</a:t>
          </a:r>
          <a:r>
            <a:rPr lang="en-US" sz="2000" b="1" dirty="0">
              <a:solidFill>
                <a:schemeClr val="tx1"/>
              </a:solidFill>
              <a:effectLst/>
              <a:latin typeface="+mj-lt"/>
            </a:rPr>
            <a:t> generation algorithm</a:t>
          </a:r>
        </a:p>
      </dgm:t>
    </dgm:pt>
    <dgm:pt modelId="{29921F3E-26B3-BB4A-ACEF-04A7E85FA81F}" type="parTrans" cxnId="{A9A9F8C5-5E6A-F046-AC30-57709D6E8300}">
      <dgm:prSet/>
      <dgm:spPr/>
      <dgm:t>
        <a:bodyPr/>
        <a:lstStyle/>
        <a:p>
          <a:endParaRPr lang="en-US"/>
        </a:p>
      </dgm:t>
    </dgm:pt>
    <dgm:pt modelId="{9EA09256-15A0-2345-8C55-F67A8DCC41FC}" type="sibTrans" cxnId="{A9A9F8C5-5E6A-F046-AC30-57709D6E8300}">
      <dgm:prSet/>
      <dgm:spPr/>
      <dgm:t>
        <a:bodyPr/>
        <a:lstStyle/>
        <a:p>
          <a:endParaRPr lang="en-US"/>
        </a:p>
      </dgm:t>
    </dgm:pt>
    <dgm:pt modelId="{B6348C59-EA82-D047-8E93-510D95685165}">
      <dgm:prSet custT="1"/>
      <dgm:spPr>
        <a:solidFill>
          <a:schemeClr val="accent5">
            <a:lumMod val="75000"/>
          </a:schemeClr>
        </a:solidFill>
      </dgm:spPr>
      <dgm:t>
        <a:bodyPr/>
        <a:lstStyle/>
        <a:p>
          <a:pPr algn="ctr"/>
          <a:r>
            <a:rPr lang="en-US" sz="2000" b="1" dirty="0">
              <a:solidFill>
                <a:schemeClr val="tx1"/>
              </a:solidFill>
              <a:effectLst/>
              <a:latin typeface="+mj-lt"/>
            </a:rPr>
            <a:t>Round function</a:t>
          </a:r>
        </a:p>
      </dgm:t>
    </dgm:pt>
    <dgm:pt modelId="{6A0C5525-C8D7-D34B-865C-415BAF924686}" type="parTrans" cxnId="{A4999A31-5BFF-A544-B2EC-FEA2608F197C}">
      <dgm:prSet/>
      <dgm:spPr/>
      <dgm:t>
        <a:bodyPr/>
        <a:lstStyle/>
        <a:p>
          <a:endParaRPr lang="en-US"/>
        </a:p>
      </dgm:t>
    </dgm:pt>
    <dgm:pt modelId="{70FDD3CD-CE41-D444-A465-9769EB69DE07}" type="sibTrans" cxnId="{A4999A31-5BFF-A544-B2EC-FEA2608F197C}">
      <dgm:prSet/>
      <dgm:spPr>
        <a:solidFill>
          <a:schemeClr val="accent6">
            <a:lumMod val="40000"/>
            <a:lumOff val="60000"/>
          </a:schemeClr>
        </a:solidFill>
      </dgm:spPr>
      <dgm:t>
        <a:bodyPr/>
        <a:lstStyle/>
        <a:p>
          <a:endParaRPr lang="en-US"/>
        </a:p>
      </dgm:t>
    </dgm:pt>
    <dgm:pt modelId="{5E96D2CC-B1C8-4A44-9A9C-8C3B0DAC612A}">
      <dgm:prSet custT="1"/>
      <dgm:spPr>
        <a:solidFill>
          <a:schemeClr val="accent3">
            <a:lumMod val="75000"/>
          </a:schemeClr>
        </a:solidFill>
      </dgm:spPr>
      <dgm:t>
        <a:bodyPr/>
        <a:lstStyle/>
        <a:p>
          <a:pPr algn="ctr"/>
          <a:r>
            <a:rPr lang="en-US" sz="2000" b="1" dirty="0">
              <a:solidFill>
                <a:schemeClr val="tx1"/>
              </a:solidFill>
              <a:effectLst/>
              <a:latin typeface="+mj-lt"/>
            </a:rPr>
            <a:t>Fast software encryption/decryption</a:t>
          </a:r>
        </a:p>
      </dgm:t>
    </dgm:pt>
    <dgm:pt modelId="{394B1CD2-6742-9546-B32F-DFC630762B71}" type="parTrans" cxnId="{22451E49-BA81-8242-B526-969600D01BED}">
      <dgm:prSet/>
      <dgm:spPr/>
      <dgm:t>
        <a:bodyPr/>
        <a:lstStyle/>
        <a:p>
          <a:endParaRPr lang="en-US"/>
        </a:p>
      </dgm:t>
    </dgm:pt>
    <dgm:pt modelId="{69761061-13C9-0146-B1BC-75222978C27A}" type="sibTrans" cxnId="{22451E49-BA81-8242-B526-969600D01BED}">
      <dgm:prSet/>
      <dgm:spPr>
        <a:solidFill>
          <a:schemeClr val="accent6">
            <a:lumMod val="40000"/>
            <a:lumOff val="60000"/>
          </a:schemeClr>
        </a:solidFill>
      </dgm:spPr>
      <dgm:t>
        <a:bodyPr/>
        <a:lstStyle/>
        <a:p>
          <a:endParaRPr lang="en-US"/>
        </a:p>
      </dgm:t>
    </dgm:pt>
    <dgm:pt modelId="{5616EAF4-255A-8341-87CE-B708ECF509DE}">
      <dgm:prSet custT="1"/>
      <dgm:spPr>
        <a:solidFill>
          <a:schemeClr val="accent5">
            <a:lumMod val="75000"/>
          </a:schemeClr>
        </a:solidFill>
      </dgm:spPr>
      <dgm:t>
        <a:bodyPr/>
        <a:lstStyle/>
        <a:p>
          <a:pPr algn="ctr"/>
          <a:r>
            <a:rPr lang="en-US" sz="2000" b="1" dirty="0">
              <a:solidFill>
                <a:schemeClr val="tx1"/>
              </a:solidFill>
              <a:effectLst/>
              <a:latin typeface="+mj-lt"/>
            </a:rPr>
            <a:t>Ease of analysis</a:t>
          </a:r>
        </a:p>
      </dgm:t>
    </dgm:pt>
    <dgm:pt modelId="{07699ABF-9EA6-6E48-980C-CD6542A3C3C0}" type="parTrans" cxnId="{8F8D665C-487F-CE48-AD3A-C1996468E3FC}">
      <dgm:prSet/>
      <dgm:spPr/>
      <dgm:t>
        <a:bodyPr/>
        <a:lstStyle/>
        <a:p>
          <a:endParaRPr lang="en-US"/>
        </a:p>
      </dgm:t>
    </dgm:pt>
    <dgm:pt modelId="{020D90EE-91CD-2B40-A174-C548BB56F88F}" type="sibTrans" cxnId="{8F8D665C-487F-CE48-AD3A-C1996468E3FC}">
      <dgm:prSet/>
      <dgm:spPr/>
      <dgm:t>
        <a:bodyPr/>
        <a:lstStyle/>
        <a:p>
          <a:endParaRPr lang="en-US"/>
        </a:p>
      </dgm:t>
    </dgm:pt>
    <dgm:pt modelId="{EC240F1C-6F91-E645-B171-73403F3E740D}" type="pres">
      <dgm:prSet presAssocID="{6C8A2616-C86C-BE41-B803-89F536838871}" presName="diagram" presStyleCnt="0">
        <dgm:presLayoutVars>
          <dgm:dir/>
          <dgm:resizeHandles val="exact"/>
        </dgm:presLayoutVars>
      </dgm:prSet>
      <dgm:spPr/>
    </dgm:pt>
    <dgm:pt modelId="{3251F64F-220E-5B41-91B1-5C78D8E0AA1E}" type="pres">
      <dgm:prSet presAssocID="{F423C644-7EE4-1543-8499-0CA5E2278D7C}" presName="node" presStyleLbl="node1" presStyleIdx="0" presStyleCnt="7" custScaleY="128791">
        <dgm:presLayoutVars>
          <dgm:bulletEnabled val="1"/>
        </dgm:presLayoutVars>
      </dgm:prSet>
      <dgm:spPr/>
    </dgm:pt>
    <dgm:pt modelId="{FEE7C042-A7BC-6345-A988-FF1008051ABF}" type="pres">
      <dgm:prSet presAssocID="{0CA04885-12D7-384C-80F4-2634A7FE2B77}" presName="sibTrans" presStyleLbl="sibTrans2D1" presStyleIdx="0" presStyleCnt="6"/>
      <dgm:spPr/>
    </dgm:pt>
    <dgm:pt modelId="{1C22C2F6-D61E-9442-B2A6-BD73F40262AA}" type="pres">
      <dgm:prSet presAssocID="{0CA04885-12D7-384C-80F4-2634A7FE2B77}" presName="connectorText" presStyleLbl="sibTrans2D1" presStyleIdx="0" presStyleCnt="6"/>
      <dgm:spPr/>
    </dgm:pt>
    <dgm:pt modelId="{D1ECA95C-0479-E649-812E-96B58232FFD9}" type="pres">
      <dgm:prSet presAssocID="{C2A60453-0DFC-D341-8056-EA8FE9F1685C}" presName="node" presStyleLbl="node1" presStyleIdx="1" presStyleCnt="7" custScaleY="128791">
        <dgm:presLayoutVars>
          <dgm:bulletEnabled val="1"/>
        </dgm:presLayoutVars>
      </dgm:prSet>
      <dgm:spPr/>
    </dgm:pt>
    <dgm:pt modelId="{67727617-6486-0B4C-B448-07D20B9A2BF3}" type="pres">
      <dgm:prSet presAssocID="{21A7408D-0CDF-3D4A-B558-BF15D272EBE0}" presName="sibTrans" presStyleLbl="sibTrans2D1" presStyleIdx="1" presStyleCnt="6"/>
      <dgm:spPr/>
    </dgm:pt>
    <dgm:pt modelId="{8137C58B-14C7-5243-A535-36ACBE215609}" type="pres">
      <dgm:prSet presAssocID="{21A7408D-0CDF-3D4A-B558-BF15D272EBE0}" presName="connectorText" presStyleLbl="sibTrans2D1" presStyleIdx="1" presStyleCnt="6"/>
      <dgm:spPr/>
    </dgm:pt>
    <dgm:pt modelId="{EF3F1CA2-0593-7A43-83E7-9F39A68F9D0A}" type="pres">
      <dgm:prSet presAssocID="{3726F5FA-6074-7F41-B6DC-5564E725AAF3}" presName="node" presStyleLbl="node1" presStyleIdx="2" presStyleCnt="7" custScaleY="128791">
        <dgm:presLayoutVars>
          <dgm:bulletEnabled val="1"/>
        </dgm:presLayoutVars>
      </dgm:prSet>
      <dgm:spPr/>
    </dgm:pt>
    <dgm:pt modelId="{97877528-8C5C-1A48-9020-C26FAFC96CB3}" type="pres">
      <dgm:prSet presAssocID="{15F62F7C-79DD-2949-83C3-CDBC1795472A}" presName="sibTrans" presStyleLbl="sibTrans2D1" presStyleIdx="2" presStyleCnt="6"/>
      <dgm:spPr/>
    </dgm:pt>
    <dgm:pt modelId="{57889BD8-3AAA-714D-A0DE-B049C7A33F1E}" type="pres">
      <dgm:prSet presAssocID="{15F62F7C-79DD-2949-83C3-CDBC1795472A}" presName="connectorText" presStyleLbl="sibTrans2D1" presStyleIdx="2" presStyleCnt="6"/>
      <dgm:spPr/>
    </dgm:pt>
    <dgm:pt modelId="{014BBE32-E5FC-474E-80B0-77A8DD080E47}" type="pres">
      <dgm:prSet presAssocID="{A703408E-C539-5548-9A84-4AE554607BF7}" presName="node" presStyleLbl="node1" presStyleIdx="3" presStyleCnt="7" custScaleY="128791">
        <dgm:presLayoutVars>
          <dgm:bulletEnabled val="1"/>
        </dgm:presLayoutVars>
      </dgm:prSet>
      <dgm:spPr/>
    </dgm:pt>
    <dgm:pt modelId="{D67419A0-0D47-6B42-AFE1-72827A13F9EE}" type="pres">
      <dgm:prSet presAssocID="{9EA09256-15A0-2345-8C55-F67A8DCC41FC}" presName="sibTrans" presStyleLbl="sibTrans2D1" presStyleIdx="3" presStyleCnt="6"/>
      <dgm:spPr/>
    </dgm:pt>
    <dgm:pt modelId="{908AEE52-0E8D-234F-929C-51C77B2AF1A7}" type="pres">
      <dgm:prSet presAssocID="{9EA09256-15A0-2345-8C55-F67A8DCC41FC}" presName="connectorText" presStyleLbl="sibTrans2D1" presStyleIdx="3" presStyleCnt="6"/>
      <dgm:spPr/>
    </dgm:pt>
    <dgm:pt modelId="{3157740B-041E-C74A-8CD0-19657B9B1931}" type="pres">
      <dgm:prSet presAssocID="{B6348C59-EA82-D047-8E93-510D95685165}" presName="node" presStyleLbl="node1" presStyleIdx="4" presStyleCnt="7" custScaleY="128791">
        <dgm:presLayoutVars>
          <dgm:bulletEnabled val="1"/>
        </dgm:presLayoutVars>
      </dgm:prSet>
      <dgm:spPr/>
    </dgm:pt>
    <dgm:pt modelId="{2A505A3F-DE35-5641-9EE1-E07CA35D4E15}" type="pres">
      <dgm:prSet presAssocID="{70FDD3CD-CE41-D444-A465-9769EB69DE07}" presName="sibTrans" presStyleLbl="sibTrans2D1" presStyleIdx="4" presStyleCnt="6"/>
      <dgm:spPr/>
    </dgm:pt>
    <dgm:pt modelId="{D245AEEA-562D-304A-903F-0A5C1905B489}" type="pres">
      <dgm:prSet presAssocID="{70FDD3CD-CE41-D444-A465-9769EB69DE07}" presName="connectorText" presStyleLbl="sibTrans2D1" presStyleIdx="4" presStyleCnt="6"/>
      <dgm:spPr/>
    </dgm:pt>
    <dgm:pt modelId="{488477F5-C4B2-904E-B86F-ED69DAB43497}" type="pres">
      <dgm:prSet presAssocID="{5E96D2CC-B1C8-4A44-9A9C-8C3B0DAC612A}" presName="node" presStyleLbl="node1" presStyleIdx="5" presStyleCnt="7" custScaleY="128791">
        <dgm:presLayoutVars>
          <dgm:bulletEnabled val="1"/>
        </dgm:presLayoutVars>
      </dgm:prSet>
      <dgm:spPr/>
    </dgm:pt>
    <dgm:pt modelId="{A3BF9450-9D6F-844E-8349-2E7986C92355}" type="pres">
      <dgm:prSet presAssocID="{69761061-13C9-0146-B1BC-75222978C27A}" presName="sibTrans" presStyleLbl="sibTrans2D1" presStyleIdx="5" presStyleCnt="6"/>
      <dgm:spPr/>
    </dgm:pt>
    <dgm:pt modelId="{5364FA1C-152F-C44A-BA0C-488B49C07C6E}" type="pres">
      <dgm:prSet presAssocID="{69761061-13C9-0146-B1BC-75222978C27A}" presName="connectorText" presStyleLbl="sibTrans2D1" presStyleIdx="5" presStyleCnt="6"/>
      <dgm:spPr/>
    </dgm:pt>
    <dgm:pt modelId="{EFF4BCBF-D654-0E48-ACBE-E1F9A19E6E02}" type="pres">
      <dgm:prSet presAssocID="{5616EAF4-255A-8341-87CE-B708ECF509DE}" presName="node" presStyleLbl="node1" presStyleIdx="6" presStyleCnt="7" custScaleY="128791">
        <dgm:presLayoutVars>
          <dgm:bulletEnabled val="1"/>
        </dgm:presLayoutVars>
      </dgm:prSet>
      <dgm:spPr/>
    </dgm:pt>
  </dgm:ptLst>
  <dgm:cxnLst>
    <dgm:cxn modelId="{52108A00-BF76-7A4E-80FC-5CD4E02FFBE8}" srcId="{6C8A2616-C86C-BE41-B803-89F536838871}" destId="{3726F5FA-6074-7F41-B6DC-5564E725AAF3}" srcOrd="2" destOrd="0" parTransId="{FAF61A8B-FA5F-BF45-86A8-981130DCDB67}" sibTransId="{15F62F7C-79DD-2949-83C3-CDBC1795472A}"/>
    <dgm:cxn modelId="{AEF5FB19-E68B-B24A-904B-F52AE1356927}" type="presOf" srcId="{70FDD3CD-CE41-D444-A465-9769EB69DE07}" destId="{D245AEEA-562D-304A-903F-0A5C1905B489}" srcOrd="1" destOrd="0" presId="urn:microsoft.com/office/officeart/2005/8/layout/process5"/>
    <dgm:cxn modelId="{C475C41F-D9BF-664E-9BA7-3A6FD1779824}" type="presOf" srcId="{B6348C59-EA82-D047-8E93-510D95685165}" destId="{3157740B-041E-C74A-8CD0-19657B9B1931}" srcOrd="0" destOrd="0" presId="urn:microsoft.com/office/officeart/2005/8/layout/process5"/>
    <dgm:cxn modelId="{5A72EF30-425F-714A-AF4A-BE30FF74EEF1}" type="presOf" srcId="{5616EAF4-255A-8341-87CE-B708ECF509DE}" destId="{EFF4BCBF-D654-0E48-ACBE-E1F9A19E6E02}" srcOrd="0" destOrd="0" presId="urn:microsoft.com/office/officeart/2005/8/layout/process5"/>
    <dgm:cxn modelId="{A4999A31-5BFF-A544-B2EC-FEA2608F197C}" srcId="{6C8A2616-C86C-BE41-B803-89F536838871}" destId="{B6348C59-EA82-D047-8E93-510D95685165}" srcOrd="4" destOrd="0" parTransId="{6A0C5525-C8D7-D34B-865C-415BAF924686}" sibTransId="{70FDD3CD-CE41-D444-A465-9769EB69DE07}"/>
    <dgm:cxn modelId="{F6EC4E36-E425-4740-A9FD-A354205D0040}" type="presOf" srcId="{5E96D2CC-B1C8-4A44-9A9C-8C3B0DAC612A}" destId="{488477F5-C4B2-904E-B86F-ED69DAB43497}" srcOrd="0" destOrd="0" presId="urn:microsoft.com/office/officeart/2005/8/layout/process5"/>
    <dgm:cxn modelId="{22451E49-BA81-8242-B526-969600D01BED}" srcId="{6C8A2616-C86C-BE41-B803-89F536838871}" destId="{5E96D2CC-B1C8-4A44-9A9C-8C3B0DAC612A}" srcOrd="5" destOrd="0" parTransId="{394B1CD2-6742-9546-B32F-DFC630762B71}" sibTransId="{69761061-13C9-0146-B1BC-75222978C27A}"/>
    <dgm:cxn modelId="{3F684451-9316-9749-A9BF-A3F452FFB383}" type="presOf" srcId="{21A7408D-0CDF-3D4A-B558-BF15D272EBE0}" destId="{8137C58B-14C7-5243-A535-36ACBE215609}" srcOrd="1" destOrd="0" presId="urn:microsoft.com/office/officeart/2005/8/layout/process5"/>
    <dgm:cxn modelId="{94834F57-1539-D848-9757-88F77A27CA76}" type="presOf" srcId="{15F62F7C-79DD-2949-83C3-CDBC1795472A}" destId="{57889BD8-3AAA-714D-A0DE-B049C7A33F1E}" srcOrd="1" destOrd="0" presId="urn:microsoft.com/office/officeart/2005/8/layout/process5"/>
    <dgm:cxn modelId="{CBB99159-6564-0342-A378-358E6EF32C4E}" type="presOf" srcId="{70FDD3CD-CE41-D444-A465-9769EB69DE07}" destId="{2A505A3F-DE35-5641-9EE1-E07CA35D4E15}" srcOrd="0" destOrd="0" presId="urn:microsoft.com/office/officeart/2005/8/layout/process5"/>
    <dgm:cxn modelId="{748F8F5A-2373-E342-87BB-F2BCB582CE8F}" type="presOf" srcId="{C2A60453-0DFC-D341-8056-EA8FE9F1685C}" destId="{D1ECA95C-0479-E649-812E-96B58232FFD9}" srcOrd="0" destOrd="0" presId="urn:microsoft.com/office/officeart/2005/8/layout/process5"/>
    <dgm:cxn modelId="{8F8D665C-487F-CE48-AD3A-C1996468E3FC}" srcId="{6C8A2616-C86C-BE41-B803-89F536838871}" destId="{5616EAF4-255A-8341-87CE-B708ECF509DE}" srcOrd="6" destOrd="0" parTransId="{07699ABF-9EA6-6E48-980C-CD6542A3C3C0}" sibTransId="{020D90EE-91CD-2B40-A174-C548BB56F88F}"/>
    <dgm:cxn modelId="{1624815F-D9AF-934E-B41A-7DC7742E65E4}" type="presOf" srcId="{A703408E-C539-5548-9A84-4AE554607BF7}" destId="{014BBE32-E5FC-474E-80B0-77A8DD080E47}" srcOrd="0" destOrd="0" presId="urn:microsoft.com/office/officeart/2005/8/layout/process5"/>
    <dgm:cxn modelId="{9DF22E83-F872-774A-8191-9F99094A00D0}" type="presOf" srcId="{9EA09256-15A0-2345-8C55-F67A8DCC41FC}" destId="{D67419A0-0D47-6B42-AFE1-72827A13F9EE}" srcOrd="0" destOrd="0" presId="urn:microsoft.com/office/officeart/2005/8/layout/process5"/>
    <dgm:cxn modelId="{ED74A68D-0462-9C45-AB58-C5E502DB407B}" type="presOf" srcId="{9EA09256-15A0-2345-8C55-F67A8DCC41FC}" destId="{908AEE52-0E8D-234F-929C-51C77B2AF1A7}" srcOrd="1" destOrd="0" presId="urn:microsoft.com/office/officeart/2005/8/layout/process5"/>
    <dgm:cxn modelId="{34624790-2B2B-984B-8E4D-E69C50208845}" type="presOf" srcId="{69761061-13C9-0146-B1BC-75222978C27A}" destId="{5364FA1C-152F-C44A-BA0C-488B49C07C6E}" srcOrd="1" destOrd="0" presId="urn:microsoft.com/office/officeart/2005/8/layout/process5"/>
    <dgm:cxn modelId="{1E706892-F638-BE4C-97AE-6A09E5C35E0A}" type="presOf" srcId="{F423C644-7EE4-1543-8499-0CA5E2278D7C}" destId="{3251F64F-220E-5B41-91B1-5C78D8E0AA1E}" srcOrd="0" destOrd="0" presId="urn:microsoft.com/office/officeart/2005/8/layout/process5"/>
    <dgm:cxn modelId="{4E981F9F-1C98-2C42-AD9D-1C83926E8D5A}" type="presOf" srcId="{15F62F7C-79DD-2949-83C3-CDBC1795472A}" destId="{97877528-8C5C-1A48-9020-C26FAFC96CB3}" srcOrd="0" destOrd="0" presId="urn:microsoft.com/office/officeart/2005/8/layout/process5"/>
    <dgm:cxn modelId="{CEE468A3-A71A-844B-9BA0-5ED2DFC58177}" type="presOf" srcId="{6C8A2616-C86C-BE41-B803-89F536838871}" destId="{EC240F1C-6F91-E645-B171-73403F3E740D}" srcOrd="0" destOrd="0" presId="urn:microsoft.com/office/officeart/2005/8/layout/process5"/>
    <dgm:cxn modelId="{9D6B21A6-86F4-8F49-BE67-5BDCBCE9988B}" srcId="{6C8A2616-C86C-BE41-B803-89F536838871}" destId="{F423C644-7EE4-1543-8499-0CA5E2278D7C}" srcOrd="0" destOrd="0" parTransId="{B449798C-F470-8A4F-9D3F-B5963063D389}" sibTransId="{0CA04885-12D7-384C-80F4-2634A7FE2B77}"/>
    <dgm:cxn modelId="{13468BA6-F536-F44F-8A67-6D556DDA6019}" type="presOf" srcId="{21A7408D-0CDF-3D4A-B558-BF15D272EBE0}" destId="{67727617-6486-0B4C-B448-07D20B9A2BF3}" srcOrd="0" destOrd="0" presId="urn:microsoft.com/office/officeart/2005/8/layout/process5"/>
    <dgm:cxn modelId="{A9A9F8C5-5E6A-F046-AC30-57709D6E8300}" srcId="{6C8A2616-C86C-BE41-B803-89F536838871}" destId="{A703408E-C539-5548-9A84-4AE554607BF7}" srcOrd="3" destOrd="0" parTransId="{29921F3E-26B3-BB4A-ACEF-04A7E85FA81F}" sibTransId="{9EA09256-15A0-2345-8C55-F67A8DCC41FC}"/>
    <dgm:cxn modelId="{E491E0D4-B946-7042-AD80-0A6C5B4798CF}" srcId="{6C8A2616-C86C-BE41-B803-89F536838871}" destId="{C2A60453-0DFC-D341-8056-EA8FE9F1685C}" srcOrd="1" destOrd="0" parTransId="{76EAC0C3-9F1A-A847-9BD1-E057E321D9D2}" sibTransId="{21A7408D-0CDF-3D4A-B558-BF15D272EBE0}"/>
    <dgm:cxn modelId="{9408DFE0-8EFF-A747-906A-7FAD8A08193D}" type="presOf" srcId="{69761061-13C9-0146-B1BC-75222978C27A}" destId="{A3BF9450-9D6F-844E-8349-2E7986C92355}" srcOrd="0" destOrd="0" presId="urn:microsoft.com/office/officeart/2005/8/layout/process5"/>
    <dgm:cxn modelId="{71A9F1E5-E6CF-B343-9CF0-58E09A672F0A}" type="presOf" srcId="{3726F5FA-6074-7F41-B6DC-5564E725AAF3}" destId="{EF3F1CA2-0593-7A43-83E7-9F39A68F9D0A}" srcOrd="0" destOrd="0" presId="urn:microsoft.com/office/officeart/2005/8/layout/process5"/>
    <dgm:cxn modelId="{339DA7E7-F5CE-E84C-A3A2-FD581EE98A2C}" type="presOf" srcId="{0CA04885-12D7-384C-80F4-2634A7FE2B77}" destId="{FEE7C042-A7BC-6345-A988-FF1008051ABF}" srcOrd="0" destOrd="0" presId="urn:microsoft.com/office/officeart/2005/8/layout/process5"/>
    <dgm:cxn modelId="{A4C5A6FF-749F-7849-A579-CAAA1968511F}" type="presOf" srcId="{0CA04885-12D7-384C-80F4-2634A7FE2B77}" destId="{1C22C2F6-D61E-9442-B2A6-BD73F40262AA}" srcOrd="1" destOrd="0" presId="urn:microsoft.com/office/officeart/2005/8/layout/process5"/>
    <dgm:cxn modelId="{E09813F3-0D15-934D-8B72-9B20FAD47BB6}" type="presParOf" srcId="{EC240F1C-6F91-E645-B171-73403F3E740D}" destId="{3251F64F-220E-5B41-91B1-5C78D8E0AA1E}" srcOrd="0" destOrd="0" presId="urn:microsoft.com/office/officeart/2005/8/layout/process5"/>
    <dgm:cxn modelId="{A4932B9D-02C8-8447-BF44-0B6081C37D9B}" type="presParOf" srcId="{EC240F1C-6F91-E645-B171-73403F3E740D}" destId="{FEE7C042-A7BC-6345-A988-FF1008051ABF}" srcOrd="1" destOrd="0" presId="urn:microsoft.com/office/officeart/2005/8/layout/process5"/>
    <dgm:cxn modelId="{04256173-1F24-3042-9B06-47799DBE08DE}" type="presParOf" srcId="{FEE7C042-A7BC-6345-A988-FF1008051ABF}" destId="{1C22C2F6-D61E-9442-B2A6-BD73F40262AA}" srcOrd="0" destOrd="0" presId="urn:microsoft.com/office/officeart/2005/8/layout/process5"/>
    <dgm:cxn modelId="{3C7C0932-5700-9D49-B4DE-BE87BEDB6824}" type="presParOf" srcId="{EC240F1C-6F91-E645-B171-73403F3E740D}" destId="{D1ECA95C-0479-E649-812E-96B58232FFD9}" srcOrd="2" destOrd="0" presId="urn:microsoft.com/office/officeart/2005/8/layout/process5"/>
    <dgm:cxn modelId="{FA6A8B63-13BB-A64B-AC12-3BB8C02E3ED6}" type="presParOf" srcId="{EC240F1C-6F91-E645-B171-73403F3E740D}" destId="{67727617-6486-0B4C-B448-07D20B9A2BF3}" srcOrd="3" destOrd="0" presId="urn:microsoft.com/office/officeart/2005/8/layout/process5"/>
    <dgm:cxn modelId="{3815196B-7361-F240-9C73-EB8CB7979AE1}" type="presParOf" srcId="{67727617-6486-0B4C-B448-07D20B9A2BF3}" destId="{8137C58B-14C7-5243-A535-36ACBE215609}" srcOrd="0" destOrd="0" presId="urn:microsoft.com/office/officeart/2005/8/layout/process5"/>
    <dgm:cxn modelId="{152F71CF-2556-7C47-BC00-136ED20846EC}" type="presParOf" srcId="{EC240F1C-6F91-E645-B171-73403F3E740D}" destId="{EF3F1CA2-0593-7A43-83E7-9F39A68F9D0A}" srcOrd="4" destOrd="0" presId="urn:microsoft.com/office/officeart/2005/8/layout/process5"/>
    <dgm:cxn modelId="{F9444DCF-C137-F54A-9DAF-87B7B8311F8E}" type="presParOf" srcId="{EC240F1C-6F91-E645-B171-73403F3E740D}" destId="{97877528-8C5C-1A48-9020-C26FAFC96CB3}" srcOrd="5" destOrd="0" presId="urn:microsoft.com/office/officeart/2005/8/layout/process5"/>
    <dgm:cxn modelId="{4B8514A0-489A-594B-B15A-6A6F2E379A91}" type="presParOf" srcId="{97877528-8C5C-1A48-9020-C26FAFC96CB3}" destId="{57889BD8-3AAA-714D-A0DE-B049C7A33F1E}" srcOrd="0" destOrd="0" presId="urn:microsoft.com/office/officeart/2005/8/layout/process5"/>
    <dgm:cxn modelId="{CD3AADE3-F7E2-5D4B-B244-DF10D9D58B5D}" type="presParOf" srcId="{EC240F1C-6F91-E645-B171-73403F3E740D}" destId="{014BBE32-E5FC-474E-80B0-77A8DD080E47}" srcOrd="6" destOrd="0" presId="urn:microsoft.com/office/officeart/2005/8/layout/process5"/>
    <dgm:cxn modelId="{5B5027FC-822D-0B48-86D4-124840001862}" type="presParOf" srcId="{EC240F1C-6F91-E645-B171-73403F3E740D}" destId="{D67419A0-0D47-6B42-AFE1-72827A13F9EE}" srcOrd="7" destOrd="0" presId="urn:microsoft.com/office/officeart/2005/8/layout/process5"/>
    <dgm:cxn modelId="{E4625DBC-F75A-9344-8B3F-92B1FA64278A}" type="presParOf" srcId="{D67419A0-0D47-6B42-AFE1-72827A13F9EE}" destId="{908AEE52-0E8D-234F-929C-51C77B2AF1A7}" srcOrd="0" destOrd="0" presId="urn:microsoft.com/office/officeart/2005/8/layout/process5"/>
    <dgm:cxn modelId="{64638640-7F4E-5141-8AE4-BEA6CC360C3B}" type="presParOf" srcId="{EC240F1C-6F91-E645-B171-73403F3E740D}" destId="{3157740B-041E-C74A-8CD0-19657B9B1931}" srcOrd="8" destOrd="0" presId="urn:microsoft.com/office/officeart/2005/8/layout/process5"/>
    <dgm:cxn modelId="{AB52504E-0AFD-0747-8055-C1B0392A0C49}" type="presParOf" srcId="{EC240F1C-6F91-E645-B171-73403F3E740D}" destId="{2A505A3F-DE35-5641-9EE1-E07CA35D4E15}" srcOrd="9" destOrd="0" presId="urn:microsoft.com/office/officeart/2005/8/layout/process5"/>
    <dgm:cxn modelId="{02EBC78A-0880-0E46-9EC6-A57DC59F6B29}" type="presParOf" srcId="{2A505A3F-DE35-5641-9EE1-E07CA35D4E15}" destId="{D245AEEA-562D-304A-903F-0A5C1905B489}" srcOrd="0" destOrd="0" presId="urn:microsoft.com/office/officeart/2005/8/layout/process5"/>
    <dgm:cxn modelId="{DE50D755-E124-B54E-8762-D6C522FF5C7A}" type="presParOf" srcId="{EC240F1C-6F91-E645-B171-73403F3E740D}" destId="{488477F5-C4B2-904E-B86F-ED69DAB43497}" srcOrd="10" destOrd="0" presId="urn:microsoft.com/office/officeart/2005/8/layout/process5"/>
    <dgm:cxn modelId="{CEA80516-38F6-6248-8BE8-B23700D4DA88}" type="presParOf" srcId="{EC240F1C-6F91-E645-B171-73403F3E740D}" destId="{A3BF9450-9D6F-844E-8349-2E7986C92355}" srcOrd="11" destOrd="0" presId="urn:microsoft.com/office/officeart/2005/8/layout/process5"/>
    <dgm:cxn modelId="{248FAD98-F53F-2B48-9E96-357E3F47A80F}" type="presParOf" srcId="{A3BF9450-9D6F-844E-8349-2E7986C92355}" destId="{5364FA1C-152F-C44A-BA0C-488B49C07C6E}" srcOrd="0" destOrd="0" presId="urn:microsoft.com/office/officeart/2005/8/layout/process5"/>
    <dgm:cxn modelId="{872C5627-A556-D744-B05E-471E41FADF74}" type="presParOf" srcId="{EC240F1C-6F91-E645-B171-73403F3E740D}" destId="{EFF4BCBF-D654-0E48-ACBE-E1F9A19E6E02}" srcOrd="12"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84DF28-B11F-9046-995B-C636724FBF4E}" type="doc">
      <dgm:prSet loTypeId="urn:microsoft.com/office/officeart/2005/8/layout/gear1" loCatId="relationship" qsTypeId="urn:microsoft.com/office/officeart/2005/8/quickstyle/simple4" qsCatId="simple" csTypeId="urn:microsoft.com/office/officeart/2005/8/colors/accent1_2" csCatId="accent1" phldr="1"/>
      <dgm:spPr/>
      <dgm:t>
        <a:bodyPr/>
        <a:lstStyle/>
        <a:p>
          <a:endParaRPr lang="en-US"/>
        </a:p>
      </dgm:t>
    </dgm:pt>
    <dgm:pt modelId="{434267CB-5E72-B143-B1C9-56248B385CD6}">
      <dgm:prSet/>
      <dgm:spPr>
        <a:solidFill>
          <a:schemeClr val="accent5">
            <a:lumMod val="75000"/>
          </a:schemeClr>
        </a:solidFill>
      </dgm:spPr>
      <dgm:t>
        <a:bodyPr/>
        <a:lstStyle/>
        <a:p>
          <a:pPr rtl="0"/>
          <a:r>
            <a:rPr lang="en-US" b="1" dirty="0">
              <a:solidFill>
                <a:schemeClr val="tx1"/>
              </a:solidFill>
            </a:rPr>
            <a:t>On encryption left rotate each row of State by 0,1,2,3 bytes respectively</a:t>
          </a:r>
          <a:endParaRPr lang="en-US" dirty="0">
            <a:solidFill>
              <a:schemeClr val="tx1"/>
            </a:solidFill>
          </a:endParaRPr>
        </a:p>
      </dgm:t>
    </dgm:pt>
    <dgm:pt modelId="{FF4C453B-EA53-4440-B934-099E36DB1199}" type="parTrans" cxnId="{7B1B9F91-669A-1D42-A6FD-23D1DDB2E1E3}">
      <dgm:prSet/>
      <dgm:spPr/>
      <dgm:t>
        <a:bodyPr/>
        <a:lstStyle/>
        <a:p>
          <a:endParaRPr lang="en-US"/>
        </a:p>
      </dgm:t>
    </dgm:pt>
    <dgm:pt modelId="{0C120FD5-0A8F-9243-B313-CBFFD26E855A}" type="sibTrans" cxnId="{7B1B9F91-669A-1D42-A6FD-23D1DDB2E1E3}">
      <dgm:prSet/>
      <dgm:spPr>
        <a:solidFill>
          <a:schemeClr val="tx2"/>
        </a:solidFill>
      </dgm:spPr>
      <dgm:t>
        <a:bodyPr/>
        <a:lstStyle/>
        <a:p>
          <a:endParaRPr lang="en-US"/>
        </a:p>
      </dgm:t>
    </dgm:pt>
    <dgm:pt modelId="{A1A8EC23-AEE3-2D48-91C5-C5751D06A6B7}">
      <dgm:prSet/>
      <dgm:spPr>
        <a:solidFill>
          <a:schemeClr val="accent6">
            <a:lumMod val="75000"/>
          </a:schemeClr>
        </a:solidFill>
      </dgm:spPr>
      <dgm:t>
        <a:bodyPr/>
        <a:lstStyle/>
        <a:p>
          <a:pPr rtl="0"/>
          <a:r>
            <a:rPr lang="en-US" b="1" dirty="0">
              <a:solidFill>
                <a:schemeClr val="tx1"/>
              </a:solidFill>
            </a:rPr>
            <a:t>Decryption does reverse</a:t>
          </a:r>
          <a:endParaRPr lang="en-US" dirty="0">
            <a:solidFill>
              <a:schemeClr val="tx1"/>
            </a:solidFill>
          </a:endParaRPr>
        </a:p>
      </dgm:t>
    </dgm:pt>
    <dgm:pt modelId="{1E3C8C2D-01A2-9C4A-AE9D-8656171373A6}" type="parTrans" cxnId="{BAC824BD-BDEE-7A4A-A4DA-CEF384C1E3F2}">
      <dgm:prSet/>
      <dgm:spPr/>
      <dgm:t>
        <a:bodyPr/>
        <a:lstStyle/>
        <a:p>
          <a:endParaRPr lang="en-US"/>
        </a:p>
      </dgm:t>
    </dgm:pt>
    <dgm:pt modelId="{AEEBD928-15FE-E746-B643-9C74016328F0}" type="sibTrans" cxnId="{BAC824BD-BDEE-7A4A-A4DA-CEF384C1E3F2}">
      <dgm:prSet/>
      <dgm:spPr>
        <a:solidFill>
          <a:schemeClr val="tx2"/>
        </a:solidFill>
      </dgm:spPr>
      <dgm:t>
        <a:bodyPr/>
        <a:lstStyle/>
        <a:p>
          <a:endParaRPr lang="en-US"/>
        </a:p>
      </dgm:t>
    </dgm:pt>
    <dgm:pt modelId="{4E5AC959-2D8B-E34A-ABA4-86DBE57220E6}">
      <dgm:prSet custT="1"/>
      <dgm:spPr>
        <a:solidFill>
          <a:schemeClr val="accent3">
            <a:lumMod val="75000"/>
          </a:schemeClr>
        </a:solidFill>
      </dgm:spPr>
      <dgm:t>
        <a:bodyPr/>
        <a:lstStyle/>
        <a:p>
          <a:pPr rtl="0"/>
          <a:r>
            <a:rPr lang="en-US" sz="1600" b="1" dirty="0">
              <a:solidFill>
                <a:schemeClr val="tx1"/>
              </a:solidFill>
            </a:rPr>
            <a:t>To move individual bytes from one column to another and spread bytes over columns</a:t>
          </a:r>
          <a:endParaRPr lang="en-US" sz="1600" dirty="0">
            <a:solidFill>
              <a:schemeClr val="tx1"/>
            </a:solidFill>
          </a:endParaRPr>
        </a:p>
      </dgm:t>
    </dgm:pt>
    <dgm:pt modelId="{A6D22131-A891-3745-AA28-A925E7BCCE63}" type="parTrans" cxnId="{37D210B5-9036-B44D-864A-E82BBB3F5E79}">
      <dgm:prSet/>
      <dgm:spPr/>
      <dgm:t>
        <a:bodyPr/>
        <a:lstStyle/>
        <a:p>
          <a:endParaRPr lang="en-US"/>
        </a:p>
      </dgm:t>
    </dgm:pt>
    <dgm:pt modelId="{0296CC65-5718-2A4B-AC55-B223BB07F3DA}" type="sibTrans" cxnId="{37D210B5-9036-B44D-864A-E82BBB3F5E79}">
      <dgm:prSet/>
      <dgm:spPr>
        <a:solidFill>
          <a:schemeClr val="tx2"/>
        </a:solidFill>
      </dgm:spPr>
      <dgm:t>
        <a:bodyPr/>
        <a:lstStyle/>
        <a:p>
          <a:endParaRPr lang="en-US"/>
        </a:p>
      </dgm:t>
    </dgm:pt>
    <dgm:pt modelId="{1A4D7CCA-9A1A-A740-8199-510990335117}" type="pres">
      <dgm:prSet presAssocID="{5B84DF28-B11F-9046-995B-C636724FBF4E}" presName="composite" presStyleCnt="0">
        <dgm:presLayoutVars>
          <dgm:chMax val="3"/>
          <dgm:animLvl val="lvl"/>
          <dgm:resizeHandles val="exact"/>
        </dgm:presLayoutVars>
      </dgm:prSet>
      <dgm:spPr/>
    </dgm:pt>
    <dgm:pt modelId="{7CE9B1A9-CB50-C944-96F7-C31E467C9294}" type="pres">
      <dgm:prSet presAssocID="{434267CB-5E72-B143-B1C9-56248B385CD6}" presName="gear1" presStyleLbl="node1" presStyleIdx="0" presStyleCnt="3">
        <dgm:presLayoutVars>
          <dgm:chMax val="1"/>
          <dgm:bulletEnabled val="1"/>
        </dgm:presLayoutVars>
      </dgm:prSet>
      <dgm:spPr/>
    </dgm:pt>
    <dgm:pt modelId="{AF59FF78-1FD4-4949-92C2-0AD31D5EDB41}" type="pres">
      <dgm:prSet presAssocID="{434267CB-5E72-B143-B1C9-56248B385CD6}" presName="gear1srcNode" presStyleLbl="node1" presStyleIdx="0" presStyleCnt="3"/>
      <dgm:spPr/>
    </dgm:pt>
    <dgm:pt modelId="{3BB11F2F-D470-F94F-B575-C3FF6F73FDB7}" type="pres">
      <dgm:prSet presAssocID="{434267CB-5E72-B143-B1C9-56248B385CD6}" presName="gear1dstNode" presStyleLbl="node1" presStyleIdx="0" presStyleCnt="3"/>
      <dgm:spPr/>
    </dgm:pt>
    <dgm:pt modelId="{9B49E411-7D9A-524E-B37A-E7F4C5710809}" type="pres">
      <dgm:prSet presAssocID="{A1A8EC23-AEE3-2D48-91C5-C5751D06A6B7}" presName="gear2" presStyleLbl="node1" presStyleIdx="1" presStyleCnt="3">
        <dgm:presLayoutVars>
          <dgm:chMax val="1"/>
          <dgm:bulletEnabled val="1"/>
        </dgm:presLayoutVars>
      </dgm:prSet>
      <dgm:spPr/>
    </dgm:pt>
    <dgm:pt modelId="{3D765407-E71B-704B-9678-443FE8AA88BD}" type="pres">
      <dgm:prSet presAssocID="{A1A8EC23-AEE3-2D48-91C5-C5751D06A6B7}" presName="gear2srcNode" presStyleLbl="node1" presStyleIdx="1" presStyleCnt="3"/>
      <dgm:spPr/>
    </dgm:pt>
    <dgm:pt modelId="{15DC735A-47DE-764E-9E59-1D8E8BCCEF02}" type="pres">
      <dgm:prSet presAssocID="{A1A8EC23-AEE3-2D48-91C5-C5751D06A6B7}" presName="gear2dstNode" presStyleLbl="node1" presStyleIdx="1" presStyleCnt="3"/>
      <dgm:spPr/>
    </dgm:pt>
    <dgm:pt modelId="{FC66D633-733E-044B-A0C3-96A4A9C5EC28}" type="pres">
      <dgm:prSet presAssocID="{4E5AC959-2D8B-E34A-ABA4-86DBE57220E6}" presName="gear3" presStyleLbl="node1" presStyleIdx="2" presStyleCnt="3" custScaleX="107727" custScaleY="109205"/>
      <dgm:spPr/>
    </dgm:pt>
    <dgm:pt modelId="{6187FF5F-6B6E-AD4F-B60F-7FBFAD7540B1}" type="pres">
      <dgm:prSet presAssocID="{4E5AC959-2D8B-E34A-ABA4-86DBE57220E6}" presName="gear3tx" presStyleLbl="node1" presStyleIdx="2" presStyleCnt="3">
        <dgm:presLayoutVars>
          <dgm:chMax val="1"/>
          <dgm:bulletEnabled val="1"/>
        </dgm:presLayoutVars>
      </dgm:prSet>
      <dgm:spPr/>
    </dgm:pt>
    <dgm:pt modelId="{8782A666-F755-8346-8FDC-734F055D7BF3}" type="pres">
      <dgm:prSet presAssocID="{4E5AC959-2D8B-E34A-ABA4-86DBE57220E6}" presName="gear3srcNode" presStyleLbl="node1" presStyleIdx="2" presStyleCnt="3"/>
      <dgm:spPr/>
    </dgm:pt>
    <dgm:pt modelId="{46E94070-F03E-6445-98B3-3653062D9551}" type="pres">
      <dgm:prSet presAssocID="{4E5AC959-2D8B-E34A-ABA4-86DBE57220E6}" presName="gear3dstNode" presStyleLbl="node1" presStyleIdx="2" presStyleCnt="3"/>
      <dgm:spPr/>
    </dgm:pt>
    <dgm:pt modelId="{718163F0-E4B8-2C44-9EA7-C31368A53FB9}" type="pres">
      <dgm:prSet presAssocID="{0C120FD5-0A8F-9243-B313-CBFFD26E855A}" presName="connector1" presStyleLbl="sibTrans2D1" presStyleIdx="0" presStyleCnt="3"/>
      <dgm:spPr/>
    </dgm:pt>
    <dgm:pt modelId="{EC6D351E-D8D4-5841-9F1F-1004F2C5670C}" type="pres">
      <dgm:prSet presAssocID="{AEEBD928-15FE-E746-B643-9C74016328F0}" presName="connector2" presStyleLbl="sibTrans2D1" presStyleIdx="1" presStyleCnt="3"/>
      <dgm:spPr/>
    </dgm:pt>
    <dgm:pt modelId="{CE88234C-4E3F-6745-BA6F-5E14EAED0857}" type="pres">
      <dgm:prSet presAssocID="{0296CC65-5718-2A4B-AC55-B223BB07F3DA}" presName="connector3" presStyleLbl="sibTrans2D1" presStyleIdx="2" presStyleCnt="3"/>
      <dgm:spPr/>
    </dgm:pt>
  </dgm:ptLst>
  <dgm:cxnLst>
    <dgm:cxn modelId="{BA8F1006-1A4C-F541-8F1F-8B59DCB21D7A}" type="presOf" srcId="{434267CB-5E72-B143-B1C9-56248B385CD6}" destId="{3BB11F2F-D470-F94F-B575-C3FF6F73FDB7}" srcOrd="2" destOrd="0" presId="urn:microsoft.com/office/officeart/2005/8/layout/gear1"/>
    <dgm:cxn modelId="{6E0F190E-A500-F640-B83B-48EAF6DF9DDC}" type="presOf" srcId="{4E5AC959-2D8B-E34A-ABA4-86DBE57220E6}" destId="{8782A666-F755-8346-8FDC-734F055D7BF3}" srcOrd="2" destOrd="0" presId="urn:microsoft.com/office/officeart/2005/8/layout/gear1"/>
    <dgm:cxn modelId="{33AC790F-9537-2F4B-8037-C9C794962A88}" type="presOf" srcId="{434267CB-5E72-B143-B1C9-56248B385CD6}" destId="{7CE9B1A9-CB50-C944-96F7-C31E467C9294}" srcOrd="0" destOrd="0" presId="urn:microsoft.com/office/officeart/2005/8/layout/gear1"/>
    <dgm:cxn modelId="{C52A0E21-5A04-6D43-816C-9B210D21A6B7}" type="presOf" srcId="{A1A8EC23-AEE3-2D48-91C5-C5751D06A6B7}" destId="{3D765407-E71B-704B-9678-443FE8AA88BD}" srcOrd="1" destOrd="0" presId="urn:microsoft.com/office/officeart/2005/8/layout/gear1"/>
    <dgm:cxn modelId="{F1A91040-952D-6A40-959D-6D11F40A6FBC}" type="presOf" srcId="{4E5AC959-2D8B-E34A-ABA4-86DBE57220E6}" destId="{FC66D633-733E-044B-A0C3-96A4A9C5EC28}" srcOrd="0" destOrd="0" presId="urn:microsoft.com/office/officeart/2005/8/layout/gear1"/>
    <dgm:cxn modelId="{7B1B9F91-669A-1D42-A6FD-23D1DDB2E1E3}" srcId="{5B84DF28-B11F-9046-995B-C636724FBF4E}" destId="{434267CB-5E72-B143-B1C9-56248B385CD6}" srcOrd="0" destOrd="0" parTransId="{FF4C453B-EA53-4440-B934-099E36DB1199}" sibTransId="{0C120FD5-0A8F-9243-B313-CBFFD26E855A}"/>
    <dgm:cxn modelId="{850CBF96-41A1-F944-9141-06C64EF4A939}" type="presOf" srcId="{A1A8EC23-AEE3-2D48-91C5-C5751D06A6B7}" destId="{9B49E411-7D9A-524E-B37A-E7F4C5710809}" srcOrd="0" destOrd="0" presId="urn:microsoft.com/office/officeart/2005/8/layout/gear1"/>
    <dgm:cxn modelId="{3A3D7F9B-2752-4F4F-AB5B-4471B74AC2F1}" type="presOf" srcId="{0C120FD5-0A8F-9243-B313-CBFFD26E855A}" destId="{718163F0-E4B8-2C44-9EA7-C31368A53FB9}" srcOrd="0" destOrd="0" presId="urn:microsoft.com/office/officeart/2005/8/layout/gear1"/>
    <dgm:cxn modelId="{772313A4-CF12-CD49-BF5A-0F4383A18A84}" type="presOf" srcId="{A1A8EC23-AEE3-2D48-91C5-C5751D06A6B7}" destId="{15DC735A-47DE-764E-9E59-1D8E8BCCEF02}" srcOrd="2" destOrd="0" presId="urn:microsoft.com/office/officeart/2005/8/layout/gear1"/>
    <dgm:cxn modelId="{A60E58A9-08FA-9A4C-85F9-9EA79ACE2D2F}" type="presOf" srcId="{AEEBD928-15FE-E746-B643-9C74016328F0}" destId="{EC6D351E-D8D4-5841-9F1F-1004F2C5670C}" srcOrd="0" destOrd="0" presId="urn:microsoft.com/office/officeart/2005/8/layout/gear1"/>
    <dgm:cxn modelId="{0F8EC1AC-B7F2-D44E-B24E-C359B65DF411}" type="presOf" srcId="{4E5AC959-2D8B-E34A-ABA4-86DBE57220E6}" destId="{46E94070-F03E-6445-98B3-3653062D9551}" srcOrd="3" destOrd="0" presId="urn:microsoft.com/office/officeart/2005/8/layout/gear1"/>
    <dgm:cxn modelId="{37D210B5-9036-B44D-864A-E82BBB3F5E79}" srcId="{5B84DF28-B11F-9046-995B-C636724FBF4E}" destId="{4E5AC959-2D8B-E34A-ABA4-86DBE57220E6}" srcOrd="2" destOrd="0" parTransId="{A6D22131-A891-3745-AA28-A925E7BCCE63}" sibTransId="{0296CC65-5718-2A4B-AC55-B223BB07F3DA}"/>
    <dgm:cxn modelId="{BAC824BD-BDEE-7A4A-A4DA-CEF384C1E3F2}" srcId="{5B84DF28-B11F-9046-995B-C636724FBF4E}" destId="{A1A8EC23-AEE3-2D48-91C5-C5751D06A6B7}" srcOrd="1" destOrd="0" parTransId="{1E3C8C2D-01A2-9C4A-AE9D-8656171373A6}" sibTransId="{AEEBD928-15FE-E746-B643-9C74016328F0}"/>
    <dgm:cxn modelId="{8FA51FBE-DB55-7F4D-A1A5-DFF025444490}" type="presOf" srcId="{0296CC65-5718-2A4B-AC55-B223BB07F3DA}" destId="{CE88234C-4E3F-6745-BA6F-5E14EAED0857}" srcOrd="0" destOrd="0" presId="urn:microsoft.com/office/officeart/2005/8/layout/gear1"/>
    <dgm:cxn modelId="{6D36C1C1-160C-D640-84F4-27D0FDD6517E}" type="presOf" srcId="{4E5AC959-2D8B-E34A-ABA4-86DBE57220E6}" destId="{6187FF5F-6B6E-AD4F-B60F-7FBFAD7540B1}" srcOrd="1" destOrd="0" presId="urn:microsoft.com/office/officeart/2005/8/layout/gear1"/>
    <dgm:cxn modelId="{458B04D8-D29A-0446-8792-D0E43CFEC1F9}" type="presOf" srcId="{5B84DF28-B11F-9046-995B-C636724FBF4E}" destId="{1A4D7CCA-9A1A-A740-8199-510990335117}" srcOrd="0" destOrd="0" presId="urn:microsoft.com/office/officeart/2005/8/layout/gear1"/>
    <dgm:cxn modelId="{410A38DE-B5A0-C645-BF00-F815CF9D931B}" type="presOf" srcId="{434267CB-5E72-B143-B1C9-56248B385CD6}" destId="{AF59FF78-1FD4-4949-92C2-0AD31D5EDB41}" srcOrd="1" destOrd="0" presId="urn:microsoft.com/office/officeart/2005/8/layout/gear1"/>
    <dgm:cxn modelId="{2243F8C1-93E6-C040-B27F-C24C3C91F712}" type="presParOf" srcId="{1A4D7CCA-9A1A-A740-8199-510990335117}" destId="{7CE9B1A9-CB50-C944-96F7-C31E467C9294}" srcOrd="0" destOrd="0" presId="urn:microsoft.com/office/officeart/2005/8/layout/gear1"/>
    <dgm:cxn modelId="{03015D32-2ED6-A140-B614-D7C68D819946}" type="presParOf" srcId="{1A4D7CCA-9A1A-A740-8199-510990335117}" destId="{AF59FF78-1FD4-4949-92C2-0AD31D5EDB41}" srcOrd="1" destOrd="0" presId="urn:microsoft.com/office/officeart/2005/8/layout/gear1"/>
    <dgm:cxn modelId="{38786A74-3BEF-BF4C-BF1C-92F97FD8E56F}" type="presParOf" srcId="{1A4D7CCA-9A1A-A740-8199-510990335117}" destId="{3BB11F2F-D470-F94F-B575-C3FF6F73FDB7}" srcOrd="2" destOrd="0" presId="urn:microsoft.com/office/officeart/2005/8/layout/gear1"/>
    <dgm:cxn modelId="{B89834D6-0190-4C41-9080-4C646F2FCFA8}" type="presParOf" srcId="{1A4D7CCA-9A1A-A740-8199-510990335117}" destId="{9B49E411-7D9A-524E-B37A-E7F4C5710809}" srcOrd="3" destOrd="0" presId="urn:microsoft.com/office/officeart/2005/8/layout/gear1"/>
    <dgm:cxn modelId="{AA5F7543-B212-434D-8DCA-231F8CA6C393}" type="presParOf" srcId="{1A4D7CCA-9A1A-A740-8199-510990335117}" destId="{3D765407-E71B-704B-9678-443FE8AA88BD}" srcOrd="4" destOrd="0" presId="urn:microsoft.com/office/officeart/2005/8/layout/gear1"/>
    <dgm:cxn modelId="{8ED73C22-77B3-9E43-95F8-0F7CBD7A8371}" type="presParOf" srcId="{1A4D7CCA-9A1A-A740-8199-510990335117}" destId="{15DC735A-47DE-764E-9E59-1D8E8BCCEF02}" srcOrd="5" destOrd="0" presId="urn:microsoft.com/office/officeart/2005/8/layout/gear1"/>
    <dgm:cxn modelId="{20FBD782-DB0E-1A4F-A687-6AD27542A67B}" type="presParOf" srcId="{1A4D7CCA-9A1A-A740-8199-510990335117}" destId="{FC66D633-733E-044B-A0C3-96A4A9C5EC28}" srcOrd="6" destOrd="0" presId="urn:microsoft.com/office/officeart/2005/8/layout/gear1"/>
    <dgm:cxn modelId="{C01E5D9E-EC40-A04A-9CC4-B7093074A2BC}" type="presParOf" srcId="{1A4D7CCA-9A1A-A740-8199-510990335117}" destId="{6187FF5F-6B6E-AD4F-B60F-7FBFAD7540B1}" srcOrd="7" destOrd="0" presId="urn:microsoft.com/office/officeart/2005/8/layout/gear1"/>
    <dgm:cxn modelId="{42DC34A3-77B9-104A-A080-39F2777C43E0}" type="presParOf" srcId="{1A4D7CCA-9A1A-A740-8199-510990335117}" destId="{8782A666-F755-8346-8FDC-734F055D7BF3}" srcOrd="8" destOrd="0" presId="urn:microsoft.com/office/officeart/2005/8/layout/gear1"/>
    <dgm:cxn modelId="{617E0F7C-88BA-194C-8813-5AD4AE642939}" type="presParOf" srcId="{1A4D7CCA-9A1A-A740-8199-510990335117}" destId="{46E94070-F03E-6445-98B3-3653062D9551}" srcOrd="9" destOrd="0" presId="urn:microsoft.com/office/officeart/2005/8/layout/gear1"/>
    <dgm:cxn modelId="{E281E548-F818-1343-A2B7-1FC8A0ECFBF1}" type="presParOf" srcId="{1A4D7CCA-9A1A-A740-8199-510990335117}" destId="{718163F0-E4B8-2C44-9EA7-C31368A53FB9}" srcOrd="10" destOrd="0" presId="urn:microsoft.com/office/officeart/2005/8/layout/gear1"/>
    <dgm:cxn modelId="{CE9D0395-3023-5A43-BD76-5FC1A5FAD7B6}" type="presParOf" srcId="{1A4D7CCA-9A1A-A740-8199-510990335117}" destId="{EC6D351E-D8D4-5841-9F1F-1004F2C5670C}" srcOrd="11" destOrd="0" presId="urn:microsoft.com/office/officeart/2005/8/layout/gear1"/>
    <dgm:cxn modelId="{220B13E9-BB2E-A14B-B344-0B6E5F5461BC}" type="presParOf" srcId="{1A4D7CCA-9A1A-A740-8199-510990335117}" destId="{CE88234C-4E3F-6745-BA6F-5E14EAED0857}"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EF0568-5322-3546-BDAA-39C237D90A7C}" type="doc">
      <dgm:prSet loTypeId="urn:microsoft.com/office/officeart/2005/8/layout/StepDownProcess" loCatId="relationship" qsTypeId="urn:microsoft.com/office/officeart/2005/8/quickstyle/simple4" qsCatId="simple" csTypeId="urn:microsoft.com/office/officeart/2005/8/colors/accent1_2" csCatId="accent1" phldr="1"/>
      <dgm:spPr/>
      <dgm:t>
        <a:bodyPr/>
        <a:lstStyle/>
        <a:p>
          <a:endParaRPr lang="en-US"/>
        </a:p>
      </dgm:t>
    </dgm:pt>
    <dgm:pt modelId="{38ACEFB2-8883-7A40-B0ED-FABDDB0D043C}">
      <dgm:prSet/>
      <dgm:spPr>
        <a:solidFill>
          <a:schemeClr val="accent3">
            <a:lumMod val="75000"/>
          </a:schemeClr>
        </a:solidFill>
      </dgm:spPr>
      <dgm:t>
        <a:bodyPr/>
        <a:lstStyle/>
        <a:p>
          <a:pPr rtl="0"/>
          <a:r>
            <a:rPr lang="en-US" dirty="0">
              <a:latin typeface="+mn-lt"/>
            </a:rPr>
            <a:t>Processes input elements continuously</a:t>
          </a:r>
        </a:p>
      </dgm:t>
    </dgm:pt>
    <dgm:pt modelId="{060E446E-FD45-334D-A436-7400B40CCE2A}" type="parTrans" cxnId="{DFE77734-D0E3-6F4C-8428-D2E3817425AB}">
      <dgm:prSet/>
      <dgm:spPr/>
      <dgm:t>
        <a:bodyPr/>
        <a:lstStyle/>
        <a:p>
          <a:endParaRPr lang="en-US"/>
        </a:p>
      </dgm:t>
    </dgm:pt>
    <dgm:pt modelId="{E046182E-B775-0244-B560-EA6AAE007CD9}" type="sibTrans" cxnId="{DFE77734-D0E3-6F4C-8428-D2E3817425AB}">
      <dgm:prSet/>
      <dgm:spPr/>
      <dgm:t>
        <a:bodyPr/>
        <a:lstStyle/>
        <a:p>
          <a:endParaRPr lang="en-US"/>
        </a:p>
      </dgm:t>
    </dgm:pt>
    <dgm:pt modelId="{D4122240-6317-DB47-BAA6-7B0F613C5092}">
      <dgm:prSet/>
      <dgm:spPr>
        <a:solidFill>
          <a:schemeClr val="accent5">
            <a:lumMod val="75000"/>
          </a:schemeClr>
        </a:solidFill>
      </dgm:spPr>
      <dgm:t>
        <a:bodyPr/>
        <a:lstStyle/>
        <a:p>
          <a:pPr rtl="0"/>
          <a:r>
            <a:rPr lang="en-US" dirty="0">
              <a:latin typeface="+mn-lt"/>
            </a:rPr>
            <a:t>Key input to a pseudorandom bit generator</a:t>
          </a:r>
        </a:p>
      </dgm:t>
    </dgm:pt>
    <dgm:pt modelId="{441CBA31-7478-4B48-8869-387EC78F1515}" type="parTrans" cxnId="{62CEF99B-E623-634C-93A4-B8A1FFB5D90F}">
      <dgm:prSet/>
      <dgm:spPr/>
      <dgm:t>
        <a:bodyPr/>
        <a:lstStyle/>
        <a:p>
          <a:endParaRPr lang="en-US"/>
        </a:p>
      </dgm:t>
    </dgm:pt>
    <dgm:pt modelId="{FD5D7E99-1E6B-1646-8CD8-3FED6FD6D029}" type="sibTrans" cxnId="{62CEF99B-E623-634C-93A4-B8A1FFB5D90F}">
      <dgm:prSet/>
      <dgm:spPr/>
      <dgm:t>
        <a:bodyPr/>
        <a:lstStyle/>
        <a:p>
          <a:endParaRPr lang="en-US"/>
        </a:p>
      </dgm:t>
    </dgm:pt>
    <dgm:pt modelId="{37160558-7717-E741-9C3C-9C8649B97970}">
      <dgm:prSet custT="1"/>
      <dgm:spPr/>
      <dgm:t>
        <a:bodyPr/>
        <a:lstStyle/>
        <a:p>
          <a:pPr rtl="0">
            <a:spcAft>
              <a:spcPts val="988"/>
            </a:spcAft>
          </a:pPr>
          <a:r>
            <a:rPr lang="en-US" sz="1600" dirty="0">
              <a:latin typeface="+mn-lt"/>
            </a:rPr>
            <a:t>Produces stream of random like numbers</a:t>
          </a:r>
        </a:p>
      </dgm:t>
    </dgm:pt>
    <dgm:pt modelId="{3EAFA174-02D1-4B47-9FFC-A5B4BF68730B}" type="parTrans" cxnId="{D51FB98A-CA02-1247-9F4F-165FBE98DD36}">
      <dgm:prSet/>
      <dgm:spPr/>
      <dgm:t>
        <a:bodyPr/>
        <a:lstStyle/>
        <a:p>
          <a:endParaRPr lang="en-US"/>
        </a:p>
      </dgm:t>
    </dgm:pt>
    <dgm:pt modelId="{D0C9D2EE-88A7-8642-B4C1-6DB556549C88}" type="sibTrans" cxnId="{D51FB98A-CA02-1247-9F4F-165FBE98DD36}">
      <dgm:prSet/>
      <dgm:spPr/>
      <dgm:t>
        <a:bodyPr/>
        <a:lstStyle/>
        <a:p>
          <a:endParaRPr lang="en-US"/>
        </a:p>
      </dgm:t>
    </dgm:pt>
    <dgm:pt modelId="{D1E1C8F7-E2DD-6F4B-B19D-3E75B0E07FA8}">
      <dgm:prSet custT="1"/>
      <dgm:spPr/>
      <dgm:t>
        <a:bodyPr/>
        <a:lstStyle/>
        <a:p>
          <a:pPr rtl="0">
            <a:spcAft>
              <a:spcPts val="988"/>
            </a:spcAft>
          </a:pPr>
          <a:r>
            <a:rPr lang="en-US" sz="1600" dirty="0">
              <a:latin typeface="+mn-lt"/>
            </a:rPr>
            <a:t>Unpredictable without knowing input key</a:t>
          </a:r>
        </a:p>
      </dgm:t>
    </dgm:pt>
    <dgm:pt modelId="{6B5F07AC-8791-3A40-9EDD-FB1A5A2778C6}" type="parTrans" cxnId="{26519AB4-583B-514B-AC51-E8071DA12DA3}">
      <dgm:prSet/>
      <dgm:spPr/>
      <dgm:t>
        <a:bodyPr/>
        <a:lstStyle/>
        <a:p>
          <a:endParaRPr lang="en-US"/>
        </a:p>
      </dgm:t>
    </dgm:pt>
    <dgm:pt modelId="{9B8E8DFF-12CC-0C44-A040-E806B4A1B7CA}" type="sibTrans" cxnId="{26519AB4-583B-514B-AC51-E8071DA12DA3}">
      <dgm:prSet/>
      <dgm:spPr/>
      <dgm:t>
        <a:bodyPr/>
        <a:lstStyle/>
        <a:p>
          <a:endParaRPr lang="en-US"/>
        </a:p>
      </dgm:t>
    </dgm:pt>
    <dgm:pt modelId="{AD6E03B8-5F36-A148-8BD4-2DCBBF59349F}">
      <dgm:prSet custT="1"/>
      <dgm:spPr/>
      <dgm:t>
        <a:bodyPr/>
        <a:lstStyle/>
        <a:p>
          <a:pPr rtl="0">
            <a:spcAft>
              <a:spcPts val="988"/>
            </a:spcAft>
          </a:pPr>
          <a:r>
            <a:rPr lang="en-US" sz="1600" dirty="0">
              <a:latin typeface="+mn-lt"/>
            </a:rPr>
            <a:t>XOR </a:t>
          </a:r>
          <a:r>
            <a:rPr lang="en-US" sz="1600" dirty="0" err="1">
              <a:latin typeface="+mn-lt"/>
            </a:rPr>
            <a:t>keystream</a:t>
          </a:r>
          <a:r>
            <a:rPr lang="en-US" sz="1600" dirty="0">
              <a:latin typeface="+mn-lt"/>
            </a:rPr>
            <a:t> output with plaintext bytes</a:t>
          </a:r>
        </a:p>
      </dgm:t>
    </dgm:pt>
    <dgm:pt modelId="{691DA890-A24A-2046-83DA-9E711ABD64A6}" type="parTrans" cxnId="{5C0E0014-9743-F14F-95B9-AB3FAE32B04B}">
      <dgm:prSet/>
      <dgm:spPr/>
      <dgm:t>
        <a:bodyPr/>
        <a:lstStyle/>
        <a:p>
          <a:endParaRPr lang="en-US"/>
        </a:p>
      </dgm:t>
    </dgm:pt>
    <dgm:pt modelId="{451889C8-F5BC-4042-956E-2775C9B9F1EA}" type="sibTrans" cxnId="{5C0E0014-9743-F14F-95B9-AB3FAE32B04B}">
      <dgm:prSet/>
      <dgm:spPr/>
      <dgm:t>
        <a:bodyPr/>
        <a:lstStyle/>
        <a:p>
          <a:endParaRPr lang="en-US"/>
        </a:p>
      </dgm:t>
    </dgm:pt>
    <dgm:pt modelId="{F38AEF27-EC7D-A943-B613-0CCEA412FEDB}" type="pres">
      <dgm:prSet presAssocID="{5EEF0568-5322-3546-BDAA-39C237D90A7C}" presName="rootnode" presStyleCnt="0">
        <dgm:presLayoutVars>
          <dgm:chMax/>
          <dgm:chPref/>
          <dgm:dir/>
          <dgm:animLvl val="lvl"/>
        </dgm:presLayoutVars>
      </dgm:prSet>
      <dgm:spPr/>
    </dgm:pt>
    <dgm:pt modelId="{1F2B4FDF-1FEB-0F48-8A5D-B6A409B48EDF}" type="pres">
      <dgm:prSet presAssocID="{38ACEFB2-8883-7A40-B0ED-FABDDB0D043C}" presName="composite" presStyleCnt="0"/>
      <dgm:spPr/>
    </dgm:pt>
    <dgm:pt modelId="{813FBECA-0727-7F41-885B-CD9BB6C62E91}" type="pres">
      <dgm:prSet presAssocID="{38ACEFB2-8883-7A40-B0ED-FABDDB0D043C}" presName="bentUpArrow1" presStyleLbl="alignImgPlace1" presStyleIdx="0" presStyleCnt="1"/>
      <dgm:spPr>
        <a:solidFill>
          <a:schemeClr val="accent6">
            <a:lumMod val="40000"/>
            <a:lumOff val="60000"/>
          </a:schemeClr>
        </a:solidFill>
      </dgm:spPr>
    </dgm:pt>
    <dgm:pt modelId="{A709C6C3-721B-C24A-B671-E181F40CB654}" type="pres">
      <dgm:prSet presAssocID="{38ACEFB2-8883-7A40-B0ED-FABDDB0D043C}" presName="ParentText" presStyleLbl="node1" presStyleIdx="0" presStyleCnt="2">
        <dgm:presLayoutVars>
          <dgm:chMax val="1"/>
          <dgm:chPref val="1"/>
          <dgm:bulletEnabled val="1"/>
        </dgm:presLayoutVars>
      </dgm:prSet>
      <dgm:spPr/>
    </dgm:pt>
    <dgm:pt modelId="{ED49F02E-5ABE-5849-8644-30C7FAA3B64E}" type="pres">
      <dgm:prSet presAssocID="{38ACEFB2-8883-7A40-B0ED-FABDDB0D043C}" presName="ChildText" presStyleLbl="revTx" presStyleIdx="0" presStyleCnt="2">
        <dgm:presLayoutVars>
          <dgm:chMax val="0"/>
          <dgm:chPref val="0"/>
          <dgm:bulletEnabled val="1"/>
        </dgm:presLayoutVars>
      </dgm:prSet>
      <dgm:spPr/>
    </dgm:pt>
    <dgm:pt modelId="{404E8B93-70E7-4049-B098-73FB5E0F839D}" type="pres">
      <dgm:prSet presAssocID="{E046182E-B775-0244-B560-EA6AAE007CD9}" presName="sibTrans" presStyleCnt="0"/>
      <dgm:spPr/>
    </dgm:pt>
    <dgm:pt modelId="{362018D2-9939-FC47-B488-DD76FC8AEB99}" type="pres">
      <dgm:prSet presAssocID="{D4122240-6317-DB47-BAA6-7B0F613C5092}" presName="composite" presStyleCnt="0"/>
      <dgm:spPr/>
    </dgm:pt>
    <dgm:pt modelId="{023B94EE-C944-1A41-99FB-FDAAF83EB110}" type="pres">
      <dgm:prSet presAssocID="{D4122240-6317-DB47-BAA6-7B0F613C5092}" presName="ParentText" presStyleLbl="node1" presStyleIdx="1" presStyleCnt="2">
        <dgm:presLayoutVars>
          <dgm:chMax val="1"/>
          <dgm:chPref val="1"/>
          <dgm:bulletEnabled val="1"/>
        </dgm:presLayoutVars>
      </dgm:prSet>
      <dgm:spPr/>
    </dgm:pt>
    <dgm:pt modelId="{50424F77-AB92-6049-8437-FC76F58DA25D}" type="pres">
      <dgm:prSet presAssocID="{D4122240-6317-DB47-BAA6-7B0F613C5092}" presName="FinalChildText" presStyleLbl="revTx" presStyleIdx="1" presStyleCnt="2">
        <dgm:presLayoutVars>
          <dgm:chMax val="0"/>
          <dgm:chPref val="0"/>
          <dgm:bulletEnabled val="1"/>
        </dgm:presLayoutVars>
      </dgm:prSet>
      <dgm:spPr/>
    </dgm:pt>
  </dgm:ptLst>
  <dgm:cxnLst>
    <dgm:cxn modelId="{5C0E0014-9743-F14F-95B9-AB3FAE32B04B}" srcId="{D4122240-6317-DB47-BAA6-7B0F613C5092}" destId="{AD6E03B8-5F36-A148-8BD4-2DCBBF59349F}" srcOrd="2" destOrd="0" parTransId="{691DA890-A24A-2046-83DA-9E711ABD64A6}" sibTransId="{451889C8-F5BC-4042-956E-2775C9B9F1EA}"/>
    <dgm:cxn modelId="{DFE77734-D0E3-6F4C-8428-D2E3817425AB}" srcId="{5EEF0568-5322-3546-BDAA-39C237D90A7C}" destId="{38ACEFB2-8883-7A40-B0ED-FABDDB0D043C}" srcOrd="0" destOrd="0" parTransId="{060E446E-FD45-334D-A436-7400B40CCE2A}" sibTransId="{E046182E-B775-0244-B560-EA6AAE007CD9}"/>
    <dgm:cxn modelId="{2C747C7E-50BB-664D-9C72-74288057CBA8}" type="presOf" srcId="{AD6E03B8-5F36-A148-8BD4-2DCBBF59349F}" destId="{50424F77-AB92-6049-8437-FC76F58DA25D}" srcOrd="0" destOrd="2" presId="urn:microsoft.com/office/officeart/2005/8/layout/StepDownProcess"/>
    <dgm:cxn modelId="{A6B02F84-E96E-B04A-A759-C695BBDFDBEA}" type="presOf" srcId="{D1E1C8F7-E2DD-6F4B-B19D-3E75B0E07FA8}" destId="{50424F77-AB92-6049-8437-FC76F58DA25D}" srcOrd="0" destOrd="1" presId="urn:microsoft.com/office/officeart/2005/8/layout/StepDownProcess"/>
    <dgm:cxn modelId="{86792685-C471-9A47-AF05-696CF2DEC0E9}" type="presOf" srcId="{38ACEFB2-8883-7A40-B0ED-FABDDB0D043C}" destId="{A709C6C3-721B-C24A-B671-E181F40CB654}" srcOrd="0" destOrd="0" presId="urn:microsoft.com/office/officeart/2005/8/layout/StepDownProcess"/>
    <dgm:cxn modelId="{1C6EA889-89EF-5648-88DC-2469F2BF0481}" type="presOf" srcId="{37160558-7717-E741-9C3C-9C8649B97970}" destId="{50424F77-AB92-6049-8437-FC76F58DA25D}" srcOrd="0" destOrd="0" presId="urn:microsoft.com/office/officeart/2005/8/layout/StepDownProcess"/>
    <dgm:cxn modelId="{D51FB98A-CA02-1247-9F4F-165FBE98DD36}" srcId="{D4122240-6317-DB47-BAA6-7B0F613C5092}" destId="{37160558-7717-E741-9C3C-9C8649B97970}" srcOrd="0" destOrd="0" parTransId="{3EAFA174-02D1-4B47-9FFC-A5B4BF68730B}" sibTransId="{D0C9D2EE-88A7-8642-B4C1-6DB556549C88}"/>
    <dgm:cxn modelId="{62CEF99B-E623-634C-93A4-B8A1FFB5D90F}" srcId="{5EEF0568-5322-3546-BDAA-39C237D90A7C}" destId="{D4122240-6317-DB47-BAA6-7B0F613C5092}" srcOrd="1" destOrd="0" parTransId="{441CBA31-7478-4B48-8869-387EC78F1515}" sibTransId="{FD5D7E99-1E6B-1646-8CD8-3FED6FD6D029}"/>
    <dgm:cxn modelId="{26519AB4-583B-514B-AC51-E8071DA12DA3}" srcId="{D4122240-6317-DB47-BAA6-7B0F613C5092}" destId="{D1E1C8F7-E2DD-6F4B-B19D-3E75B0E07FA8}" srcOrd="1" destOrd="0" parTransId="{6B5F07AC-8791-3A40-9EDD-FB1A5A2778C6}" sibTransId="{9B8E8DFF-12CC-0C44-A040-E806B4A1B7CA}"/>
    <dgm:cxn modelId="{B6609DEB-6DD2-FA4F-AD98-0F4037A2820F}" type="presOf" srcId="{5EEF0568-5322-3546-BDAA-39C237D90A7C}" destId="{F38AEF27-EC7D-A943-B613-0CCEA412FEDB}" srcOrd="0" destOrd="0" presId="urn:microsoft.com/office/officeart/2005/8/layout/StepDownProcess"/>
    <dgm:cxn modelId="{54CFCAF9-B4CF-684B-99D8-B71F7ED46BE8}" type="presOf" srcId="{D4122240-6317-DB47-BAA6-7B0F613C5092}" destId="{023B94EE-C944-1A41-99FB-FDAAF83EB110}" srcOrd="0" destOrd="0" presId="urn:microsoft.com/office/officeart/2005/8/layout/StepDownProcess"/>
    <dgm:cxn modelId="{A2820807-2B04-234F-92A3-E73E1AFD270D}" type="presParOf" srcId="{F38AEF27-EC7D-A943-B613-0CCEA412FEDB}" destId="{1F2B4FDF-1FEB-0F48-8A5D-B6A409B48EDF}" srcOrd="0" destOrd="0" presId="urn:microsoft.com/office/officeart/2005/8/layout/StepDownProcess"/>
    <dgm:cxn modelId="{063BA427-576E-704E-847A-78F6144B77CD}" type="presParOf" srcId="{1F2B4FDF-1FEB-0F48-8A5D-B6A409B48EDF}" destId="{813FBECA-0727-7F41-885B-CD9BB6C62E91}" srcOrd="0" destOrd="0" presId="urn:microsoft.com/office/officeart/2005/8/layout/StepDownProcess"/>
    <dgm:cxn modelId="{9635FD0D-1E7D-BD42-949A-B3C71592FE25}" type="presParOf" srcId="{1F2B4FDF-1FEB-0F48-8A5D-B6A409B48EDF}" destId="{A709C6C3-721B-C24A-B671-E181F40CB654}" srcOrd="1" destOrd="0" presId="urn:microsoft.com/office/officeart/2005/8/layout/StepDownProcess"/>
    <dgm:cxn modelId="{7BA423C3-3244-654A-A3C7-71AFF74E277B}" type="presParOf" srcId="{1F2B4FDF-1FEB-0F48-8A5D-B6A409B48EDF}" destId="{ED49F02E-5ABE-5849-8644-30C7FAA3B64E}" srcOrd="2" destOrd="0" presId="urn:microsoft.com/office/officeart/2005/8/layout/StepDownProcess"/>
    <dgm:cxn modelId="{E93700E3-FAC6-B846-9765-98CA2155EE18}" type="presParOf" srcId="{F38AEF27-EC7D-A943-B613-0CCEA412FEDB}" destId="{404E8B93-70E7-4049-B098-73FB5E0F839D}" srcOrd="1" destOrd="0" presId="urn:microsoft.com/office/officeart/2005/8/layout/StepDownProcess"/>
    <dgm:cxn modelId="{057FFC73-3440-7944-BCA7-D021CFC24F0D}" type="presParOf" srcId="{F38AEF27-EC7D-A943-B613-0CCEA412FEDB}" destId="{362018D2-9939-FC47-B488-DD76FC8AEB99}" srcOrd="2" destOrd="0" presId="urn:microsoft.com/office/officeart/2005/8/layout/StepDownProcess"/>
    <dgm:cxn modelId="{B48017AD-8AA5-F542-993E-BA2CC17BB7F1}" type="presParOf" srcId="{362018D2-9939-FC47-B488-DD76FC8AEB99}" destId="{023B94EE-C944-1A41-99FB-FDAAF83EB110}" srcOrd="0" destOrd="0" presId="urn:microsoft.com/office/officeart/2005/8/layout/StepDownProcess"/>
    <dgm:cxn modelId="{64F56D1D-A518-6142-BEF3-9F12F9606BAE}" type="presParOf" srcId="{362018D2-9939-FC47-B488-DD76FC8AEB99}" destId="{50424F77-AB92-6049-8437-FC76F58DA25D}"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38FE197-4DDB-A745-BDC8-649AC6FE8023}" type="doc">
      <dgm:prSet loTypeId="urn:microsoft.com/office/officeart/2005/8/layout/chevron2" loCatId="process" qsTypeId="urn:microsoft.com/office/officeart/2005/8/quickstyle/3D2" qsCatId="3D" csTypeId="urn:microsoft.com/office/officeart/2005/8/colors/accent1_2" csCatId="accent1" phldr="1"/>
      <dgm:spPr/>
      <dgm:t>
        <a:bodyPr/>
        <a:lstStyle/>
        <a:p>
          <a:endParaRPr lang="en-US"/>
        </a:p>
      </dgm:t>
    </dgm:pt>
    <dgm:pt modelId="{9473FC67-656E-E94D-9A66-24DE048BE2EB}">
      <dgm:prSet phldrT="[Text]"/>
      <dgm:spPr/>
      <dgm:t>
        <a:bodyPr/>
        <a:lstStyle/>
        <a:p>
          <a:r>
            <a:rPr lang="en-US" b="1" i="0" dirty="0">
              <a:latin typeface="+mn-lt"/>
              <a:ea typeface="+mn-ea"/>
            </a:rPr>
            <a:t>1</a:t>
          </a:r>
          <a:endParaRPr lang="en-US" b="1" i="0" dirty="0">
            <a:latin typeface="+mn-lt"/>
          </a:endParaRPr>
        </a:p>
      </dgm:t>
    </dgm:pt>
    <dgm:pt modelId="{7DD8EECF-5877-6E40-81E6-BC23C15F514A}" type="parTrans" cxnId="{C4C3F72B-328B-7C4C-B63E-72906F87DA96}">
      <dgm:prSet/>
      <dgm:spPr/>
      <dgm:t>
        <a:bodyPr/>
        <a:lstStyle/>
        <a:p>
          <a:endParaRPr lang="en-US"/>
        </a:p>
      </dgm:t>
    </dgm:pt>
    <dgm:pt modelId="{D4FC6BD8-DC16-3049-B7B9-FA1CF7782884}" type="sibTrans" cxnId="{C4C3F72B-328B-7C4C-B63E-72906F87DA96}">
      <dgm:prSet/>
      <dgm:spPr/>
      <dgm:t>
        <a:bodyPr/>
        <a:lstStyle/>
        <a:p>
          <a:endParaRPr lang="en-US"/>
        </a:p>
      </dgm:t>
    </dgm:pt>
    <dgm:pt modelId="{427FC7C2-3137-854E-AB34-581C57E2FF6C}">
      <dgm:prSet/>
      <dgm:spPr/>
      <dgm:t>
        <a:bodyPr/>
        <a:lstStyle/>
        <a:p>
          <a:r>
            <a:rPr lang="en-US" dirty="0">
              <a:latin typeface="+mn-lt"/>
              <a:ea typeface="+mn-ea"/>
            </a:rPr>
            <a:t>A third party could select the key and physically deliver it to            A and B</a:t>
          </a:r>
        </a:p>
      </dgm:t>
    </dgm:pt>
    <dgm:pt modelId="{B2882D0A-8FD1-ED42-935F-E8C3B991F196}" type="parTrans" cxnId="{191FEF2E-B760-F142-A3E5-D122BDB55678}">
      <dgm:prSet/>
      <dgm:spPr/>
      <dgm:t>
        <a:bodyPr/>
        <a:lstStyle/>
        <a:p>
          <a:endParaRPr lang="en-US"/>
        </a:p>
      </dgm:t>
    </dgm:pt>
    <dgm:pt modelId="{EB0FF72B-E8D8-3E4F-89BD-BF4A39413FB0}" type="sibTrans" cxnId="{191FEF2E-B760-F142-A3E5-D122BDB55678}">
      <dgm:prSet/>
      <dgm:spPr/>
      <dgm:t>
        <a:bodyPr/>
        <a:lstStyle/>
        <a:p>
          <a:endParaRPr lang="en-US"/>
        </a:p>
      </dgm:t>
    </dgm:pt>
    <dgm:pt modelId="{CC005458-867D-7B4D-ADB2-A8901A1B1074}">
      <dgm:prSet/>
      <dgm:spPr/>
      <dgm:t>
        <a:bodyPr/>
        <a:lstStyle/>
        <a:p>
          <a:r>
            <a:rPr lang="en-US" dirty="0">
              <a:latin typeface="+mn-lt"/>
              <a:ea typeface="+mn-ea"/>
            </a:rPr>
            <a:t>If A and B have previously and recently used a key, one party could transmit the new key to the other, encrypted using the old key</a:t>
          </a:r>
        </a:p>
      </dgm:t>
    </dgm:pt>
    <dgm:pt modelId="{35D360DE-3BD9-F44B-85E3-666025FF44F8}" type="parTrans" cxnId="{43D0D8C0-2915-324A-A173-AF87FEEDB0E7}">
      <dgm:prSet/>
      <dgm:spPr/>
      <dgm:t>
        <a:bodyPr/>
        <a:lstStyle/>
        <a:p>
          <a:endParaRPr lang="en-US"/>
        </a:p>
      </dgm:t>
    </dgm:pt>
    <dgm:pt modelId="{07183291-A770-A94A-B2B8-F81F901C0358}" type="sibTrans" cxnId="{43D0D8C0-2915-324A-A173-AF87FEEDB0E7}">
      <dgm:prSet/>
      <dgm:spPr/>
      <dgm:t>
        <a:bodyPr/>
        <a:lstStyle/>
        <a:p>
          <a:endParaRPr lang="en-US"/>
        </a:p>
      </dgm:t>
    </dgm:pt>
    <dgm:pt modelId="{098F6A45-D20D-DC4C-9FAB-B5B1761B3CB4}">
      <dgm:prSet/>
      <dgm:spPr/>
      <dgm:t>
        <a:bodyPr/>
        <a:lstStyle/>
        <a:p>
          <a:r>
            <a:rPr lang="en-US" dirty="0">
              <a:latin typeface="+mn-lt"/>
              <a:ea typeface="+mn-ea"/>
            </a:rPr>
            <a:t>If A and B each have an encrypted connection to a third party C,         C could deliver a key on the encrypted links to A and B</a:t>
          </a:r>
        </a:p>
      </dgm:t>
    </dgm:pt>
    <dgm:pt modelId="{9FC7EA24-5D08-1B46-9B3D-D87C2003F3D6}" type="parTrans" cxnId="{43D91966-F00E-DB4F-B7BC-670485C2F3B3}">
      <dgm:prSet/>
      <dgm:spPr/>
      <dgm:t>
        <a:bodyPr/>
        <a:lstStyle/>
        <a:p>
          <a:endParaRPr lang="en-US"/>
        </a:p>
      </dgm:t>
    </dgm:pt>
    <dgm:pt modelId="{D9B781FA-24A9-1641-BF37-3C77810AA36C}" type="sibTrans" cxnId="{43D91966-F00E-DB4F-B7BC-670485C2F3B3}">
      <dgm:prSet/>
      <dgm:spPr/>
      <dgm:t>
        <a:bodyPr/>
        <a:lstStyle/>
        <a:p>
          <a:endParaRPr lang="en-US"/>
        </a:p>
      </dgm:t>
    </dgm:pt>
    <dgm:pt modelId="{CF1F6C1F-B55D-8A40-95C4-921FAA6E9B7C}">
      <dgm:prSet phldrT="[Text]"/>
      <dgm:spPr/>
      <dgm:t>
        <a:bodyPr/>
        <a:lstStyle/>
        <a:p>
          <a:r>
            <a:rPr lang="en-US" b="1" i="0">
              <a:latin typeface="+mn-lt"/>
            </a:rPr>
            <a:t>2</a:t>
          </a:r>
          <a:endParaRPr lang="en-US" b="1" i="0" dirty="0">
            <a:latin typeface="+mn-lt"/>
          </a:endParaRPr>
        </a:p>
      </dgm:t>
    </dgm:pt>
    <dgm:pt modelId="{F77B1DA3-F87E-484B-9540-18ABB0D3229D}" type="parTrans" cxnId="{55A6EE15-1A7E-654B-8926-672B225C8746}">
      <dgm:prSet/>
      <dgm:spPr/>
      <dgm:t>
        <a:bodyPr/>
        <a:lstStyle/>
        <a:p>
          <a:endParaRPr lang="en-US"/>
        </a:p>
      </dgm:t>
    </dgm:pt>
    <dgm:pt modelId="{298D1480-3B87-7542-B125-244A71DA56F5}" type="sibTrans" cxnId="{55A6EE15-1A7E-654B-8926-672B225C8746}">
      <dgm:prSet/>
      <dgm:spPr/>
      <dgm:t>
        <a:bodyPr/>
        <a:lstStyle/>
        <a:p>
          <a:endParaRPr lang="en-US"/>
        </a:p>
      </dgm:t>
    </dgm:pt>
    <dgm:pt modelId="{9FD52420-2F75-C948-ABD1-8012E2372496}">
      <dgm:prSet/>
      <dgm:spPr/>
      <dgm:t>
        <a:bodyPr/>
        <a:lstStyle/>
        <a:p>
          <a:r>
            <a:rPr lang="en-US" b="1" i="0">
              <a:latin typeface="+mn-lt"/>
              <a:ea typeface="+mn-ea"/>
            </a:rPr>
            <a:t>3</a:t>
          </a:r>
          <a:endParaRPr lang="en-US" b="1" i="0" dirty="0">
            <a:latin typeface="+mn-lt"/>
            <a:ea typeface="+mn-ea"/>
          </a:endParaRPr>
        </a:p>
      </dgm:t>
    </dgm:pt>
    <dgm:pt modelId="{F02A00BC-EFA7-E041-A293-BFDCA44C446B}" type="parTrans" cxnId="{87F9BA7C-74DF-534D-A033-41D688E3A4F4}">
      <dgm:prSet/>
      <dgm:spPr/>
      <dgm:t>
        <a:bodyPr/>
        <a:lstStyle/>
        <a:p>
          <a:endParaRPr lang="en-US"/>
        </a:p>
      </dgm:t>
    </dgm:pt>
    <dgm:pt modelId="{BCF63C5F-291D-2B43-8787-F65B80DB35D5}" type="sibTrans" cxnId="{87F9BA7C-74DF-534D-A033-41D688E3A4F4}">
      <dgm:prSet/>
      <dgm:spPr/>
      <dgm:t>
        <a:bodyPr/>
        <a:lstStyle/>
        <a:p>
          <a:endParaRPr lang="en-US"/>
        </a:p>
      </dgm:t>
    </dgm:pt>
    <dgm:pt modelId="{C1FA5D0D-3F51-FA4F-AA9B-9239DD2F6092}">
      <dgm:prSet/>
      <dgm:spPr/>
      <dgm:t>
        <a:bodyPr/>
        <a:lstStyle/>
        <a:p>
          <a:r>
            <a:rPr lang="en-US" b="1" i="0" dirty="0">
              <a:latin typeface="+mn-lt"/>
              <a:ea typeface="+mn-ea"/>
            </a:rPr>
            <a:t>4</a:t>
          </a:r>
        </a:p>
      </dgm:t>
    </dgm:pt>
    <dgm:pt modelId="{7E0A1214-7A61-7F41-89D4-F90C123A6E07}" type="parTrans" cxnId="{99E915E9-23BD-9040-B516-CD405AE8547C}">
      <dgm:prSet/>
      <dgm:spPr/>
      <dgm:t>
        <a:bodyPr/>
        <a:lstStyle/>
        <a:p>
          <a:endParaRPr lang="en-US"/>
        </a:p>
      </dgm:t>
    </dgm:pt>
    <dgm:pt modelId="{60767918-91F3-CF4D-A8E0-4E3B3C17BB50}" type="sibTrans" cxnId="{99E915E9-23BD-9040-B516-CD405AE8547C}">
      <dgm:prSet/>
      <dgm:spPr/>
      <dgm:t>
        <a:bodyPr/>
        <a:lstStyle/>
        <a:p>
          <a:endParaRPr lang="en-US"/>
        </a:p>
      </dgm:t>
    </dgm:pt>
    <dgm:pt modelId="{E2D10D78-017F-D34E-94D0-DF1FC2BB04F3}">
      <dgm:prSet phldrT="[Text]"/>
      <dgm:spPr/>
      <dgm:t>
        <a:bodyPr/>
        <a:lstStyle/>
        <a:p>
          <a:r>
            <a:rPr lang="en-US" dirty="0">
              <a:latin typeface="+mn-lt"/>
              <a:ea typeface="+mn-ea"/>
            </a:rPr>
            <a:t>A key could be selected by A and physically delivered to B</a:t>
          </a:r>
          <a:endParaRPr lang="en-US" dirty="0">
            <a:latin typeface="+mn-lt"/>
          </a:endParaRPr>
        </a:p>
      </dgm:t>
    </dgm:pt>
    <dgm:pt modelId="{83CD2007-F469-5A47-B9CB-AEFACA3395F6}" type="sibTrans" cxnId="{B62C2FE6-F80F-1E47-B3E9-BF47B5AB789E}">
      <dgm:prSet/>
      <dgm:spPr/>
      <dgm:t>
        <a:bodyPr/>
        <a:lstStyle/>
        <a:p>
          <a:endParaRPr lang="en-US"/>
        </a:p>
      </dgm:t>
    </dgm:pt>
    <dgm:pt modelId="{2D4915A9-AB22-0140-8025-9F58C933A511}" type="parTrans" cxnId="{B62C2FE6-F80F-1E47-B3E9-BF47B5AB789E}">
      <dgm:prSet/>
      <dgm:spPr/>
      <dgm:t>
        <a:bodyPr/>
        <a:lstStyle/>
        <a:p>
          <a:endParaRPr lang="en-US"/>
        </a:p>
      </dgm:t>
    </dgm:pt>
    <dgm:pt modelId="{20F414EF-8AD4-9A47-8FB6-2242EC33BD40}" type="pres">
      <dgm:prSet presAssocID="{538FE197-4DDB-A745-BDC8-649AC6FE8023}" presName="linearFlow" presStyleCnt="0">
        <dgm:presLayoutVars>
          <dgm:dir/>
          <dgm:animLvl val="lvl"/>
          <dgm:resizeHandles val="exact"/>
        </dgm:presLayoutVars>
      </dgm:prSet>
      <dgm:spPr/>
    </dgm:pt>
    <dgm:pt modelId="{B16E32B0-2CDB-CD4A-BA85-A71FC68B46B8}" type="pres">
      <dgm:prSet presAssocID="{9473FC67-656E-E94D-9A66-24DE048BE2EB}" presName="composite" presStyleCnt="0"/>
      <dgm:spPr/>
    </dgm:pt>
    <dgm:pt modelId="{7D666EB3-B40C-924E-93BD-2F063C0F0DDF}" type="pres">
      <dgm:prSet presAssocID="{9473FC67-656E-E94D-9A66-24DE048BE2EB}" presName="parentText" presStyleLbl="alignNode1" presStyleIdx="0" presStyleCnt="4">
        <dgm:presLayoutVars>
          <dgm:chMax val="1"/>
          <dgm:bulletEnabled val="1"/>
        </dgm:presLayoutVars>
      </dgm:prSet>
      <dgm:spPr/>
    </dgm:pt>
    <dgm:pt modelId="{9E8B79B9-A41A-714C-ACD5-7B7BCC26866A}" type="pres">
      <dgm:prSet presAssocID="{9473FC67-656E-E94D-9A66-24DE048BE2EB}" presName="descendantText" presStyleLbl="alignAcc1" presStyleIdx="0" presStyleCnt="4">
        <dgm:presLayoutVars>
          <dgm:bulletEnabled val="1"/>
        </dgm:presLayoutVars>
      </dgm:prSet>
      <dgm:spPr/>
    </dgm:pt>
    <dgm:pt modelId="{AE949AD4-EE5E-B94B-A69B-9262A439170D}" type="pres">
      <dgm:prSet presAssocID="{D4FC6BD8-DC16-3049-B7B9-FA1CF7782884}" presName="sp" presStyleCnt="0"/>
      <dgm:spPr/>
    </dgm:pt>
    <dgm:pt modelId="{2E092CFA-F78C-6541-9CB9-E96086FDF619}" type="pres">
      <dgm:prSet presAssocID="{CF1F6C1F-B55D-8A40-95C4-921FAA6E9B7C}" presName="composite" presStyleCnt="0"/>
      <dgm:spPr/>
    </dgm:pt>
    <dgm:pt modelId="{3B3CCB9B-ACA1-3048-8C85-82028E4D4D0D}" type="pres">
      <dgm:prSet presAssocID="{CF1F6C1F-B55D-8A40-95C4-921FAA6E9B7C}" presName="parentText" presStyleLbl="alignNode1" presStyleIdx="1" presStyleCnt="4">
        <dgm:presLayoutVars>
          <dgm:chMax val="1"/>
          <dgm:bulletEnabled val="1"/>
        </dgm:presLayoutVars>
      </dgm:prSet>
      <dgm:spPr/>
    </dgm:pt>
    <dgm:pt modelId="{C07ED9D2-0725-614B-AA3F-43CFD12E1175}" type="pres">
      <dgm:prSet presAssocID="{CF1F6C1F-B55D-8A40-95C4-921FAA6E9B7C}" presName="descendantText" presStyleLbl="alignAcc1" presStyleIdx="1" presStyleCnt="4">
        <dgm:presLayoutVars>
          <dgm:bulletEnabled val="1"/>
        </dgm:presLayoutVars>
      </dgm:prSet>
      <dgm:spPr/>
    </dgm:pt>
    <dgm:pt modelId="{86C454DE-0F6E-3746-B80D-E0B93DC32054}" type="pres">
      <dgm:prSet presAssocID="{298D1480-3B87-7542-B125-244A71DA56F5}" presName="sp" presStyleCnt="0"/>
      <dgm:spPr/>
    </dgm:pt>
    <dgm:pt modelId="{15147EE2-4D61-A84D-9CF5-29F595C9CEEF}" type="pres">
      <dgm:prSet presAssocID="{9FD52420-2F75-C948-ABD1-8012E2372496}" presName="composite" presStyleCnt="0"/>
      <dgm:spPr/>
    </dgm:pt>
    <dgm:pt modelId="{E930607E-2DF9-8E46-8502-702AD6D4BA63}" type="pres">
      <dgm:prSet presAssocID="{9FD52420-2F75-C948-ABD1-8012E2372496}" presName="parentText" presStyleLbl="alignNode1" presStyleIdx="2" presStyleCnt="4">
        <dgm:presLayoutVars>
          <dgm:chMax val="1"/>
          <dgm:bulletEnabled val="1"/>
        </dgm:presLayoutVars>
      </dgm:prSet>
      <dgm:spPr/>
    </dgm:pt>
    <dgm:pt modelId="{E49E5850-B06F-6D40-B491-4AB73FA66EAC}" type="pres">
      <dgm:prSet presAssocID="{9FD52420-2F75-C948-ABD1-8012E2372496}" presName="descendantText" presStyleLbl="alignAcc1" presStyleIdx="2" presStyleCnt="4">
        <dgm:presLayoutVars>
          <dgm:bulletEnabled val="1"/>
        </dgm:presLayoutVars>
      </dgm:prSet>
      <dgm:spPr/>
    </dgm:pt>
    <dgm:pt modelId="{0C3450CD-1D87-B140-8428-DF98B95F9037}" type="pres">
      <dgm:prSet presAssocID="{BCF63C5F-291D-2B43-8787-F65B80DB35D5}" presName="sp" presStyleCnt="0"/>
      <dgm:spPr/>
    </dgm:pt>
    <dgm:pt modelId="{D499EC36-A261-BB4A-910C-02657B38176C}" type="pres">
      <dgm:prSet presAssocID="{C1FA5D0D-3F51-FA4F-AA9B-9239DD2F6092}" presName="composite" presStyleCnt="0"/>
      <dgm:spPr/>
    </dgm:pt>
    <dgm:pt modelId="{76498AD5-0574-CF47-960E-68DDB9890FB9}" type="pres">
      <dgm:prSet presAssocID="{C1FA5D0D-3F51-FA4F-AA9B-9239DD2F6092}" presName="parentText" presStyleLbl="alignNode1" presStyleIdx="3" presStyleCnt="4">
        <dgm:presLayoutVars>
          <dgm:chMax val="1"/>
          <dgm:bulletEnabled val="1"/>
        </dgm:presLayoutVars>
      </dgm:prSet>
      <dgm:spPr/>
    </dgm:pt>
    <dgm:pt modelId="{B1577744-7016-7942-92B1-68603F262349}" type="pres">
      <dgm:prSet presAssocID="{C1FA5D0D-3F51-FA4F-AA9B-9239DD2F6092}" presName="descendantText" presStyleLbl="alignAcc1" presStyleIdx="3" presStyleCnt="4">
        <dgm:presLayoutVars>
          <dgm:bulletEnabled val="1"/>
        </dgm:presLayoutVars>
      </dgm:prSet>
      <dgm:spPr/>
    </dgm:pt>
  </dgm:ptLst>
  <dgm:cxnLst>
    <dgm:cxn modelId="{CE66DB15-B047-F242-86C2-783EC01D4B5A}" type="presOf" srcId="{CC005458-867D-7B4D-ADB2-A8901A1B1074}" destId="{E49E5850-B06F-6D40-B491-4AB73FA66EAC}" srcOrd="0" destOrd="0" presId="urn:microsoft.com/office/officeart/2005/8/layout/chevron2"/>
    <dgm:cxn modelId="{55A6EE15-1A7E-654B-8926-672B225C8746}" srcId="{538FE197-4DDB-A745-BDC8-649AC6FE8023}" destId="{CF1F6C1F-B55D-8A40-95C4-921FAA6E9B7C}" srcOrd="1" destOrd="0" parTransId="{F77B1DA3-F87E-484B-9540-18ABB0D3229D}" sibTransId="{298D1480-3B87-7542-B125-244A71DA56F5}"/>
    <dgm:cxn modelId="{FF28EB17-9C85-FE40-8A78-12A4DFE49039}" type="presOf" srcId="{538FE197-4DDB-A745-BDC8-649AC6FE8023}" destId="{20F414EF-8AD4-9A47-8FB6-2242EC33BD40}" srcOrd="0" destOrd="0" presId="urn:microsoft.com/office/officeart/2005/8/layout/chevron2"/>
    <dgm:cxn modelId="{C4C3F72B-328B-7C4C-B63E-72906F87DA96}" srcId="{538FE197-4DDB-A745-BDC8-649AC6FE8023}" destId="{9473FC67-656E-E94D-9A66-24DE048BE2EB}" srcOrd="0" destOrd="0" parTransId="{7DD8EECF-5877-6E40-81E6-BC23C15F514A}" sibTransId="{D4FC6BD8-DC16-3049-B7B9-FA1CF7782884}"/>
    <dgm:cxn modelId="{191FEF2E-B760-F142-A3E5-D122BDB55678}" srcId="{CF1F6C1F-B55D-8A40-95C4-921FAA6E9B7C}" destId="{427FC7C2-3137-854E-AB34-581C57E2FF6C}" srcOrd="0" destOrd="0" parTransId="{B2882D0A-8FD1-ED42-935F-E8C3B991F196}" sibTransId="{EB0FF72B-E8D8-3E4F-89BD-BF4A39413FB0}"/>
    <dgm:cxn modelId="{186AAB4E-2FF6-2043-8CE8-2B3BD37CC56D}" type="presOf" srcId="{9FD52420-2F75-C948-ABD1-8012E2372496}" destId="{E930607E-2DF9-8E46-8502-702AD6D4BA63}" srcOrd="0" destOrd="0" presId="urn:microsoft.com/office/officeart/2005/8/layout/chevron2"/>
    <dgm:cxn modelId="{43D91966-F00E-DB4F-B7BC-670485C2F3B3}" srcId="{C1FA5D0D-3F51-FA4F-AA9B-9239DD2F6092}" destId="{098F6A45-D20D-DC4C-9FAB-B5B1761B3CB4}" srcOrd="0" destOrd="0" parTransId="{9FC7EA24-5D08-1B46-9B3D-D87C2003F3D6}" sibTransId="{D9B781FA-24A9-1641-BF37-3C77810AA36C}"/>
    <dgm:cxn modelId="{87F9BA7C-74DF-534D-A033-41D688E3A4F4}" srcId="{538FE197-4DDB-A745-BDC8-649AC6FE8023}" destId="{9FD52420-2F75-C948-ABD1-8012E2372496}" srcOrd="2" destOrd="0" parTransId="{F02A00BC-EFA7-E041-A293-BFDCA44C446B}" sibTransId="{BCF63C5F-291D-2B43-8787-F65B80DB35D5}"/>
    <dgm:cxn modelId="{405F8E95-1BA4-5C41-A482-17EC846291AD}" type="presOf" srcId="{C1FA5D0D-3F51-FA4F-AA9B-9239DD2F6092}" destId="{76498AD5-0574-CF47-960E-68DDB9890FB9}" srcOrd="0" destOrd="0" presId="urn:microsoft.com/office/officeart/2005/8/layout/chevron2"/>
    <dgm:cxn modelId="{527B1BA9-12D7-724B-9687-463A95406898}" type="presOf" srcId="{9473FC67-656E-E94D-9A66-24DE048BE2EB}" destId="{7D666EB3-B40C-924E-93BD-2F063C0F0DDF}" srcOrd="0" destOrd="0" presId="urn:microsoft.com/office/officeart/2005/8/layout/chevron2"/>
    <dgm:cxn modelId="{43D0D8C0-2915-324A-A173-AF87FEEDB0E7}" srcId="{9FD52420-2F75-C948-ABD1-8012E2372496}" destId="{CC005458-867D-7B4D-ADB2-A8901A1B1074}" srcOrd="0" destOrd="0" parTransId="{35D360DE-3BD9-F44B-85E3-666025FF44F8}" sibTransId="{07183291-A770-A94A-B2B8-F81F901C0358}"/>
    <dgm:cxn modelId="{D84ED9C5-4619-9642-9150-064E63CAF756}" type="presOf" srcId="{098F6A45-D20D-DC4C-9FAB-B5B1761B3CB4}" destId="{B1577744-7016-7942-92B1-68603F262349}" srcOrd="0" destOrd="0" presId="urn:microsoft.com/office/officeart/2005/8/layout/chevron2"/>
    <dgm:cxn modelId="{BDF88BDD-7E1F-B040-8A94-A51CAEA7CA96}" type="presOf" srcId="{CF1F6C1F-B55D-8A40-95C4-921FAA6E9B7C}" destId="{3B3CCB9B-ACA1-3048-8C85-82028E4D4D0D}" srcOrd="0" destOrd="0" presId="urn:microsoft.com/office/officeart/2005/8/layout/chevron2"/>
    <dgm:cxn modelId="{B62C2FE6-F80F-1E47-B3E9-BF47B5AB789E}" srcId="{9473FC67-656E-E94D-9A66-24DE048BE2EB}" destId="{E2D10D78-017F-D34E-94D0-DF1FC2BB04F3}" srcOrd="0" destOrd="0" parTransId="{2D4915A9-AB22-0140-8025-9F58C933A511}" sibTransId="{83CD2007-F469-5A47-B9CB-AEFACA3395F6}"/>
    <dgm:cxn modelId="{34D1B8E7-F8B6-5E44-BAF7-4DFED0718AC3}" type="presOf" srcId="{427FC7C2-3137-854E-AB34-581C57E2FF6C}" destId="{C07ED9D2-0725-614B-AA3F-43CFD12E1175}" srcOrd="0" destOrd="0" presId="urn:microsoft.com/office/officeart/2005/8/layout/chevron2"/>
    <dgm:cxn modelId="{99E915E9-23BD-9040-B516-CD405AE8547C}" srcId="{538FE197-4DDB-A745-BDC8-649AC6FE8023}" destId="{C1FA5D0D-3F51-FA4F-AA9B-9239DD2F6092}" srcOrd="3" destOrd="0" parTransId="{7E0A1214-7A61-7F41-89D4-F90C123A6E07}" sibTransId="{60767918-91F3-CF4D-A8E0-4E3B3C17BB50}"/>
    <dgm:cxn modelId="{680365ED-F2B2-6044-8381-BB20763A42FF}" type="presOf" srcId="{E2D10D78-017F-D34E-94D0-DF1FC2BB04F3}" destId="{9E8B79B9-A41A-714C-ACD5-7B7BCC26866A}" srcOrd="0" destOrd="0" presId="urn:microsoft.com/office/officeart/2005/8/layout/chevron2"/>
    <dgm:cxn modelId="{8DFC4302-140C-1244-A8D7-3A4D9BE70DF8}" type="presParOf" srcId="{20F414EF-8AD4-9A47-8FB6-2242EC33BD40}" destId="{B16E32B0-2CDB-CD4A-BA85-A71FC68B46B8}" srcOrd="0" destOrd="0" presId="urn:microsoft.com/office/officeart/2005/8/layout/chevron2"/>
    <dgm:cxn modelId="{6CB15EB1-C3C9-2A4D-9479-2BCBACE40DB1}" type="presParOf" srcId="{B16E32B0-2CDB-CD4A-BA85-A71FC68B46B8}" destId="{7D666EB3-B40C-924E-93BD-2F063C0F0DDF}" srcOrd="0" destOrd="0" presId="urn:microsoft.com/office/officeart/2005/8/layout/chevron2"/>
    <dgm:cxn modelId="{0E3BA3B4-370A-234D-972E-21C888C7C783}" type="presParOf" srcId="{B16E32B0-2CDB-CD4A-BA85-A71FC68B46B8}" destId="{9E8B79B9-A41A-714C-ACD5-7B7BCC26866A}" srcOrd="1" destOrd="0" presId="urn:microsoft.com/office/officeart/2005/8/layout/chevron2"/>
    <dgm:cxn modelId="{81B3D2B3-3A61-F94D-9801-1A9108BC91B1}" type="presParOf" srcId="{20F414EF-8AD4-9A47-8FB6-2242EC33BD40}" destId="{AE949AD4-EE5E-B94B-A69B-9262A439170D}" srcOrd="1" destOrd="0" presId="urn:microsoft.com/office/officeart/2005/8/layout/chevron2"/>
    <dgm:cxn modelId="{4CB1E4B1-02FA-C241-B65A-634D1E6AFCF9}" type="presParOf" srcId="{20F414EF-8AD4-9A47-8FB6-2242EC33BD40}" destId="{2E092CFA-F78C-6541-9CB9-E96086FDF619}" srcOrd="2" destOrd="0" presId="urn:microsoft.com/office/officeart/2005/8/layout/chevron2"/>
    <dgm:cxn modelId="{525F6A50-7FDE-394E-98C7-EC08DD358FBF}" type="presParOf" srcId="{2E092CFA-F78C-6541-9CB9-E96086FDF619}" destId="{3B3CCB9B-ACA1-3048-8C85-82028E4D4D0D}" srcOrd="0" destOrd="0" presId="urn:microsoft.com/office/officeart/2005/8/layout/chevron2"/>
    <dgm:cxn modelId="{A727C6F4-1CB3-2D47-9883-73A9AD52F051}" type="presParOf" srcId="{2E092CFA-F78C-6541-9CB9-E96086FDF619}" destId="{C07ED9D2-0725-614B-AA3F-43CFD12E1175}" srcOrd="1" destOrd="0" presId="urn:microsoft.com/office/officeart/2005/8/layout/chevron2"/>
    <dgm:cxn modelId="{44278BD0-5BA7-1746-B539-44221A4F6F78}" type="presParOf" srcId="{20F414EF-8AD4-9A47-8FB6-2242EC33BD40}" destId="{86C454DE-0F6E-3746-B80D-E0B93DC32054}" srcOrd="3" destOrd="0" presId="urn:microsoft.com/office/officeart/2005/8/layout/chevron2"/>
    <dgm:cxn modelId="{D9832D57-19F3-124B-88DD-C68DA6EA9AE1}" type="presParOf" srcId="{20F414EF-8AD4-9A47-8FB6-2242EC33BD40}" destId="{15147EE2-4D61-A84D-9CF5-29F595C9CEEF}" srcOrd="4" destOrd="0" presId="urn:microsoft.com/office/officeart/2005/8/layout/chevron2"/>
    <dgm:cxn modelId="{97C21311-3BB9-1340-9A8C-72B57EDA8B44}" type="presParOf" srcId="{15147EE2-4D61-A84D-9CF5-29F595C9CEEF}" destId="{E930607E-2DF9-8E46-8502-702AD6D4BA63}" srcOrd="0" destOrd="0" presId="urn:microsoft.com/office/officeart/2005/8/layout/chevron2"/>
    <dgm:cxn modelId="{8A62B9C9-99CC-C344-9569-1A7AD7603834}" type="presParOf" srcId="{15147EE2-4D61-A84D-9CF5-29F595C9CEEF}" destId="{E49E5850-B06F-6D40-B491-4AB73FA66EAC}" srcOrd="1" destOrd="0" presId="urn:microsoft.com/office/officeart/2005/8/layout/chevron2"/>
    <dgm:cxn modelId="{8DD69EAD-BE3F-7544-AF52-20151CE5F506}" type="presParOf" srcId="{20F414EF-8AD4-9A47-8FB6-2242EC33BD40}" destId="{0C3450CD-1D87-B140-8428-DF98B95F9037}" srcOrd="5" destOrd="0" presId="urn:microsoft.com/office/officeart/2005/8/layout/chevron2"/>
    <dgm:cxn modelId="{BBCF3882-9F32-C44D-BF23-45F3A8D5D9C7}" type="presParOf" srcId="{20F414EF-8AD4-9A47-8FB6-2242EC33BD40}" destId="{D499EC36-A261-BB4A-910C-02657B38176C}" srcOrd="6" destOrd="0" presId="urn:microsoft.com/office/officeart/2005/8/layout/chevron2"/>
    <dgm:cxn modelId="{ABB0C96A-C147-5A4E-A125-48B032743F26}" type="presParOf" srcId="{D499EC36-A261-BB4A-910C-02657B38176C}" destId="{76498AD5-0574-CF47-960E-68DDB9890FB9}" srcOrd="0" destOrd="0" presId="urn:microsoft.com/office/officeart/2005/8/layout/chevron2"/>
    <dgm:cxn modelId="{C99EC507-1BB3-B444-BB26-E60EB54FFB00}" type="presParOf" srcId="{D499EC36-A261-BB4A-910C-02657B38176C}" destId="{B1577744-7016-7942-92B1-68603F26234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F00F1E-CBBD-9C41-80AD-CFA788AF0994}">
      <dsp:nvSpPr>
        <dsp:cNvPr id="0" name=""/>
        <dsp:cNvSpPr/>
      </dsp:nvSpPr>
      <dsp:spPr>
        <a:xfrm>
          <a:off x="0" y="0"/>
          <a:ext cx="8640960" cy="1425758"/>
        </a:xfrm>
        <a:prstGeom prst="rect">
          <a:avLst/>
        </a:prstGeom>
        <a:solidFill>
          <a:schemeClr val="tx1"/>
        </a:solidFill>
        <a:ln>
          <a:solidFill>
            <a:schemeClr val="accent2"/>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40970" tIns="140970" rIns="140970" bIns="140970" numCol="1" spcCol="1270" anchor="ctr" anchorCtr="0">
          <a:noAutofit/>
        </a:bodyPr>
        <a:lstStyle/>
        <a:p>
          <a:pPr marL="0" lvl="0" indent="0" algn="ctr" defTabSz="1644650" rtl="0">
            <a:lnSpc>
              <a:spcPct val="90000"/>
            </a:lnSpc>
            <a:spcBef>
              <a:spcPct val="0"/>
            </a:spcBef>
            <a:spcAft>
              <a:spcPct val="35000"/>
            </a:spcAft>
            <a:buNone/>
          </a:pPr>
          <a:r>
            <a:rPr lang="en-US" sz="3700" b="0" kern="1200" dirty="0">
              <a:solidFill>
                <a:schemeClr val="bg1"/>
              </a:solidFill>
              <a:latin typeface="+mn-lt"/>
            </a:rPr>
            <a:t>Classified along three independent dimensions:</a:t>
          </a:r>
        </a:p>
      </dsp:txBody>
      <dsp:txXfrm>
        <a:off x="0" y="0"/>
        <a:ext cx="8640960" cy="1425758"/>
      </dsp:txXfrm>
    </dsp:sp>
    <dsp:sp modelId="{62D21CE3-1915-3D41-9CEE-6DE4483C40C1}">
      <dsp:nvSpPr>
        <dsp:cNvPr id="0" name=""/>
        <dsp:cNvSpPr/>
      </dsp:nvSpPr>
      <dsp:spPr>
        <a:xfrm>
          <a:off x="4219" y="1425758"/>
          <a:ext cx="2877507" cy="2994092"/>
        </a:xfrm>
        <a:prstGeom prst="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rtl="0">
            <a:lnSpc>
              <a:spcPct val="90000"/>
            </a:lnSpc>
            <a:spcBef>
              <a:spcPct val="0"/>
            </a:spcBef>
            <a:spcAft>
              <a:spcPct val="35000"/>
            </a:spcAft>
            <a:buNone/>
          </a:pPr>
          <a:r>
            <a:rPr lang="en-US" sz="2100" b="0" kern="1200" dirty="0">
              <a:solidFill>
                <a:schemeClr val="tx1"/>
              </a:solidFill>
              <a:latin typeface="+mn-lt"/>
            </a:rPr>
            <a:t>The type of operations used for transforming plaintext to </a:t>
          </a:r>
          <a:r>
            <a:rPr lang="en-US" sz="2100" b="0" kern="1200" dirty="0" err="1">
              <a:solidFill>
                <a:schemeClr val="tx1"/>
              </a:solidFill>
              <a:latin typeface="+mn-lt"/>
            </a:rPr>
            <a:t>ciphertext</a:t>
          </a:r>
          <a:endParaRPr lang="en-US" sz="2100" b="0" kern="1200" dirty="0">
            <a:solidFill>
              <a:schemeClr val="tx1"/>
            </a:solidFill>
            <a:latin typeface="+mn-lt"/>
          </a:endParaRPr>
        </a:p>
        <a:p>
          <a:pPr marL="171450" lvl="1" indent="-171450" algn="l" defTabSz="711200" rtl="0">
            <a:lnSpc>
              <a:spcPct val="90000"/>
            </a:lnSpc>
            <a:spcBef>
              <a:spcPct val="0"/>
            </a:spcBef>
            <a:spcAft>
              <a:spcPct val="15000"/>
            </a:spcAft>
            <a:buChar char="•"/>
          </a:pPr>
          <a:r>
            <a:rPr lang="en-US" sz="1600" b="0" kern="1200" dirty="0">
              <a:solidFill>
                <a:schemeClr val="tx1"/>
              </a:solidFill>
              <a:latin typeface="+mn-lt"/>
            </a:rPr>
            <a:t>Substitution – each element in the plaintext is mapped into another element</a:t>
          </a:r>
        </a:p>
        <a:p>
          <a:pPr marL="171450" lvl="1" indent="-171450" algn="l" defTabSz="711200" rtl="0">
            <a:lnSpc>
              <a:spcPct val="90000"/>
            </a:lnSpc>
            <a:spcBef>
              <a:spcPct val="0"/>
            </a:spcBef>
            <a:spcAft>
              <a:spcPct val="15000"/>
            </a:spcAft>
            <a:buChar char="•"/>
          </a:pPr>
          <a:r>
            <a:rPr lang="en-US" sz="1600" b="0" kern="1200" dirty="0">
              <a:solidFill>
                <a:schemeClr val="tx1"/>
              </a:solidFill>
              <a:latin typeface="+mn-lt"/>
            </a:rPr>
            <a:t>Transposition – elements in plaintext are rearranged</a:t>
          </a:r>
        </a:p>
      </dsp:txBody>
      <dsp:txXfrm>
        <a:off x="4219" y="1425758"/>
        <a:ext cx="2877507" cy="2994092"/>
      </dsp:txXfrm>
    </dsp:sp>
    <dsp:sp modelId="{0F34B28B-4E70-4C45-BB70-382053C2E630}">
      <dsp:nvSpPr>
        <dsp:cNvPr id="0" name=""/>
        <dsp:cNvSpPr/>
      </dsp:nvSpPr>
      <dsp:spPr>
        <a:xfrm>
          <a:off x="2881726" y="1425758"/>
          <a:ext cx="2877507" cy="2994092"/>
        </a:xfrm>
        <a:prstGeom prst="rect">
          <a:avLst/>
        </a:prstGeom>
        <a:solidFill>
          <a:schemeClr val="accent6">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rtl="0">
            <a:lnSpc>
              <a:spcPct val="90000"/>
            </a:lnSpc>
            <a:spcBef>
              <a:spcPct val="0"/>
            </a:spcBef>
            <a:spcAft>
              <a:spcPct val="35000"/>
            </a:spcAft>
            <a:buNone/>
          </a:pPr>
          <a:r>
            <a:rPr lang="en-US" sz="2100" b="0" kern="1200" dirty="0">
              <a:solidFill>
                <a:schemeClr val="tx1"/>
              </a:solidFill>
              <a:latin typeface="+mn-lt"/>
            </a:rPr>
            <a:t>The number of keys used</a:t>
          </a:r>
        </a:p>
        <a:p>
          <a:pPr marL="171450" lvl="1" indent="-171450" algn="l" defTabSz="711200" rtl="0">
            <a:lnSpc>
              <a:spcPct val="90000"/>
            </a:lnSpc>
            <a:spcBef>
              <a:spcPct val="0"/>
            </a:spcBef>
            <a:spcAft>
              <a:spcPct val="15000"/>
            </a:spcAft>
            <a:buChar char="•"/>
          </a:pPr>
          <a:r>
            <a:rPr lang="en-US" sz="1600" b="0" kern="1200" dirty="0">
              <a:solidFill>
                <a:schemeClr val="tx1"/>
              </a:solidFill>
              <a:latin typeface="+mn-lt"/>
            </a:rPr>
            <a:t>Sender and receiver use same key – symmetric</a:t>
          </a:r>
        </a:p>
        <a:p>
          <a:pPr marL="171450" lvl="1" indent="-171450" algn="l" defTabSz="711200" rtl="0">
            <a:lnSpc>
              <a:spcPct val="90000"/>
            </a:lnSpc>
            <a:spcBef>
              <a:spcPct val="0"/>
            </a:spcBef>
            <a:spcAft>
              <a:spcPct val="15000"/>
            </a:spcAft>
            <a:buChar char="•"/>
          </a:pPr>
          <a:r>
            <a:rPr lang="en-US" sz="1600" b="0" kern="1200" dirty="0">
              <a:solidFill>
                <a:schemeClr val="tx1"/>
              </a:solidFill>
              <a:latin typeface="+mn-lt"/>
            </a:rPr>
            <a:t>Sender and receiver each use a different key - asymmetric</a:t>
          </a:r>
        </a:p>
      </dsp:txBody>
      <dsp:txXfrm>
        <a:off x="2881726" y="1425758"/>
        <a:ext cx="2877507" cy="2994092"/>
      </dsp:txXfrm>
    </dsp:sp>
    <dsp:sp modelId="{EFE274BC-D028-6B44-A2EB-EDA098394917}">
      <dsp:nvSpPr>
        <dsp:cNvPr id="0" name=""/>
        <dsp:cNvSpPr/>
      </dsp:nvSpPr>
      <dsp:spPr>
        <a:xfrm>
          <a:off x="5759233" y="1425758"/>
          <a:ext cx="2877507" cy="2994092"/>
        </a:xfrm>
        <a:prstGeom prst="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rtl="0">
            <a:lnSpc>
              <a:spcPct val="90000"/>
            </a:lnSpc>
            <a:spcBef>
              <a:spcPct val="0"/>
            </a:spcBef>
            <a:spcAft>
              <a:spcPct val="35000"/>
            </a:spcAft>
            <a:buNone/>
          </a:pPr>
          <a:r>
            <a:rPr lang="en-US" sz="2100" b="0" kern="1200" dirty="0">
              <a:solidFill>
                <a:schemeClr val="tx1"/>
              </a:solidFill>
              <a:latin typeface="+mn-lt"/>
            </a:rPr>
            <a:t>The way in which the plaintext is processed</a:t>
          </a:r>
        </a:p>
        <a:p>
          <a:pPr marL="171450" lvl="1" indent="-171450" algn="l" defTabSz="711200" rtl="0">
            <a:lnSpc>
              <a:spcPct val="90000"/>
            </a:lnSpc>
            <a:spcBef>
              <a:spcPct val="0"/>
            </a:spcBef>
            <a:spcAft>
              <a:spcPct val="15000"/>
            </a:spcAft>
            <a:buChar char="•"/>
          </a:pPr>
          <a:r>
            <a:rPr lang="en-US" sz="1600" b="0" kern="1200" dirty="0">
              <a:solidFill>
                <a:schemeClr val="tx1"/>
              </a:solidFill>
              <a:latin typeface="+mn-lt"/>
            </a:rPr>
            <a:t>Block cipher – processes input one block of elements at a time</a:t>
          </a:r>
        </a:p>
        <a:p>
          <a:pPr marL="171450" lvl="1" indent="-171450" algn="l" defTabSz="711200" rtl="0">
            <a:lnSpc>
              <a:spcPct val="90000"/>
            </a:lnSpc>
            <a:spcBef>
              <a:spcPct val="0"/>
            </a:spcBef>
            <a:spcAft>
              <a:spcPct val="15000"/>
            </a:spcAft>
            <a:buChar char="•"/>
          </a:pPr>
          <a:r>
            <a:rPr lang="en-US" sz="1600" b="0" kern="1200" dirty="0">
              <a:solidFill>
                <a:schemeClr val="tx1"/>
              </a:solidFill>
              <a:latin typeface="+mn-lt"/>
            </a:rPr>
            <a:t>Stream cipher – processes the input elements continuously</a:t>
          </a:r>
        </a:p>
      </dsp:txBody>
      <dsp:txXfrm>
        <a:off x="5759233" y="1425758"/>
        <a:ext cx="2877507" cy="2994092"/>
      </dsp:txXfrm>
    </dsp:sp>
    <dsp:sp modelId="{5E9D790A-8B60-0F41-B7CB-B6B5B5E33B16}">
      <dsp:nvSpPr>
        <dsp:cNvPr id="0" name=""/>
        <dsp:cNvSpPr/>
      </dsp:nvSpPr>
      <dsp:spPr>
        <a:xfrm>
          <a:off x="0" y="4419851"/>
          <a:ext cx="8640960" cy="332676"/>
        </a:xfrm>
        <a:prstGeom prst="rect">
          <a:avLst/>
        </a:prstGeom>
        <a:solidFill>
          <a:schemeClr val="tx1"/>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1F64F-220E-5B41-91B1-5C78D8E0AA1E}">
      <dsp:nvSpPr>
        <dsp:cNvPr id="0" name=""/>
        <dsp:cNvSpPr/>
      </dsp:nvSpPr>
      <dsp:spPr>
        <a:xfrm>
          <a:off x="3981" y="508315"/>
          <a:ext cx="1740664" cy="1345091"/>
        </a:xfrm>
        <a:prstGeom prst="roundRect">
          <a:avLst>
            <a:gd name="adj" fmla="val 10000"/>
          </a:avLst>
        </a:prstGeom>
        <a:solidFill>
          <a:schemeClr val="accent5">
            <a:lumMod val="75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effectLst/>
              <a:latin typeface="+mj-lt"/>
            </a:rPr>
            <a:t>Block size</a:t>
          </a:r>
        </a:p>
      </dsp:txBody>
      <dsp:txXfrm>
        <a:off x="43377" y="547711"/>
        <a:ext cx="1661872" cy="1266299"/>
      </dsp:txXfrm>
    </dsp:sp>
    <dsp:sp modelId="{FEE7C042-A7BC-6345-A988-FF1008051ABF}">
      <dsp:nvSpPr>
        <dsp:cNvPr id="0" name=""/>
        <dsp:cNvSpPr/>
      </dsp:nvSpPr>
      <dsp:spPr>
        <a:xfrm>
          <a:off x="1897823" y="965019"/>
          <a:ext cx="369020" cy="431684"/>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897823" y="1051356"/>
        <a:ext cx="258314" cy="259010"/>
      </dsp:txXfrm>
    </dsp:sp>
    <dsp:sp modelId="{D1ECA95C-0479-E649-812E-96B58232FFD9}">
      <dsp:nvSpPr>
        <dsp:cNvPr id="0" name=""/>
        <dsp:cNvSpPr/>
      </dsp:nvSpPr>
      <dsp:spPr>
        <a:xfrm>
          <a:off x="2440911" y="508315"/>
          <a:ext cx="1740664" cy="1345091"/>
        </a:xfrm>
        <a:prstGeom prst="roundRect">
          <a:avLst>
            <a:gd name="adj" fmla="val 10000"/>
          </a:avLst>
        </a:prstGeom>
        <a:solidFill>
          <a:schemeClr val="accent3">
            <a:lumMod val="75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effectLst/>
              <a:latin typeface="+mj-lt"/>
            </a:rPr>
            <a:t> Key size</a:t>
          </a:r>
        </a:p>
      </dsp:txBody>
      <dsp:txXfrm>
        <a:off x="2480307" y="547711"/>
        <a:ext cx="1661872" cy="1266299"/>
      </dsp:txXfrm>
    </dsp:sp>
    <dsp:sp modelId="{67727617-6486-0B4C-B448-07D20B9A2BF3}">
      <dsp:nvSpPr>
        <dsp:cNvPr id="0" name=""/>
        <dsp:cNvSpPr/>
      </dsp:nvSpPr>
      <dsp:spPr>
        <a:xfrm>
          <a:off x="4334753" y="965019"/>
          <a:ext cx="369020" cy="431684"/>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334753" y="1051356"/>
        <a:ext cx="258314" cy="259010"/>
      </dsp:txXfrm>
    </dsp:sp>
    <dsp:sp modelId="{EF3F1CA2-0593-7A43-83E7-9F39A68F9D0A}">
      <dsp:nvSpPr>
        <dsp:cNvPr id="0" name=""/>
        <dsp:cNvSpPr/>
      </dsp:nvSpPr>
      <dsp:spPr>
        <a:xfrm>
          <a:off x="4877840" y="508315"/>
          <a:ext cx="1740664" cy="1345091"/>
        </a:xfrm>
        <a:prstGeom prst="roundRect">
          <a:avLst>
            <a:gd name="adj" fmla="val 10000"/>
          </a:avLst>
        </a:prstGeom>
        <a:solidFill>
          <a:schemeClr val="accent5">
            <a:lumMod val="75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effectLst/>
              <a:latin typeface="+mj-lt"/>
            </a:rPr>
            <a:t>Number of rounds</a:t>
          </a:r>
        </a:p>
      </dsp:txBody>
      <dsp:txXfrm>
        <a:off x="4917236" y="547711"/>
        <a:ext cx="1661872" cy="1266299"/>
      </dsp:txXfrm>
    </dsp:sp>
    <dsp:sp modelId="{97877528-8C5C-1A48-9020-C26FAFC96CB3}">
      <dsp:nvSpPr>
        <dsp:cNvPr id="0" name=""/>
        <dsp:cNvSpPr/>
      </dsp:nvSpPr>
      <dsp:spPr>
        <a:xfrm>
          <a:off x="6771683" y="965019"/>
          <a:ext cx="369020" cy="431684"/>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6771683" y="1051356"/>
        <a:ext cx="258314" cy="259010"/>
      </dsp:txXfrm>
    </dsp:sp>
    <dsp:sp modelId="{014BBE32-E5FC-474E-80B0-77A8DD080E47}">
      <dsp:nvSpPr>
        <dsp:cNvPr id="0" name=""/>
        <dsp:cNvSpPr/>
      </dsp:nvSpPr>
      <dsp:spPr>
        <a:xfrm>
          <a:off x="7314770" y="508315"/>
          <a:ext cx="1740664" cy="1345091"/>
        </a:xfrm>
        <a:prstGeom prst="roundRect">
          <a:avLst>
            <a:gd name="adj" fmla="val 10000"/>
          </a:avLst>
        </a:prstGeom>
        <a:solidFill>
          <a:schemeClr val="accent3">
            <a:lumMod val="75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err="1">
              <a:solidFill>
                <a:schemeClr val="tx1"/>
              </a:solidFill>
              <a:effectLst/>
              <a:latin typeface="+mj-lt"/>
            </a:rPr>
            <a:t>Subkey</a:t>
          </a:r>
          <a:r>
            <a:rPr lang="en-US" sz="2000" b="1" kern="1200" dirty="0">
              <a:solidFill>
                <a:schemeClr val="tx1"/>
              </a:solidFill>
              <a:effectLst/>
              <a:latin typeface="+mj-lt"/>
            </a:rPr>
            <a:t> generation algorithm</a:t>
          </a:r>
        </a:p>
      </dsp:txBody>
      <dsp:txXfrm>
        <a:off x="7354166" y="547711"/>
        <a:ext cx="1661872" cy="1266299"/>
      </dsp:txXfrm>
    </dsp:sp>
    <dsp:sp modelId="{D67419A0-0D47-6B42-AFE1-72827A13F9EE}">
      <dsp:nvSpPr>
        <dsp:cNvPr id="0" name=""/>
        <dsp:cNvSpPr/>
      </dsp:nvSpPr>
      <dsp:spPr>
        <a:xfrm rot="5400000">
          <a:off x="8000592" y="1975253"/>
          <a:ext cx="369020" cy="431684"/>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8055597" y="2006585"/>
        <a:ext cx="259010" cy="258314"/>
      </dsp:txXfrm>
    </dsp:sp>
    <dsp:sp modelId="{3157740B-041E-C74A-8CD0-19657B9B1931}">
      <dsp:nvSpPr>
        <dsp:cNvPr id="0" name=""/>
        <dsp:cNvSpPr/>
      </dsp:nvSpPr>
      <dsp:spPr>
        <a:xfrm>
          <a:off x="7314770" y="2549672"/>
          <a:ext cx="1740664" cy="1345091"/>
        </a:xfrm>
        <a:prstGeom prst="roundRect">
          <a:avLst>
            <a:gd name="adj" fmla="val 10000"/>
          </a:avLst>
        </a:prstGeom>
        <a:solidFill>
          <a:schemeClr val="accent5">
            <a:lumMod val="75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effectLst/>
              <a:latin typeface="+mj-lt"/>
            </a:rPr>
            <a:t>Round function</a:t>
          </a:r>
        </a:p>
      </dsp:txBody>
      <dsp:txXfrm>
        <a:off x="7354166" y="2589068"/>
        <a:ext cx="1661872" cy="1266299"/>
      </dsp:txXfrm>
    </dsp:sp>
    <dsp:sp modelId="{2A505A3F-DE35-5641-9EE1-E07CA35D4E15}">
      <dsp:nvSpPr>
        <dsp:cNvPr id="0" name=""/>
        <dsp:cNvSpPr/>
      </dsp:nvSpPr>
      <dsp:spPr>
        <a:xfrm rot="10800000">
          <a:off x="6792571" y="3006376"/>
          <a:ext cx="369020" cy="431684"/>
        </a:xfrm>
        <a:prstGeom prst="rightArrow">
          <a:avLst>
            <a:gd name="adj1" fmla="val 60000"/>
            <a:gd name="adj2" fmla="val 50000"/>
          </a:avLst>
        </a:prstGeom>
        <a:solidFill>
          <a:schemeClr val="accent6">
            <a:lumMod val="40000"/>
            <a:lumOff val="60000"/>
          </a:schemeClr>
        </a:soli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6903277" y="3092713"/>
        <a:ext cx="258314" cy="259010"/>
      </dsp:txXfrm>
    </dsp:sp>
    <dsp:sp modelId="{488477F5-C4B2-904E-B86F-ED69DAB43497}">
      <dsp:nvSpPr>
        <dsp:cNvPr id="0" name=""/>
        <dsp:cNvSpPr/>
      </dsp:nvSpPr>
      <dsp:spPr>
        <a:xfrm>
          <a:off x="4877840" y="2549672"/>
          <a:ext cx="1740664" cy="1345091"/>
        </a:xfrm>
        <a:prstGeom prst="roundRect">
          <a:avLst>
            <a:gd name="adj" fmla="val 10000"/>
          </a:avLst>
        </a:prstGeom>
        <a:solidFill>
          <a:schemeClr val="accent3">
            <a:lumMod val="75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effectLst/>
              <a:latin typeface="+mj-lt"/>
            </a:rPr>
            <a:t>Fast software encryption/decryption</a:t>
          </a:r>
        </a:p>
      </dsp:txBody>
      <dsp:txXfrm>
        <a:off x="4917236" y="2589068"/>
        <a:ext cx="1661872" cy="1266299"/>
      </dsp:txXfrm>
    </dsp:sp>
    <dsp:sp modelId="{A3BF9450-9D6F-844E-8349-2E7986C92355}">
      <dsp:nvSpPr>
        <dsp:cNvPr id="0" name=""/>
        <dsp:cNvSpPr/>
      </dsp:nvSpPr>
      <dsp:spPr>
        <a:xfrm rot="10800000">
          <a:off x="4355641" y="3006376"/>
          <a:ext cx="369020" cy="431684"/>
        </a:xfrm>
        <a:prstGeom prst="rightArrow">
          <a:avLst>
            <a:gd name="adj1" fmla="val 60000"/>
            <a:gd name="adj2" fmla="val 50000"/>
          </a:avLst>
        </a:prstGeom>
        <a:solidFill>
          <a:schemeClr val="accent6">
            <a:lumMod val="40000"/>
            <a:lumOff val="60000"/>
          </a:schemeClr>
        </a:soli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4466347" y="3092713"/>
        <a:ext cx="258314" cy="259010"/>
      </dsp:txXfrm>
    </dsp:sp>
    <dsp:sp modelId="{EFF4BCBF-D654-0E48-ACBE-E1F9A19E6E02}">
      <dsp:nvSpPr>
        <dsp:cNvPr id="0" name=""/>
        <dsp:cNvSpPr/>
      </dsp:nvSpPr>
      <dsp:spPr>
        <a:xfrm>
          <a:off x="2440911" y="2549672"/>
          <a:ext cx="1740664" cy="1345091"/>
        </a:xfrm>
        <a:prstGeom prst="roundRect">
          <a:avLst>
            <a:gd name="adj" fmla="val 10000"/>
          </a:avLst>
        </a:prstGeom>
        <a:solidFill>
          <a:schemeClr val="accent5">
            <a:lumMod val="75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effectLst/>
              <a:latin typeface="+mj-lt"/>
            </a:rPr>
            <a:t>Ease of analysis</a:t>
          </a:r>
        </a:p>
      </dsp:txBody>
      <dsp:txXfrm>
        <a:off x="2480307" y="2589068"/>
        <a:ext cx="1661872" cy="12662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E9B1A9-CB50-C944-96F7-C31E467C9294}">
      <dsp:nvSpPr>
        <dsp:cNvPr id="0" name=""/>
        <dsp:cNvSpPr/>
      </dsp:nvSpPr>
      <dsp:spPr>
        <a:xfrm>
          <a:off x="4507229" y="3056458"/>
          <a:ext cx="3646170" cy="3646170"/>
        </a:xfrm>
        <a:prstGeom prst="gear9">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solidFill>
                <a:schemeClr val="tx1"/>
              </a:solidFill>
            </a:rPr>
            <a:t>On encryption left rotate each row of State by 0,1,2,3 bytes respectively</a:t>
          </a:r>
          <a:endParaRPr lang="en-US" sz="1900" kern="1200" dirty="0">
            <a:solidFill>
              <a:schemeClr val="tx1"/>
            </a:solidFill>
          </a:endParaRPr>
        </a:p>
      </dsp:txBody>
      <dsp:txXfrm>
        <a:off x="5240271" y="3910556"/>
        <a:ext cx="2180086" cy="1874207"/>
      </dsp:txXfrm>
    </dsp:sp>
    <dsp:sp modelId="{9B49E411-7D9A-524E-B37A-E7F4C5710809}">
      <dsp:nvSpPr>
        <dsp:cNvPr id="0" name=""/>
        <dsp:cNvSpPr/>
      </dsp:nvSpPr>
      <dsp:spPr>
        <a:xfrm>
          <a:off x="2385821" y="2194636"/>
          <a:ext cx="2651760" cy="2651760"/>
        </a:xfrm>
        <a:prstGeom prst="gear6">
          <a:avLst/>
        </a:prstGeom>
        <a:solidFill>
          <a:schemeClr val="accent6">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solidFill>
                <a:schemeClr val="tx1"/>
              </a:solidFill>
            </a:rPr>
            <a:t>Decryption does reverse</a:t>
          </a:r>
          <a:endParaRPr lang="en-US" sz="1900" kern="1200" dirty="0">
            <a:solidFill>
              <a:schemeClr val="tx1"/>
            </a:solidFill>
          </a:endParaRPr>
        </a:p>
      </dsp:txBody>
      <dsp:txXfrm>
        <a:off x="3053410" y="2866259"/>
        <a:ext cx="1316582" cy="1308514"/>
      </dsp:txXfrm>
    </dsp:sp>
    <dsp:sp modelId="{FC66D633-733E-044B-A0C3-96A4A9C5EC28}">
      <dsp:nvSpPr>
        <dsp:cNvPr id="0" name=""/>
        <dsp:cNvSpPr/>
      </dsp:nvSpPr>
      <dsp:spPr>
        <a:xfrm rot="20700000">
          <a:off x="3777725" y="238583"/>
          <a:ext cx="2784889" cy="2851402"/>
        </a:xfrm>
        <a:prstGeom prst="gear6">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b="1" kern="1200" dirty="0">
              <a:solidFill>
                <a:schemeClr val="tx1"/>
              </a:solidFill>
            </a:rPr>
            <a:t>To move individual bytes from one column to another and spread bytes over columns</a:t>
          </a:r>
          <a:endParaRPr lang="en-US" sz="1600" kern="1200" dirty="0">
            <a:solidFill>
              <a:schemeClr val="tx1"/>
            </a:solidFill>
          </a:endParaRPr>
        </a:p>
      </dsp:txBody>
      <dsp:txXfrm rot="-20700000">
        <a:off x="4384588" y="867924"/>
        <a:ext cx="1571163" cy="1592719"/>
      </dsp:txXfrm>
    </dsp:sp>
    <dsp:sp modelId="{718163F0-E4B8-2C44-9EA7-C31368A53FB9}">
      <dsp:nvSpPr>
        <dsp:cNvPr id="0" name=""/>
        <dsp:cNvSpPr/>
      </dsp:nvSpPr>
      <dsp:spPr>
        <a:xfrm>
          <a:off x="4254413" y="2490447"/>
          <a:ext cx="4667097" cy="4667097"/>
        </a:xfrm>
        <a:prstGeom prst="circularArrow">
          <a:avLst>
            <a:gd name="adj1" fmla="val 4687"/>
            <a:gd name="adj2" fmla="val 299029"/>
            <a:gd name="adj3" fmla="val 2554432"/>
            <a:gd name="adj4" fmla="val 15781175"/>
            <a:gd name="adj5" fmla="val 5469"/>
          </a:avLst>
        </a:prstGeom>
        <a:solidFill>
          <a:schemeClr val="tx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C6D351E-D8D4-5841-9F1F-1004F2C5670C}">
      <dsp:nvSpPr>
        <dsp:cNvPr id="0" name=""/>
        <dsp:cNvSpPr/>
      </dsp:nvSpPr>
      <dsp:spPr>
        <a:xfrm>
          <a:off x="1916200" y="1597451"/>
          <a:ext cx="3390938" cy="3390938"/>
        </a:xfrm>
        <a:prstGeom prst="leftCircularArrow">
          <a:avLst>
            <a:gd name="adj1" fmla="val 6452"/>
            <a:gd name="adj2" fmla="val 429999"/>
            <a:gd name="adj3" fmla="val 10489124"/>
            <a:gd name="adj4" fmla="val 14837806"/>
            <a:gd name="adj5" fmla="val 7527"/>
          </a:avLst>
        </a:prstGeom>
        <a:solidFill>
          <a:schemeClr val="tx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E88234C-4E3F-6745-BA6F-5E14EAED0857}">
      <dsp:nvSpPr>
        <dsp:cNvPr id="0" name=""/>
        <dsp:cNvSpPr/>
      </dsp:nvSpPr>
      <dsp:spPr>
        <a:xfrm>
          <a:off x="3270091" y="-214357"/>
          <a:ext cx="3656114" cy="3656114"/>
        </a:xfrm>
        <a:prstGeom prst="circularArrow">
          <a:avLst>
            <a:gd name="adj1" fmla="val 5984"/>
            <a:gd name="adj2" fmla="val 394124"/>
            <a:gd name="adj3" fmla="val 13313824"/>
            <a:gd name="adj4" fmla="val 10508221"/>
            <a:gd name="adj5" fmla="val 6981"/>
          </a:avLst>
        </a:prstGeom>
        <a:solidFill>
          <a:schemeClr val="tx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3FBECA-0727-7F41-885B-CD9BB6C62E91}">
      <dsp:nvSpPr>
        <dsp:cNvPr id="0" name=""/>
        <dsp:cNvSpPr/>
      </dsp:nvSpPr>
      <dsp:spPr>
        <a:xfrm rot="5400000">
          <a:off x="579308" y="2095230"/>
          <a:ext cx="1873796" cy="2133251"/>
        </a:xfrm>
        <a:prstGeom prst="bentUpArrow">
          <a:avLst>
            <a:gd name="adj1" fmla="val 32840"/>
            <a:gd name="adj2" fmla="val 25000"/>
            <a:gd name="adj3" fmla="val 35780"/>
          </a:avLst>
        </a:prstGeom>
        <a:solidFill>
          <a:schemeClr val="accent6">
            <a:lumMod val="40000"/>
            <a:lumOff val="60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709C6C3-721B-C24A-B671-E181F40CB654}">
      <dsp:nvSpPr>
        <dsp:cNvPr id="0" name=""/>
        <dsp:cNvSpPr/>
      </dsp:nvSpPr>
      <dsp:spPr>
        <a:xfrm>
          <a:off x="82866" y="18089"/>
          <a:ext cx="3154370" cy="2207957"/>
        </a:xfrm>
        <a:prstGeom prst="roundRect">
          <a:avLst>
            <a:gd name="adj" fmla="val 16670"/>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en-US" sz="3100" kern="1200" dirty="0">
              <a:latin typeface="+mn-lt"/>
            </a:rPr>
            <a:t>Processes input elements continuously</a:t>
          </a:r>
        </a:p>
      </dsp:txBody>
      <dsp:txXfrm>
        <a:off x="190669" y="125892"/>
        <a:ext cx="2938764" cy="1992351"/>
      </dsp:txXfrm>
    </dsp:sp>
    <dsp:sp modelId="{ED49F02E-5ABE-5849-8644-30C7FAA3B64E}">
      <dsp:nvSpPr>
        <dsp:cNvPr id="0" name=""/>
        <dsp:cNvSpPr/>
      </dsp:nvSpPr>
      <dsp:spPr>
        <a:xfrm>
          <a:off x="3237236" y="228668"/>
          <a:ext cx="2294188" cy="1784568"/>
        </a:xfrm>
        <a:prstGeom prst="rect">
          <a:avLst/>
        </a:prstGeom>
        <a:noFill/>
        <a:ln>
          <a:noFill/>
        </a:ln>
        <a:effectLst/>
      </dsp:spPr>
      <dsp:style>
        <a:lnRef idx="0">
          <a:scrgbClr r="0" g="0" b="0"/>
        </a:lnRef>
        <a:fillRef idx="0">
          <a:scrgbClr r="0" g="0" b="0"/>
        </a:fillRef>
        <a:effectRef idx="0">
          <a:scrgbClr r="0" g="0" b="0"/>
        </a:effectRef>
        <a:fontRef idx="minor"/>
      </dsp:style>
    </dsp:sp>
    <dsp:sp modelId="{023B94EE-C944-1A41-99FB-FDAAF83EB110}">
      <dsp:nvSpPr>
        <dsp:cNvPr id="0" name=""/>
        <dsp:cNvSpPr/>
      </dsp:nvSpPr>
      <dsp:spPr>
        <a:xfrm>
          <a:off x="2698174" y="2498353"/>
          <a:ext cx="3154370" cy="2207957"/>
        </a:xfrm>
        <a:prstGeom prst="roundRect">
          <a:avLst>
            <a:gd name="adj" fmla="val 16670"/>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en-US" sz="3100" kern="1200" dirty="0">
              <a:latin typeface="+mn-lt"/>
            </a:rPr>
            <a:t>Key input to a pseudorandom bit generator</a:t>
          </a:r>
        </a:p>
      </dsp:txBody>
      <dsp:txXfrm>
        <a:off x="2805977" y="2606156"/>
        <a:ext cx="2938764" cy="1992351"/>
      </dsp:txXfrm>
    </dsp:sp>
    <dsp:sp modelId="{50424F77-AB92-6049-8437-FC76F58DA25D}">
      <dsp:nvSpPr>
        <dsp:cNvPr id="0" name=""/>
        <dsp:cNvSpPr/>
      </dsp:nvSpPr>
      <dsp:spPr>
        <a:xfrm>
          <a:off x="5852545" y="2708932"/>
          <a:ext cx="2294188" cy="1784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rtl="0">
            <a:lnSpc>
              <a:spcPct val="90000"/>
            </a:lnSpc>
            <a:spcBef>
              <a:spcPct val="0"/>
            </a:spcBef>
            <a:spcAft>
              <a:spcPts val="988"/>
            </a:spcAft>
            <a:buChar char="•"/>
          </a:pPr>
          <a:r>
            <a:rPr lang="en-US" sz="1600" kern="1200" dirty="0">
              <a:latin typeface="+mn-lt"/>
            </a:rPr>
            <a:t>Produces stream of random like numbers</a:t>
          </a:r>
        </a:p>
        <a:p>
          <a:pPr marL="171450" lvl="1" indent="-171450" algn="l" defTabSz="711200" rtl="0">
            <a:lnSpc>
              <a:spcPct val="90000"/>
            </a:lnSpc>
            <a:spcBef>
              <a:spcPct val="0"/>
            </a:spcBef>
            <a:spcAft>
              <a:spcPts val="988"/>
            </a:spcAft>
            <a:buChar char="•"/>
          </a:pPr>
          <a:r>
            <a:rPr lang="en-US" sz="1600" kern="1200" dirty="0">
              <a:latin typeface="+mn-lt"/>
            </a:rPr>
            <a:t>Unpredictable without knowing input key</a:t>
          </a:r>
        </a:p>
        <a:p>
          <a:pPr marL="171450" lvl="1" indent="-171450" algn="l" defTabSz="711200" rtl="0">
            <a:lnSpc>
              <a:spcPct val="90000"/>
            </a:lnSpc>
            <a:spcBef>
              <a:spcPct val="0"/>
            </a:spcBef>
            <a:spcAft>
              <a:spcPts val="988"/>
            </a:spcAft>
            <a:buChar char="•"/>
          </a:pPr>
          <a:r>
            <a:rPr lang="en-US" sz="1600" kern="1200" dirty="0">
              <a:latin typeface="+mn-lt"/>
            </a:rPr>
            <a:t>XOR </a:t>
          </a:r>
          <a:r>
            <a:rPr lang="en-US" sz="1600" kern="1200" dirty="0" err="1">
              <a:latin typeface="+mn-lt"/>
            </a:rPr>
            <a:t>keystream</a:t>
          </a:r>
          <a:r>
            <a:rPr lang="en-US" sz="1600" kern="1200" dirty="0">
              <a:latin typeface="+mn-lt"/>
            </a:rPr>
            <a:t> output with plaintext bytes</a:t>
          </a:r>
        </a:p>
      </dsp:txBody>
      <dsp:txXfrm>
        <a:off x="5852545" y="2708932"/>
        <a:ext cx="2294188" cy="17845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666EB3-B40C-924E-93BD-2F063C0F0DDF}">
      <dsp:nvSpPr>
        <dsp:cNvPr id="0" name=""/>
        <dsp:cNvSpPr/>
      </dsp:nvSpPr>
      <dsp:spPr>
        <a:xfrm rot="5400000">
          <a:off x="-139065" y="139593"/>
          <a:ext cx="927100" cy="648969"/>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i="0" kern="1200" dirty="0">
              <a:latin typeface="+mn-lt"/>
              <a:ea typeface="+mn-ea"/>
            </a:rPr>
            <a:t>1</a:t>
          </a:r>
          <a:endParaRPr lang="en-US" sz="1600" b="1" i="0" kern="1200" dirty="0">
            <a:latin typeface="+mn-lt"/>
          </a:endParaRPr>
        </a:p>
      </dsp:txBody>
      <dsp:txXfrm rot="-5400000">
        <a:off x="1" y="325013"/>
        <a:ext cx="648969" cy="278131"/>
      </dsp:txXfrm>
    </dsp:sp>
    <dsp:sp modelId="{9E8B79B9-A41A-714C-ACD5-7B7BCC26866A}">
      <dsp:nvSpPr>
        <dsp:cNvPr id="0" name=""/>
        <dsp:cNvSpPr/>
      </dsp:nvSpPr>
      <dsp:spPr>
        <a:xfrm rot="5400000">
          <a:off x="3375977" y="-2726478"/>
          <a:ext cx="602614" cy="6056630"/>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latin typeface="+mn-lt"/>
              <a:ea typeface="+mn-ea"/>
            </a:rPr>
            <a:t>A key could be selected by A and physically delivered to B</a:t>
          </a:r>
          <a:endParaRPr lang="en-US" sz="1500" kern="1200" dirty="0">
            <a:latin typeface="+mn-lt"/>
          </a:endParaRPr>
        </a:p>
      </dsp:txBody>
      <dsp:txXfrm rot="-5400000">
        <a:off x="648970" y="29946"/>
        <a:ext cx="6027213" cy="543780"/>
      </dsp:txXfrm>
    </dsp:sp>
    <dsp:sp modelId="{3B3CCB9B-ACA1-3048-8C85-82028E4D4D0D}">
      <dsp:nvSpPr>
        <dsp:cNvPr id="0" name=""/>
        <dsp:cNvSpPr/>
      </dsp:nvSpPr>
      <dsp:spPr>
        <a:xfrm rot="5400000">
          <a:off x="-139065" y="913941"/>
          <a:ext cx="927100" cy="648969"/>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i="0" kern="1200">
              <a:latin typeface="+mn-lt"/>
            </a:rPr>
            <a:t>2</a:t>
          </a:r>
          <a:endParaRPr lang="en-US" sz="1600" b="1" i="0" kern="1200" dirty="0">
            <a:latin typeface="+mn-lt"/>
          </a:endParaRPr>
        </a:p>
      </dsp:txBody>
      <dsp:txXfrm rot="-5400000">
        <a:off x="1" y="1099361"/>
        <a:ext cx="648969" cy="278131"/>
      </dsp:txXfrm>
    </dsp:sp>
    <dsp:sp modelId="{C07ED9D2-0725-614B-AA3F-43CFD12E1175}">
      <dsp:nvSpPr>
        <dsp:cNvPr id="0" name=""/>
        <dsp:cNvSpPr/>
      </dsp:nvSpPr>
      <dsp:spPr>
        <a:xfrm rot="5400000">
          <a:off x="3375977" y="-1952131"/>
          <a:ext cx="602614" cy="6056630"/>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latin typeface="+mn-lt"/>
              <a:ea typeface="+mn-ea"/>
            </a:rPr>
            <a:t>A third party could select the key and physically deliver it to            A and B</a:t>
          </a:r>
        </a:p>
      </dsp:txBody>
      <dsp:txXfrm rot="-5400000">
        <a:off x="648970" y="804293"/>
        <a:ext cx="6027213" cy="543780"/>
      </dsp:txXfrm>
    </dsp:sp>
    <dsp:sp modelId="{E930607E-2DF9-8E46-8502-702AD6D4BA63}">
      <dsp:nvSpPr>
        <dsp:cNvPr id="0" name=""/>
        <dsp:cNvSpPr/>
      </dsp:nvSpPr>
      <dsp:spPr>
        <a:xfrm rot="5400000">
          <a:off x="-139065" y="1688288"/>
          <a:ext cx="927100" cy="648969"/>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i="0" kern="1200">
              <a:latin typeface="+mn-lt"/>
              <a:ea typeface="+mn-ea"/>
            </a:rPr>
            <a:t>3</a:t>
          </a:r>
          <a:endParaRPr lang="en-US" sz="1600" b="1" i="0" kern="1200" dirty="0">
            <a:latin typeface="+mn-lt"/>
            <a:ea typeface="+mn-ea"/>
          </a:endParaRPr>
        </a:p>
      </dsp:txBody>
      <dsp:txXfrm rot="-5400000">
        <a:off x="1" y="1873708"/>
        <a:ext cx="648969" cy="278131"/>
      </dsp:txXfrm>
    </dsp:sp>
    <dsp:sp modelId="{E49E5850-B06F-6D40-B491-4AB73FA66EAC}">
      <dsp:nvSpPr>
        <dsp:cNvPr id="0" name=""/>
        <dsp:cNvSpPr/>
      </dsp:nvSpPr>
      <dsp:spPr>
        <a:xfrm rot="5400000">
          <a:off x="3375977" y="-1177783"/>
          <a:ext cx="602614" cy="6056630"/>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latin typeface="+mn-lt"/>
              <a:ea typeface="+mn-ea"/>
            </a:rPr>
            <a:t>If A and B have previously and recently used a key, one party could transmit the new key to the other, encrypted using the old key</a:t>
          </a:r>
        </a:p>
      </dsp:txBody>
      <dsp:txXfrm rot="-5400000">
        <a:off x="648970" y="1578641"/>
        <a:ext cx="6027213" cy="543780"/>
      </dsp:txXfrm>
    </dsp:sp>
    <dsp:sp modelId="{76498AD5-0574-CF47-960E-68DDB9890FB9}">
      <dsp:nvSpPr>
        <dsp:cNvPr id="0" name=""/>
        <dsp:cNvSpPr/>
      </dsp:nvSpPr>
      <dsp:spPr>
        <a:xfrm rot="5400000">
          <a:off x="-139065" y="2462636"/>
          <a:ext cx="927100" cy="648969"/>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i="0" kern="1200" dirty="0">
              <a:latin typeface="+mn-lt"/>
              <a:ea typeface="+mn-ea"/>
            </a:rPr>
            <a:t>4</a:t>
          </a:r>
        </a:p>
      </dsp:txBody>
      <dsp:txXfrm rot="-5400000">
        <a:off x="1" y="2648056"/>
        <a:ext cx="648969" cy="278131"/>
      </dsp:txXfrm>
    </dsp:sp>
    <dsp:sp modelId="{B1577744-7016-7942-92B1-68603F262349}">
      <dsp:nvSpPr>
        <dsp:cNvPr id="0" name=""/>
        <dsp:cNvSpPr/>
      </dsp:nvSpPr>
      <dsp:spPr>
        <a:xfrm rot="5400000">
          <a:off x="3375977" y="-403436"/>
          <a:ext cx="602614" cy="6056630"/>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latin typeface="+mn-lt"/>
              <a:ea typeface="+mn-ea"/>
            </a:rPr>
            <a:t>If A and B each have an encrypted connection to a third party C,         C could deliver a key on the encrypted links to A and B</a:t>
          </a:r>
        </a:p>
      </dsp:txBody>
      <dsp:txXfrm rot="-5400000">
        <a:off x="648970" y="2352988"/>
        <a:ext cx="6027213" cy="543780"/>
      </dsp:txXfrm>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10" charset="0"/>
                <a:ea typeface="+mn-ea"/>
                <a:cs typeface="+mn-cs"/>
              </a:defRPr>
            </a:lvl1pPr>
          </a:lstStyle>
          <a:p>
            <a:pPr>
              <a:defRPr/>
            </a:pPr>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10" charset="0"/>
                <a:ea typeface="+mn-ea"/>
                <a:cs typeface="+mn-cs"/>
              </a:defRPr>
            </a:lvl1pPr>
          </a:lstStyle>
          <a:p>
            <a:pPr>
              <a:defRPr/>
            </a:pPr>
            <a:endParaRPr lang="en-AU"/>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10" charset="0"/>
                <a:ea typeface="+mn-ea"/>
                <a:cs typeface="+mn-cs"/>
              </a:defRPr>
            </a:lvl1pPr>
          </a:lstStyle>
          <a:p>
            <a:pPr>
              <a:defRPr/>
            </a:pPr>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8E7C861-FD9C-A346-AB04-C55B405D2A5C}" type="slidenum">
              <a:rPr lang="en-AU"/>
              <a:pPr/>
              <a:t>‹#›</a:t>
            </a:fld>
            <a:endParaRPr lang="en-AU"/>
          </a:p>
        </p:txBody>
      </p:sp>
    </p:spTree>
    <p:extLst>
      <p:ext uri="{BB962C8B-B14F-4D97-AF65-F5344CB8AC3E}">
        <p14:creationId xmlns:p14="http://schemas.microsoft.com/office/powerpoint/2010/main" val="12889397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ＭＳ Ｐゴシック" pitchFamily="-1" charset="-128"/>
        <a:cs typeface="ＭＳ Ｐゴシック" pitchFamily="-1" charset="-128"/>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07" charset="0"/>
              </a:rPr>
              <a:t>Lecture slides prepared for “Computer Security: Principles and Practice”, 4/e</a:t>
            </a:r>
            <a:r>
              <a:rPr lang="en-US">
                <a:latin typeface="Times New Roman" pitchFamily="-107" charset="0"/>
              </a:rPr>
              <a:t>, GE, by </a:t>
            </a:r>
            <a:r>
              <a:rPr lang="en-US" dirty="0">
                <a:latin typeface="Times New Roman" pitchFamily="-107" charset="0"/>
              </a:rPr>
              <a:t>William Stallings and Lawrie Brown, </a:t>
            </a:r>
            <a:r>
              <a:rPr lang="en-US" dirty="0">
                <a:latin typeface="Times New Roman" charset="0"/>
                <a:ea typeface="ＭＳ Ｐゴシック" charset="0"/>
                <a:cs typeface="ＭＳ Ｐゴシック" charset="0"/>
              </a:rPr>
              <a:t>Chapter 20 “Symmetric Encryption and Message Confidentiality”.</a:t>
            </a:r>
            <a:endParaRPr lang="en-AU" dirty="0">
              <a:latin typeface="Times New Roman" charset="0"/>
              <a:ea typeface="ＭＳ Ｐゴシック" charset="0"/>
              <a:cs typeface="ＭＳ Ｐゴシック" charset="0"/>
            </a:endParaRPr>
          </a:p>
          <a:p>
            <a:endParaRPr lang="en-US" dirty="0">
              <a:latin typeface="Times New Roman" pitchFamily="-107" charset="0"/>
            </a:endParaRPr>
          </a:p>
          <a:p>
            <a:endParaRPr lang="en-US" dirty="0">
              <a:latin typeface="Times New Roman" pitchFamily="-107" charset="0"/>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742313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95ADAE7-059A-A74E-8482-67DE9F4A24E7}" type="slidenum">
              <a:rPr lang="en-AU" sz="1200"/>
              <a:pPr eaLnBrk="1" hangingPunct="1"/>
              <a:t>10</a:t>
            </a:fld>
            <a:endParaRPr lang="en-AU"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0" dirty="0">
                <a:latin typeface="Times New Roman" charset="0"/>
                <a:ea typeface="ＭＳ Ｐゴシック" charset="0"/>
                <a:cs typeface="ＭＳ Ｐゴシック" charset="0"/>
              </a:rPr>
              <a:t>The Advanced Encryption Standard (AES) was issued as a federal information processing</a:t>
            </a:r>
          </a:p>
          <a:p>
            <a:pPr eaLnBrk="1" hangingPunct="1"/>
            <a:r>
              <a:rPr lang="en-US" b="0" dirty="0">
                <a:latin typeface="Times New Roman" charset="0"/>
                <a:ea typeface="ＭＳ Ｐゴシック" charset="0"/>
                <a:cs typeface="ＭＳ Ｐゴシック" charset="0"/>
              </a:rPr>
              <a:t>standard FIPS 197</a:t>
            </a:r>
            <a:r>
              <a:rPr lang="en-US" b="0" baseline="0" dirty="0">
                <a:latin typeface="Times New Roman" charset="0"/>
                <a:ea typeface="ＭＳ Ｐゴシック" charset="0"/>
                <a:cs typeface="ＭＳ Ｐゴシック" charset="0"/>
              </a:rPr>
              <a:t> (</a:t>
            </a:r>
            <a:r>
              <a:rPr lang="en-US" b="0" i="1" baseline="0" dirty="0">
                <a:latin typeface="Times New Roman" charset="0"/>
                <a:ea typeface="ＭＳ Ｐゴシック" charset="0"/>
                <a:cs typeface="ＭＳ Ｐゴシック" charset="0"/>
              </a:rPr>
              <a:t>Advanced Encryption Standard, </a:t>
            </a:r>
            <a:r>
              <a:rPr lang="en-US" b="0" i="0" baseline="0" dirty="0">
                <a:latin typeface="Times New Roman" charset="0"/>
                <a:ea typeface="ＭＳ Ｐゴシック" charset="0"/>
                <a:cs typeface="ＭＳ Ｐゴシック" charset="0"/>
              </a:rPr>
              <a:t>November 2001).</a:t>
            </a:r>
          </a:p>
          <a:p>
            <a:pPr eaLnBrk="1" hangingPunct="1"/>
            <a:r>
              <a:rPr lang="en-US" b="0" dirty="0">
                <a:latin typeface="Times New Roman" charset="0"/>
                <a:ea typeface="ＭＳ Ｐゴシック" charset="0"/>
                <a:cs typeface="ＭＳ Ｐゴシック" charset="0"/>
              </a:rPr>
              <a:t>It is intended to replace DES and triple DES with an</a:t>
            </a:r>
          </a:p>
          <a:p>
            <a:pPr eaLnBrk="1" hangingPunct="1"/>
            <a:r>
              <a:rPr lang="en-US" b="0" dirty="0">
                <a:latin typeface="Times New Roman" charset="0"/>
                <a:ea typeface="ＭＳ Ｐゴシック" charset="0"/>
                <a:cs typeface="ＭＳ Ｐゴシック" charset="0"/>
              </a:rPr>
              <a:t>algorithm that is more secure and efficient.</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AES uses a block length of 128 bits and a key length that can be 128, 192, or 256 bits.</a:t>
            </a:r>
          </a:p>
          <a:p>
            <a:pPr eaLnBrk="1" hangingPunct="1"/>
            <a:r>
              <a:rPr lang="en-US" b="0" dirty="0">
                <a:latin typeface="Times New Roman" charset="0"/>
                <a:ea typeface="ＭＳ Ｐゴシック" charset="0"/>
                <a:cs typeface="ＭＳ Ｐゴシック" charset="0"/>
              </a:rPr>
              <a:t>In the description of this section, we assume a key length of 128 bits, which is likely</a:t>
            </a:r>
          </a:p>
          <a:p>
            <a:pPr eaLnBrk="1" hangingPunct="1"/>
            <a:r>
              <a:rPr lang="en-US" b="0" dirty="0">
                <a:latin typeface="Times New Roman" charset="0"/>
                <a:ea typeface="ＭＳ Ｐゴシック" charset="0"/>
                <a:cs typeface="ＭＳ Ｐゴシック" charset="0"/>
              </a:rPr>
              <a:t>to be the one most commonly implemented.</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Figure 20.3 shows the overall structure of AES. The input to the encryption</a:t>
            </a:r>
          </a:p>
          <a:p>
            <a:pPr eaLnBrk="1" hangingPunct="1"/>
            <a:r>
              <a:rPr lang="en-US" b="0" dirty="0">
                <a:latin typeface="Times New Roman" charset="0"/>
                <a:ea typeface="ＭＳ Ｐゴシック" charset="0"/>
                <a:cs typeface="ＭＳ Ｐゴシック" charset="0"/>
              </a:rPr>
              <a:t>and decryption algorithms is a single 128-bit block. In FIPS PUB 197, this block is</a:t>
            </a:r>
          </a:p>
          <a:p>
            <a:pPr eaLnBrk="1" hangingPunct="1"/>
            <a:r>
              <a:rPr lang="en-US" b="0" dirty="0">
                <a:latin typeface="Times New Roman" charset="0"/>
                <a:ea typeface="ＭＳ Ｐゴシック" charset="0"/>
                <a:cs typeface="ＭＳ Ｐゴシック" charset="0"/>
              </a:rPr>
              <a:t>depicted as a square matrix of bytes. This block is copied into the </a:t>
            </a:r>
            <a:r>
              <a:rPr lang="en-US" b="1" dirty="0">
                <a:latin typeface="Times New Roman" charset="0"/>
                <a:ea typeface="ＭＳ Ｐゴシック" charset="0"/>
                <a:cs typeface="ＭＳ Ｐゴシック" charset="0"/>
              </a:rPr>
              <a:t>State </a:t>
            </a:r>
            <a:r>
              <a:rPr lang="en-US" b="0" dirty="0">
                <a:latin typeface="Times New Roman" charset="0"/>
                <a:ea typeface="ＭＳ Ｐゴシック" charset="0"/>
                <a:cs typeface="ＭＳ Ｐゴシック" charset="0"/>
              </a:rPr>
              <a:t>array, which</a:t>
            </a:r>
          </a:p>
          <a:p>
            <a:pPr eaLnBrk="1" hangingPunct="1"/>
            <a:r>
              <a:rPr lang="en-US" b="0" dirty="0">
                <a:latin typeface="Times New Roman" charset="0"/>
                <a:ea typeface="ＭＳ Ｐゴシック" charset="0"/>
                <a:cs typeface="ＭＳ Ｐゴシック" charset="0"/>
              </a:rPr>
              <a:t>is modified at each stage of encryption or decryption. After the final stage, </a:t>
            </a:r>
            <a:r>
              <a:rPr lang="en-US" b="1" dirty="0">
                <a:latin typeface="Times New Roman" charset="0"/>
                <a:ea typeface="ＭＳ Ｐゴシック" charset="0"/>
                <a:cs typeface="ＭＳ Ｐゴシック" charset="0"/>
              </a:rPr>
              <a:t>State </a:t>
            </a:r>
            <a:r>
              <a:rPr lang="en-US" b="0" dirty="0">
                <a:latin typeface="Times New Roman" charset="0"/>
                <a:ea typeface="ＭＳ Ｐゴシック" charset="0"/>
                <a:cs typeface="ＭＳ Ｐゴシック" charset="0"/>
              </a:rPr>
              <a:t>is</a:t>
            </a:r>
          </a:p>
          <a:p>
            <a:pPr eaLnBrk="1" hangingPunct="1"/>
            <a:r>
              <a:rPr lang="en-US" b="0" dirty="0">
                <a:latin typeface="Times New Roman" charset="0"/>
                <a:ea typeface="ＭＳ Ｐゴシック" charset="0"/>
                <a:cs typeface="ＭＳ Ｐゴシック" charset="0"/>
              </a:rPr>
              <a:t>copied to an output matrix. Similarly, the 128-bit key is depicted as a square matrix</a:t>
            </a:r>
          </a:p>
          <a:p>
            <a:pPr eaLnBrk="1" hangingPunct="1"/>
            <a:r>
              <a:rPr lang="en-US" b="0" dirty="0">
                <a:latin typeface="Times New Roman" charset="0"/>
                <a:ea typeface="ＭＳ Ｐゴシック" charset="0"/>
                <a:cs typeface="ＭＳ Ｐゴシック" charset="0"/>
              </a:rPr>
              <a:t>of bytes. This key is then expanded into an array of key schedule words; each word</a:t>
            </a:r>
          </a:p>
          <a:p>
            <a:pPr eaLnBrk="1" hangingPunct="1"/>
            <a:r>
              <a:rPr lang="en-US" b="0" dirty="0">
                <a:latin typeface="Times New Roman" charset="0"/>
                <a:ea typeface="ＭＳ Ｐゴシック" charset="0"/>
                <a:cs typeface="ＭＳ Ｐゴシック" charset="0"/>
              </a:rPr>
              <a:t>is 4 bytes and the total key schedule is 44 words for the 128-bit key. The ordering</a:t>
            </a:r>
          </a:p>
          <a:p>
            <a:pPr eaLnBrk="1" hangingPunct="1"/>
            <a:r>
              <a:rPr lang="en-US" b="0" dirty="0">
                <a:latin typeface="Times New Roman" charset="0"/>
                <a:ea typeface="ＭＳ Ｐゴシック" charset="0"/>
                <a:cs typeface="ＭＳ Ｐゴシック" charset="0"/>
              </a:rPr>
              <a:t>of bytes within a matrix is by column. So, for example, the first 4 bytes of a 128-bit</a:t>
            </a:r>
          </a:p>
          <a:p>
            <a:pPr eaLnBrk="1" hangingPunct="1"/>
            <a:r>
              <a:rPr lang="en-US" b="0" dirty="0">
                <a:latin typeface="Times New Roman" charset="0"/>
                <a:ea typeface="ＭＳ Ｐゴシック" charset="0"/>
                <a:cs typeface="ＭＳ Ｐゴシック" charset="0"/>
              </a:rPr>
              <a:t>plaintext input to the encryption cipher occupy the first column of the in matrix,</a:t>
            </a:r>
          </a:p>
          <a:p>
            <a:pPr eaLnBrk="1" hangingPunct="1"/>
            <a:r>
              <a:rPr lang="en-US" b="0" dirty="0">
                <a:latin typeface="Times New Roman" charset="0"/>
                <a:ea typeface="ＭＳ Ｐゴシック" charset="0"/>
                <a:cs typeface="ＭＳ Ｐゴシック" charset="0"/>
              </a:rPr>
              <a:t>the second 4 bytes occupy the second column, and so on. Similarly, the first 4 bytes</a:t>
            </a:r>
          </a:p>
          <a:p>
            <a:pPr eaLnBrk="1" hangingPunct="1"/>
            <a:r>
              <a:rPr lang="en-US" b="0" dirty="0">
                <a:latin typeface="Times New Roman" charset="0"/>
                <a:ea typeface="ＭＳ Ｐゴシック" charset="0"/>
                <a:cs typeface="ＭＳ Ｐゴシック" charset="0"/>
              </a:rPr>
              <a:t>of the expanded key, which form a word, occupy the first column of the w matrix.</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following comments give some insight into AES:</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1. One noteworthy feature of this structure is that it is not a </a:t>
            </a:r>
            <a:r>
              <a:rPr lang="en-US" b="0" dirty="0" err="1">
                <a:latin typeface="Times New Roman" charset="0"/>
                <a:ea typeface="ＭＳ Ｐゴシック" charset="0"/>
                <a:cs typeface="ＭＳ Ｐゴシック" charset="0"/>
              </a:rPr>
              <a:t>Feistel</a:t>
            </a:r>
            <a:r>
              <a:rPr lang="en-US" b="0" dirty="0">
                <a:latin typeface="Times New Roman" charset="0"/>
                <a:ea typeface="ＭＳ Ｐゴシック" charset="0"/>
                <a:cs typeface="ＭＳ Ｐゴシック" charset="0"/>
              </a:rPr>
              <a:t> structure.</a:t>
            </a:r>
          </a:p>
          <a:p>
            <a:pPr eaLnBrk="1" hangingPunct="1"/>
            <a:r>
              <a:rPr lang="en-US" b="0" dirty="0">
                <a:latin typeface="Times New Roman" charset="0"/>
                <a:ea typeface="ＭＳ Ｐゴシック" charset="0"/>
                <a:cs typeface="ＭＳ Ｐゴシック" charset="0"/>
              </a:rPr>
              <a:t>Recall that in the classic </a:t>
            </a:r>
            <a:r>
              <a:rPr lang="en-US" b="0" dirty="0" err="1">
                <a:latin typeface="Times New Roman" charset="0"/>
                <a:ea typeface="ＭＳ Ｐゴシック" charset="0"/>
                <a:cs typeface="ＭＳ Ｐゴシック" charset="0"/>
              </a:rPr>
              <a:t>Feistel</a:t>
            </a:r>
            <a:r>
              <a:rPr lang="en-US" b="0" dirty="0">
                <a:latin typeface="Times New Roman" charset="0"/>
                <a:ea typeface="ＭＳ Ｐゴシック" charset="0"/>
                <a:cs typeface="ＭＳ Ｐゴシック" charset="0"/>
              </a:rPr>
              <a:t> structure, half of the data block is used to</a:t>
            </a:r>
          </a:p>
          <a:p>
            <a:pPr eaLnBrk="1" hangingPunct="1"/>
            <a:r>
              <a:rPr lang="en-US" b="0" dirty="0">
                <a:latin typeface="Times New Roman" charset="0"/>
                <a:ea typeface="ＭＳ Ｐゴシック" charset="0"/>
                <a:cs typeface="ＭＳ Ｐゴシック" charset="0"/>
              </a:rPr>
              <a:t>modify the other half of the data block, and then the halves are swapped. AES</a:t>
            </a:r>
          </a:p>
          <a:p>
            <a:pPr eaLnBrk="1" hangingPunct="1"/>
            <a:r>
              <a:rPr lang="en-US" b="0" dirty="0">
                <a:latin typeface="Times New Roman" charset="0"/>
                <a:ea typeface="ＭＳ Ｐゴシック" charset="0"/>
                <a:cs typeface="ＭＳ Ｐゴシック" charset="0"/>
              </a:rPr>
              <a:t>does not use a </a:t>
            </a:r>
            <a:r>
              <a:rPr lang="en-US" b="0" dirty="0" err="1">
                <a:latin typeface="Times New Roman" charset="0"/>
                <a:ea typeface="ＭＳ Ｐゴシック" charset="0"/>
                <a:cs typeface="ＭＳ Ｐゴシック" charset="0"/>
              </a:rPr>
              <a:t>Feistel</a:t>
            </a:r>
            <a:r>
              <a:rPr lang="en-US" b="0" dirty="0">
                <a:latin typeface="Times New Roman" charset="0"/>
                <a:ea typeface="ＭＳ Ｐゴシック" charset="0"/>
                <a:cs typeface="ＭＳ Ｐゴシック" charset="0"/>
              </a:rPr>
              <a:t> structure but processes the entire data block in parallel</a:t>
            </a:r>
          </a:p>
          <a:p>
            <a:pPr eaLnBrk="1" hangingPunct="1"/>
            <a:r>
              <a:rPr lang="en-US" b="0" dirty="0">
                <a:latin typeface="Times New Roman" charset="0"/>
                <a:ea typeface="ＭＳ Ｐゴシック" charset="0"/>
                <a:cs typeface="ＭＳ Ｐゴシック" charset="0"/>
              </a:rPr>
              <a:t>during each round using substitutions and permutation.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2. The key that is provided as input is expanded into an array of forty-four 32-bit</a:t>
            </a:r>
          </a:p>
          <a:p>
            <a:pPr eaLnBrk="1" hangingPunct="1"/>
            <a:r>
              <a:rPr lang="en-US" b="0" dirty="0">
                <a:latin typeface="Times New Roman" charset="0"/>
                <a:ea typeface="ＭＳ Ｐゴシック" charset="0"/>
                <a:cs typeface="ＭＳ Ｐゴシック" charset="0"/>
              </a:rPr>
              <a:t>words, w [ </a:t>
            </a:r>
            <a:r>
              <a:rPr lang="en-US" b="0" i="1" dirty="0" err="1">
                <a:latin typeface="Times New Roman" charset="0"/>
                <a:ea typeface="ＭＳ Ｐゴシック" charset="0"/>
                <a:cs typeface="ＭＳ Ｐゴシック" charset="0"/>
              </a:rPr>
              <a:t>i</a:t>
            </a:r>
            <a:r>
              <a:rPr lang="en-US" b="0" i="1" dirty="0">
                <a:latin typeface="Times New Roman" charset="0"/>
                <a:ea typeface="ＭＳ Ｐゴシック" charset="0"/>
                <a:cs typeface="ＭＳ Ｐゴシック" charset="0"/>
              </a:rPr>
              <a:t> ]. </a:t>
            </a:r>
            <a:r>
              <a:rPr lang="en-US" b="0" i="0" dirty="0">
                <a:latin typeface="Times New Roman" charset="0"/>
                <a:ea typeface="ＭＳ Ｐゴシック" charset="0"/>
                <a:cs typeface="ＭＳ Ｐゴシック" charset="0"/>
              </a:rPr>
              <a:t>Four distinct words </a:t>
            </a:r>
            <a:r>
              <a:rPr lang="en-US" b="0" i="1" dirty="0">
                <a:latin typeface="Times New Roman" charset="0"/>
                <a:ea typeface="ＭＳ Ｐゴシック" charset="0"/>
                <a:cs typeface="ＭＳ Ｐゴシック" charset="0"/>
              </a:rPr>
              <a:t>(128 bits) </a:t>
            </a:r>
            <a:r>
              <a:rPr lang="en-US" b="0" i="0" dirty="0">
                <a:latin typeface="Times New Roman" charset="0"/>
                <a:ea typeface="ＭＳ Ｐゴシック" charset="0"/>
                <a:cs typeface="ＭＳ Ｐゴシック" charset="0"/>
              </a:rPr>
              <a:t>serve as a round key for each round.</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3. Four different stages are used, one of permutation and three of substitution: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Substitute Bytes</a:t>
            </a:r>
            <a:r>
              <a:rPr lang="en-US" b="0" dirty="0">
                <a:latin typeface="Times New Roman" charset="0"/>
                <a:ea typeface="ＭＳ Ｐゴシック" charset="0"/>
                <a:cs typeface="ＭＳ Ｐゴシック" charset="0"/>
              </a:rPr>
              <a:t>: Uses a table, referred to as an S-box, to perform a byte-by-</a:t>
            </a:r>
          </a:p>
          <a:p>
            <a:pPr eaLnBrk="1" hangingPunct="1"/>
            <a:r>
              <a:rPr lang="en-US" b="0" dirty="0">
                <a:latin typeface="Times New Roman" charset="0"/>
                <a:ea typeface="ＭＳ Ｐゴシック" charset="0"/>
                <a:cs typeface="ＭＳ Ｐゴシック" charset="0"/>
              </a:rPr>
              <a:t>byte substitution of the block</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Shift Rows: </a:t>
            </a:r>
            <a:r>
              <a:rPr lang="en-US" b="0" dirty="0">
                <a:latin typeface="Times New Roman" charset="0"/>
                <a:ea typeface="ＭＳ Ｐゴシック" charset="0"/>
                <a:cs typeface="ＭＳ Ｐゴシック" charset="0"/>
              </a:rPr>
              <a:t>A simple permutation that is performed row by row</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Mix Columns: </a:t>
            </a:r>
            <a:r>
              <a:rPr lang="en-US" b="0" dirty="0">
                <a:latin typeface="Times New Roman" charset="0"/>
                <a:ea typeface="ＭＳ Ｐゴシック" charset="0"/>
                <a:cs typeface="ＭＳ Ｐゴシック" charset="0"/>
              </a:rPr>
              <a:t>A substitution that alters each byte in a column as a function</a:t>
            </a:r>
          </a:p>
          <a:p>
            <a:pPr eaLnBrk="1" hangingPunct="1"/>
            <a:r>
              <a:rPr lang="en-US" b="0" dirty="0">
                <a:latin typeface="Times New Roman" charset="0"/>
                <a:ea typeface="ＭＳ Ｐゴシック" charset="0"/>
                <a:cs typeface="ＭＳ Ｐゴシック" charset="0"/>
              </a:rPr>
              <a:t>of all of the bytes in the column</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Add Round key: </a:t>
            </a:r>
            <a:r>
              <a:rPr lang="en-US" b="0" dirty="0">
                <a:latin typeface="Times New Roman" charset="0"/>
                <a:ea typeface="ＭＳ Ｐゴシック" charset="0"/>
                <a:cs typeface="ＭＳ Ｐゴシック" charset="0"/>
              </a:rPr>
              <a:t>A simple bitwise XOR of the current block with a portion</a:t>
            </a:r>
          </a:p>
          <a:p>
            <a:pPr eaLnBrk="1" hangingPunct="1"/>
            <a:r>
              <a:rPr lang="en-US" b="0" dirty="0">
                <a:latin typeface="Times New Roman" charset="0"/>
                <a:ea typeface="ＭＳ Ｐゴシック" charset="0"/>
                <a:cs typeface="ＭＳ Ｐゴシック" charset="0"/>
              </a:rPr>
              <a:t>of the expanded key</a:t>
            </a:r>
          </a:p>
        </p:txBody>
      </p:sp>
    </p:spTree>
    <p:extLst>
      <p:ext uri="{BB962C8B-B14F-4D97-AF65-F5344CB8AC3E}">
        <p14:creationId xmlns:p14="http://schemas.microsoft.com/office/powerpoint/2010/main" val="1332952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483CB28-E5A4-CC46-98C1-78FAC3CF2242}" type="slidenum">
              <a:rPr lang="en-AU" sz="1200"/>
              <a:pPr eaLnBrk="1" hangingPunct="1"/>
              <a:t>11</a:t>
            </a:fld>
            <a:endParaRPr lang="en-AU"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0" dirty="0">
                <a:latin typeface="Times New Roman" charset="0"/>
                <a:ea typeface="ＭＳ Ｐゴシック" charset="0"/>
                <a:cs typeface="ＭＳ Ｐゴシック" charset="0"/>
              </a:rPr>
              <a:t>4. The structure is quite simple. For both encryption and decryption, the cipher</a:t>
            </a:r>
          </a:p>
          <a:p>
            <a:pPr eaLnBrk="1" hangingPunct="1"/>
            <a:r>
              <a:rPr lang="en-US" b="0" dirty="0">
                <a:latin typeface="Times New Roman" charset="0"/>
                <a:ea typeface="ＭＳ Ｐゴシック" charset="0"/>
                <a:cs typeface="ＭＳ Ｐゴシック" charset="0"/>
              </a:rPr>
              <a:t>begins with an Add Round Key stage, followed by nine rounds that each</a:t>
            </a:r>
          </a:p>
          <a:p>
            <a:pPr eaLnBrk="1" hangingPunct="1"/>
            <a:r>
              <a:rPr lang="en-US" b="0" dirty="0">
                <a:latin typeface="Times New Roman" charset="0"/>
                <a:ea typeface="ＭＳ Ｐゴシック" charset="0"/>
                <a:cs typeface="ＭＳ Ｐゴシック" charset="0"/>
              </a:rPr>
              <a:t>includes all four stages, followed by a tenth round of three stages. Figure 20.4</a:t>
            </a:r>
          </a:p>
          <a:p>
            <a:pPr eaLnBrk="1" hangingPunct="1"/>
            <a:r>
              <a:rPr lang="en-US" b="0" dirty="0">
                <a:latin typeface="Times New Roman" charset="0"/>
                <a:ea typeface="ＭＳ Ｐゴシック" charset="0"/>
                <a:cs typeface="ＭＳ Ｐゴシック" charset="0"/>
              </a:rPr>
              <a:t>depicts the structure of a full encryption round.</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5. Only the Add Round Key stage makes use of the key. For this reason, the</a:t>
            </a:r>
          </a:p>
          <a:p>
            <a:pPr eaLnBrk="1" hangingPunct="1"/>
            <a:r>
              <a:rPr lang="en-US" b="0" dirty="0">
                <a:latin typeface="Times New Roman" charset="0"/>
                <a:ea typeface="ＭＳ Ｐゴシック" charset="0"/>
                <a:cs typeface="ＭＳ Ｐゴシック" charset="0"/>
              </a:rPr>
              <a:t>cipher begins and ends with an Add Round Key stage. Any other stage,</a:t>
            </a:r>
          </a:p>
          <a:p>
            <a:pPr eaLnBrk="1" hangingPunct="1"/>
            <a:r>
              <a:rPr lang="en-US" b="0" dirty="0">
                <a:latin typeface="Times New Roman" charset="0"/>
                <a:ea typeface="ＭＳ Ｐゴシック" charset="0"/>
                <a:cs typeface="ＭＳ Ｐゴシック" charset="0"/>
              </a:rPr>
              <a:t>applied at the beginning or end, is reversible without knowledge of the key</a:t>
            </a:r>
          </a:p>
          <a:p>
            <a:pPr eaLnBrk="1" hangingPunct="1"/>
            <a:r>
              <a:rPr lang="en-US" b="0" dirty="0">
                <a:latin typeface="Times New Roman" charset="0"/>
                <a:ea typeface="ＭＳ Ｐゴシック" charset="0"/>
                <a:cs typeface="ＭＳ Ｐゴシック" charset="0"/>
              </a:rPr>
              <a:t>and so would add no security.</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6. The Add Round Key stage by itself would not be formidable. The other three</a:t>
            </a:r>
          </a:p>
          <a:p>
            <a:pPr eaLnBrk="1" hangingPunct="1"/>
            <a:r>
              <a:rPr lang="en-US" b="0" dirty="0">
                <a:latin typeface="Times New Roman" charset="0"/>
                <a:ea typeface="ＭＳ Ｐゴシック" charset="0"/>
                <a:cs typeface="ＭＳ Ｐゴシック" charset="0"/>
              </a:rPr>
              <a:t>stages together scramble the bits, but by themselves would provide no security</a:t>
            </a:r>
          </a:p>
          <a:p>
            <a:pPr eaLnBrk="1" hangingPunct="1"/>
            <a:r>
              <a:rPr lang="en-US" b="0" dirty="0">
                <a:latin typeface="Times New Roman" charset="0"/>
                <a:ea typeface="ＭＳ Ｐゴシック" charset="0"/>
                <a:cs typeface="ＭＳ Ｐゴシック" charset="0"/>
              </a:rPr>
              <a:t>because they do not use the key. We can view the cipher as alternating operations</a:t>
            </a:r>
          </a:p>
          <a:p>
            <a:pPr eaLnBrk="1" hangingPunct="1"/>
            <a:r>
              <a:rPr lang="en-US" b="0" dirty="0">
                <a:latin typeface="Times New Roman" charset="0"/>
                <a:ea typeface="ＭＳ Ｐゴシック" charset="0"/>
                <a:cs typeface="ＭＳ Ｐゴシック" charset="0"/>
              </a:rPr>
              <a:t>of XOR encryption (Add Round Key) of a block, followed by scrambling</a:t>
            </a:r>
          </a:p>
          <a:p>
            <a:pPr eaLnBrk="1" hangingPunct="1"/>
            <a:r>
              <a:rPr lang="en-US" b="0" dirty="0">
                <a:latin typeface="Times New Roman" charset="0"/>
                <a:ea typeface="ＭＳ Ｐゴシック" charset="0"/>
                <a:cs typeface="ＭＳ Ｐゴシック" charset="0"/>
              </a:rPr>
              <a:t>of the block (the other three stages), followed by XOR encryption, and</a:t>
            </a:r>
          </a:p>
          <a:p>
            <a:pPr eaLnBrk="1" hangingPunct="1"/>
            <a:r>
              <a:rPr lang="en-US" b="0" dirty="0">
                <a:latin typeface="Times New Roman" charset="0"/>
                <a:ea typeface="ＭＳ Ｐゴシック" charset="0"/>
                <a:cs typeface="ＭＳ Ｐゴシック" charset="0"/>
              </a:rPr>
              <a:t>so on. This scheme is both efficient and highly secure.</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7. Each stage is easily reversible. For the Substitute Byte, Shift Row, and Mix</a:t>
            </a:r>
          </a:p>
          <a:p>
            <a:pPr eaLnBrk="1" hangingPunct="1"/>
            <a:r>
              <a:rPr lang="en-US" b="0" dirty="0">
                <a:latin typeface="Times New Roman" charset="0"/>
                <a:ea typeface="ＭＳ Ｐゴシック" charset="0"/>
                <a:cs typeface="ＭＳ Ｐゴシック" charset="0"/>
              </a:rPr>
              <a:t>Columns stages, an inverse function is used in the decryption algorithm. For</a:t>
            </a:r>
          </a:p>
          <a:p>
            <a:pPr eaLnBrk="1" hangingPunct="1"/>
            <a:r>
              <a:rPr lang="en-US" b="0" dirty="0">
                <a:latin typeface="Times New Roman" charset="0"/>
                <a:ea typeface="ＭＳ Ｐゴシック" charset="0"/>
                <a:cs typeface="ＭＳ Ｐゴシック" charset="0"/>
              </a:rPr>
              <a:t>the Add Round Key stage, the inverse is achieved by </a:t>
            </a:r>
            <a:r>
              <a:rPr lang="en-US" b="0" dirty="0" err="1">
                <a:latin typeface="Times New Roman" charset="0"/>
                <a:ea typeface="ＭＳ Ｐゴシック" charset="0"/>
                <a:cs typeface="ＭＳ Ｐゴシック" charset="0"/>
              </a:rPr>
              <a:t>XORing</a:t>
            </a:r>
            <a:r>
              <a:rPr lang="en-US" b="0" dirty="0">
                <a:latin typeface="Times New Roman" charset="0"/>
                <a:ea typeface="ＭＳ Ｐゴシック" charset="0"/>
                <a:cs typeface="ＭＳ Ｐゴシック" charset="0"/>
              </a:rPr>
              <a:t> the same round</a:t>
            </a:r>
          </a:p>
          <a:p>
            <a:pPr eaLnBrk="1" hangingPunct="1"/>
            <a:r>
              <a:rPr lang="en-US" b="0" dirty="0">
                <a:latin typeface="Times New Roman" charset="0"/>
                <a:ea typeface="ＭＳ Ｐゴシック" charset="0"/>
                <a:cs typeface="ＭＳ Ｐゴシック" charset="0"/>
              </a:rPr>
              <a:t>key to the block, using the result that A ⊕ A ⊕ B = B.</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8. As with most block ciphers, the decryption algorithm makes use of the</a:t>
            </a:r>
          </a:p>
          <a:p>
            <a:pPr eaLnBrk="1" hangingPunct="1"/>
            <a:r>
              <a:rPr lang="en-US" b="0" dirty="0">
                <a:latin typeface="Times New Roman" charset="0"/>
                <a:ea typeface="ＭＳ Ｐゴシック" charset="0"/>
                <a:cs typeface="ＭＳ Ｐゴシック" charset="0"/>
              </a:rPr>
              <a:t>expanded key in reverse order. However, the decryption algorithm is not</a:t>
            </a:r>
          </a:p>
          <a:p>
            <a:pPr eaLnBrk="1" hangingPunct="1"/>
            <a:r>
              <a:rPr lang="en-US" b="0" dirty="0">
                <a:latin typeface="Times New Roman" charset="0"/>
                <a:ea typeface="ＭＳ Ｐゴシック" charset="0"/>
                <a:cs typeface="ＭＳ Ｐゴシック" charset="0"/>
              </a:rPr>
              <a:t>identical to the encryption algorithm. This is a consequence of the particular</a:t>
            </a:r>
          </a:p>
          <a:p>
            <a:pPr eaLnBrk="1" hangingPunct="1"/>
            <a:r>
              <a:rPr lang="en-US" b="0" dirty="0">
                <a:latin typeface="Times New Roman" charset="0"/>
                <a:ea typeface="ＭＳ Ｐゴシック" charset="0"/>
                <a:cs typeface="ＭＳ Ｐゴシック" charset="0"/>
              </a:rPr>
              <a:t>structure of AES.</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9. Once it is established that all four stages are reversible, it is easy to verify</a:t>
            </a:r>
          </a:p>
          <a:p>
            <a:pPr eaLnBrk="1" hangingPunct="1"/>
            <a:r>
              <a:rPr lang="en-US" b="0" dirty="0">
                <a:latin typeface="Times New Roman" charset="0"/>
                <a:ea typeface="ＭＳ Ｐゴシック" charset="0"/>
                <a:cs typeface="ＭＳ Ｐゴシック" charset="0"/>
              </a:rPr>
              <a:t>that decryption does recover the plaintext. Figure 20.3 lays out encryption</a:t>
            </a:r>
          </a:p>
          <a:p>
            <a:pPr eaLnBrk="1" hangingPunct="1"/>
            <a:r>
              <a:rPr lang="en-US" b="0" dirty="0">
                <a:latin typeface="Times New Roman" charset="0"/>
                <a:ea typeface="ＭＳ Ｐゴシック" charset="0"/>
                <a:cs typeface="ＭＳ Ｐゴシック" charset="0"/>
              </a:rPr>
              <a:t>and decryption going in opposite vertical directions. At each horizontal point</a:t>
            </a:r>
          </a:p>
          <a:p>
            <a:pPr eaLnBrk="1" hangingPunct="1"/>
            <a:r>
              <a:rPr lang="en-US" b="0" dirty="0">
                <a:latin typeface="Times New Roman" charset="0"/>
                <a:ea typeface="ＭＳ Ｐゴシック" charset="0"/>
                <a:cs typeface="ＭＳ Ｐゴシック" charset="0"/>
              </a:rPr>
              <a:t>(e.g., the dashed line in the figure), </a:t>
            </a:r>
            <a:r>
              <a:rPr lang="en-US" b="1" dirty="0">
                <a:latin typeface="Times New Roman" charset="0"/>
                <a:ea typeface="ＭＳ Ｐゴシック" charset="0"/>
                <a:cs typeface="ＭＳ Ｐゴシック" charset="0"/>
              </a:rPr>
              <a:t>State </a:t>
            </a:r>
            <a:r>
              <a:rPr lang="en-US" b="0" dirty="0">
                <a:latin typeface="Times New Roman" charset="0"/>
                <a:ea typeface="ＭＳ Ｐゴシック" charset="0"/>
                <a:cs typeface="ＭＳ Ｐゴシック" charset="0"/>
              </a:rPr>
              <a:t>is the same for both encryption and</a:t>
            </a:r>
          </a:p>
          <a:p>
            <a:pPr eaLnBrk="1" hangingPunct="1"/>
            <a:r>
              <a:rPr lang="en-US" b="0" dirty="0">
                <a:latin typeface="Times New Roman" charset="0"/>
                <a:ea typeface="ＭＳ Ｐゴシック" charset="0"/>
                <a:cs typeface="ＭＳ Ｐゴシック" charset="0"/>
              </a:rPr>
              <a:t>decryption.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10. The final round of both encryption and decryption consists of only three</a:t>
            </a:r>
          </a:p>
          <a:p>
            <a:pPr eaLnBrk="1" hangingPunct="1"/>
            <a:r>
              <a:rPr lang="en-US" b="0" dirty="0">
                <a:latin typeface="Times New Roman" charset="0"/>
                <a:ea typeface="ＭＳ Ｐゴシック" charset="0"/>
                <a:cs typeface="ＭＳ Ｐゴシック" charset="0"/>
              </a:rPr>
              <a:t>stages. Again, this is a consequence of the particular structure of AES and is</a:t>
            </a:r>
          </a:p>
          <a:p>
            <a:pPr eaLnBrk="1" hangingPunct="1"/>
            <a:r>
              <a:rPr lang="en-US" b="0" dirty="0">
                <a:latin typeface="Times New Roman" charset="0"/>
                <a:ea typeface="ＭＳ Ｐゴシック" charset="0"/>
                <a:cs typeface="ＭＳ Ｐゴシック" charset="0"/>
              </a:rPr>
              <a:t>required to make the cipher reversible.</a:t>
            </a:r>
          </a:p>
        </p:txBody>
      </p:sp>
    </p:spTree>
    <p:extLst>
      <p:ext uri="{BB962C8B-B14F-4D97-AF65-F5344CB8AC3E}">
        <p14:creationId xmlns:p14="http://schemas.microsoft.com/office/powerpoint/2010/main" val="934405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F37291A-206C-584B-B483-6C84BF30B1E4}" type="slidenum">
              <a:rPr lang="en-AU" sz="1200"/>
              <a:pPr eaLnBrk="1" hangingPunct="1"/>
              <a:t>12</a:t>
            </a:fld>
            <a:endParaRPr lang="en-AU"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0" dirty="0">
                <a:latin typeface="Times New Roman" charset="0"/>
                <a:ea typeface="ＭＳ Ｐゴシック" charset="0"/>
                <a:cs typeface="ＭＳ Ｐゴシック" charset="0"/>
              </a:rPr>
              <a:t>The </a:t>
            </a:r>
            <a:r>
              <a:rPr lang="en-US" b="1" dirty="0">
                <a:latin typeface="Times New Roman" charset="0"/>
                <a:ea typeface="ＭＳ Ｐゴシック" charset="0"/>
                <a:cs typeface="ＭＳ Ｐゴシック" charset="0"/>
              </a:rPr>
              <a:t>forward substitute byte transformation</a:t>
            </a:r>
            <a:r>
              <a:rPr lang="en-US" b="0" dirty="0">
                <a:latin typeface="Times New Roman" charset="0"/>
                <a:ea typeface="ＭＳ Ｐゴシック" charset="0"/>
                <a:cs typeface="ＭＳ Ｐゴシック" charset="0"/>
              </a:rPr>
              <a:t>,</a:t>
            </a:r>
          </a:p>
          <a:p>
            <a:pPr eaLnBrk="1" hangingPunct="1"/>
            <a:r>
              <a:rPr lang="en-US" b="0" dirty="0">
                <a:latin typeface="Times New Roman" charset="0"/>
                <a:ea typeface="ＭＳ Ｐゴシック" charset="0"/>
                <a:cs typeface="ＭＳ Ｐゴシック" charset="0"/>
              </a:rPr>
              <a:t>called </a:t>
            </a:r>
            <a:r>
              <a:rPr lang="en-US" b="0" dirty="0" err="1">
                <a:latin typeface="Times New Roman" charset="0"/>
                <a:ea typeface="ＭＳ Ｐゴシック" charset="0"/>
                <a:cs typeface="ＭＳ Ｐゴシック" charset="0"/>
              </a:rPr>
              <a:t>SubBytes</a:t>
            </a:r>
            <a:r>
              <a:rPr lang="en-US" b="0" dirty="0">
                <a:latin typeface="Times New Roman" charset="0"/>
                <a:ea typeface="ＭＳ Ｐゴシック" charset="0"/>
                <a:cs typeface="ＭＳ Ｐゴシック" charset="0"/>
              </a:rPr>
              <a:t>, is a simple table lookup. AES defines a 16·16 matrix of byte values,</a:t>
            </a:r>
          </a:p>
          <a:p>
            <a:pPr eaLnBrk="1" hangingPunct="1"/>
            <a:r>
              <a:rPr lang="en-US" b="0" dirty="0">
                <a:latin typeface="Times New Roman" charset="0"/>
                <a:ea typeface="ＭＳ Ｐゴシック" charset="0"/>
                <a:cs typeface="ＭＳ Ｐゴシック" charset="0"/>
              </a:rPr>
              <a:t>called an S-box ( Table 20.2a ), that contains a permutation of all possible 256 8-bit</a:t>
            </a:r>
          </a:p>
          <a:p>
            <a:pPr eaLnBrk="1" hangingPunct="1"/>
            <a:r>
              <a:rPr lang="en-US" b="0" dirty="0">
                <a:latin typeface="Times New Roman" charset="0"/>
                <a:ea typeface="ＭＳ Ｐゴシック" charset="0"/>
                <a:cs typeface="ＭＳ Ｐゴシック" charset="0"/>
              </a:rPr>
              <a:t>values. Each individual byte of State is mapped into a new byte in the following</a:t>
            </a:r>
          </a:p>
          <a:p>
            <a:pPr eaLnBrk="1" hangingPunct="1"/>
            <a:r>
              <a:rPr lang="en-US" b="0" dirty="0">
                <a:latin typeface="Times New Roman" charset="0"/>
                <a:ea typeface="ＭＳ Ｐゴシック" charset="0"/>
                <a:cs typeface="ＭＳ Ｐゴシック" charset="0"/>
              </a:rPr>
              <a:t>way: The leftmost 4 bits of the byte are used as a row value and the rightmost 4</a:t>
            </a:r>
          </a:p>
          <a:p>
            <a:pPr eaLnBrk="1" hangingPunct="1"/>
            <a:r>
              <a:rPr lang="en-US" b="0" dirty="0">
                <a:latin typeface="Times New Roman" charset="0"/>
                <a:ea typeface="ＭＳ Ｐゴシック" charset="0"/>
                <a:cs typeface="ＭＳ Ｐゴシック" charset="0"/>
              </a:rPr>
              <a:t>bits are used as a column value. These row and column values serve as indexes</a:t>
            </a:r>
          </a:p>
          <a:p>
            <a:pPr eaLnBrk="1" hangingPunct="1"/>
            <a:r>
              <a:rPr lang="en-US" b="0" dirty="0">
                <a:latin typeface="Times New Roman" charset="0"/>
                <a:ea typeface="ＭＳ Ｐゴシック" charset="0"/>
                <a:cs typeface="ＭＳ Ｐゴシック" charset="0"/>
              </a:rPr>
              <a:t>into the S-box to select a unique 8-bit output value. For example, the hexadecimal</a:t>
            </a:r>
          </a:p>
          <a:p>
            <a:pPr eaLnBrk="1" hangingPunct="1"/>
            <a:r>
              <a:rPr lang="en-US" b="0" dirty="0">
                <a:latin typeface="Times New Roman" charset="0"/>
                <a:ea typeface="ＭＳ Ｐゴシック" charset="0"/>
                <a:cs typeface="ＭＳ Ｐゴシック" charset="0"/>
              </a:rPr>
              <a:t>value {95} references row 9, column 5 of the S-box, which contains the value {2A}.</a:t>
            </a:r>
          </a:p>
          <a:p>
            <a:pPr eaLnBrk="1" hangingPunct="1"/>
            <a:r>
              <a:rPr lang="en-US" b="0" dirty="0">
                <a:latin typeface="Times New Roman" charset="0"/>
                <a:ea typeface="ＭＳ Ｐゴシック" charset="0"/>
                <a:cs typeface="ＭＳ Ｐゴシック" charset="0"/>
              </a:rPr>
              <a:t>Accordingly, the value {95} is mapped into the value {2A}.</a:t>
            </a:r>
          </a:p>
        </p:txBody>
      </p:sp>
    </p:spTree>
    <p:extLst>
      <p:ext uri="{BB962C8B-B14F-4D97-AF65-F5344CB8AC3E}">
        <p14:creationId xmlns:p14="http://schemas.microsoft.com/office/powerpoint/2010/main" val="388113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ln/>
        </p:spPr>
      </p:sp>
      <p:sp>
        <p:nvSpPr>
          <p:cNvPr id="4301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0" dirty="0">
                <a:latin typeface="Times New Roman" charset="0"/>
                <a:ea typeface="ＭＳ Ｐゴシック" charset="0"/>
                <a:cs typeface="ＭＳ Ｐゴシック" charset="0"/>
              </a:rPr>
              <a:t>The </a:t>
            </a:r>
            <a:r>
              <a:rPr lang="en-US" b="1" dirty="0">
                <a:latin typeface="Times New Roman" charset="0"/>
                <a:ea typeface="ＭＳ Ｐゴシック" charset="0"/>
                <a:cs typeface="ＭＳ Ｐゴシック" charset="0"/>
              </a:rPr>
              <a:t>inverse substitute byte transformation</a:t>
            </a:r>
            <a:r>
              <a:rPr lang="en-US" b="0" dirty="0">
                <a:latin typeface="Times New Roman" charset="0"/>
                <a:ea typeface="ＭＳ Ｐゴシック" charset="0"/>
                <a:cs typeface="ＭＳ Ｐゴシック" charset="0"/>
              </a:rPr>
              <a:t>, called </a:t>
            </a:r>
            <a:r>
              <a:rPr lang="en-US" b="0" dirty="0" err="1">
                <a:latin typeface="Times New Roman" charset="0"/>
                <a:ea typeface="ＭＳ Ｐゴシック" charset="0"/>
                <a:cs typeface="ＭＳ Ｐゴシック" charset="0"/>
              </a:rPr>
              <a:t>InvSubBytes</a:t>
            </a:r>
            <a:r>
              <a:rPr lang="en-US" b="0" dirty="0">
                <a:latin typeface="Times New Roman" charset="0"/>
                <a:ea typeface="ＭＳ Ｐゴシック" charset="0"/>
                <a:cs typeface="ＭＳ Ｐゴシック" charset="0"/>
              </a:rPr>
              <a:t>, makes use of</a:t>
            </a:r>
          </a:p>
          <a:p>
            <a:pPr eaLnBrk="1" hangingPunct="1"/>
            <a:r>
              <a:rPr lang="en-US" b="0" dirty="0">
                <a:latin typeface="Times New Roman" charset="0"/>
                <a:ea typeface="ＭＳ Ｐゴシック" charset="0"/>
                <a:cs typeface="ＭＳ Ｐゴシック" charset="0"/>
              </a:rPr>
              <a:t>the inverse S-box shown in Table 20.2b . Note, for example, that the input {2A} produces</a:t>
            </a:r>
          </a:p>
          <a:p>
            <a:pPr eaLnBrk="1" hangingPunct="1"/>
            <a:r>
              <a:rPr lang="en-US" b="0" dirty="0">
                <a:latin typeface="Times New Roman" charset="0"/>
                <a:ea typeface="ＭＳ Ｐゴシック" charset="0"/>
                <a:cs typeface="ＭＳ Ｐゴシック" charset="0"/>
              </a:rPr>
              <a:t>the output {95}, and the input {95} to the S-box produces {2A}.</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S-box is designed to be resistant to known cryptanalytic attacks.</a:t>
            </a:r>
          </a:p>
          <a:p>
            <a:pPr eaLnBrk="1" hangingPunct="1"/>
            <a:r>
              <a:rPr lang="en-US" b="0" dirty="0">
                <a:latin typeface="Times New Roman" charset="0"/>
                <a:ea typeface="ＭＳ Ｐゴシック" charset="0"/>
                <a:cs typeface="ＭＳ Ｐゴシック" charset="0"/>
              </a:rPr>
              <a:t>Specifically, the AES developers sought a design that has a low correlation between</a:t>
            </a:r>
          </a:p>
          <a:p>
            <a:pPr eaLnBrk="1" hangingPunct="1"/>
            <a:r>
              <a:rPr lang="en-US" b="0" dirty="0">
                <a:latin typeface="Times New Roman" charset="0"/>
                <a:ea typeface="ＭＳ Ｐゴシック" charset="0"/>
                <a:cs typeface="ＭＳ Ｐゴシック" charset="0"/>
              </a:rPr>
              <a:t>input bits and output bits and the property that the output cannot be described as a</a:t>
            </a:r>
          </a:p>
          <a:p>
            <a:pPr eaLnBrk="1" hangingPunct="1"/>
            <a:r>
              <a:rPr lang="en-US" b="0" dirty="0">
                <a:latin typeface="Times New Roman" charset="0"/>
                <a:ea typeface="ＭＳ Ｐゴシック" charset="0"/>
                <a:cs typeface="ＭＳ Ｐゴシック" charset="0"/>
              </a:rPr>
              <a:t>simple mathematical function of the input.</a:t>
            </a:r>
          </a:p>
        </p:txBody>
      </p:sp>
      <p:sp>
        <p:nvSpPr>
          <p:cNvPr id="4301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88640F5-54B9-DD43-B3D3-DACE8B09DD02}" type="slidenum">
              <a:rPr lang="en-AU" sz="1200"/>
              <a:pPr eaLnBrk="1" hangingPunct="1"/>
              <a:t>13</a:t>
            </a:fld>
            <a:endParaRPr lang="en-AU" sz="1200"/>
          </a:p>
        </p:txBody>
      </p:sp>
    </p:spTree>
    <p:extLst>
      <p:ext uri="{BB962C8B-B14F-4D97-AF65-F5344CB8AC3E}">
        <p14:creationId xmlns:p14="http://schemas.microsoft.com/office/powerpoint/2010/main" val="2222569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43A2BF3-D2BB-3647-9ED3-97387AED6574}" type="slidenum">
              <a:rPr lang="en-AU" sz="1200"/>
              <a:pPr eaLnBrk="1" hangingPunct="1"/>
              <a:t>14</a:t>
            </a:fld>
            <a:endParaRPr lang="en-AU"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0" dirty="0">
                <a:latin typeface="Times New Roman" charset="0"/>
                <a:ea typeface="ＭＳ Ｐゴシック" charset="0"/>
                <a:cs typeface="ＭＳ Ｐゴシック" charset="0"/>
              </a:rPr>
              <a:t>For the </a:t>
            </a:r>
            <a:r>
              <a:rPr lang="en-US" b="1" dirty="0">
                <a:latin typeface="Times New Roman" charset="0"/>
                <a:ea typeface="ＭＳ Ｐゴシック" charset="0"/>
                <a:cs typeface="ＭＳ Ｐゴシック" charset="0"/>
              </a:rPr>
              <a:t>forward shift row transformation</a:t>
            </a:r>
            <a:r>
              <a:rPr lang="en-US" b="0" dirty="0">
                <a:latin typeface="Times New Roman" charset="0"/>
                <a:ea typeface="ＭＳ Ｐゴシック" charset="0"/>
                <a:cs typeface="ＭＳ Ｐゴシック" charset="0"/>
              </a:rPr>
              <a:t>, called </a:t>
            </a:r>
            <a:r>
              <a:rPr lang="en-US" b="0" dirty="0" err="1">
                <a:latin typeface="Times New Roman" charset="0"/>
                <a:ea typeface="ＭＳ Ｐゴシック" charset="0"/>
                <a:cs typeface="ＭＳ Ｐゴシック" charset="0"/>
              </a:rPr>
              <a:t>ShiftRows</a:t>
            </a:r>
            <a:r>
              <a:rPr lang="en-US" b="0" dirty="0">
                <a:latin typeface="Times New Roman" charset="0"/>
                <a:ea typeface="ＭＳ Ｐゴシック" charset="0"/>
                <a:cs typeface="ＭＳ Ｐゴシック" charset="0"/>
              </a:rPr>
              <a:t>, the first row of </a:t>
            </a:r>
            <a:r>
              <a:rPr lang="en-US" b="1" dirty="0">
                <a:latin typeface="Times New Roman" charset="0"/>
                <a:ea typeface="ＭＳ Ｐゴシック" charset="0"/>
                <a:cs typeface="ＭＳ Ｐゴシック" charset="0"/>
              </a:rPr>
              <a:t>State </a:t>
            </a:r>
            <a:r>
              <a:rPr lang="en-US" b="0" dirty="0">
                <a:latin typeface="Times New Roman" charset="0"/>
                <a:ea typeface="ＭＳ Ｐゴシック" charset="0"/>
                <a:cs typeface="ＭＳ Ｐゴシック" charset="0"/>
              </a:rPr>
              <a:t>is not altered. For the second row, a 1-byte circular left shift is performed. For the third row, a 2-byte circular left shift is performed. For the third row, a 3-byte circular left shift is performed. </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a:t>
            </a:r>
            <a:r>
              <a:rPr lang="en-US" b="1" dirty="0">
                <a:latin typeface="Times New Roman" charset="0"/>
                <a:ea typeface="ＭＳ Ｐゴシック" charset="0"/>
                <a:cs typeface="ＭＳ Ｐゴシック" charset="0"/>
              </a:rPr>
              <a:t>inverse shift row transformation</a:t>
            </a:r>
            <a:r>
              <a:rPr lang="en-US" b="0" dirty="0">
                <a:latin typeface="Times New Roman" charset="0"/>
                <a:ea typeface="ＭＳ Ｐゴシック" charset="0"/>
                <a:cs typeface="ＭＳ Ｐゴシック" charset="0"/>
              </a:rPr>
              <a:t>, called </a:t>
            </a:r>
            <a:r>
              <a:rPr lang="en-US" b="0" dirty="0" err="1">
                <a:latin typeface="Times New Roman" charset="0"/>
                <a:ea typeface="ＭＳ Ｐゴシック" charset="0"/>
                <a:cs typeface="ＭＳ Ｐゴシック" charset="0"/>
              </a:rPr>
              <a:t>InvShiftRows</a:t>
            </a:r>
            <a:r>
              <a:rPr lang="en-US" b="0" dirty="0">
                <a:latin typeface="Times New Roman" charset="0"/>
                <a:ea typeface="ＭＳ Ｐゴシック" charset="0"/>
                <a:cs typeface="ＭＳ Ｐゴシック" charset="0"/>
              </a:rPr>
              <a:t>, performs the circular shifts in the opposite direction for each of the last three rows, with a one-byte circular right shift for the second row, and so 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shift row transformation is more substantial than it may first appear. This is because the </a:t>
            </a:r>
            <a:r>
              <a:rPr lang="en-US" b="1" dirty="0">
                <a:latin typeface="Times New Roman" charset="0"/>
                <a:ea typeface="ＭＳ Ｐゴシック" charset="0"/>
                <a:cs typeface="ＭＳ Ｐゴシック" charset="0"/>
              </a:rPr>
              <a:t>State</a:t>
            </a:r>
            <a:r>
              <a:rPr lang="en-US" b="0" dirty="0">
                <a:latin typeface="Times New Roman" charset="0"/>
                <a:ea typeface="ＭＳ Ｐゴシック" charset="0"/>
                <a:cs typeface="ＭＳ Ｐゴシック" charset="0"/>
              </a:rPr>
              <a:t>, as well as the cipher input and output, is treated as an array of four 4-byte columns. Thus, on encryption, the first four bytes of the plaintext are copied to the first column of </a:t>
            </a:r>
            <a:r>
              <a:rPr lang="en-US" b="1" dirty="0">
                <a:latin typeface="Times New Roman" charset="0"/>
                <a:ea typeface="ＭＳ Ｐゴシック" charset="0"/>
                <a:cs typeface="ＭＳ Ｐゴシック" charset="0"/>
              </a:rPr>
              <a:t>State</a:t>
            </a:r>
            <a:r>
              <a:rPr lang="en-US" b="0" dirty="0">
                <a:latin typeface="Times New Roman" charset="0"/>
                <a:ea typeface="ＭＳ Ｐゴシック" charset="0"/>
                <a:cs typeface="ＭＳ Ｐゴシック" charset="0"/>
              </a:rPr>
              <a:t>, and so on. Further, as will be seen, the round key is applied to </a:t>
            </a:r>
            <a:r>
              <a:rPr lang="en-US" b="1" dirty="0">
                <a:latin typeface="Times New Roman" charset="0"/>
                <a:ea typeface="ＭＳ Ｐゴシック" charset="0"/>
                <a:cs typeface="ＭＳ Ｐゴシック" charset="0"/>
              </a:rPr>
              <a:t>State </a:t>
            </a:r>
            <a:r>
              <a:rPr lang="en-US" b="0" dirty="0">
                <a:latin typeface="Times New Roman" charset="0"/>
                <a:ea typeface="ＭＳ Ｐゴシック" charset="0"/>
                <a:cs typeface="ＭＳ Ｐゴシック" charset="0"/>
              </a:rPr>
              <a:t>column by column. Thus, a row shift moves an individual byte from one column to another, which is a linear distance of a multiple of 4 bytes. Also note that the transformation ensures that the four bytes of one column are spread out to four different columns.</a:t>
            </a:r>
          </a:p>
          <a:p>
            <a:pPr eaLnBrk="1" hangingPunct="1"/>
            <a:endParaRPr lang="en-US" b="0"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3135989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8EC67A5-64F7-E341-B6B2-CB6E2E20961F}" type="slidenum">
              <a:rPr lang="en-AU" sz="1200"/>
              <a:pPr eaLnBrk="1" hangingPunct="1"/>
              <a:t>15</a:t>
            </a:fld>
            <a:endParaRPr lang="en-AU"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0" dirty="0">
                <a:latin typeface="Times New Roman" charset="0"/>
                <a:ea typeface="ＭＳ Ｐゴシック" charset="0"/>
                <a:cs typeface="ＭＳ Ｐゴシック" charset="0"/>
              </a:rPr>
              <a:t>The </a:t>
            </a:r>
            <a:r>
              <a:rPr lang="en-US" b="1" dirty="0">
                <a:latin typeface="Times New Roman" charset="0"/>
                <a:ea typeface="ＭＳ Ｐゴシック" charset="0"/>
                <a:cs typeface="ＭＳ Ｐゴシック" charset="0"/>
              </a:rPr>
              <a:t>forward mix column transformation</a:t>
            </a:r>
            <a:r>
              <a:rPr lang="en-US" b="0" dirty="0">
                <a:latin typeface="Times New Roman" charset="0"/>
                <a:ea typeface="ＭＳ Ｐゴシック" charset="0"/>
                <a:cs typeface="ＭＳ Ｐゴシック" charset="0"/>
              </a:rPr>
              <a:t>, called </a:t>
            </a:r>
            <a:r>
              <a:rPr lang="en-US" b="0" dirty="0" err="1">
                <a:latin typeface="Times New Roman" charset="0"/>
                <a:ea typeface="ＭＳ Ｐゴシック" charset="0"/>
                <a:cs typeface="ＭＳ Ｐゴシック" charset="0"/>
              </a:rPr>
              <a:t>MixColumns</a:t>
            </a:r>
            <a:r>
              <a:rPr lang="en-US" b="0" dirty="0">
                <a:latin typeface="Times New Roman" charset="0"/>
                <a:ea typeface="ＭＳ Ｐゴシック" charset="0"/>
                <a:cs typeface="ＭＳ Ｐゴシック" charset="0"/>
              </a:rPr>
              <a:t>, operates on each column individually. Each byte of a column is mapped into a new value that is a function of all four bytes in the column. The mapping makes use of equations over finite fields. The mapping is designed to provide a good mixing among the bytes of each column. The mix column transformation combined with the shift row transformation ensures that after a few rounds, all output bits depend on all input bits. </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In the </a:t>
            </a:r>
            <a:r>
              <a:rPr lang="en-US" b="1" dirty="0">
                <a:latin typeface="Times New Roman" charset="0"/>
                <a:ea typeface="ＭＳ Ｐゴシック" charset="0"/>
                <a:cs typeface="ＭＳ Ｐゴシック" charset="0"/>
              </a:rPr>
              <a:t>forward add round key transformation</a:t>
            </a:r>
            <a:r>
              <a:rPr lang="en-US" b="0" dirty="0">
                <a:latin typeface="Times New Roman" charset="0"/>
                <a:ea typeface="ＭＳ Ｐゴシック" charset="0"/>
                <a:cs typeface="ＭＳ Ｐゴシック" charset="0"/>
              </a:rPr>
              <a:t>, called </a:t>
            </a:r>
            <a:r>
              <a:rPr lang="en-US" b="0" dirty="0" err="1">
                <a:latin typeface="Times New Roman" charset="0"/>
                <a:ea typeface="ＭＳ Ｐゴシック" charset="0"/>
                <a:cs typeface="ＭＳ Ｐゴシック" charset="0"/>
              </a:rPr>
              <a:t>AddRoundKey</a:t>
            </a:r>
            <a:r>
              <a:rPr lang="en-US" b="0" dirty="0">
                <a:latin typeface="Times New Roman" charset="0"/>
                <a:ea typeface="ＭＳ Ｐゴシック" charset="0"/>
                <a:cs typeface="ＭＳ Ｐゴシック" charset="0"/>
              </a:rPr>
              <a:t>, the 128 bits of </a:t>
            </a:r>
            <a:r>
              <a:rPr lang="en-US" b="1" dirty="0">
                <a:latin typeface="Times New Roman" charset="0"/>
                <a:ea typeface="ＭＳ Ｐゴシック" charset="0"/>
                <a:cs typeface="ＭＳ Ｐゴシック" charset="0"/>
              </a:rPr>
              <a:t>State </a:t>
            </a:r>
            <a:r>
              <a:rPr lang="en-US" b="0" dirty="0">
                <a:latin typeface="Times New Roman" charset="0"/>
                <a:ea typeface="ＭＳ Ｐゴシック" charset="0"/>
                <a:cs typeface="ＭＳ Ｐゴシック" charset="0"/>
              </a:rPr>
              <a:t>are bitwise </a:t>
            </a:r>
            <a:r>
              <a:rPr lang="en-US" b="0" dirty="0" err="1">
                <a:latin typeface="Times New Roman" charset="0"/>
                <a:ea typeface="ＭＳ Ｐゴシック" charset="0"/>
                <a:cs typeface="ＭＳ Ｐゴシック" charset="0"/>
              </a:rPr>
              <a:t>XORed</a:t>
            </a:r>
            <a:r>
              <a:rPr lang="en-US" b="0" dirty="0">
                <a:latin typeface="Times New Roman" charset="0"/>
                <a:ea typeface="ＭＳ Ｐゴシック" charset="0"/>
                <a:cs typeface="ＭＳ Ｐゴシック" charset="0"/>
              </a:rPr>
              <a:t> with the 128 bits of the round key. The operation is viewed as a column-wise operation between the four bytes of a </a:t>
            </a:r>
            <a:r>
              <a:rPr lang="en-US" b="1" dirty="0">
                <a:latin typeface="Times New Roman" charset="0"/>
                <a:ea typeface="ＭＳ Ｐゴシック" charset="0"/>
                <a:cs typeface="ＭＳ Ｐゴシック" charset="0"/>
              </a:rPr>
              <a:t>State </a:t>
            </a:r>
            <a:r>
              <a:rPr lang="en-US" b="0" dirty="0">
                <a:latin typeface="Times New Roman" charset="0"/>
                <a:ea typeface="ＭＳ Ｐゴシック" charset="0"/>
                <a:cs typeface="ＭＳ Ｐゴシック" charset="0"/>
              </a:rPr>
              <a:t>column and one word of the round key; it can also be viewed as a byte-level operation.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 The </a:t>
            </a:r>
            <a:r>
              <a:rPr lang="en-US" b="1" dirty="0">
                <a:latin typeface="Times New Roman" charset="0"/>
                <a:ea typeface="ＭＳ Ｐゴシック" charset="0"/>
                <a:cs typeface="ＭＳ Ｐゴシック" charset="0"/>
              </a:rPr>
              <a:t>inverse add round key transformation </a:t>
            </a:r>
            <a:r>
              <a:rPr lang="en-US" b="0" dirty="0">
                <a:latin typeface="Times New Roman" charset="0"/>
                <a:ea typeface="ＭＳ Ｐゴシック" charset="0"/>
                <a:cs typeface="ＭＳ Ｐゴシック" charset="0"/>
              </a:rPr>
              <a:t>is identical to the forward add round key transformation, because the XOR operation is its own inverse. </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add round key transformation is as simple as possible and affects every bit of State. The complexity of the round key expansion, plus the complexity of the other stages of AES, ensure security.</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AES key expansion algorithm takes as input a 4-word</a:t>
            </a:r>
          </a:p>
          <a:p>
            <a:pPr eaLnBrk="1" hangingPunct="1"/>
            <a:r>
              <a:rPr lang="en-US" b="0" dirty="0">
                <a:latin typeface="Times New Roman" charset="0"/>
                <a:ea typeface="ＭＳ Ｐゴシック" charset="0"/>
                <a:cs typeface="ＭＳ Ｐゴシック" charset="0"/>
              </a:rPr>
              <a:t>(16-byte) key and produces a linear array of 44 words (156 bytes). This is sufficient</a:t>
            </a:r>
          </a:p>
          <a:p>
            <a:pPr eaLnBrk="1" hangingPunct="1"/>
            <a:r>
              <a:rPr lang="en-US" b="0" dirty="0">
                <a:latin typeface="Times New Roman" charset="0"/>
                <a:ea typeface="ＭＳ Ｐゴシック" charset="0"/>
                <a:cs typeface="ＭＳ Ｐゴシック" charset="0"/>
              </a:rPr>
              <a:t>to provide a 4-word round key for the initial Add Round Key stage and each of the</a:t>
            </a:r>
          </a:p>
          <a:p>
            <a:pPr eaLnBrk="1" hangingPunct="1"/>
            <a:r>
              <a:rPr lang="en-US" b="0" dirty="0">
                <a:latin typeface="Times New Roman" charset="0"/>
                <a:ea typeface="ＭＳ Ｐゴシック" charset="0"/>
                <a:cs typeface="ＭＳ Ｐゴシック" charset="0"/>
              </a:rPr>
              <a:t>10 rounds of the cipher.</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key is copied into the first four words of the expanded key. The remainder</a:t>
            </a:r>
          </a:p>
          <a:p>
            <a:pPr eaLnBrk="1" hangingPunct="1"/>
            <a:r>
              <a:rPr lang="en-US" b="0" dirty="0">
                <a:latin typeface="Times New Roman" charset="0"/>
                <a:ea typeface="ＭＳ Ｐゴシック" charset="0"/>
                <a:cs typeface="ＭＳ Ｐゴシック" charset="0"/>
              </a:rPr>
              <a:t>of the expanded key is filled in four words at a time. Each added word w [</a:t>
            </a:r>
            <a:r>
              <a:rPr lang="en-US" b="0" dirty="0" err="1">
                <a:latin typeface="Times New Roman" charset="0"/>
                <a:ea typeface="ＭＳ Ｐゴシック" charset="0"/>
                <a:cs typeface="ＭＳ Ｐゴシック" charset="0"/>
              </a:rPr>
              <a:t>i</a:t>
            </a:r>
            <a:r>
              <a:rPr lang="en-US" b="0" dirty="0">
                <a:latin typeface="Times New Roman" charset="0"/>
                <a:ea typeface="ＭＳ Ｐゴシック" charset="0"/>
                <a:cs typeface="ＭＳ Ｐゴシック" charset="0"/>
              </a:rPr>
              <a:t>] depends on</a:t>
            </a:r>
          </a:p>
          <a:p>
            <a:pPr eaLnBrk="1" hangingPunct="1"/>
            <a:r>
              <a:rPr lang="en-US" b="0" dirty="0">
                <a:latin typeface="Times New Roman" charset="0"/>
                <a:ea typeface="ＭＳ Ｐゴシック" charset="0"/>
                <a:cs typeface="ＭＳ Ｐゴシック" charset="0"/>
              </a:rPr>
              <a:t>the immediately preceding word, w [</a:t>
            </a:r>
            <a:r>
              <a:rPr lang="en-US" b="0" dirty="0" err="1">
                <a:latin typeface="Times New Roman" charset="0"/>
                <a:ea typeface="ＭＳ Ｐゴシック" charset="0"/>
                <a:cs typeface="ＭＳ Ｐゴシック" charset="0"/>
              </a:rPr>
              <a:t>i</a:t>
            </a:r>
            <a:r>
              <a:rPr lang="en-US" b="0" dirty="0">
                <a:latin typeface="Times New Roman" charset="0"/>
                <a:ea typeface="ＭＳ Ｐゴシック" charset="0"/>
                <a:cs typeface="ＭＳ Ｐゴシック" charset="0"/>
              </a:rPr>
              <a:t> – 1], and the word four positions back, w [</a:t>
            </a:r>
            <a:r>
              <a:rPr lang="en-US" b="0" dirty="0" err="1">
                <a:latin typeface="Times New Roman" charset="0"/>
                <a:ea typeface="ＭＳ Ｐゴシック" charset="0"/>
                <a:cs typeface="ＭＳ Ｐゴシック" charset="0"/>
              </a:rPr>
              <a:t>i</a:t>
            </a:r>
            <a:r>
              <a:rPr lang="en-US" b="0" dirty="0">
                <a:latin typeface="Times New Roman" charset="0"/>
                <a:ea typeface="ＭＳ Ｐゴシック" charset="0"/>
                <a:cs typeface="ＭＳ Ｐゴシック" charset="0"/>
              </a:rPr>
              <a:t> – 4]. A</a:t>
            </a:r>
          </a:p>
          <a:p>
            <a:pPr eaLnBrk="1" hangingPunct="1"/>
            <a:r>
              <a:rPr lang="en-US" b="0" dirty="0">
                <a:latin typeface="Times New Roman" charset="0"/>
                <a:ea typeface="ＭＳ Ｐゴシック" charset="0"/>
                <a:cs typeface="ＭＳ Ｐゴシック" charset="0"/>
              </a:rPr>
              <a:t>complex finite-field algorithm is used in generating the expanded key.</a:t>
            </a:r>
          </a:p>
          <a:p>
            <a:pPr eaLnBrk="1" hangingPunct="1"/>
            <a:endParaRPr lang="en-US"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2976006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FA248C9-384D-3D4F-AA75-CCD1DB12857F}" type="slidenum">
              <a:rPr lang="en-AU" sz="1200"/>
              <a:pPr eaLnBrk="1" hangingPunct="1"/>
              <a:t>16</a:t>
            </a:fld>
            <a:endParaRPr lang="en-AU"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charset="0"/>
                <a:ea typeface="ＭＳ Ｐゴシック" charset="0"/>
                <a:cs typeface="ＭＳ Ｐゴシック" charset="0"/>
              </a:rPr>
              <a:t>A </a:t>
            </a:r>
            <a:r>
              <a:rPr lang="en-US" b="1" i="0" dirty="0">
                <a:latin typeface="Times New Roman" charset="0"/>
                <a:ea typeface="ＭＳ Ｐゴシック" charset="0"/>
                <a:cs typeface="ＭＳ Ｐゴシック" charset="0"/>
              </a:rPr>
              <a:t>block cipher </a:t>
            </a:r>
            <a:r>
              <a:rPr lang="en-US" i="0" dirty="0">
                <a:latin typeface="Times New Roman" charset="0"/>
                <a:ea typeface="ＭＳ Ｐゴシック" charset="0"/>
                <a:cs typeface="ＭＳ Ｐゴシック" charset="0"/>
              </a:rPr>
              <a:t>processes the input one block of elements at a time, producing an</a:t>
            </a:r>
          </a:p>
          <a:p>
            <a:pPr eaLnBrk="1" hangingPunct="1"/>
            <a:r>
              <a:rPr lang="en-US" dirty="0">
                <a:latin typeface="Times New Roman" charset="0"/>
                <a:ea typeface="ＭＳ Ｐゴシック" charset="0"/>
                <a:cs typeface="ＭＳ Ｐゴシック" charset="0"/>
              </a:rPr>
              <a:t>output block for each input block. A </a:t>
            </a:r>
            <a:r>
              <a:rPr lang="en-US" b="1" i="0" dirty="0">
                <a:latin typeface="Times New Roman" charset="0"/>
                <a:ea typeface="ＭＳ Ｐゴシック" charset="0"/>
                <a:cs typeface="ＭＳ Ｐゴシック" charset="0"/>
              </a:rPr>
              <a:t>stream cipher </a:t>
            </a:r>
            <a:r>
              <a:rPr lang="en-US" i="0" dirty="0">
                <a:latin typeface="Times New Roman" charset="0"/>
                <a:ea typeface="ＭＳ Ｐゴシック" charset="0"/>
                <a:cs typeface="ＭＳ Ｐゴシック" charset="0"/>
              </a:rPr>
              <a:t>processes the input elements</a:t>
            </a:r>
          </a:p>
          <a:p>
            <a:pPr eaLnBrk="1" hangingPunct="1"/>
            <a:r>
              <a:rPr lang="en-US" dirty="0">
                <a:latin typeface="Times New Roman" charset="0"/>
                <a:ea typeface="ＭＳ Ｐゴシック" charset="0"/>
                <a:cs typeface="ＭＳ Ｐゴシック" charset="0"/>
              </a:rPr>
              <a:t>continuously, producing output one element at a time, as it goes along. Although</a:t>
            </a:r>
          </a:p>
          <a:p>
            <a:pPr eaLnBrk="1" hangingPunct="1"/>
            <a:r>
              <a:rPr lang="en-US" dirty="0">
                <a:latin typeface="Times New Roman" charset="0"/>
                <a:ea typeface="ＭＳ Ｐゴシック" charset="0"/>
                <a:cs typeface="ＭＳ Ｐゴシック" charset="0"/>
              </a:rPr>
              <a:t>block ciphers are far more common, there are certain applications in which a</a:t>
            </a:r>
          </a:p>
          <a:p>
            <a:pPr eaLnBrk="1" hangingPunct="1"/>
            <a:r>
              <a:rPr lang="en-US" dirty="0">
                <a:latin typeface="Times New Roman" charset="0"/>
                <a:ea typeface="ＭＳ Ｐゴシック" charset="0"/>
                <a:cs typeface="ＭＳ Ｐゴシック" charset="0"/>
              </a:rPr>
              <a:t>stream cipher is more appropriate. Examples are given subsequently in this book.</a:t>
            </a:r>
          </a:p>
          <a:p>
            <a:pPr eaLnBrk="1" hangingPunct="1"/>
            <a:r>
              <a:rPr lang="en-US" dirty="0">
                <a:latin typeface="Times New Roman" charset="0"/>
                <a:ea typeface="ＭＳ Ｐゴシック" charset="0"/>
                <a:cs typeface="ＭＳ Ｐゴシック" charset="0"/>
              </a:rPr>
              <a:t>In this section, we look at perhaps the most popular symmetric stream cipher,</a:t>
            </a:r>
          </a:p>
          <a:p>
            <a:pPr eaLnBrk="1" hangingPunct="1"/>
            <a:r>
              <a:rPr lang="en-US" dirty="0">
                <a:latin typeface="Times New Roman" charset="0"/>
                <a:ea typeface="ＭＳ Ｐゴシック" charset="0"/>
                <a:cs typeface="ＭＳ Ｐゴシック" charset="0"/>
              </a:rPr>
              <a:t>RC4. We begin with an overview of stream cipher structure and then examine</a:t>
            </a:r>
          </a:p>
          <a:p>
            <a:pPr eaLnBrk="1" hangingPunct="1"/>
            <a:r>
              <a:rPr lang="en-US" dirty="0">
                <a:latin typeface="Times New Roman" charset="0"/>
                <a:ea typeface="ＭＳ Ｐゴシック" charset="0"/>
                <a:cs typeface="ＭＳ Ｐゴシック" charset="0"/>
              </a:rPr>
              <a:t>RC4.</a:t>
            </a:r>
          </a:p>
          <a:p>
            <a:pPr eaLnBrk="1" hangingPunct="1"/>
            <a:endParaRPr lang="en-US" b="1"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A typical stream cipher encrypts plaintext 1 byte at a time, although a stream cipher</a:t>
            </a:r>
          </a:p>
          <a:p>
            <a:pPr eaLnBrk="1" hangingPunct="1"/>
            <a:r>
              <a:rPr lang="en-US" dirty="0">
                <a:latin typeface="Times New Roman" charset="0"/>
                <a:ea typeface="ＭＳ Ｐゴシック" charset="0"/>
                <a:cs typeface="ＭＳ Ｐゴシック" charset="0"/>
              </a:rPr>
              <a:t>may be designed to operate on 1 bit at a time or on units larger than a byte at a time.</a:t>
            </a:r>
          </a:p>
          <a:p>
            <a:pPr eaLnBrk="1" hangingPunct="1"/>
            <a:r>
              <a:rPr lang="en-US" dirty="0">
                <a:latin typeface="Times New Roman" charset="0"/>
                <a:ea typeface="ＭＳ Ｐゴシック" charset="0"/>
                <a:cs typeface="ＭＳ Ｐゴシック" charset="0"/>
              </a:rPr>
              <a:t>Figure 2.3b is a representative diagram of stream cipher structure. In this structure</a:t>
            </a:r>
          </a:p>
          <a:p>
            <a:pPr eaLnBrk="1" hangingPunct="1"/>
            <a:r>
              <a:rPr lang="en-US" dirty="0">
                <a:latin typeface="Times New Roman" charset="0"/>
                <a:ea typeface="ＭＳ Ｐゴシック" charset="0"/>
                <a:cs typeface="ＭＳ Ｐゴシック" charset="0"/>
              </a:rPr>
              <a:t>a key is input to a pseudorandom bit generator that produces a stream of 8-bit</a:t>
            </a:r>
          </a:p>
          <a:p>
            <a:pPr eaLnBrk="1" hangingPunct="1"/>
            <a:r>
              <a:rPr lang="en-US" dirty="0">
                <a:latin typeface="Times New Roman" charset="0"/>
                <a:ea typeface="ＭＳ Ｐゴシック" charset="0"/>
                <a:cs typeface="ＭＳ Ｐゴシック" charset="0"/>
              </a:rPr>
              <a:t>numbers that are apparently random. A pseudorandom stream is one that is unpredictable</a:t>
            </a:r>
          </a:p>
          <a:p>
            <a:pPr eaLnBrk="1" hangingPunct="1"/>
            <a:r>
              <a:rPr lang="en-US" dirty="0">
                <a:latin typeface="Times New Roman" charset="0"/>
                <a:ea typeface="ＭＳ Ｐゴシック" charset="0"/>
                <a:cs typeface="ＭＳ Ｐゴシック" charset="0"/>
              </a:rPr>
              <a:t>without knowledge of the input key and that has an apparently random</a:t>
            </a:r>
          </a:p>
          <a:p>
            <a:pPr eaLnBrk="1" hangingPunct="1"/>
            <a:r>
              <a:rPr lang="en-US" dirty="0">
                <a:latin typeface="Times New Roman" charset="0"/>
                <a:ea typeface="ＭＳ Ｐゴシック" charset="0"/>
                <a:cs typeface="ＭＳ Ｐゴシック" charset="0"/>
              </a:rPr>
              <a:t>character. The output of the generator, called a </a:t>
            </a:r>
            <a:r>
              <a:rPr lang="en-US" b="1" dirty="0">
                <a:latin typeface="Times New Roman" charset="0"/>
                <a:ea typeface="ＭＳ Ｐゴシック" charset="0"/>
                <a:cs typeface="ＭＳ Ｐゴシック" charset="0"/>
              </a:rPr>
              <a:t>keystream, </a:t>
            </a:r>
            <a:r>
              <a:rPr lang="en-US" b="0" dirty="0">
                <a:latin typeface="Times New Roman" charset="0"/>
                <a:ea typeface="ＭＳ Ｐゴシック" charset="0"/>
                <a:cs typeface="ＭＳ Ｐゴシック" charset="0"/>
              </a:rPr>
              <a:t>is combined 1 byte at</a:t>
            </a:r>
          </a:p>
          <a:p>
            <a:pPr eaLnBrk="1" hangingPunct="1"/>
            <a:r>
              <a:rPr lang="en-US" dirty="0">
                <a:latin typeface="Times New Roman" charset="0"/>
                <a:ea typeface="ＭＳ Ｐゴシック" charset="0"/>
                <a:cs typeface="ＭＳ Ｐゴシック" charset="0"/>
              </a:rPr>
              <a:t>a time with the plaintext stream using the bitwise exclusive-OR (XOR) operation.</a:t>
            </a:r>
          </a:p>
          <a:p>
            <a:pPr eaLnBrk="1" hangingPunct="1"/>
            <a:endParaRPr lang="en-US" dirty="0">
              <a:latin typeface="Times New Roman" charset="0"/>
              <a:ea typeface="ＭＳ Ｐゴシック" charset="0"/>
              <a:cs typeface="ＭＳ Ｐゴシック" charset="0"/>
            </a:endParaRPr>
          </a:p>
          <a:p>
            <a:pPr eaLnBrk="1" hangingPunct="1"/>
            <a:endParaRPr lang="en-US"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2170616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403CCF3-39D7-7E4C-8C9A-9075B25C378E}" type="slidenum">
              <a:rPr lang="en-AU" sz="1200"/>
              <a:pPr eaLnBrk="1" hangingPunct="1"/>
              <a:t>17</a:t>
            </a:fld>
            <a:endParaRPr lang="en-AU" sz="12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Times New Roman" charset="0"/>
                <a:ea typeface="ＭＳ Ｐゴシック" charset="0"/>
                <a:cs typeface="ＭＳ Ｐゴシック" charset="0"/>
              </a:rPr>
              <a:t>RC4 is a stream cipher designed in 1987 by Ron </a:t>
            </a:r>
            <a:r>
              <a:rPr lang="en-US" dirty="0" err="1">
                <a:latin typeface="Times New Roman" charset="0"/>
                <a:ea typeface="ＭＳ Ｐゴシック" charset="0"/>
                <a:cs typeface="ＭＳ Ｐゴシック" charset="0"/>
              </a:rPr>
              <a:t>Rivest</a:t>
            </a:r>
            <a:r>
              <a:rPr lang="en-US" dirty="0">
                <a:latin typeface="Times New Roman" charset="0"/>
                <a:ea typeface="ＭＳ Ｐゴシック" charset="0"/>
                <a:cs typeface="ＭＳ Ｐゴシック" charset="0"/>
              </a:rPr>
              <a:t> for RSA Security. It is a variable key-size stream cipher with byte-oriented operations. The algorithm is based on the use of a random permutation. Analysis shows that the period of the cipher is overwhelmingly likely to be greater than </a:t>
            </a:r>
            <a:r>
              <a:rPr lang="en-US" b="0" dirty="0">
                <a:latin typeface="Times New Roman" charset="0"/>
                <a:ea typeface="ＭＳ Ｐゴシック" charset="0"/>
                <a:cs typeface="ＭＳ Ｐゴシック" charset="0"/>
              </a:rPr>
              <a:t>10</a:t>
            </a:r>
            <a:r>
              <a:rPr lang="en-US" b="0" baseline="30000" dirty="0">
                <a:latin typeface="Times New Roman" charset="0"/>
                <a:ea typeface="ＭＳ Ｐゴシック" charset="0"/>
                <a:cs typeface="ＭＳ Ｐゴシック" charset="0"/>
              </a:rPr>
              <a:t>100 </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[ROBS95].</a:t>
            </a:r>
            <a:r>
              <a:rPr lang="en-US" b="0" dirty="0">
                <a:latin typeface="Times New Roman" charset="0"/>
                <a:ea typeface="ＭＳ Ｐゴシック" charset="0"/>
                <a:cs typeface="ＭＳ Ｐゴシック" charset="0"/>
              </a:rPr>
              <a:t> </a:t>
            </a:r>
            <a:r>
              <a:rPr lang="en-US" dirty="0">
                <a:latin typeface="Times New Roman" charset="0"/>
                <a:ea typeface="ＭＳ Ｐゴシック" charset="0"/>
                <a:cs typeface="ＭＳ Ｐゴシック" charset="0"/>
              </a:rPr>
              <a:t>Eight to sixteen machine operations are required per output byte, and the cipher can be expected to run very quickly in software. RC4 is used in the SSL/TLS (Secure</a:t>
            </a:r>
            <a:r>
              <a:rPr lang="en-US" baseline="0" dirty="0">
                <a:latin typeface="Times New Roman" charset="0"/>
                <a:ea typeface="ＭＳ Ｐゴシック" charset="0"/>
                <a:cs typeface="ＭＳ Ｐゴシック" charset="0"/>
              </a:rPr>
              <a:t> Sockets Layer/Transport Layer Security) </a:t>
            </a:r>
            <a:r>
              <a:rPr lang="en-US" dirty="0">
                <a:latin typeface="Times New Roman" charset="0"/>
                <a:ea typeface="ＭＳ Ｐゴシック" charset="0"/>
                <a:cs typeface="ＭＳ Ｐゴシック" charset="0"/>
              </a:rPr>
              <a:t>standards that have been defined for communication between Web browsers and servers. </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It is also used in the WEP (Wired Equivalent Privacy) protocol and the newer </a:t>
            </a:r>
            <a:r>
              <a:rPr lang="en-US"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WiFi</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Protected Access (WPA) protocol that are part of the IEEE</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802.11 wireless LAN standard. RC4 was kept as a trade secret by RSA Security. In</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September 1994, the RC4 algorithm was anonymously posted on the Internet on the</a:t>
            </a:r>
          </a:p>
          <a:p>
            <a:r>
              <a:rPr lang="en-US"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Cypherpunks</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anonymous remailers list.</a:t>
            </a:r>
          </a:p>
          <a:p>
            <a:endParaRPr lang="en-US" dirty="0">
              <a:latin typeface="Times New Roman" charset="0"/>
              <a:ea typeface="ＭＳ Ｐゴシック" charset="0"/>
              <a:cs typeface="ＭＳ Ｐゴシック" charset="0"/>
            </a:endParaRPr>
          </a:p>
          <a:p>
            <a:r>
              <a:rPr lang="en-US" dirty="0">
                <a:latin typeface="Times New Roman" charset="0"/>
                <a:ea typeface="ＭＳ Ｐゴシック" charset="0"/>
                <a:cs typeface="ＭＳ Ｐゴシック" charset="0"/>
              </a:rPr>
              <a:t>The RC4 algorithm is remarkably simply and quite easy to explain.</a:t>
            </a:r>
            <a:r>
              <a:rPr lang="en-US" baseline="0" dirty="0">
                <a:latin typeface="Times New Roman" charset="0"/>
                <a:ea typeface="ＭＳ Ｐゴシック" charset="0"/>
                <a:cs typeface="ＭＳ Ｐゴシック" charset="0"/>
              </a:rPr>
              <a:t>  </a:t>
            </a:r>
            <a:r>
              <a:rPr lang="en-US" dirty="0">
                <a:latin typeface="Times New Roman" charset="0"/>
                <a:ea typeface="ＭＳ Ｐゴシック" charset="0"/>
                <a:cs typeface="ＭＳ Ｐゴシック" charset="0"/>
              </a:rPr>
              <a:t>A variable-length key of from 1 to 256 bytes (8 to 2048 bits) is used to initialize a 256-byte state vector S, with elements S[0], S[1], …, S[255]. At all times, S contains a permutation of all 8-bit numbers from 0 through 255.</a:t>
            </a:r>
            <a:r>
              <a:rPr lang="en-US" baseline="0" dirty="0">
                <a:latin typeface="Times New Roman" charset="0"/>
                <a:ea typeface="ＭＳ Ｐゴシック" charset="0"/>
                <a:cs typeface="ＭＳ Ｐゴシック" charset="0"/>
              </a:rPr>
              <a:t> </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For encryption and decryption, a byte k  (see Figure 2.3b) is generated from S  by selecting one of the 255 entries</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in a systematic fashion. As each value of k  is generated, the entries in S  are once</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again permuted.</a:t>
            </a:r>
          </a:p>
          <a:p>
            <a:endPar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To begin, the entries of S  are set equal to the values from</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0 through 255 in ascending order; that is, S [0] =  0, S [1] =  1, . . . , S [255] =  255.</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A temporary vector, T, is also created. If the length of the key K is 256 bytes,</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then K is transferred to T. Otherwise, for a key of length </a:t>
            </a:r>
            <a:r>
              <a:rPr lang="en-US"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keylen</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bytes, the first</a:t>
            </a:r>
          </a:p>
          <a:p>
            <a:r>
              <a:rPr lang="en-US"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keylen</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elements of T are copied from K and then K is repeated as many times</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as necessary to fill out T. These preliminary operations can be summarized as</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follows:</a:t>
            </a:r>
          </a:p>
          <a:p>
            <a:endPar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 Initialization  */</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for  </a:t>
            </a:r>
            <a:r>
              <a:rPr lang="en-US"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 0 to  255 do</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S[</a:t>
            </a:r>
            <a:r>
              <a:rPr lang="en-US"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a:t>
            </a:r>
            <a:r>
              <a:rPr lang="en-US"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T[</a:t>
            </a:r>
            <a:r>
              <a:rPr lang="en-US"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 K[</a:t>
            </a:r>
            <a:r>
              <a:rPr lang="en-US"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mod  </a:t>
            </a:r>
            <a:r>
              <a:rPr lang="en-US"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keylen</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a:t>
            </a:r>
          </a:p>
          <a:p>
            <a:endPar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Next we use T to produce the initial permutation of S. This involves starting</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with S[0] and going through to S[255], and, for each </a:t>
            </a:r>
            <a:r>
              <a:rPr lang="en-US" sz="1200" b="1" i="0" u="none" strike="noStrike" kern="1200" baseline="0" dirty="0">
                <a:solidFill>
                  <a:schemeClr val="tx1"/>
                </a:solidFill>
                <a:latin typeface="Times New Roman" pitchFamily="-110" charset="0"/>
                <a:ea typeface="ＭＳ Ｐゴシック" pitchFamily="-1" charset="-128"/>
                <a:cs typeface="ＭＳ Ｐゴシック" pitchFamily="-1" charset="-128"/>
              </a:rPr>
              <a:t>S</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a:t>
            </a:r>
            <a:r>
              <a:rPr lang="en-US"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swapping </a:t>
            </a:r>
            <a:r>
              <a:rPr lang="en-US" sz="1200" b="1" i="0" u="none" strike="noStrike" kern="1200" baseline="0" dirty="0">
                <a:solidFill>
                  <a:schemeClr val="tx1"/>
                </a:solidFill>
                <a:latin typeface="Times New Roman" pitchFamily="-110" charset="0"/>
                <a:ea typeface="ＭＳ Ｐゴシック" pitchFamily="-1" charset="-128"/>
                <a:cs typeface="ＭＳ Ｐゴシック" pitchFamily="-1" charset="-128"/>
              </a:rPr>
              <a:t>S</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a:t>
            </a:r>
            <a:r>
              <a:rPr lang="en-US"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with another</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byte in </a:t>
            </a:r>
            <a:r>
              <a:rPr lang="en-US" sz="1200" b="1" i="0" u="none" strike="noStrike" kern="1200" baseline="0" dirty="0">
                <a:solidFill>
                  <a:schemeClr val="tx1"/>
                </a:solidFill>
                <a:latin typeface="Times New Roman" pitchFamily="-110" charset="0"/>
                <a:ea typeface="ＭＳ Ｐゴシック" pitchFamily="-1" charset="-128"/>
                <a:cs typeface="ＭＳ Ｐゴシック" pitchFamily="-1" charset="-128"/>
              </a:rPr>
              <a:t>S </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according to a scheme dictated by T[</a:t>
            </a:r>
            <a:r>
              <a:rPr lang="en-US"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a:t>
            </a:r>
          </a:p>
          <a:p>
            <a:endPar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 Initial Permutation of S  */</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j = 0;</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for  </a:t>
            </a:r>
            <a:r>
              <a:rPr lang="en-US"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 0 to  255 do</a:t>
            </a:r>
          </a:p>
          <a:p>
            <a:r>
              <a:rPr lang="da-DK"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j = (j + S[i] + T[i]) mod  256;</a:t>
            </a:r>
          </a:p>
          <a:p>
            <a:r>
              <a:rPr lang="pl-PL"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Swap</a:t>
            </a:r>
            <a:r>
              <a:rPr lang="pl-PL"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(S[i], S[j]);</a:t>
            </a:r>
          </a:p>
          <a:p>
            <a:endParaRPr lang="pl-PL" sz="1200" b="0" i="0" u="none" strike="noStrike" kern="1200" baseline="0" dirty="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Because the only operation on S  is a swap, the only effect is a permutation.</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S  still contains all the numbers from 0 through 255.</a:t>
            </a:r>
          </a:p>
          <a:p>
            <a:endPar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Once the S  vector is initialized, the input key is no longer</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used. Stream generation involves cycling through all the elements of S [</a:t>
            </a:r>
            <a:r>
              <a:rPr lang="en-US"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and, for</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each S [</a:t>
            </a:r>
            <a:r>
              <a:rPr lang="en-US"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swapping S [</a:t>
            </a:r>
            <a:r>
              <a:rPr lang="en-US"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with another byte in S  according to a scheme dictated by the</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current configuration of S. After S[255] is reached, the process continues, starting</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over again at S[0]:</a:t>
            </a:r>
          </a:p>
          <a:p>
            <a:endPar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Stream Generation */</a:t>
            </a:r>
          </a:p>
          <a:p>
            <a:r>
              <a:rPr lang="en-US"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j = 0;</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while (true)</a:t>
            </a:r>
          </a:p>
          <a:p>
            <a:r>
              <a:rPr lang="da-DK"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i = (i + 1) mod 256;</a:t>
            </a:r>
          </a:p>
          <a:p>
            <a:r>
              <a:rPr lang="da-DK"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j = (j + S[i]) mod 256;</a:t>
            </a:r>
          </a:p>
          <a:p>
            <a:r>
              <a:rPr lang="pl-PL"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Swap</a:t>
            </a:r>
            <a:r>
              <a:rPr lang="pl-PL"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(S[i], S[j]);</a:t>
            </a:r>
          </a:p>
          <a:p>
            <a:r>
              <a:rPr lang="da-DK"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t = (S[i] + S[j]) mod 256;</a:t>
            </a:r>
          </a:p>
          <a:p>
            <a:r>
              <a:rPr lang="da-DK"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k = S[t];</a:t>
            </a:r>
          </a:p>
          <a:p>
            <a:endParaRPr lang="da-DK" sz="1200" b="0" i="0" u="none" strike="noStrike" kern="1200" baseline="0" dirty="0">
              <a:solidFill>
                <a:schemeClr val="tx1"/>
              </a:solidFill>
              <a:latin typeface="Times New Roman" pitchFamily="-110" charset="0"/>
              <a:ea typeface="ＭＳ Ｐゴシック" pitchFamily="-1" charset="-128"/>
              <a:cs typeface="ＭＳ Ｐゴシック" pitchFamily="-1" charset="-128"/>
            </a:endParaRPr>
          </a:p>
          <a:p>
            <a:r>
              <a:rPr lang="da-DK"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To </a:t>
            </a:r>
            <a:r>
              <a:rPr lang="da-DK"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encrypt</a:t>
            </a:r>
            <a:r>
              <a:rPr lang="da-DK"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XOR the </a:t>
            </a:r>
            <a:r>
              <a:rPr lang="da-DK"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value</a:t>
            </a:r>
            <a:r>
              <a:rPr lang="da-DK"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k  with the </a:t>
            </a:r>
            <a:r>
              <a:rPr lang="da-DK"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next</a:t>
            </a:r>
            <a:r>
              <a:rPr lang="da-DK"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byte of </a:t>
            </a:r>
            <a:r>
              <a:rPr lang="da-DK"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plaintext</a:t>
            </a:r>
            <a:r>
              <a:rPr lang="da-DK"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To </a:t>
            </a:r>
            <a:r>
              <a:rPr lang="da-DK"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decrypt</a:t>
            </a:r>
            <a:r>
              <a:rPr lang="da-DK"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XOR</a:t>
            </a:r>
          </a:p>
          <a:p>
            <a:r>
              <a:rPr lang="da-DK"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the </a:t>
            </a:r>
            <a:r>
              <a:rPr lang="da-DK"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value</a:t>
            </a:r>
            <a:r>
              <a:rPr lang="da-DK"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k  with the </a:t>
            </a:r>
            <a:r>
              <a:rPr lang="da-DK"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next</a:t>
            </a:r>
            <a:r>
              <a:rPr lang="da-DK"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byte of </a:t>
            </a:r>
            <a:r>
              <a:rPr lang="da-DK"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ciphertext</a:t>
            </a:r>
            <a:r>
              <a:rPr lang="da-DK"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a:t>
            </a:r>
          </a:p>
          <a:p>
            <a:endParaRPr lang="da-DK" sz="1200" b="0" i="0" u="none" strike="noStrike" kern="1200" baseline="0" dirty="0">
              <a:solidFill>
                <a:schemeClr val="tx1"/>
              </a:solidFill>
              <a:latin typeface="Times New Roman" pitchFamily="-110" charset="0"/>
              <a:ea typeface="ＭＳ Ｐゴシック" pitchFamily="-1" charset="-128"/>
              <a:cs typeface="ＭＳ Ｐゴシック" pitchFamily="-1" charset="-128"/>
            </a:endParaRPr>
          </a:p>
          <a:p>
            <a:r>
              <a:rPr lang="da-DK"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Figure</a:t>
            </a:r>
            <a:r>
              <a:rPr lang="da-DK"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20.5 </a:t>
            </a:r>
            <a:r>
              <a:rPr lang="da-DK"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illustrates</a:t>
            </a:r>
            <a:r>
              <a:rPr lang="da-DK"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the RC4 </a:t>
            </a:r>
            <a:r>
              <a:rPr lang="da-DK"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logic</a:t>
            </a:r>
            <a:r>
              <a:rPr lang="da-DK"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a:t>
            </a:r>
            <a:endParaRPr lang="pl-PL" sz="1200" b="0" i="0" u="none" strike="noStrike" kern="1200" baseline="0" dirty="0">
              <a:solidFill>
                <a:schemeClr val="tx1"/>
              </a:solidFill>
              <a:latin typeface="Times New Roman" pitchFamily="-110" charset="0"/>
              <a:ea typeface="ＭＳ Ｐゴシック" pitchFamily="-1" charset="-128"/>
              <a:cs typeface="ＭＳ Ｐゴシック" pitchFamily="-1" charset="-128"/>
            </a:endParaRPr>
          </a:p>
          <a:p>
            <a:endPar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endParaRPr>
          </a:p>
          <a:p>
            <a:endPar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endParaRPr>
          </a:p>
          <a:p>
            <a:endPar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948270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10" charset="0"/>
                <a:ea typeface="ＭＳ Ｐゴシック" pitchFamily="-1" charset="-128"/>
                <a:cs typeface="ＭＳ Ｐゴシック" pitchFamily="-1" charset="-128"/>
              </a:rPr>
              <a:t> Figure 20.6 illustrates the RC4 logic.</a:t>
            </a:r>
          </a:p>
        </p:txBody>
      </p:sp>
      <p:sp>
        <p:nvSpPr>
          <p:cNvPr id="4" name="Slide Number Placeholder 3"/>
          <p:cNvSpPr>
            <a:spLocks noGrp="1"/>
          </p:cNvSpPr>
          <p:nvPr>
            <p:ph type="sldNum" sz="quarter" idx="10"/>
          </p:nvPr>
        </p:nvSpPr>
        <p:spPr/>
        <p:txBody>
          <a:bodyPr/>
          <a:lstStyle/>
          <a:p>
            <a:fld id="{78E7C861-FD9C-A346-AB04-C55B405D2A5C}" type="slidenum">
              <a:rPr lang="en-AU" smtClean="0"/>
              <a:pPr/>
              <a:t>18</a:t>
            </a:fld>
            <a:endParaRPr lang="en-AU"/>
          </a:p>
        </p:txBody>
      </p:sp>
    </p:spTree>
    <p:extLst>
      <p:ext uri="{BB962C8B-B14F-4D97-AF65-F5344CB8AC3E}">
        <p14:creationId xmlns:p14="http://schemas.microsoft.com/office/powerpoint/2010/main" val="1038048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3C36F8B-51A2-E54D-815D-1574BA4A5CDA}" type="slidenum">
              <a:rPr lang="en-AU" sz="1200"/>
              <a:pPr eaLnBrk="1" hangingPunct="1"/>
              <a:t>19</a:t>
            </a:fld>
            <a:endParaRPr lang="en-AU"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A symmetric block cipher processes one block of data at a time. In the case of DES</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and 3DES, the block length is 64 bits. For longer amounts of plaintext, it is necessary</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to break the plaintext into 64-bit blocks (padding the last block if necessary).</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To apply a block cipher in a variety of applications, five </a:t>
            </a:r>
            <a:r>
              <a:rPr lang="en-US" sz="1200" b="1" i="0" u="none" strike="noStrike" kern="1200" baseline="0" dirty="0">
                <a:solidFill>
                  <a:schemeClr val="tx1"/>
                </a:solidFill>
                <a:latin typeface="Times New Roman" pitchFamily="-110" charset="0"/>
                <a:ea typeface="ＭＳ Ｐゴシック" pitchFamily="-1" charset="-128"/>
                <a:cs typeface="ＭＳ Ｐゴシック" pitchFamily="-1" charset="-128"/>
              </a:rPr>
              <a:t>modes of operation  </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have</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been defined by NIST SP 800-38A (</a:t>
            </a:r>
            <a:r>
              <a:rPr lang="en-US" sz="1200" b="0" i="1" u="none" strike="noStrike" kern="1200" baseline="0" dirty="0">
                <a:solidFill>
                  <a:schemeClr val="tx1"/>
                </a:solidFill>
                <a:latin typeface="Times New Roman" pitchFamily="-110" charset="0"/>
                <a:ea typeface="ＭＳ Ｐゴシック" pitchFamily="-1" charset="-128"/>
                <a:cs typeface="ＭＳ Ｐゴシック" pitchFamily="-1" charset="-128"/>
              </a:rPr>
              <a:t>Recommendation for Block Cipher Modes of Operation: Methods and Techniques, </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December 2001).</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The five modes are intended to cover virtually all the possible applications of encryption for which a block cipher</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could be used. These modes are intended for use with any symmetric block cipher,</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including triple DES and AES. The modes are summarized in Table 20.3, and the</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most important are described briefly in the remainder of this section.</a:t>
            </a:r>
            <a:endParaRPr lang="en-US"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245496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4365DDD-4556-6C42-BA1A-F9B8E4D9BEF8}" type="slidenum">
              <a:rPr lang="en-AU" sz="1200"/>
              <a:pPr eaLnBrk="1" hangingPunct="1"/>
              <a:t>2</a:t>
            </a:fld>
            <a:endParaRPr lang="en-AU"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0" dirty="0">
                <a:latin typeface="Times New Roman" charset="0"/>
                <a:ea typeface="ＭＳ Ｐゴシック" charset="0"/>
                <a:cs typeface="ＭＳ Ｐゴシック" charset="0"/>
              </a:rPr>
              <a:t>At this point the reader should review Section 2.1 . Recall that a symmetric</a:t>
            </a:r>
          </a:p>
          <a:p>
            <a:pPr eaLnBrk="1" hangingPunct="1"/>
            <a:r>
              <a:rPr lang="en-US" b="0" dirty="0">
                <a:latin typeface="Times New Roman" charset="0"/>
                <a:ea typeface="ＭＳ Ｐゴシック" charset="0"/>
                <a:cs typeface="ＭＳ Ｐゴシック" charset="0"/>
              </a:rPr>
              <a:t>encryption scheme has five ingredients ( Figure 2.1 ):</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Plaintext: </a:t>
            </a:r>
            <a:r>
              <a:rPr lang="en-US" b="0" dirty="0">
                <a:latin typeface="Times New Roman" charset="0"/>
                <a:ea typeface="ＭＳ Ｐゴシック" charset="0"/>
                <a:cs typeface="ＭＳ Ｐゴシック" charset="0"/>
              </a:rPr>
              <a:t>This is the original message or data that is fed into the algorithm as input.</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Encryption algorithm: </a:t>
            </a:r>
            <a:r>
              <a:rPr lang="en-US" b="0" dirty="0">
                <a:latin typeface="Times New Roman" charset="0"/>
                <a:ea typeface="ＭＳ Ｐゴシック" charset="0"/>
                <a:cs typeface="ＭＳ Ｐゴシック" charset="0"/>
              </a:rPr>
              <a:t>The encryption algorithm performs various substitutions</a:t>
            </a:r>
          </a:p>
          <a:p>
            <a:pPr eaLnBrk="1" hangingPunct="1"/>
            <a:r>
              <a:rPr lang="en-US" b="0" dirty="0">
                <a:latin typeface="Times New Roman" charset="0"/>
                <a:ea typeface="ＭＳ Ｐゴシック" charset="0"/>
                <a:cs typeface="ＭＳ Ｐゴシック" charset="0"/>
              </a:rPr>
              <a:t>and transformations on the plaintext.</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Secret key</a:t>
            </a:r>
            <a:r>
              <a:rPr lang="en-US" b="0" dirty="0">
                <a:latin typeface="Times New Roman" charset="0"/>
                <a:ea typeface="ＭＳ Ｐゴシック" charset="0"/>
                <a:cs typeface="ＭＳ Ｐゴシック" charset="0"/>
              </a:rPr>
              <a:t>: The secret key is also input to the algorithm. The exact substitutions</a:t>
            </a:r>
          </a:p>
          <a:p>
            <a:pPr eaLnBrk="1" hangingPunct="1"/>
            <a:r>
              <a:rPr lang="en-US" b="0" dirty="0">
                <a:latin typeface="Times New Roman" charset="0"/>
                <a:ea typeface="ＭＳ Ｐゴシック" charset="0"/>
                <a:cs typeface="ＭＳ Ｐゴシック" charset="0"/>
              </a:rPr>
              <a:t>and transformations performed by the algorithm depend on the key.</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a:t>
            </a:r>
            <a:r>
              <a:rPr lang="en-US" b="1" dirty="0" err="1">
                <a:latin typeface="Times New Roman" charset="0"/>
                <a:ea typeface="ＭＳ Ｐゴシック" charset="0"/>
                <a:cs typeface="ＭＳ Ｐゴシック" charset="0"/>
              </a:rPr>
              <a:t>Ciphertext</a:t>
            </a:r>
            <a:r>
              <a:rPr lang="en-US" b="0" dirty="0">
                <a:latin typeface="Times New Roman" charset="0"/>
                <a:ea typeface="ＭＳ Ｐゴシック" charset="0"/>
                <a:cs typeface="ＭＳ Ｐゴシック" charset="0"/>
              </a:rPr>
              <a:t>: This is the scrambled message produced as output. It depends on</a:t>
            </a:r>
          </a:p>
          <a:p>
            <a:pPr eaLnBrk="1" hangingPunct="1"/>
            <a:r>
              <a:rPr lang="en-US" b="0" dirty="0">
                <a:latin typeface="Times New Roman" charset="0"/>
                <a:ea typeface="ＭＳ Ｐゴシック" charset="0"/>
                <a:cs typeface="ＭＳ Ｐゴシック" charset="0"/>
              </a:rPr>
              <a:t>the plaintext and the secret key. For a given message, two different keys will</a:t>
            </a:r>
          </a:p>
          <a:p>
            <a:pPr eaLnBrk="1" hangingPunct="1"/>
            <a:r>
              <a:rPr lang="en-US" b="0" dirty="0">
                <a:latin typeface="Times New Roman" charset="0"/>
                <a:ea typeface="ＭＳ Ｐゴシック" charset="0"/>
                <a:cs typeface="ＭＳ Ｐゴシック" charset="0"/>
              </a:rPr>
              <a:t>produce two different </a:t>
            </a:r>
            <a:r>
              <a:rPr lang="en-US" b="0" dirty="0" err="1">
                <a:latin typeface="Times New Roman" charset="0"/>
                <a:ea typeface="ＭＳ Ｐゴシック" charset="0"/>
                <a:cs typeface="ＭＳ Ｐゴシック" charset="0"/>
              </a:rPr>
              <a:t>ciphertexts</a:t>
            </a:r>
            <a:r>
              <a:rPr lang="en-US" b="0" dirty="0">
                <a:latin typeface="Times New Roman" charset="0"/>
                <a:ea typeface="ＭＳ Ｐゴシック" charset="0"/>
                <a:cs typeface="ＭＳ Ｐゴシック" charset="0"/>
              </a:rPr>
              <a:t>.</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Decryption algorithm: </a:t>
            </a:r>
            <a:r>
              <a:rPr lang="en-US" b="0" dirty="0">
                <a:latin typeface="Times New Roman" charset="0"/>
                <a:ea typeface="ＭＳ Ｐゴシック" charset="0"/>
                <a:cs typeface="ＭＳ Ｐゴシック" charset="0"/>
              </a:rPr>
              <a:t>This is essentially the encryption algorithm run in</a:t>
            </a:r>
          </a:p>
          <a:p>
            <a:pPr eaLnBrk="1" hangingPunct="1"/>
            <a:r>
              <a:rPr lang="en-US" b="0" dirty="0">
                <a:latin typeface="Times New Roman" charset="0"/>
                <a:ea typeface="ＭＳ Ｐゴシック" charset="0"/>
                <a:cs typeface="ＭＳ Ｐゴシック" charset="0"/>
              </a:rPr>
              <a:t>reverse. It takes the </a:t>
            </a:r>
            <a:r>
              <a:rPr lang="en-US" b="0" dirty="0" err="1">
                <a:latin typeface="Times New Roman" charset="0"/>
                <a:ea typeface="ＭＳ Ｐゴシック" charset="0"/>
                <a:cs typeface="ＭＳ Ｐゴシック" charset="0"/>
              </a:rPr>
              <a:t>ciphertext</a:t>
            </a:r>
            <a:r>
              <a:rPr lang="en-US" b="0" dirty="0">
                <a:latin typeface="Times New Roman" charset="0"/>
                <a:ea typeface="ＭＳ Ｐゴシック" charset="0"/>
                <a:cs typeface="ＭＳ Ｐゴシック" charset="0"/>
              </a:rPr>
              <a:t> and the same secret key and produces the</a:t>
            </a:r>
          </a:p>
          <a:p>
            <a:pPr eaLnBrk="1" hangingPunct="1"/>
            <a:r>
              <a:rPr lang="en-US" b="0" dirty="0">
                <a:latin typeface="Times New Roman" charset="0"/>
                <a:ea typeface="ＭＳ Ｐゴシック" charset="0"/>
                <a:cs typeface="ＭＳ Ｐゴシック" charset="0"/>
              </a:rPr>
              <a:t>original plaintext.</a:t>
            </a:r>
          </a:p>
          <a:p>
            <a:pPr eaLnBrk="1" hangingPunct="1"/>
            <a:endParaRPr lang="en-US" b="0"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5923995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1499376-627D-2040-97F4-ABA58648DA6E}" type="slidenum">
              <a:rPr lang="en-AU" sz="1200"/>
              <a:pPr eaLnBrk="1" hangingPunct="1"/>
              <a:t>20</a:t>
            </a:fld>
            <a:endParaRPr lang="en-AU"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charset="0"/>
                <a:ea typeface="ＭＳ Ｐゴシック" charset="0"/>
                <a:cs typeface="ＭＳ Ｐゴシック" charset="0"/>
              </a:rPr>
              <a:t>The simplest way to proceed is what is known as electronic codebook (ECB) mode,</a:t>
            </a:r>
          </a:p>
          <a:p>
            <a:pPr eaLnBrk="1" hangingPunct="1"/>
            <a:r>
              <a:rPr lang="en-US" dirty="0">
                <a:latin typeface="Times New Roman" charset="0"/>
                <a:ea typeface="ＭＳ Ｐゴシック" charset="0"/>
                <a:cs typeface="ＭＳ Ｐゴシック" charset="0"/>
              </a:rPr>
              <a:t>in which plaintext is handled </a:t>
            </a:r>
            <a:r>
              <a:rPr lang="en-US" i="1" dirty="0">
                <a:latin typeface="Times New Roman" charset="0"/>
                <a:ea typeface="ＭＳ Ｐゴシック" charset="0"/>
                <a:cs typeface="ＭＳ Ｐゴシック" charset="0"/>
              </a:rPr>
              <a:t>b </a:t>
            </a:r>
            <a:r>
              <a:rPr lang="en-US" i="0" dirty="0">
                <a:latin typeface="Times New Roman" charset="0"/>
                <a:ea typeface="ＭＳ Ｐゴシック" charset="0"/>
                <a:cs typeface="ＭＳ Ｐゴシック" charset="0"/>
              </a:rPr>
              <a:t>bits at a time and each block of plaintext is encrypted</a:t>
            </a:r>
          </a:p>
          <a:p>
            <a:pPr eaLnBrk="1" hangingPunct="1"/>
            <a:r>
              <a:rPr lang="en-US" dirty="0">
                <a:latin typeface="Times New Roman" charset="0"/>
                <a:ea typeface="ＭＳ Ｐゴシック" charset="0"/>
                <a:cs typeface="ＭＳ Ｐゴシック" charset="0"/>
              </a:rPr>
              <a:t>using the same key ( Figure 2.3a ). The term </a:t>
            </a:r>
            <a:r>
              <a:rPr lang="en-US" i="1" dirty="0">
                <a:latin typeface="Times New Roman" charset="0"/>
                <a:ea typeface="ＭＳ Ｐゴシック" charset="0"/>
                <a:cs typeface="ＭＳ Ｐゴシック" charset="0"/>
              </a:rPr>
              <a:t>codebook </a:t>
            </a:r>
            <a:r>
              <a:rPr lang="en-US" i="0" dirty="0">
                <a:latin typeface="Times New Roman" charset="0"/>
                <a:ea typeface="ＭＳ Ｐゴシック" charset="0"/>
                <a:cs typeface="ＭＳ Ｐゴシック" charset="0"/>
              </a:rPr>
              <a:t>is used because, for a given</a:t>
            </a:r>
          </a:p>
          <a:p>
            <a:pPr eaLnBrk="1" hangingPunct="1"/>
            <a:r>
              <a:rPr lang="en-US" dirty="0">
                <a:latin typeface="Times New Roman" charset="0"/>
                <a:ea typeface="ＭＳ Ｐゴシック" charset="0"/>
                <a:cs typeface="ＭＳ Ｐゴシック" charset="0"/>
              </a:rPr>
              <a:t>key, there is a unique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for every </a:t>
            </a:r>
            <a:r>
              <a:rPr lang="en-US" i="1" dirty="0">
                <a:latin typeface="Times New Roman" charset="0"/>
                <a:ea typeface="ＭＳ Ｐゴシック" charset="0"/>
                <a:cs typeface="ＭＳ Ｐゴシック" charset="0"/>
              </a:rPr>
              <a:t>b -</a:t>
            </a:r>
            <a:r>
              <a:rPr lang="en-US" i="0" dirty="0">
                <a:latin typeface="Times New Roman" charset="0"/>
                <a:ea typeface="ＭＳ Ｐゴシック" charset="0"/>
                <a:cs typeface="ＭＳ Ｐゴシック" charset="0"/>
              </a:rPr>
              <a:t>bit block of plaintext. Therefore, one</a:t>
            </a:r>
          </a:p>
          <a:p>
            <a:pPr eaLnBrk="1" hangingPunct="1"/>
            <a:r>
              <a:rPr lang="en-US" dirty="0">
                <a:latin typeface="Times New Roman" charset="0"/>
                <a:ea typeface="ＭＳ Ｐゴシック" charset="0"/>
                <a:cs typeface="ＭＳ Ｐゴシック" charset="0"/>
              </a:rPr>
              <a:t>can imagine a gigantic codebook in which there is an entry for every possible </a:t>
            </a:r>
            <a:r>
              <a:rPr lang="en-US" i="1" dirty="0">
                <a:latin typeface="Times New Roman" charset="0"/>
                <a:ea typeface="ＭＳ Ｐゴシック" charset="0"/>
                <a:cs typeface="ＭＳ Ｐゴシック" charset="0"/>
              </a:rPr>
              <a:t>b -bit</a:t>
            </a:r>
          </a:p>
          <a:p>
            <a:pPr eaLnBrk="1" hangingPunct="1"/>
            <a:r>
              <a:rPr lang="en-US" dirty="0">
                <a:latin typeface="Times New Roman" charset="0"/>
                <a:ea typeface="ＭＳ Ｐゴシック" charset="0"/>
                <a:cs typeface="ＭＳ Ｐゴシック" charset="0"/>
              </a:rPr>
              <a:t>plaintext pattern showing its corresponding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With ECB, if the same </a:t>
            </a:r>
            <a:r>
              <a:rPr lang="en-US" i="1" dirty="0">
                <a:latin typeface="Times New Roman" charset="0"/>
                <a:ea typeface="ＭＳ Ｐゴシック" charset="0"/>
                <a:cs typeface="ＭＳ Ｐゴシック" charset="0"/>
              </a:rPr>
              <a:t>b -</a:t>
            </a:r>
            <a:r>
              <a:rPr lang="en-US" i="0" dirty="0">
                <a:latin typeface="Times New Roman" charset="0"/>
                <a:ea typeface="ＭＳ Ｐゴシック" charset="0"/>
                <a:cs typeface="ＭＳ Ｐゴシック" charset="0"/>
              </a:rPr>
              <a:t>bit block of plaintext appears more than once in</a:t>
            </a:r>
          </a:p>
          <a:p>
            <a:pPr eaLnBrk="1" hangingPunct="1"/>
            <a:r>
              <a:rPr lang="en-US" dirty="0">
                <a:latin typeface="Times New Roman" charset="0"/>
                <a:ea typeface="ＭＳ Ｐゴシック" charset="0"/>
                <a:cs typeface="ＭＳ Ｐゴシック" charset="0"/>
              </a:rPr>
              <a:t>the message, it always produces the same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Because of this, for lengthy</a:t>
            </a:r>
          </a:p>
          <a:p>
            <a:pPr eaLnBrk="1" hangingPunct="1"/>
            <a:r>
              <a:rPr lang="en-US" dirty="0">
                <a:latin typeface="Times New Roman" charset="0"/>
                <a:ea typeface="ＭＳ Ｐゴシック" charset="0"/>
                <a:cs typeface="ＭＳ Ｐゴシック" charset="0"/>
              </a:rPr>
              <a:t>messages, the ECB mode may not be secure. If the message is highly structured,</a:t>
            </a:r>
          </a:p>
          <a:p>
            <a:pPr eaLnBrk="1" hangingPunct="1"/>
            <a:r>
              <a:rPr lang="en-US" dirty="0">
                <a:latin typeface="Times New Roman" charset="0"/>
                <a:ea typeface="ＭＳ Ｐゴシック" charset="0"/>
                <a:cs typeface="ＭＳ Ｐゴシック" charset="0"/>
              </a:rPr>
              <a:t>it may be possible for a cryptanalyst to exploit these regularities. For example, if</a:t>
            </a:r>
          </a:p>
          <a:p>
            <a:pPr eaLnBrk="1" hangingPunct="1"/>
            <a:r>
              <a:rPr lang="en-US" dirty="0">
                <a:latin typeface="Times New Roman" charset="0"/>
                <a:ea typeface="ＭＳ Ｐゴシック" charset="0"/>
                <a:cs typeface="ＭＳ Ｐゴシック" charset="0"/>
              </a:rPr>
              <a:t>it is known that the message always starts out with certain predefined fields, then</a:t>
            </a:r>
          </a:p>
          <a:p>
            <a:pPr eaLnBrk="1" hangingPunct="1"/>
            <a:r>
              <a:rPr lang="en-US" dirty="0">
                <a:latin typeface="Times New Roman" charset="0"/>
                <a:ea typeface="ＭＳ Ｐゴシック" charset="0"/>
                <a:cs typeface="ＭＳ Ｐゴシック" charset="0"/>
              </a:rPr>
              <a:t>the cryptanalyst may have a number of known plaintext-</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pairs to work</a:t>
            </a:r>
          </a:p>
          <a:p>
            <a:pPr eaLnBrk="1" hangingPunct="1"/>
            <a:r>
              <a:rPr lang="en-US" dirty="0">
                <a:latin typeface="Times New Roman" charset="0"/>
                <a:ea typeface="ＭＳ Ｐゴシック" charset="0"/>
                <a:cs typeface="ＭＳ Ｐゴシック" charset="0"/>
              </a:rPr>
              <a:t>with. If the message has repetitive elements, with a period of repetition a multiple</a:t>
            </a:r>
          </a:p>
          <a:p>
            <a:pPr eaLnBrk="1" hangingPunct="1"/>
            <a:r>
              <a:rPr lang="en-US" dirty="0">
                <a:latin typeface="Times New Roman" charset="0"/>
                <a:ea typeface="ＭＳ Ｐゴシック" charset="0"/>
                <a:cs typeface="ＭＳ Ｐゴシック" charset="0"/>
              </a:rPr>
              <a:t>of </a:t>
            </a:r>
            <a:r>
              <a:rPr lang="en-US" i="1" dirty="0">
                <a:latin typeface="Times New Roman" charset="0"/>
                <a:ea typeface="ＭＳ Ｐゴシック" charset="0"/>
                <a:cs typeface="ＭＳ Ｐゴシック" charset="0"/>
              </a:rPr>
              <a:t>b </a:t>
            </a:r>
            <a:r>
              <a:rPr lang="en-US" i="0" dirty="0">
                <a:latin typeface="Times New Roman" charset="0"/>
                <a:ea typeface="ＭＳ Ｐゴシック" charset="0"/>
                <a:cs typeface="ＭＳ Ｐゴシック" charset="0"/>
              </a:rPr>
              <a:t>bits, then these elements can be identified by the analyst. This may help in the</a:t>
            </a:r>
          </a:p>
          <a:p>
            <a:pPr eaLnBrk="1" hangingPunct="1"/>
            <a:r>
              <a:rPr lang="en-US" dirty="0">
                <a:latin typeface="Times New Roman" charset="0"/>
                <a:ea typeface="ＭＳ Ｐゴシック" charset="0"/>
                <a:cs typeface="ＭＳ Ｐゴシック" charset="0"/>
              </a:rPr>
              <a:t>analysis or may provide an opportunity for substituting or rearranging blocks.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To overcome the security deficiencies of ECB, we would like a technique in</a:t>
            </a:r>
          </a:p>
          <a:p>
            <a:pPr eaLnBrk="1" hangingPunct="1"/>
            <a:r>
              <a:rPr lang="en-US" dirty="0">
                <a:latin typeface="Times New Roman" charset="0"/>
                <a:ea typeface="ＭＳ Ｐゴシック" charset="0"/>
                <a:cs typeface="ＭＳ Ｐゴシック" charset="0"/>
              </a:rPr>
              <a:t>which the same plaintext block, if repeated, produces different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blocks.</a:t>
            </a:r>
          </a:p>
          <a:p>
            <a:pPr eaLnBrk="1" hangingPunct="1"/>
            <a:endParaRPr lang="en-US"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20832479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0872E0D-F1D3-6F4E-916A-87CA36B29F71}" type="slidenum">
              <a:rPr lang="en-AU" sz="1200"/>
              <a:pPr eaLnBrk="1" hangingPunct="1"/>
              <a:t>21</a:t>
            </a:fld>
            <a:endParaRPr lang="en-AU"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charset="0"/>
                <a:ea typeface="ＭＳ Ｐゴシック" charset="0"/>
                <a:cs typeface="ＭＳ Ｐゴシック" charset="0"/>
              </a:rPr>
              <a:t>In the cipher block chaining (CBC) mode (Figure 20.7), the input to the encryption algorithm is the XOR of the current plaintext block and the preceding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block; the same key is used for each block. In effect, we have chained together the processing of the sequence of plaintext blocks. The input to the encryption function for each plaintext block bears no fixed relationship to the plaintext block. Therefore, repeating patterns of </a:t>
            </a:r>
            <a:r>
              <a:rPr lang="en-US" i="1" dirty="0">
                <a:latin typeface="Times New Roman" charset="0"/>
                <a:ea typeface="ＭＳ Ｐゴシック" charset="0"/>
                <a:cs typeface="ＭＳ Ｐゴシック" charset="0"/>
              </a:rPr>
              <a:t>b</a:t>
            </a:r>
            <a:r>
              <a:rPr lang="en-US" dirty="0">
                <a:latin typeface="Times New Roman" charset="0"/>
                <a:ea typeface="ＭＳ Ｐゴシック" charset="0"/>
                <a:cs typeface="ＭＳ Ｐゴシック" charset="0"/>
              </a:rPr>
              <a:t> bits are not exposed. </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For decryption, each cipher block is passed through the decryption algorithm. The result is </a:t>
            </a:r>
            <a:r>
              <a:rPr lang="en-US" dirty="0" err="1">
                <a:latin typeface="Times New Roman" charset="0"/>
                <a:ea typeface="ＭＳ Ｐゴシック" charset="0"/>
                <a:cs typeface="ＭＳ Ｐゴシック" charset="0"/>
              </a:rPr>
              <a:t>XORed</a:t>
            </a:r>
            <a:r>
              <a:rPr lang="en-US" dirty="0">
                <a:latin typeface="Times New Roman" charset="0"/>
                <a:ea typeface="ＭＳ Ｐゴシック" charset="0"/>
                <a:cs typeface="ＭＳ Ｐゴシック" charset="0"/>
              </a:rPr>
              <a:t> with the preceding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block to produce the plaintext block. To see that this works, we can write:</a:t>
            </a:r>
          </a:p>
          <a:p>
            <a:pPr algn="ctr" eaLnBrk="1" hangingPunct="1"/>
            <a:r>
              <a:rPr lang="en-US" i="1" dirty="0" err="1">
                <a:latin typeface="Times New Roman" charset="0"/>
                <a:ea typeface="ＭＳ Ｐゴシック" charset="0"/>
                <a:cs typeface="ＭＳ Ｐゴシック" charset="0"/>
              </a:rPr>
              <a:t>C</a:t>
            </a:r>
            <a:r>
              <a:rPr lang="en-US" i="1" baseline="-25000" dirty="0" err="1">
                <a:latin typeface="Times New Roman" charset="0"/>
                <a:ea typeface="ＭＳ Ｐゴシック" charset="0"/>
                <a:cs typeface="ＭＳ Ｐゴシック" charset="0"/>
              </a:rPr>
              <a:t>j</a:t>
            </a:r>
            <a:r>
              <a:rPr lang="en-US" dirty="0">
                <a:latin typeface="Times New Roman" charset="0"/>
                <a:ea typeface="ＭＳ Ｐゴシック" charset="0"/>
                <a:cs typeface="ＭＳ Ｐゴシック" charset="0"/>
              </a:rPr>
              <a:t> = E(</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a:t>
            </a:r>
            <a:r>
              <a:rPr lang="en-US" i="1" dirty="0" err="1">
                <a:latin typeface="Times New Roman" charset="0"/>
                <a:ea typeface="ＭＳ Ｐゴシック" charset="0"/>
                <a:cs typeface="ＭＳ Ｐゴシック" charset="0"/>
              </a:rPr>
              <a:t>C</a:t>
            </a:r>
            <a:r>
              <a:rPr lang="en-US" i="1" baseline="-25000" dirty="0" err="1">
                <a:latin typeface="Times New Roman" charset="0"/>
                <a:ea typeface="ＭＳ Ｐゴシック" charset="0"/>
                <a:cs typeface="ＭＳ Ｐゴシック" charset="0"/>
              </a:rPr>
              <a:t>j</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a:t>
            </a:r>
            <a:r>
              <a:rPr lang="en-US" dirty="0">
                <a:latin typeface="Times New Roman" charset="0"/>
                <a:ea typeface="ＭＳ Ｐゴシック" charset="0"/>
                <a:cs typeface="ＭＳ Ｐゴシック" charset="0"/>
                <a:sym typeface="Symbol" charset="0"/>
              </a:rPr>
              <a:t></a:t>
            </a:r>
            <a:r>
              <a:rPr lang="en-US" dirty="0">
                <a:latin typeface="Times New Roman" charset="0"/>
                <a:ea typeface="ＭＳ Ｐゴシック" charset="0"/>
                <a:cs typeface="ＭＳ Ｐゴシック" charset="0"/>
              </a:rPr>
              <a:t> </a:t>
            </a:r>
            <a:r>
              <a:rPr lang="en-US" i="1" dirty="0" err="1">
                <a:latin typeface="Times New Roman" charset="0"/>
                <a:ea typeface="ＭＳ Ｐゴシック" charset="0"/>
                <a:cs typeface="ＭＳ Ｐゴシック" charset="0"/>
              </a:rPr>
              <a:t>P</a:t>
            </a:r>
            <a:r>
              <a:rPr lang="en-US" i="1" baseline="-25000" dirty="0" err="1">
                <a:latin typeface="Times New Roman" charset="0"/>
                <a:ea typeface="ＭＳ Ｐゴシック" charset="0"/>
                <a:cs typeface="ＭＳ Ｐゴシック" charset="0"/>
              </a:rPr>
              <a:t>j</a:t>
            </a:r>
            <a:r>
              <a:rPr lang="en-US" dirty="0">
                <a:latin typeface="Times New Roman" charset="0"/>
                <a:ea typeface="ＭＳ Ｐゴシック" charset="0"/>
                <a:cs typeface="ＭＳ Ｐゴシック" charset="0"/>
              </a:rPr>
              <a:t>])</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where E[</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X</a:t>
            </a:r>
            <a:r>
              <a:rPr lang="en-US" dirty="0">
                <a:latin typeface="Times New Roman" charset="0"/>
                <a:ea typeface="ＭＳ Ｐゴシック" charset="0"/>
                <a:cs typeface="ＭＳ Ｐゴシック" charset="0"/>
              </a:rPr>
              <a:t>] is the encryption of plaintext </a:t>
            </a:r>
            <a:r>
              <a:rPr lang="en-US" i="1" dirty="0">
                <a:latin typeface="Times New Roman" charset="0"/>
                <a:ea typeface="ＭＳ Ｐゴシック" charset="0"/>
                <a:cs typeface="ＭＳ Ｐゴシック" charset="0"/>
              </a:rPr>
              <a:t>X</a:t>
            </a:r>
            <a:r>
              <a:rPr lang="en-US" dirty="0">
                <a:latin typeface="Times New Roman" charset="0"/>
                <a:ea typeface="ＭＳ Ｐゴシック" charset="0"/>
                <a:cs typeface="ＭＳ Ｐゴシック" charset="0"/>
              </a:rPr>
              <a:t> using key </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and </a:t>
            </a:r>
            <a:r>
              <a:rPr lang="en-US" dirty="0">
                <a:latin typeface="Times New Roman" charset="0"/>
                <a:ea typeface="ＭＳ Ｐゴシック" charset="0"/>
                <a:cs typeface="ＭＳ Ｐゴシック" charset="0"/>
                <a:sym typeface="Symbol" charset="0"/>
              </a:rPr>
              <a:t></a:t>
            </a:r>
            <a:r>
              <a:rPr lang="en-US" dirty="0">
                <a:latin typeface="Times New Roman" charset="0"/>
                <a:ea typeface="ＭＳ Ｐゴシック" charset="0"/>
                <a:cs typeface="ＭＳ Ｐゴシック" charset="0"/>
              </a:rPr>
              <a:t> is the exclusive-OR operation.</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To produce the first block of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an initialization vector (IV) is </a:t>
            </a:r>
            <a:r>
              <a:rPr lang="en-US" dirty="0" err="1">
                <a:latin typeface="Times New Roman" charset="0"/>
                <a:ea typeface="ＭＳ Ｐゴシック" charset="0"/>
                <a:cs typeface="ＭＳ Ｐゴシック" charset="0"/>
              </a:rPr>
              <a:t>XORed</a:t>
            </a:r>
            <a:r>
              <a:rPr lang="en-US" dirty="0">
                <a:latin typeface="Times New Roman" charset="0"/>
                <a:ea typeface="ＭＳ Ｐゴシック" charset="0"/>
                <a:cs typeface="ＭＳ Ｐゴシック" charset="0"/>
              </a:rPr>
              <a:t> with the first block of plaintext. On decryption, the IV is </a:t>
            </a:r>
            <a:r>
              <a:rPr lang="en-US" dirty="0" err="1">
                <a:latin typeface="Times New Roman" charset="0"/>
                <a:ea typeface="ＭＳ Ｐゴシック" charset="0"/>
                <a:cs typeface="ＭＳ Ｐゴシック" charset="0"/>
              </a:rPr>
              <a:t>XORed</a:t>
            </a:r>
            <a:r>
              <a:rPr lang="en-US" dirty="0">
                <a:latin typeface="Times New Roman" charset="0"/>
                <a:ea typeface="ＭＳ Ｐゴシック" charset="0"/>
                <a:cs typeface="ＭＳ Ｐゴシック" charset="0"/>
              </a:rPr>
              <a:t> with the output of the decryption algorithm to recover the first block of plaintext.</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The IV must be known to both the sender and receiver. For maximum security, the IV should be protected as well as the key. This could be done by sending the IV using ECB encryption. One reason for protecting the IV is as follows: If an opponent is able to fool the receiver into using a different value for IV, then the opponent is able to invert selected bits in the first block of plaintext.</a:t>
            </a:r>
          </a:p>
        </p:txBody>
      </p:sp>
    </p:spTree>
    <p:extLst>
      <p:ext uri="{BB962C8B-B14F-4D97-AF65-F5344CB8AC3E}">
        <p14:creationId xmlns:p14="http://schemas.microsoft.com/office/powerpoint/2010/main" val="21021219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92168E0-4FE3-E646-8E06-3400B8CD732A}" type="slidenum">
              <a:rPr lang="en-AU" sz="1200"/>
              <a:pPr eaLnBrk="1" hangingPunct="1"/>
              <a:t>22</a:t>
            </a:fld>
            <a:endParaRPr lang="en-AU"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charset="0"/>
                <a:ea typeface="ＭＳ Ｐゴシック" charset="0"/>
                <a:cs typeface="ＭＳ Ｐゴシック" charset="0"/>
              </a:rPr>
              <a:t>It is possible to convert any block cipher into a stream cipher by using the cipher feedback (CFB) mode. A stream cipher eliminates the need to pad a message to be an integral number of blocks. It also can operate in real time. Thus, if a character stream is being transmitted, each character can be encrypted and transmitted immediately using a character-oriented stream cipher. </a:t>
            </a:r>
          </a:p>
          <a:p>
            <a:pPr eaLnBrk="1" hangingPunct="1"/>
            <a:endParaRPr lang="en-US" dirty="0">
              <a:latin typeface="Times New Roman" charset="0"/>
              <a:ea typeface="ＭＳ Ｐゴシック" charset="0"/>
              <a:cs typeface="ＭＳ Ｐゴシック" charset="0"/>
            </a:endParaRPr>
          </a:p>
          <a:p>
            <a:r>
              <a:rPr lang="en-US" dirty="0">
                <a:latin typeface="Times New Roman" charset="0"/>
                <a:ea typeface="ＭＳ Ｐゴシック" charset="0"/>
                <a:cs typeface="ＭＳ Ｐゴシック" charset="0"/>
              </a:rPr>
              <a:t>One desirable property of a stream cipher is that the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be of the same length as the plaintext. </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Thus, if 8-bit characters are being transmitted, each character  should be encrypted using 8 bits. If more than 8 bits are used, transmission capacity is wasted.</a:t>
            </a:r>
            <a:endParaRPr lang="en-US" dirty="0">
              <a:latin typeface="Times New Roman" charset="0"/>
              <a:ea typeface="ＭＳ Ｐゴシック" charset="0"/>
              <a:cs typeface="ＭＳ Ｐゴシック" charset="0"/>
            </a:endParaRPr>
          </a:p>
          <a:p>
            <a:pPr eaLnBrk="1" hangingPunct="1"/>
            <a:endParaRPr lang="en-US" dirty="0">
              <a:latin typeface="Times New Roman" charset="0"/>
              <a:ea typeface="ＭＳ Ｐゴシック" charset="0"/>
              <a:cs typeface="ＭＳ Ｐゴシック" charset="0"/>
            </a:endParaRPr>
          </a:p>
          <a:p>
            <a:r>
              <a:rPr lang="en-US" dirty="0">
                <a:latin typeface="Times New Roman" charset="0"/>
                <a:ea typeface="ＭＳ Ｐゴシック" charset="0"/>
                <a:cs typeface="ＭＳ Ｐゴシック" charset="0"/>
              </a:rPr>
              <a:t>Figure 20.8 depicts the CFB scheme. In the figure, it is assumed that the unit of transmission is </a:t>
            </a:r>
            <a:r>
              <a:rPr lang="en-US" i="1" dirty="0">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 bits; a common value is </a:t>
            </a:r>
            <a:r>
              <a:rPr lang="en-US" i="1" dirty="0">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 = 8. As with CBC, the units of plaintext are chained together </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so that the </a:t>
            </a:r>
            <a:r>
              <a:rPr lang="en-US"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ciphertext</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of any plaintext unit is a function of</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all the preceding plaintext.</a:t>
            </a:r>
            <a:endParaRPr lang="en-US" dirty="0">
              <a:latin typeface="Times New Roman" charset="0"/>
              <a:ea typeface="ＭＳ Ｐゴシック" charset="0"/>
              <a:cs typeface="ＭＳ Ｐゴシック" charset="0"/>
            </a:endParaRPr>
          </a:p>
          <a:p>
            <a:pPr eaLnBrk="1" hangingPunct="1"/>
            <a:endParaRPr lang="en-US" dirty="0">
              <a:latin typeface="Times New Roman" charset="0"/>
              <a:ea typeface="ＭＳ Ｐゴシック" charset="0"/>
              <a:cs typeface="ＭＳ Ｐゴシック" charset="0"/>
            </a:endParaRPr>
          </a:p>
          <a:p>
            <a:pPr eaLnBrk="1" hangingPunct="1"/>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First, consider encryption. </a:t>
            </a:r>
            <a:r>
              <a:rPr lang="en-US" sz="1200" b="0" i="0" u="none" strike="noStrike" kern="1200" baseline="0" dirty="0">
                <a:solidFill>
                  <a:schemeClr val="tx1"/>
                </a:solidFill>
                <a:latin typeface="Times New Roman" charset="0"/>
                <a:ea typeface="ＭＳ Ｐゴシック" charset="0"/>
                <a:cs typeface="ＭＳ Ｐゴシック" charset="0"/>
              </a:rPr>
              <a:t>T</a:t>
            </a:r>
            <a:r>
              <a:rPr lang="en-US" dirty="0">
                <a:latin typeface="Times New Roman" charset="0"/>
                <a:ea typeface="ＭＳ Ｐゴシック" charset="0"/>
                <a:cs typeface="ＭＳ Ｐゴシック" charset="0"/>
              </a:rPr>
              <a:t>he input to the encryption function is a </a:t>
            </a:r>
            <a:r>
              <a:rPr lang="en-US" i="1" dirty="0">
                <a:latin typeface="Times New Roman" charset="0"/>
                <a:ea typeface="ＭＳ Ｐゴシック" charset="0"/>
                <a:cs typeface="ＭＳ Ｐゴシック" charset="0"/>
              </a:rPr>
              <a:t>b</a:t>
            </a:r>
            <a:r>
              <a:rPr lang="en-US" dirty="0">
                <a:latin typeface="Times New Roman" charset="0"/>
                <a:ea typeface="ＭＳ Ｐゴシック" charset="0"/>
                <a:cs typeface="ＭＳ Ｐゴシック" charset="0"/>
              </a:rPr>
              <a:t>-bit shift register that is initially set to some initialization vector (IV). The leftmost (most significant) </a:t>
            </a:r>
            <a:r>
              <a:rPr lang="en-US" i="1" dirty="0">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 bits of the output of the encryption function are </a:t>
            </a:r>
            <a:r>
              <a:rPr lang="en-US" dirty="0" err="1">
                <a:latin typeface="Times New Roman" charset="0"/>
                <a:ea typeface="ＭＳ Ｐゴシック" charset="0"/>
                <a:cs typeface="ＭＳ Ｐゴシック" charset="0"/>
              </a:rPr>
              <a:t>XORed</a:t>
            </a:r>
            <a:r>
              <a:rPr lang="en-US" dirty="0">
                <a:latin typeface="Times New Roman" charset="0"/>
                <a:ea typeface="ＭＳ Ｐゴシック" charset="0"/>
                <a:cs typeface="ＭＳ Ｐゴシック" charset="0"/>
              </a:rPr>
              <a:t> with the first unit of plaintext </a:t>
            </a:r>
            <a:r>
              <a:rPr lang="en-US" i="1" dirty="0">
                <a:latin typeface="Times New Roman" charset="0"/>
                <a:ea typeface="ＭＳ Ｐゴシック" charset="0"/>
                <a:cs typeface="ＭＳ Ｐゴシック" charset="0"/>
              </a:rPr>
              <a:t>P</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to produce the first unit of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C</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which is then transmitted. In addition, the contents of the shift register are shifted left by </a:t>
            </a:r>
            <a:r>
              <a:rPr lang="en-US" i="1" dirty="0">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 bits and </a:t>
            </a:r>
            <a:r>
              <a:rPr lang="en-US" i="1" dirty="0">
                <a:latin typeface="Times New Roman" charset="0"/>
                <a:ea typeface="ＭＳ Ｐゴシック" charset="0"/>
                <a:cs typeface="ＭＳ Ｐゴシック" charset="0"/>
              </a:rPr>
              <a:t>C</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is placed in the rightmost (least significant) </a:t>
            </a:r>
            <a:r>
              <a:rPr lang="en-US" i="1" dirty="0">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 bits of the shift register. This process continues until all plaintext units have been encrypted. </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For decryption, the same scheme is used, except that the received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unit is </a:t>
            </a:r>
            <a:r>
              <a:rPr lang="en-US" dirty="0" err="1">
                <a:latin typeface="Times New Roman" charset="0"/>
                <a:ea typeface="ＭＳ Ｐゴシック" charset="0"/>
                <a:cs typeface="ＭＳ Ｐゴシック" charset="0"/>
              </a:rPr>
              <a:t>XORed</a:t>
            </a:r>
            <a:r>
              <a:rPr lang="en-US" dirty="0">
                <a:latin typeface="Times New Roman" charset="0"/>
                <a:ea typeface="ＭＳ Ｐゴシック" charset="0"/>
                <a:cs typeface="ＭＳ Ｐゴシック" charset="0"/>
              </a:rPr>
              <a:t> with the output of the encryption function to produce the plaintext unit. Note that it is the </a:t>
            </a:r>
            <a:r>
              <a:rPr lang="en-US" i="1" dirty="0">
                <a:latin typeface="Times New Roman" charset="0"/>
                <a:ea typeface="ＭＳ Ｐゴシック" charset="0"/>
                <a:cs typeface="ＭＳ Ｐゴシック" charset="0"/>
              </a:rPr>
              <a:t>encryption</a:t>
            </a:r>
            <a:r>
              <a:rPr lang="en-US" dirty="0">
                <a:latin typeface="Times New Roman" charset="0"/>
                <a:ea typeface="ＭＳ Ｐゴシック" charset="0"/>
                <a:cs typeface="ＭＳ Ｐゴシック" charset="0"/>
              </a:rPr>
              <a:t> function that is used, not the decryption function. This is easily explained. Let </a:t>
            </a:r>
            <a:r>
              <a:rPr lang="en-US" dirty="0" err="1">
                <a:latin typeface="Times New Roman" charset="0"/>
                <a:ea typeface="ＭＳ Ｐゴシック" charset="0"/>
                <a:cs typeface="ＭＳ Ｐゴシック" charset="0"/>
              </a:rPr>
              <a:t>S</a:t>
            </a:r>
            <a:r>
              <a:rPr lang="en-US" i="1" baseline="-25000" dirty="0" err="1">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a:t>
            </a:r>
            <a:r>
              <a:rPr lang="en-US" i="1" dirty="0">
                <a:latin typeface="Times New Roman" charset="0"/>
                <a:ea typeface="ＭＳ Ｐゴシック" charset="0"/>
                <a:cs typeface="ＭＳ Ｐゴシック" charset="0"/>
              </a:rPr>
              <a:t>X</a:t>
            </a:r>
            <a:r>
              <a:rPr lang="en-US" dirty="0">
                <a:latin typeface="Times New Roman" charset="0"/>
                <a:ea typeface="ＭＳ Ｐゴシック" charset="0"/>
                <a:cs typeface="ＭＳ Ｐゴシック" charset="0"/>
              </a:rPr>
              <a:t>) be defined as the most significant </a:t>
            </a:r>
            <a:r>
              <a:rPr lang="en-US" i="1" dirty="0">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 bits of </a:t>
            </a:r>
            <a:r>
              <a:rPr lang="en-US" i="1" dirty="0">
                <a:latin typeface="Times New Roman" charset="0"/>
                <a:ea typeface="ＭＳ Ｐゴシック" charset="0"/>
                <a:cs typeface="ＭＳ Ｐゴシック" charset="0"/>
              </a:rPr>
              <a:t>X</a:t>
            </a:r>
            <a:r>
              <a:rPr lang="en-US" dirty="0">
                <a:latin typeface="Times New Roman" charset="0"/>
                <a:ea typeface="ＭＳ Ｐゴシック" charset="0"/>
                <a:cs typeface="ＭＳ Ｐゴシック" charset="0"/>
              </a:rPr>
              <a:t>. Then</a:t>
            </a:r>
          </a:p>
          <a:p>
            <a:pPr algn="l" eaLnBrk="1" hangingPunct="1"/>
            <a:endParaRPr lang="en-US" i="1" baseline="0" dirty="0">
              <a:latin typeface="Times New Roman" charset="0"/>
              <a:ea typeface="ＭＳ Ｐゴシック" charset="0"/>
              <a:cs typeface="ＭＳ Ｐゴシック" charset="0"/>
            </a:endParaRPr>
          </a:p>
          <a:p>
            <a:pPr algn="l" eaLnBrk="1" hangingPunct="1"/>
            <a:r>
              <a:rPr lang="en-US" i="1" baseline="0" dirty="0">
                <a:latin typeface="Times New Roman" charset="0"/>
                <a:ea typeface="ＭＳ Ｐゴシック" charset="0"/>
                <a:cs typeface="ＭＳ Ｐゴシック" charset="0"/>
              </a:rPr>
              <a:t>C</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 </a:t>
            </a:r>
            <a:r>
              <a:rPr lang="en-US" i="1" dirty="0">
                <a:latin typeface="Times New Roman" charset="0"/>
                <a:ea typeface="ＭＳ Ｐゴシック" charset="0"/>
                <a:cs typeface="ＭＳ Ｐゴシック" charset="0"/>
              </a:rPr>
              <a:t>P</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a:t>
            </a:r>
            <a:r>
              <a:rPr lang="en-US" dirty="0">
                <a:latin typeface="Times New Roman" charset="0"/>
                <a:ea typeface="ＭＳ Ｐゴシック" charset="0"/>
                <a:cs typeface="ＭＳ Ｐゴシック" charset="0"/>
                <a:sym typeface="Symbol" charset="0"/>
              </a:rPr>
              <a:t></a:t>
            </a:r>
            <a:r>
              <a:rPr lang="en-US" dirty="0">
                <a:latin typeface="Times New Roman" charset="0"/>
                <a:ea typeface="ＭＳ Ｐゴシック" charset="0"/>
                <a:cs typeface="ＭＳ Ｐゴシック" charset="0"/>
              </a:rPr>
              <a:t> </a:t>
            </a:r>
            <a:r>
              <a:rPr lang="en-US" dirty="0" err="1">
                <a:latin typeface="Times New Roman" charset="0"/>
                <a:ea typeface="ＭＳ Ｐゴシック" charset="0"/>
                <a:cs typeface="ＭＳ Ｐゴシック" charset="0"/>
              </a:rPr>
              <a:t>S</a:t>
            </a:r>
            <a:r>
              <a:rPr lang="en-US" i="1" baseline="-25000" dirty="0" err="1">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[E(</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IV)]</a:t>
            </a:r>
          </a:p>
          <a:p>
            <a:pPr algn="ctr" eaLnBrk="1" hangingPunct="1"/>
            <a:endParaRPr lang="en-US" dirty="0">
              <a:latin typeface="Times New Roman" charset="0"/>
              <a:ea typeface="ＭＳ Ｐゴシック" charset="0"/>
              <a:cs typeface="ＭＳ Ｐゴシック" charset="0"/>
            </a:endParaRPr>
          </a:p>
          <a:p>
            <a:pPr algn="l" eaLnBrk="1" hangingPunct="1"/>
            <a:r>
              <a:rPr lang="en-US" dirty="0">
                <a:latin typeface="Times New Roman" charset="0"/>
                <a:ea typeface="ＭＳ Ｐゴシック" charset="0"/>
                <a:cs typeface="ＭＳ Ｐゴシック" charset="0"/>
              </a:rPr>
              <a:t>Therefore</a:t>
            </a:r>
          </a:p>
          <a:p>
            <a:pPr algn="l" eaLnBrk="1" hangingPunct="1"/>
            <a:endParaRPr lang="en-US" dirty="0">
              <a:latin typeface="Times New Roman" charset="0"/>
              <a:ea typeface="ＭＳ Ｐゴシック" charset="0"/>
              <a:cs typeface="ＭＳ Ｐゴシック"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i="1" dirty="0">
                <a:latin typeface="Times New Roman" charset="0"/>
                <a:ea typeface="ＭＳ Ｐゴシック" charset="0"/>
                <a:cs typeface="ＭＳ Ｐゴシック" charset="0"/>
              </a:rPr>
              <a:t>P</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 </a:t>
            </a:r>
            <a:r>
              <a:rPr lang="en-US" i="1" dirty="0">
                <a:latin typeface="Times New Roman" charset="0"/>
                <a:ea typeface="ＭＳ Ｐゴシック" charset="0"/>
                <a:cs typeface="ＭＳ Ｐゴシック" charset="0"/>
              </a:rPr>
              <a:t>C</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a:t>
            </a:r>
            <a:r>
              <a:rPr lang="en-US" dirty="0">
                <a:latin typeface="Times New Roman" charset="0"/>
                <a:ea typeface="ＭＳ Ｐゴシック" charset="0"/>
                <a:cs typeface="ＭＳ Ｐゴシック" charset="0"/>
                <a:sym typeface="Symbol" charset="0"/>
              </a:rPr>
              <a:t></a:t>
            </a:r>
            <a:r>
              <a:rPr lang="en-US" dirty="0">
                <a:latin typeface="Times New Roman" charset="0"/>
                <a:ea typeface="ＭＳ Ｐゴシック" charset="0"/>
                <a:cs typeface="ＭＳ Ｐゴシック" charset="0"/>
              </a:rPr>
              <a:t> </a:t>
            </a:r>
            <a:r>
              <a:rPr lang="en-US" dirty="0" err="1">
                <a:latin typeface="Times New Roman" charset="0"/>
                <a:ea typeface="ＭＳ Ｐゴシック" charset="0"/>
                <a:cs typeface="ＭＳ Ｐゴシック" charset="0"/>
              </a:rPr>
              <a:t>S</a:t>
            </a:r>
            <a:r>
              <a:rPr lang="en-US" i="1" baseline="-25000" dirty="0" err="1">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[E(</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IV)]</a:t>
            </a:r>
          </a:p>
          <a:p>
            <a:pPr algn="l" eaLnBrk="1" hangingPunct="1"/>
            <a:endParaRPr lang="en-US" dirty="0">
              <a:latin typeface="Times New Roman" charset="0"/>
              <a:ea typeface="ＭＳ Ｐゴシック" charset="0"/>
              <a:cs typeface="ＭＳ Ｐゴシック" charset="0"/>
            </a:endParaRPr>
          </a:p>
          <a:p>
            <a:pPr algn="l" eaLnBrk="1" hangingPunct="1"/>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The same reasoning holds for subsequent steps in the process.</a:t>
            </a:r>
            <a:endParaRPr lang="en-US"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103356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C59878A-1793-634E-ACFE-2E171C44FCC4}" type="slidenum">
              <a:rPr lang="en-AU" sz="1200"/>
              <a:pPr eaLnBrk="1" hangingPunct="1"/>
              <a:t>23</a:t>
            </a:fld>
            <a:endParaRPr lang="en-AU"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Although interest in the counter mode (CTR) has increased recently, with applications</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to ATM (asynchronous transfer mode) network security and IPSec (IP security),</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this mode was proposed early on (e.g., [DIFF79]).</a:t>
            </a:r>
          </a:p>
          <a:p>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Figure 20.9 depicts the CTR mode. A counter, equal to the plaintext block size is used. The only requirement stated in SP 800-38A is that the counter value must be different for each plaintext  block that is encrypted. Typically, the counter is initialized to some value and then incremented by 1 for each subsequent block (modulo 2</a:t>
            </a:r>
            <a:r>
              <a:rPr lang="en-US" b="0" i="1" baseline="30000" dirty="0">
                <a:latin typeface="Times New Roman" charset="0"/>
                <a:ea typeface="ＭＳ Ｐゴシック" charset="0"/>
                <a:cs typeface="ＭＳ Ｐゴシック" charset="0"/>
              </a:rPr>
              <a:t>b</a:t>
            </a:r>
            <a:r>
              <a:rPr lang="en-US" b="0" dirty="0">
                <a:latin typeface="Times New Roman" charset="0"/>
                <a:ea typeface="ＭＳ Ｐゴシック" charset="0"/>
                <a:cs typeface="ＭＳ Ｐゴシック" charset="0"/>
              </a:rPr>
              <a:t>, where </a:t>
            </a:r>
            <a:r>
              <a:rPr lang="en-US" b="0" i="1" dirty="0">
                <a:latin typeface="Times New Roman" charset="0"/>
                <a:ea typeface="ＭＳ Ｐゴシック" charset="0"/>
                <a:cs typeface="ＭＳ Ｐゴシック" charset="0"/>
              </a:rPr>
              <a:t>b</a:t>
            </a:r>
            <a:r>
              <a:rPr lang="en-US" b="0" dirty="0">
                <a:latin typeface="Times New Roman" charset="0"/>
                <a:ea typeface="ＭＳ Ｐゴシック" charset="0"/>
                <a:cs typeface="ＭＳ Ｐゴシック" charset="0"/>
              </a:rPr>
              <a:t> is the block size). For encryption, the counter is encrypted and then </a:t>
            </a:r>
            <a:r>
              <a:rPr lang="en-US" b="0" dirty="0" err="1">
                <a:latin typeface="Times New Roman" charset="0"/>
                <a:ea typeface="ＭＳ Ｐゴシック" charset="0"/>
                <a:cs typeface="ＭＳ Ｐゴシック" charset="0"/>
              </a:rPr>
              <a:t>XORed</a:t>
            </a:r>
            <a:r>
              <a:rPr lang="en-US" b="0" dirty="0">
                <a:latin typeface="Times New Roman" charset="0"/>
                <a:ea typeface="ＭＳ Ｐゴシック" charset="0"/>
                <a:cs typeface="ＭＳ Ｐゴシック" charset="0"/>
              </a:rPr>
              <a:t> with the plaintext block to produce the </a:t>
            </a:r>
            <a:r>
              <a:rPr lang="en-US" b="0" dirty="0" err="1">
                <a:latin typeface="Times New Roman" charset="0"/>
                <a:ea typeface="ＭＳ Ｐゴシック" charset="0"/>
                <a:cs typeface="ＭＳ Ｐゴシック" charset="0"/>
              </a:rPr>
              <a:t>ciphertext</a:t>
            </a:r>
            <a:r>
              <a:rPr lang="en-US" b="0" dirty="0">
                <a:latin typeface="Times New Roman" charset="0"/>
                <a:ea typeface="ＭＳ Ｐゴシック" charset="0"/>
                <a:cs typeface="ＭＳ Ｐゴシック" charset="0"/>
              </a:rPr>
              <a:t> block; there is no chaining. For decryption, the same sequence of counter values is used, with each encrypted counter </a:t>
            </a:r>
            <a:r>
              <a:rPr lang="en-US" b="0" dirty="0" err="1">
                <a:latin typeface="Times New Roman" charset="0"/>
                <a:ea typeface="ＭＳ Ｐゴシック" charset="0"/>
                <a:cs typeface="ＭＳ Ｐゴシック" charset="0"/>
              </a:rPr>
              <a:t>XORed</a:t>
            </a:r>
            <a:r>
              <a:rPr lang="en-US" b="0" dirty="0">
                <a:latin typeface="Times New Roman" charset="0"/>
                <a:ea typeface="ＭＳ Ｐゴシック" charset="0"/>
                <a:cs typeface="ＭＳ Ｐゴシック" charset="0"/>
              </a:rPr>
              <a:t> with a </a:t>
            </a:r>
            <a:r>
              <a:rPr lang="en-US" b="0" dirty="0" err="1">
                <a:latin typeface="Times New Roman" charset="0"/>
                <a:ea typeface="ＭＳ Ｐゴシック" charset="0"/>
                <a:cs typeface="ＭＳ Ｐゴシック" charset="0"/>
              </a:rPr>
              <a:t>ciphertext</a:t>
            </a:r>
            <a:r>
              <a:rPr lang="en-US" b="0" dirty="0">
                <a:latin typeface="Times New Roman" charset="0"/>
                <a:ea typeface="ＭＳ Ｐゴシック" charset="0"/>
                <a:cs typeface="ＭＳ Ｐゴシック" charset="0"/>
              </a:rPr>
              <a:t> block to recover the corresponding plaintext block.</a:t>
            </a:r>
          </a:p>
          <a:p>
            <a:pPr eaLnBrk="1" hangingPunct="1"/>
            <a:endParaRPr lang="en-US" b="0" dirty="0">
              <a:latin typeface="Times New Roman" charset="0"/>
              <a:ea typeface="ＭＳ Ｐゴシック" charset="0"/>
              <a:cs typeface="ＭＳ Ｐゴシック" charset="0"/>
            </a:endParaRPr>
          </a:p>
          <a:p>
            <a:pPr eaLnBrk="1" hangingPunct="1"/>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[LIPM00] lists the following advantages of CTR mode:</a:t>
            </a:r>
          </a:p>
          <a:p>
            <a:pPr eaLnBrk="1" hangingPunct="1"/>
            <a:endPar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endParaRPr>
          </a:p>
          <a:p>
            <a:r>
              <a:rPr lang="en-US" b="0" dirty="0">
                <a:latin typeface="Times New Roman" charset="0"/>
                <a:ea typeface="ＭＳ Ｐゴシック" charset="0"/>
                <a:cs typeface="Times New Roman" charset="0"/>
              </a:rPr>
              <a:t>• </a:t>
            </a:r>
            <a:r>
              <a:rPr lang="en-US" b="1" dirty="0">
                <a:latin typeface="Times New Roman" charset="0"/>
                <a:ea typeface="ＭＳ Ｐゴシック" charset="0"/>
                <a:cs typeface="ＭＳ Ｐゴシック" charset="0"/>
              </a:rPr>
              <a:t>Hardware efficiency: </a:t>
            </a:r>
            <a:r>
              <a:rPr lang="en-US" sz="1200" b="1" i="0" u="none" strike="noStrike" kern="1200" baseline="0" dirty="0">
                <a:solidFill>
                  <a:schemeClr val="tx1"/>
                </a:solidFill>
                <a:latin typeface="Times New Roman" pitchFamily="-110" charset="0"/>
                <a:ea typeface="ＭＳ Ｐゴシック" pitchFamily="-1" charset="-128"/>
                <a:cs typeface="ＭＳ Ｐゴシック" pitchFamily="-1" charset="-128"/>
              </a:rPr>
              <a:t> </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Unlike the three chaining modes, encryption (or</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decryption)  in CTR mode can be done in parallel on multiple blocks of plaintext</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or </a:t>
            </a:r>
            <a:r>
              <a:rPr lang="en-US"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ciphertext</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For the chaining modes, the algorithm must complete</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the computation on one block before beginning on the next block. This limits</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the maximum throughput of the algorithm to the reciprocal of the time for</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one execution of block encryption or decryption. In CTR mode, the throughput</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is only limited by the amount of parallelism that is achieved.</a:t>
            </a:r>
          </a:p>
          <a:p>
            <a:endParaRPr lang="en-US" b="0" dirty="0">
              <a:latin typeface="Times New Roman" charset="0"/>
              <a:ea typeface="ＭＳ Ｐゴシック" charset="0"/>
              <a:cs typeface="Times New Roman" charset="0"/>
            </a:endParaRPr>
          </a:p>
          <a:p>
            <a:r>
              <a:rPr lang="en-US" b="0" dirty="0">
                <a:latin typeface="Times New Roman" charset="0"/>
                <a:ea typeface="ＭＳ Ｐゴシック" charset="0"/>
                <a:cs typeface="Times New Roman" charset="0"/>
              </a:rPr>
              <a:t>• </a:t>
            </a:r>
            <a:r>
              <a:rPr lang="en-US" b="1" dirty="0">
                <a:latin typeface="Times New Roman" charset="0"/>
                <a:ea typeface="ＭＳ Ｐゴシック" charset="0"/>
                <a:cs typeface="ＭＳ Ｐゴシック" charset="0"/>
              </a:rPr>
              <a:t>Software efficiency: </a:t>
            </a:r>
            <a:r>
              <a:rPr lang="en-US" sz="1200" b="1" i="0" u="none" strike="noStrike" kern="1200" baseline="0" dirty="0">
                <a:solidFill>
                  <a:schemeClr val="tx1"/>
                </a:solidFill>
                <a:latin typeface="Times New Roman" pitchFamily="-110" charset="0"/>
                <a:ea typeface="ＭＳ Ｐゴシック" pitchFamily="-1" charset="-128"/>
                <a:cs typeface="ＭＳ Ｐゴシック" pitchFamily="-1" charset="-128"/>
              </a:rPr>
              <a:t> </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Similarly, because of the opportunities for parallel execution</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in CTR mode, processors that support parallel features, such as aggressive</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pipelining, multiple instruction dispatch per clock cycle, a large number of</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registers, and SIMD instructions, can be effectively utilized.</a:t>
            </a:r>
          </a:p>
          <a:p>
            <a:endParaRPr lang="en-US" b="0" dirty="0">
              <a:latin typeface="Times New Roman" charset="0"/>
              <a:ea typeface="ＭＳ Ｐゴシック" charset="0"/>
              <a:cs typeface="Times New Roman" charset="0"/>
            </a:endParaRPr>
          </a:p>
          <a:p>
            <a:r>
              <a:rPr lang="en-US" b="1" dirty="0">
                <a:latin typeface="Times New Roman" charset="0"/>
                <a:ea typeface="ＭＳ Ｐゴシック" charset="0"/>
                <a:cs typeface="Times New Roman" charset="0"/>
              </a:rPr>
              <a:t>• </a:t>
            </a:r>
            <a:r>
              <a:rPr lang="en-US" b="1" dirty="0">
                <a:latin typeface="Times New Roman" charset="0"/>
                <a:ea typeface="ＭＳ Ｐゴシック" charset="0"/>
                <a:cs typeface="ＭＳ Ｐゴシック" charset="0"/>
              </a:rPr>
              <a:t>Preprocessing: </a:t>
            </a:r>
            <a:r>
              <a:rPr lang="en-US" sz="1200" b="1" i="0" u="none" strike="noStrike" kern="1200" baseline="0" dirty="0">
                <a:solidFill>
                  <a:schemeClr val="tx1"/>
                </a:solidFill>
                <a:latin typeface="Times New Roman" pitchFamily="-110" charset="0"/>
                <a:ea typeface="ＭＳ Ｐゴシック" pitchFamily="-1" charset="-128"/>
                <a:cs typeface="ＭＳ Ｐゴシック" pitchFamily="-1" charset="-128"/>
              </a:rPr>
              <a:t> </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The execution of the underlying encryption algorithm does</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not depend on input of the plaintext or </a:t>
            </a:r>
            <a:r>
              <a:rPr lang="en-US"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ciphertext</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Therefore, if sufficient</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memory is available and security is maintained, preprocessing can be used to</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prepare the output of the encryption boxes that feed into the XOR functions</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in Figure 20.8. When the plaintext or </a:t>
            </a:r>
            <a:r>
              <a:rPr lang="en-US"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ciphertext</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input is presented, then</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the only computation is a series of XORs. Such a strategy greatly enhances</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throughput.</a:t>
            </a:r>
          </a:p>
          <a:p>
            <a:endParaRPr lang="en-US" b="0" dirty="0">
              <a:latin typeface="Times New Roman" charset="0"/>
              <a:ea typeface="ＭＳ Ｐゴシック" charset="0"/>
              <a:cs typeface="Times New Roman" charset="0"/>
            </a:endParaRPr>
          </a:p>
          <a:p>
            <a:r>
              <a:rPr lang="en-US" b="1" dirty="0">
                <a:latin typeface="Times New Roman" charset="0"/>
                <a:ea typeface="ＭＳ Ｐゴシック" charset="0"/>
                <a:cs typeface="Times New Roman" charset="0"/>
              </a:rPr>
              <a:t>• </a:t>
            </a:r>
            <a:r>
              <a:rPr lang="en-US" b="1" dirty="0">
                <a:latin typeface="Times New Roman" charset="0"/>
                <a:ea typeface="ＭＳ Ｐゴシック" charset="0"/>
                <a:cs typeface="ＭＳ Ｐゴシック" charset="0"/>
              </a:rPr>
              <a:t>Random access: </a:t>
            </a:r>
            <a:r>
              <a:rPr lang="en-US" sz="1200" b="1" i="0" u="none" strike="noStrike" kern="1200" baseline="0" dirty="0">
                <a:solidFill>
                  <a:schemeClr val="tx1"/>
                </a:solidFill>
                <a:latin typeface="Times New Roman" pitchFamily="-110" charset="0"/>
                <a:ea typeface="ＭＳ Ｐゴシック" pitchFamily="-1" charset="-128"/>
                <a:cs typeface="ＭＳ Ｐゴシック" pitchFamily="-1" charset="-128"/>
              </a:rPr>
              <a:t> </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The </a:t>
            </a:r>
            <a:r>
              <a:rPr lang="en-US"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a:t>
            </a:r>
            <a:r>
              <a:rPr lang="en-US"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th</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block of plaintext or </a:t>
            </a:r>
            <a:r>
              <a:rPr lang="en-US"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ciphertext</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can be processed in</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random access fashion. With the chaining modes, block </a:t>
            </a:r>
            <a:r>
              <a:rPr lang="en-US"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C</a:t>
            </a:r>
            <a:r>
              <a:rPr lang="en-US" sz="1200" b="0" i="0" u="none" strike="noStrike" kern="1200" baseline="-25000" dirty="0" err="1">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cannot be computed</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until the </a:t>
            </a:r>
            <a:r>
              <a:rPr lang="en-US"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  1 prior block are computed. There may be applications in</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which a </a:t>
            </a:r>
            <a:r>
              <a:rPr lang="en-US"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ciphertext</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is stored and it is desired to decrypt just one block; for such</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applications, the random access feature is attractive.</a:t>
            </a:r>
          </a:p>
          <a:p>
            <a:endParaRPr lang="en-US" b="0" dirty="0">
              <a:latin typeface="Times New Roman" charset="0"/>
              <a:ea typeface="ＭＳ Ｐゴシック" charset="0"/>
              <a:cs typeface="Times New Roman" charset="0"/>
            </a:endParaRPr>
          </a:p>
          <a:p>
            <a:r>
              <a:rPr lang="en-US" b="1" dirty="0">
                <a:latin typeface="Times New Roman" charset="0"/>
                <a:ea typeface="ＭＳ Ｐゴシック" charset="0"/>
                <a:cs typeface="Times New Roman" charset="0"/>
              </a:rPr>
              <a:t>• </a:t>
            </a:r>
            <a:r>
              <a:rPr lang="en-US" b="1" dirty="0">
                <a:latin typeface="Times New Roman" charset="0"/>
                <a:ea typeface="ＭＳ Ｐゴシック" charset="0"/>
                <a:cs typeface="ＭＳ Ｐゴシック" charset="0"/>
              </a:rPr>
              <a:t>Provable security</a:t>
            </a:r>
            <a:r>
              <a:rPr lang="en-US" b="0" dirty="0">
                <a:latin typeface="Times New Roman" charset="0"/>
                <a:ea typeface="ＭＳ Ｐゴシック" charset="0"/>
                <a:cs typeface="ＭＳ Ｐゴシック" charset="0"/>
              </a:rPr>
              <a:t>: </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It can be shown that CTR is at least as secure as the other</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modes discussed in this section.</a:t>
            </a:r>
            <a:endParaRPr lang="en-US" b="0" dirty="0">
              <a:latin typeface="Times New Roman" charset="0"/>
              <a:ea typeface="ＭＳ Ｐゴシック" charset="0"/>
              <a:cs typeface="ＭＳ Ｐゴシック" charset="0"/>
            </a:endParaRPr>
          </a:p>
          <a:p>
            <a:pPr eaLnBrk="1" hangingPunct="1"/>
            <a:endParaRPr lang="en-US" b="1" dirty="0">
              <a:latin typeface="Times New Roman" charset="0"/>
              <a:ea typeface="ＭＳ Ｐゴシック" charset="0"/>
              <a:cs typeface="Times New Roman" charset="0"/>
            </a:endParaRPr>
          </a:p>
          <a:p>
            <a:r>
              <a:rPr lang="en-US" b="1" dirty="0">
                <a:latin typeface="Times New Roman" charset="0"/>
                <a:ea typeface="ＭＳ Ｐゴシック" charset="0"/>
                <a:cs typeface="Times New Roman" charset="0"/>
              </a:rPr>
              <a:t>• </a:t>
            </a:r>
            <a:r>
              <a:rPr lang="en-US" b="1" dirty="0">
                <a:latin typeface="Times New Roman" charset="0"/>
                <a:ea typeface="ＭＳ Ｐゴシック" charset="0"/>
                <a:cs typeface="ＭＳ Ｐゴシック" charset="0"/>
              </a:rPr>
              <a:t>Simplicity: </a:t>
            </a:r>
            <a:r>
              <a:rPr lang="en-US" sz="1200" b="1" i="0" u="none" strike="noStrike" kern="1200" baseline="0" dirty="0">
                <a:solidFill>
                  <a:schemeClr val="tx1"/>
                </a:solidFill>
                <a:latin typeface="Times New Roman" pitchFamily="-110" charset="0"/>
                <a:ea typeface="ＭＳ Ｐゴシック" pitchFamily="-1" charset="-128"/>
                <a:cs typeface="ＭＳ Ｐゴシック" pitchFamily="-1" charset="-128"/>
              </a:rPr>
              <a:t> </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Unlike ECB and CBC modes, CTR mode requires only the</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implementation of the encryption algorithm and not the decryption algorithm.</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This matters most when the decryption algorithm differs substantially from</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the encryption algorithm, as it does for AES. In addition, the decryption key</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scheduling need not be implemented.</a:t>
            </a:r>
            <a:endParaRPr lang="en-US" b="0"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38525419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BC08B00-96A5-8E43-8A99-3C8DD749F317}" type="slidenum">
              <a:rPr lang="en-AU" sz="1200"/>
              <a:pPr eaLnBrk="1" hangingPunct="1"/>
              <a:t>24</a:t>
            </a:fld>
            <a:endParaRPr lang="en-AU" sz="12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0" dirty="0">
                <a:latin typeface="Times New Roman" charset="0"/>
                <a:ea typeface="ＭＳ Ｐゴシック" charset="0"/>
                <a:cs typeface="ＭＳ Ｐゴシック" charset="0"/>
              </a:rPr>
              <a:t>For symmetric encryption to work, the two parties to an exchange must share the</a:t>
            </a:r>
          </a:p>
          <a:p>
            <a:pPr eaLnBrk="1" hangingPunct="1"/>
            <a:r>
              <a:rPr lang="en-US" b="0" dirty="0">
                <a:latin typeface="Times New Roman" charset="0"/>
                <a:ea typeface="ＭＳ Ｐゴシック" charset="0"/>
                <a:cs typeface="ＭＳ Ｐゴシック" charset="0"/>
              </a:rPr>
              <a:t>same key, and that key must be protected from access by others. Furthermore, frequent</a:t>
            </a:r>
          </a:p>
          <a:p>
            <a:pPr eaLnBrk="1" hangingPunct="1"/>
            <a:r>
              <a:rPr lang="en-US" b="0" dirty="0">
                <a:latin typeface="Times New Roman" charset="0"/>
                <a:ea typeface="ＭＳ Ｐゴシック" charset="0"/>
                <a:cs typeface="ＭＳ Ｐゴシック" charset="0"/>
              </a:rPr>
              <a:t>key changes are usually desirable to limit the amount of data compromised if</a:t>
            </a:r>
          </a:p>
          <a:p>
            <a:pPr eaLnBrk="1" hangingPunct="1"/>
            <a:r>
              <a:rPr lang="en-US" b="0" dirty="0">
                <a:latin typeface="Times New Roman" charset="0"/>
                <a:ea typeface="ＭＳ Ｐゴシック" charset="0"/>
                <a:cs typeface="ＭＳ Ｐゴシック" charset="0"/>
              </a:rPr>
              <a:t>an attacker learns the key. Therefore, the strength of any cryptographic system rests</a:t>
            </a:r>
          </a:p>
          <a:p>
            <a:pPr eaLnBrk="1" hangingPunct="1"/>
            <a:r>
              <a:rPr lang="en-US" b="0" dirty="0">
                <a:latin typeface="Times New Roman" charset="0"/>
                <a:ea typeface="ＭＳ Ｐゴシック" charset="0"/>
                <a:cs typeface="ＭＳ Ｐゴシック" charset="0"/>
              </a:rPr>
              <a:t>with the key distribution technique, a term that refers to the means of delivering a</a:t>
            </a:r>
          </a:p>
          <a:p>
            <a:pPr eaLnBrk="1" hangingPunct="1"/>
            <a:r>
              <a:rPr lang="en-US" b="0" dirty="0">
                <a:latin typeface="Times New Roman" charset="0"/>
                <a:ea typeface="ＭＳ Ｐゴシック" charset="0"/>
                <a:cs typeface="ＭＳ Ｐゴシック" charset="0"/>
              </a:rPr>
              <a:t>key to two parties that wish to exchange data, without allowing others to see the</a:t>
            </a:r>
          </a:p>
          <a:p>
            <a:pPr eaLnBrk="1" hangingPunct="1"/>
            <a:r>
              <a:rPr lang="en-US" b="0" dirty="0">
                <a:latin typeface="Times New Roman" charset="0"/>
                <a:ea typeface="ＭＳ Ｐゴシック" charset="0"/>
                <a:cs typeface="ＭＳ Ｐゴシック" charset="0"/>
              </a:rPr>
              <a:t>key. Key distribution can be achieved in a number of ways. For two parties A and B,</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1. A key could be selected by A and physically delivered to B.</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2. A third party could select the key and physically deliver it to A and B.</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3. If A and B have previously and recently used a key, one party could transmit</a:t>
            </a:r>
          </a:p>
          <a:p>
            <a:pPr eaLnBrk="1" hangingPunct="1"/>
            <a:r>
              <a:rPr lang="en-US" b="0" dirty="0">
                <a:latin typeface="Times New Roman" charset="0"/>
                <a:ea typeface="ＭＳ Ｐゴシック" charset="0"/>
                <a:cs typeface="ＭＳ Ｐゴシック" charset="0"/>
              </a:rPr>
              <a:t>the new key to the other, encrypted using the old key.</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4. If A and B each have an encrypted connection to a third party C, C could</a:t>
            </a:r>
          </a:p>
          <a:p>
            <a:pPr eaLnBrk="1" hangingPunct="1"/>
            <a:r>
              <a:rPr lang="en-US" b="0" dirty="0">
                <a:latin typeface="Times New Roman" charset="0"/>
                <a:ea typeface="ＭＳ Ｐゴシック" charset="0"/>
                <a:cs typeface="ＭＳ Ｐゴシック" charset="0"/>
              </a:rPr>
              <a:t>deliver a key on the encrypted links to A and B.</a:t>
            </a:r>
          </a:p>
          <a:p>
            <a:pPr eaLnBrk="1" hangingPunct="1"/>
            <a:endParaRPr lang="en-US" b="0" dirty="0">
              <a:latin typeface="Times New Roman" charset="0"/>
              <a:ea typeface="ＭＳ Ｐゴシック" charset="0"/>
              <a:cs typeface="ＭＳ Ｐゴシック" charset="0"/>
            </a:endParaRPr>
          </a:p>
          <a:p>
            <a:r>
              <a:rPr lang="en-US" sz="1200" kern="1200" dirty="0">
                <a:solidFill>
                  <a:schemeClr val="tx1"/>
                </a:solidFill>
                <a:effectLst/>
                <a:latin typeface="Times New Roman" pitchFamily="-110" charset="0"/>
                <a:ea typeface="ＭＳ Ｐゴシック" pitchFamily="-1" charset="-128"/>
                <a:cs typeface="ＭＳ Ｐゴシック" pitchFamily="-1" charset="-128"/>
              </a:rPr>
              <a:t> Options 1 and 2 call for manual delivery of a key. For </a:t>
            </a:r>
            <a:r>
              <a:rPr lang="en-US" sz="1200" b="1" kern="1200" dirty="0">
                <a:solidFill>
                  <a:schemeClr val="tx1"/>
                </a:solidFill>
                <a:effectLst/>
                <a:latin typeface="Times New Roman" pitchFamily="-110" charset="0"/>
                <a:ea typeface="ＭＳ Ｐゴシック" pitchFamily="-1" charset="-128"/>
                <a:cs typeface="ＭＳ Ｐゴシック" pitchFamily="-1" charset="-128"/>
              </a:rPr>
              <a:t>link encryption</a:t>
            </a:r>
            <a:r>
              <a:rPr lang="en-US" sz="1200" kern="1200" dirty="0">
                <a:solidFill>
                  <a:schemeClr val="tx1"/>
                </a:solidFill>
                <a:effectLst/>
                <a:latin typeface="Times New Roman" pitchFamily="-110" charset="0"/>
                <a:ea typeface="ＭＳ Ｐゴシック" pitchFamily="-1" charset="-128"/>
                <a:cs typeface="ＭＳ Ｐゴシック" pitchFamily="-1" charset="-128"/>
              </a:rPr>
              <a:t> between two</a:t>
            </a:r>
          </a:p>
          <a:p>
            <a:r>
              <a:rPr lang="en-US" sz="1200" kern="1200" dirty="0">
                <a:solidFill>
                  <a:schemeClr val="tx1"/>
                </a:solidFill>
                <a:effectLst/>
                <a:latin typeface="Times New Roman" pitchFamily="-110" charset="0"/>
                <a:ea typeface="ＭＳ Ｐゴシック" pitchFamily="-1" charset="-128"/>
                <a:cs typeface="ＭＳ Ｐゴシック" pitchFamily="-1" charset="-128"/>
              </a:rPr>
              <a:t>directly-connected devices, this is a reasonable requirement, because each link encryption</a:t>
            </a:r>
          </a:p>
          <a:p>
            <a:r>
              <a:rPr lang="en-US" sz="1200" kern="1200" dirty="0">
                <a:solidFill>
                  <a:schemeClr val="tx1"/>
                </a:solidFill>
                <a:effectLst/>
                <a:latin typeface="Times New Roman" pitchFamily="-110" charset="0"/>
                <a:ea typeface="ＭＳ Ｐゴシック" pitchFamily="-1" charset="-128"/>
                <a:cs typeface="ＭＳ Ｐゴシック" pitchFamily="-1" charset="-128"/>
              </a:rPr>
              <a:t>device is only going to be exchanging data with its partner on the other end of the</a:t>
            </a:r>
          </a:p>
          <a:p>
            <a:r>
              <a:rPr lang="en-US" sz="1200" kern="1200" dirty="0">
                <a:solidFill>
                  <a:schemeClr val="tx1"/>
                </a:solidFill>
                <a:effectLst/>
                <a:latin typeface="Times New Roman" pitchFamily="-110" charset="0"/>
                <a:ea typeface="ＭＳ Ｐゴシック" pitchFamily="-1" charset="-128"/>
                <a:cs typeface="ＭＳ Ｐゴシック" pitchFamily="-1" charset="-128"/>
              </a:rPr>
              <a:t>link. However, for </a:t>
            </a:r>
            <a:r>
              <a:rPr lang="en-US" sz="1200" b="1" kern="1200" dirty="0">
                <a:solidFill>
                  <a:schemeClr val="tx1"/>
                </a:solidFill>
                <a:effectLst/>
                <a:latin typeface="Times New Roman" pitchFamily="-110" charset="0"/>
                <a:ea typeface="ＭＳ Ｐゴシック" pitchFamily="-1" charset="-128"/>
                <a:cs typeface="ＭＳ Ｐゴシック" pitchFamily="-1" charset="-128"/>
              </a:rPr>
              <a:t>end-to-end encryption</a:t>
            </a:r>
            <a:r>
              <a:rPr lang="en-US" sz="1200" kern="1200" dirty="0">
                <a:solidFill>
                  <a:schemeClr val="tx1"/>
                </a:solidFill>
                <a:effectLst/>
                <a:latin typeface="Times New Roman" pitchFamily="-110" charset="0"/>
                <a:ea typeface="ＭＳ Ｐゴシック" pitchFamily="-1" charset="-128"/>
                <a:cs typeface="ＭＳ Ｐゴシック" pitchFamily="-1" charset="-128"/>
              </a:rPr>
              <a:t>  over a network, manual delivery is awkward.</a:t>
            </a:r>
          </a:p>
          <a:p>
            <a:r>
              <a:rPr lang="en-US" sz="1200" kern="1200" dirty="0">
                <a:solidFill>
                  <a:schemeClr val="tx1"/>
                </a:solidFill>
                <a:effectLst/>
                <a:latin typeface="Times New Roman" pitchFamily="-110" charset="0"/>
                <a:ea typeface="ＭＳ Ｐゴシック" pitchFamily="-1" charset="-128"/>
                <a:cs typeface="ＭＳ Ｐゴシック" pitchFamily="-1" charset="-128"/>
              </a:rPr>
              <a:t>In a distributed system, any given host or terminal may need to engage in exchanges with</a:t>
            </a:r>
          </a:p>
          <a:p>
            <a:r>
              <a:rPr lang="en-US" sz="1200" kern="1200" dirty="0">
                <a:solidFill>
                  <a:schemeClr val="tx1"/>
                </a:solidFill>
                <a:effectLst/>
                <a:latin typeface="Times New Roman" pitchFamily="-110" charset="0"/>
                <a:ea typeface="ＭＳ Ｐゴシック" pitchFamily="-1" charset="-128"/>
                <a:cs typeface="ＭＳ Ｐゴシック" pitchFamily="-1" charset="-128"/>
              </a:rPr>
              <a:t>many other hosts and terminals over time. Thus, each device needs a number of keys, supplied</a:t>
            </a:r>
          </a:p>
          <a:p>
            <a:r>
              <a:rPr lang="en-US" sz="1200" kern="1200" dirty="0">
                <a:solidFill>
                  <a:schemeClr val="tx1"/>
                </a:solidFill>
                <a:effectLst/>
                <a:latin typeface="Times New Roman" pitchFamily="-110" charset="0"/>
                <a:ea typeface="ＭＳ Ｐゴシック" pitchFamily="-1" charset="-128"/>
                <a:cs typeface="ＭＳ Ｐゴシック" pitchFamily="-1" charset="-128"/>
              </a:rPr>
              <a:t>dynamically. The problem is especially difficult in a wide area distributed system.</a:t>
            </a:r>
          </a:p>
          <a:p>
            <a:endParaRPr lang="en-US" sz="1200" kern="1200" dirty="0">
              <a:solidFill>
                <a:schemeClr val="tx1"/>
              </a:solidFill>
              <a:effectLst/>
              <a:latin typeface="Times New Roman" pitchFamily="-110" charset="0"/>
              <a:ea typeface="ＭＳ Ｐゴシック" pitchFamily="-1" charset="-128"/>
              <a:cs typeface="ＭＳ Ｐゴシック" pitchFamily="-1" charset="-128"/>
            </a:endParaRPr>
          </a:p>
          <a:p>
            <a:r>
              <a:rPr lang="en-US" sz="1200" kern="1200" dirty="0">
                <a:solidFill>
                  <a:schemeClr val="tx1"/>
                </a:solidFill>
                <a:effectLst/>
                <a:latin typeface="Times New Roman" pitchFamily="-110" charset="0"/>
                <a:ea typeface="ＭＳ Ｐゴシック" pitchFamily="-1" charset="-128"/>
                <a:cs typeface="ＭＳ Ｐゴシック" pitchFamily="-1" charset="-128"/>
              </a:rPr>
              <a:t>Option 3 is a possibility for either link encryption or end-to-end encryption, but</a:t>
            </a:r>
          </a:p>
          <a:p>
            <a:r>
              <a:rPr lang="en-US" sz="1200" kern="1200" dirty="0">
                <a:solidFill>
                  <a:schemeClr val="tx1"/>
                </a:solidFill>
                <a:effectLst/>
                <a:latin typeface="Times New Roman" pitchFamily="-110" charset="0"/>
                <a:ea typeface="ＭＳ Ｐゴシック" pitchFamily="-1" charset="-128"/>
                <a:cs typeface="ＭＳ Ｐゴシック" pitchFamily="-1" charset="-128"/>
              </a:rPr>
              <a:t>if an attacker ever succeeds in gaining access to one key, then all subsequent keys are</a:t>
            </a:r>
          </a:p>
          <a:p>
            <a:r>
              <a:rPr lang="en-US" sz="1200" kern="1200" dirty="0">
                <a:solidFill>
                  <a:schemeClr val="tx1"/>
                </a:solidFill>
                <a:effectLst/>
                <a:latin typeface="Times New Roman" pitchFamily="-110" charset="0"/>
                <a:ea typeface="ＭＳ Ｐゴシック" pitchFamily="-1" charset="-128"/>
                <a:cs typeface="ＭＳ Ｐゴシック" pitchFamily="-1" charset="-128"/>
              </a:rPr>
              <a:t>revealed. Even if frequent changes are made to the link encryption keys, these should</a:t>
            </a:r>
          </a:p>
          <a:p>
            <a:r>
              <a:rPr lang="en-US" sz="1200" kern="1200" dirty="0">
                <a:solidFill>
                  <a:schemeClr val="tx1"/>
                </a:solidFill>
                <a:effectLst/>
                <a:latin typeface="Times New Roman" pitchFamily="-110" charset="0"/>
                <a:ea typeface="ＭＳ Ｐゴシック" pitchFamily="-1" charset="-128"/>
                <a:cs typeface="ＭＳ Ｐゴシック" pitchFamily="-1" charset="-128"/>
              </a:rPr>
              <a:t>be done manually. To provide keys for end-to-end encryption, option 4 is preferable.</a:t>
            </a:r>
          </a:p>
          <a:p>
            <a:pPr eaLnBrk="1" hangingPunct="1"/>
            <a:endParaRPr lang="en-US" b="0"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40637783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97A580A-311F-514D-BB0B-A9804F683AC0}" type="slidenum">
              <a:rPr lang="en-AU" sz="1200"/>
              <a:pPr eaLnBrk="1" hangingPunct="1"/>
              <a:t>25</a:t>
            </a:fld>
            <a:endParaRPr lang="en-AU" sz="120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0" dirty="0">
                <a:latin typeface="Times New Roman" charset="0"/>
                <a:ea typeface="ＭＳ Ｐゴシック" charset="0"/>
                <a:cs typeface="ＭＳ Ｐゴシック" charset="0"/>
              </a:rPr>
              <a:t>Figure 20.10 illustrates an implementation that satisfies option 4 for end-to-end</a:t>
            </a:r>
          </a:p>
          <a:p>
            <a:pPr eaLnBrk="1" hangingPunct="1"/>
            <a:r>
              <a:rPr lang="en-US" b="0" dirty="0">
                <a:latin typeface="Times New Roman" charset="0"/>
                <a:ea typeface="ＭＳ Ｐゴシック" charset="0"/>
                <a:cs typeface="ＭＳ Ｐゴシック" charset="0"/>
              </a:rPr>
              <a:t>encryption. In the figure, link encryption is ignored. This can be added, or not,</a:t>
            </a:r>
          </a:p>
          <a:p>
            <a:pPr eaLnBrk="1" hangingPunct="1"/>
            <a:r>
              <a:rPr lang="en-US" b="0" dirty="0">
                <a:latin typeface="Times New Roman" charset="0"/>
                <a:ea typeface="ＭＳ Ｐゴシック" charset="0"/>
                <a:cs typeface="ＭＳ Ｐゴシック" charset="0"/>
              </a:rPr>
              <a:t>as required. For this scheme, two kinds of keys are identified:</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Session key: </a:t>
            </a:r>
            <a:r>
              <a:rPr lang="en-US" b="0" dirty="0">
                <a:latin typeface="Times New Roman" charset="0"/>
                <a:ea typeface="ＭＳ Ｐゴシック" charset="0"/>
                <a:cs typeface="ＭＳ Ｐゴシック" charset="0"/>
              </a:rPr>
              <a:t>When two end systems (hosts, terminals, etc.) wish to communicate,</a:t>
            </a:r>
          </a:p>
          <a:p>
            <a:pPr eaLnBrk="1" hangingPunct="1"/>
            <a:r>
              <a:rPr lang="en-US" b="0" dirty="0">
                <a:latin typeface="Times New Roman" charset="0"/>
                <a:ea typeface="ＭＳ Ｐゴシック" charset="0"/>
                <a:cs typeface="ＭＳ Ｐゴシック" charset="0"/>
              </a:rPr>
              <a:t>they establish a logical connection (e.g., virtual circuit). For the duration</a:t>
            </a:r>
          </a:p>
          <a:p>
            <a:pPr eaLnBrk="1" hangingPunct="1"/>
            <a:r>
              <a:rPr lang="en-US" b="0" dirty="0">
                <a:latin typeface="Times New Roman" charset="0"/>
                <a:ea typeface="ＭＳ Ｐゴシック" charset="0"/>
                <a:cs typeface="ＭＳ Ｐゴシック" charset="0"/>
              </a:rPr>
              <a:t>of that logical connection, all user data are encrypted with a one-time session</a:t>
            </a:r>
          </a:p>
          <a:p>
            <a:pPr eaLnBrk="1" hangingPunct="1"/>
            <a:r>
              <a:rPr lang="en-US" b="0" dirty="0">
                <a:latin typeface="Times New Roman" charset="0"/>
                <a:ea typeface="ＭＳ Ｐゴシック" charset="0"/>
                <a:cs typeface="ＭＳ Ｐゴシック" charset="0"/>
              </a:rPr>
              <a:t>key. At the conclusion of the session, or connection, the session key is</a:t>
            </a:r>
          </a:p>
          <a:p>
            <a:pPr eaLnBrk="1" hangingPunct="1"/>
            <a:r>
              <a:rPr lang="en-US" b="0" dirty="0">
                <a:latin typeface="Times New Roman" charset="0"/>
                <a:ea typeface="ＭＳ Ｐゴシック" charset="0"/>
                <a:cs typeface="ＭＳ Ｐゴシック" charset="0"/>
              </a:rPr>
              <a:t>destroyed.</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Permanent key: </a:t>
            </a:r>
            <a:r>
              <a:rPr lang="en-US" b="0" dirty="0">
                <a:latin typeface="Times New Roman" charset="0"/>
                <a:ea typeface="ＭＳ Ｐゴシック" charset="0"/>
                <a:cs typeface="ＭＳ Ｐゴシック" charset="0"/>
              </a:rPr>
              <a:t>A permanent key is a key used between entities for the purpose</a:t>
            </a:r>
          </a:p>
          <a:p>
            <a:pPr eaLnBrk="1" hangingPunct="1"/>
            <a:r>
              <a:rPr lang="en-US" b="0" dirty="0">
                <a:latin typeface="Times New Roman" charset="0"/>
                <a:ea typeface="ＭＳ Ｐゴシック" charset="0"/>
                <a:cs typeface="ＭＳ Ｐゴシック" charset="0"/>
              </a:rPr>
              <a:t>of distributing session keys.</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configuration consists of the following elements:</a:t>
            </a:r>
          </a:p>
          <a:p>
            <a:pPr eaLnBrk="1" hangingPunct="1"/>
            <a:endParaRPr lang="en-US" b="1"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Key distribution center: </a:t>
            </a:r>
            <a:r>
              <a:rPr lang="en-US" b="0" dirty="0">
                <a:latin typeface="Times New Roman" charset="0"/>
                <a:ea typeface="ＭＳ Ｐゴシック" charset="0"/>
                <a:cs typeface="ＭＳ Ｐゴシック" charset="0"/>
              </a:rPr>
              <a:t>The key distribution center (KDC) determines</a:t>
            </a:r>
          </a:p>
          <a:p>
            <a:pPr eaLnBrk="1" hangingPunct="1"/>
            <a:r>
              <a:rPr lang="en-US" b="0" dirty="0">
                <a:latin typeface="Times New Roman" charset="0"/>
                <a:ea typeface="ＭＳ Ｐゴシック" charset="0"/>
                <a:cs typeface="ＭＳ Ｐゴシック" charset="0"/>
              </a:rPr>
              <a:t>which systems are allowed to communicate with each other. When permission</a:t>
            </a:r>
          </a:p>
          <a:p>
            <a:pPr eaLnBrk="1" hangingPunct="1"/>
            <a:r>
              <a:rPr lang="en-US" b="0" dirty="0">
                <a:latin typeface="Times New Roman" charset="0"/>
                <a:ea typeface="ＭＳ Ｐゴシック" charset="0"/>
                <a:cs typeface="ＭＳ Ｐゴシック" charset="0"/>
              </a:rPr>
              <a:t>is granted for two systems to establish a connection, the KDC provides a</a:t>
            </a:r>
          </a:p>
          <a:p>
            <a:pPr eaLnBrk="1" hangingPunct="1"/>
            <a:r>
              <a:rPr lang="en-US" b="0" dirty="0">
                <a:latin typeface="Times New Roman" charset="0"/>
                <a:ea typeface="ＭＳ Ｐゴシック" charset="0"/>
                <a:cs typeface="ＭＳ Ｐゴシック" charset="0"/>
              </a:rPr>
              <a:t>one-time session key for that connection.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Security service module (SSM): </a:t>
            </a:r>
            <a:r>
              <a:rPr lang="en-US" b="0" dirty="0">
                <a:latin typeface="Times New Roman" charset="0"/>
                <a:ea typeface="ＭＳ Ｐゴシック" charset="0"/>
                <a:cs typeface="ＭＳ Ｐゴシック" charset="0"/>
              </a:rPr>
              <a:t>This module, which may consist of functionality</a:t>
            </a:r>
          </a:p>
          <a:p>
            <a:pPr eaLnBrk="1" hangingPunct="1"/>
            <a:r>
              <a:rPr lang="en-US" b="0" dirty="0">
                <a:latin typeface="Times New Roman" charset="0"/>
                <a:ea typeface="ＭＳ Ｐゴシック" charset="0"/>
                <a:cs typeface="ＭＳ Ｐゴシック" charset="0"/>
              </a:rPr>
              <a:t>at one protocol layer, performs end-to-end encryption and obtains session</a:t>
            </a:r>
          </a:p>
          <a:p>
            <a:pPr eaLnBrk="1" hangingPunct="1"/>
            <a:r>
              <a:rPr lang="en-US" b="0" dirty="0">
                <a:latin typeface="Times New Roman" charset="0"/>
                <a:ea typeface="ＭＳ Ｐゴシック" charset="0"/>
                <a:cs typeface="ＭＳ Ｐゴシック" charset="0"/>
              </a:rPr>
              <a:t>keys on behalf of users.</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steps involved in establishing a connection are shown in Figure 20.10 . When</a:t>
            </a:r>
          </a:p>
          <a:p>
            <a:pPr eaLnBrk="1" hangingPunct="1"/>
            <a:r>
              <a:rPr lang="en-US" b="0" dirty="0">
                <a:latin typeface="Times New Roman" charset="0"/>
                <a:ea typeface="ＭＳ Ｐゴシック" charset="0"/>
                <a:cs typeface="ＭＳ Ｐゴシック" charset="0"/>
              </a:rPr>
              <a:t>one host wishes to set up a connection to another host, it transmits a connection request</a:t>
            </a:r>
          </a:p>
          <a:p>
            <a:pPr eaLnBrk="1" hangingPunct="1"/>
            <a:r>
              <a:rPr lang="en-US" b="0" dirty="0">
                <a:latin typeface="Times New Roman" charset="0"/>
                <a:ea typeface="ＭＳ Ｐゴシック" charset="0"/>
                <a:cs typeface="ＭＳ Ｐゴシック" charset="0"/>
              </a:rPr>
              <a:t>packet (step 1). The SSM saves that packet and applies to the KDC for permission</a:t>
            </a:r>
          </a:p>
          <a:p>
            <a:pPr eaLnBrk="1" hangingPunct="1"/>
            <a:r>
              <a:rPr lang="en-US" b="0" dirty="0">
                <a:latin typeface="Times New Roman" charset="0"/>
                <a:ea typeface="ＭＳ Ｐゴシック" charset="0"/>
                <a:cs typeface="ＭＳ Ｐゴシック" charset="0"/>
              </a:rPr>
              <a:t>to establish the connection (step 2). The communication between the SSM and</a:t>
            </a:r>
          </a:p>
          <a:p>
            <a:pPr eaLnBrk="1" hangingPunct="1"/>
            <a:r>
              <a:rPr lang="en-US" b="0" dirty="0">
                <a:latin typeface="Times New Roman" charset="0"/>
                <a:ea typeface="ＭＳ Ｐゴシック" charset="0"/>
                <a:cs typeface="ＭＳ Ｐゴシック" charset="0"/>
              </a:rPr>
              <a:t>the KDC is encrypted using a master key shared only by this SSM and the KDC. If the</a:t>
            </a:r>
          </a:p>
          <a:p>
            <a:pPr eaLnBrk="1" hangingPunct="1"/>
            <a:r>
              <a:rPr lang="en-US" b="0" dirty="0">
                <a:latin typeface="Times New Roman" charset="0"/>
                <a:ea typeface="ＭＳ Ｐゴシック" charset="0"/>
                <a:cs typeface="ＭＳ Ｐゴシック" charset="0"/>
              </a:rPr>
              <a:t>KDC approves the connection request, it generates the session key and delivers it to</a:t>
            </a:r>
          </a:p>
          <a:p>
            <a:pPr eaLnBrk="1" hangingPunct="1"/>
            <a:r>
              <a:rPr lang="en-US" b="0" dirty="0">
                <a:latin typeface="Times New Roman" charset="0"/>
                <a:ea typeface="ＭＳ Ｐゴシック" charset="0"/>
                <a:cs typeface="ＭＳ Ｐゴシック" charset="0"/>
              </a:rPr>
              <a:t>the two appropriate SSMs, using a unique permanent key for each SSM (step 3). The</a:t>
            </a:r>
          </a:p>
          <a:p>
            <a:pPr eaLnBrk="1" hangingPunct="1"/>
            <a:r>
              <a:rPr lang="en-US" b="0" dirty="0">
                <a:latin typeface="Times New Roman" charset="0"/>
                <a:ea typeface="ＭＳ Ｐゴシック" charset="0"/>
                <a:cs typeface="ＭＳ Ｐゴシック" charset="0"/>
              </a:rPr>
              <a:t>requesting SSM can now release the connection request packet, and a connection is</a:t>
            </a:r>
          </a:p>
          <a:p>
            <a:pPr eaLnBrk="1" hangingPunct="1"/>
            <a:r>
              <a:rPr lang="en-US" b="0" dirty="0">
                <a:latin typeface="Times New Roman" charset="0"/>
                <a:ea typeface="ＭＳ Ｐゴシック" charset="0"/>
                <a:cs typeface="ＭＳ Ｐゴシック" charset="0"/>
              </a:rPr>
              <a:t>set up between the two end systems (step 4). All user data exchanged between the two</a:t>
            </a:r>
          </a:p>
          <a:p>
            <a:pPr eaLnBrk="1" hangingPunct="1"/>
            <a:r>
              <a:rPr lang="en-US" b="0" dirty="0">
                <a:latin typeface="Times New Roman" charset="0"/>
                <a:ea typeface="ＭＳ Ｐゴシック" charset="0"/>
                <a:cs typeface="ＭＳ Ｐゴシック" charset="0"/>
              </a:rPr>
              <a:t>end systems are encrypted by their respective SSMs using the one-time session key.</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automated key distribution approach provides the flexibility and dynamic</a:t>
            </a:r>
          </a:p>
          <a:p>
            <a:pPr eaLnBrk="1" hangingPunct="1"/>
            <a:r>
              <a:rPr lang="en-US" b="0" dirty="0">
                <a:latin typeface="Times New Roman" charset="0"/>
                <a:ea typeface="ＭＳ Ｐゴシック" charset="0"/>
                <a:cs typeface="ＭＳ Ｐゴシック" charset="0"/>
              </a:rPr>
              <a:t>characteristics needed to allow a number of terminal users to access a number of</a:t>
            </a:r>
          </a:p>
          <a:p>
            <a:pPr eaLnBrk="1" hangingPunct="1"/>
            <a:r>
              <a:rPr lang="en-US" b="0" dirty="0">
                <a:latin typeface="Times New Roman" charset="0"/>
                <a:ea typeface="ＭＳ Ｐゴシック" charset="0"/>
                <a:cs typeface="ＭＳ Ｐゴシック" charset="0"/>
              </a:rPr>
              <a:t>hosts and for the hosts to exchange data with each other.</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Another approach to key distribution uses public-key encryption, which is</a:t>
            </a:r>
          </a:p>
          <a:p>
            <a:pPr eaLnBrk="1" hangingPunct="1"/>
            <a:r>
              <a:rPr lang="en-US" b="0" dirty="0">
                <a:latin typeface="Times New Roman" charset="0"/>
                <a:ea typeface="ＭＳ Ｐゴシック" charset="0"/>
                <a:cs typeface="ＭＳ Ｐゴシック" charset="0"/>
              </a:rPr>
              <a:t>discussed in Chapter 21 .</a:t>
            </a:r>
          </a:p>
        </p:txBody>
      </p:sp>
    </p:spTree>
    <p:extLst>
      <p:ext uri="{BB962C8B-B14F-4D97-AF65-F5344CB8AC3E}">
        <p14:creationId xmlns:p14="http://schemas.microsoft.com/office/powerpoint/2010/main" val="1176126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solidFill>
                  <a:srgbClr val="000000"/>
                </a:solidFill>
              </a:rPr>
              <a:pPr/>
              <a:t>26</a:t>
            </a:fld>
            <a:endParaRPr lang="en-AU" dirty="0">
              <a:solidFill>
                <a:srgbClr val="000000"/>
              </a:solidFill>
            </a:endParaRPr>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20 summary.</a:t>
            </a:r>
          </a:p>
        </p:txBody>
      </p:sp>
    </p:spTree>
    <p:extLst>
      <p:ext uri="{BB962C8B-B14F-4D97-AF65-F5344CB8AC3E}">
        <p14:creationId xmlns:p14="http://schemas.microsoft.com/office/powerpoint/2010/main" val="470173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eaLnBrk="1" hangingPunct="1">
              <a:lnSpc>
                <a:spcPct val="90000"/>
              </a:lnSpc>
            </a:pPr>
            <a:r>
              <a:rPr lang="en-US" sz="1100" b="0" dirty="0">
                <a:latin typeface="Times New Roman" charset="0"/>
                <a:ea typeface="ＭＳ Ｐゴシック" charset="0"/>
                <a:cs typeface="ＭＳ Ｐゴシック" charset="0"/>
              </a:rPr>
              <a:t>Cryptographic systems are generically classified along three independent dimensions:</a:t>
            </a:r>
          </a:p>
          <a:p>
            <a:pPr eaLnBrk="1" hangingPunct="1">
              <a:lnSpc>
                <a:spcPct val="90000"/>
              </a:lnSpc>
            </a:pPr>
            <a:endParaRPr lang="en-US" sz="1100" b="0" dirty="0">
              <a:latin typeface="Times New Roman" charset="0"/>
              <a:ea typeface="ＭＳ Ｐゴシック" charset="0"/>
              <a:cs typeface="ＭＳ Ｐゴシック" charset="0"/>
            </a:endParaRPr>
          </a:p>
          <a:p>
            <a:pPr eaLnBrk="1" hangingPunct="1">
              <a:lnSpc>
                <a:spcPct val="90000"/>
              </a:lnSpc>
            </a:pPr>
            <a:r>
              <a:rPr lang="en-US" sz="1100" b="1" dirty="0">
                <a:latin typeface="Times New Roman" charset="0"/>
                <a:ea typeface="ＭＳ Ｐゴシック" charset="0"/>
                <a:cs typeface="ＭＳ Ｐゴシック" charset="0"/>
              </a:rPr>
              <a:t>1. The type of operations used for transforming plaintext to </a:t>
            </a:r>
            <a:r>
              <a:rPr lang="en-US" sz="1100" b="1" dirty="0" err="1">
                <a:latin typeface="Times New Roman" charset="0"/>
                <a:ea typeface="ＭＳ Ｐゴシック" charset="0"/>
                <a:cs typeface="ＭＳ Ｐゴシック" charset="0"/>
              </a:rPr>
              <a:t>ciphertext</a:t>
            </a:r>
            <a:r>
              <a:rPr lang="en-US" sz="1100" b="1" dirty="0">
                <a:latin typeface="Times New Roman" charset="0"/>
                <a:ea typeface="ＭＳ Ｐゴシック" charset="0"/>
                <a:cs typeface="ＭＳ Ｐゴシック" charset="0"/>
              </a:rPr>
              <a:t>. </a:t>
            </a:r>
            <a:r>
              <a:rPr lang="en-US" sz="1100" b="0" dirty="0">
                <a:latin typeface="Times New Roman" charset="0"/>
                <a:ea typeface="ＭＳ Ｐゴシック" charset="0"/>
                <a:cs typeface="ＭＳ Ｐゴシック" charset="0"/>
              </a:rPr>
              <a:t>All</a:t>
            </a:r>
          </a:p>
          <a:p>
            <a:pPr eaLnBrk="1" hangingPunct="1">
              <a:lnSpc>
                <a:spcPct val="90000"/>
              </a:lnSpc>
            </a:pPr>
            <a:r>
              <a:rPr lang="en-US" sz="1100" b="0" dirty="0">
                <a:latin typeface="Times New Roman" charset="0"/>
                <a:ea typeface="ＭＳ Ｐゴシック" charset="0"/>
                <a:cs typeface="ＭＳ Ｐゴシック" charset="0"/>
              </a:rPr>
              <a:t>encryption algorithms are based on two general principles: substitution,</a:t>
            </a:r>
          </a:p>
          <a:p>
            <a:pPr eaLnBrk="1" hangingPunct="1">
              <a:lnSpc>
                <a:spcPct val="90000"/>
              </a:lnSpc>
            </a:pPr>
            <a:r>
              <a:rPr lang="en-US" sz="1100" b="0" dirty="0">
                <a:latin typeface="Times New Roman" charset="0"/>
                <a:ea typeface="ＭＳ Ｐゴシック" charset="0"/>
                <a:cs typeface="ＭＳ Ｐゴシック" charset="0"/>
              </a:rPr>
              <a:t>in which each element in the plaintext (bit, letter, group of bits or letters)</a:t>
            </a:r>
          </a:p>
          <a:p>
            <a:pPr eaLnBrk="1" hangingPunct="1">
              <a:lnSpc>
                <a:spcPct val="90000"/>
              </a:lnSpc>
            </a:pPr>
            <a:r>
              <a:rPr lang="en-US" sz="1100" b="0" dirty="0">
                <a:latin typeface="Times New Roman" charset="0"/>
                <a:ea typeface="ＭＳ Ｐゴシック" charset="0"/>
                <a:cs typeface="ＭＳ Ｐゴシック" charset="0"/>
              </a:rPr>
              <a:t>is mapped into another element, and transposition, in which elements</a:t>
            </a:r>
          </a:p>
          <a:p>
            <a:pPr eaLnBrk="1" hangingPunct="1">
              <a:lnSpc>
                <a:spcPct val="90000"/>
              </a:lnSpc>
            </a:pPr>
            <a:r>
              <a:rPr lang="en-US" sz="1100" b="0" dirty="0">
                <a:latin typeface="Times New Roman" charset="0"/>
                <a:ea typeface="ＭＳ Ｐゴシック" charset="0"/>
                <a:cs typeface="ＭＳ Ｐゴシック" charset="0"/>
              </a:rPr>
              <a:t>in the plaintext are rearranged. The fundamental requirement is that no</a:t>
            </a:r>
          </a:p>
          <a:p>
            <a:pPr eaLnBrk="1" hangingPunct="1">
              <a:lnSpc>
                <a:spcPct val="90000"/>
              </a:lnSpc>
            </a:pPr>
            <a:r>
              <a:rPr lang="en-US" sz="1100" b="0" dirty="0">
                <a:latin typeface="Times New Roman" charset="0"/>
                <a:ea typeface="ＭＳ Ｐゴシック" charset="0"/>
                <a:cs typeface="ＭＳ Ｐゴシック" charset="0"/>
              </a:rPr>
              <a:t>information be lost (i.e., that all operations be reversible). Most systems,</a:t>
            </a:r>
          </a:p>
          <a:p>
            <a:pPr eaLnBrk="1" hangingPunct="1">
              <a:lnSpc>
                <a:spcPct val="90000"/>
              </a:lnSpc>
            </a:pPr>
            <a:r>
              <a:rPr lang="en-US" sz="1100" b="0" dirty="0">
                <a:latin typeface="Times New Roman" charset="0"/>
                <a:ea typeface="ＭＳ Ｐゴシック" charset="0"/>
                <a:cs typeface="ＭＳ Ｐゴシック" charset="0"/>
              </a:rPr>
              <a:t>referred to as product systems, involve multiple stages of substitutions and</a:t>
            </a:r>
          </a:p>
          <a:p>
            <a:pPr eaLnBrk="1" hangingPunct="1">
              <a:lnSpc>
                <a:spcPct val="90000"/>
              </a:lnSpc>
            </a:pPr>
            <a:r>
              <a:rPr lang="en-US" sz="1100" b="0" dirty="0">
                <a:latin typeface="Times New Roman" charset="0"/>
                <a:ea typeface="ＭＳ Ｐゴシック" charset="0"/>
                <a:cs typeface="ＭＳ Ｐゴシック" charset="0"/>
              </a:rPr>
              <a:t>transpositions.</a:t>
            </a:r>
          </a:p>
          <a:p>
            <a:pPr eaLnBrk="1" hangingPunct="1">
              <a:lnSpc>
                <a:spcPct val="90000"/>
              </a:lnSpc>
            </a:pPr>
            <a:endParaRPr lang="en-US" sz="1100" b="0" dirty="0">
              <a:latin typeface="Times New Roman" charset="0"/>
              <a:ea typeface="ＭＳ Ｐゴシック" charset="0"/>
              <a:cs typeface="ＭＳ Ｐゴシック" charset="0"/>
            </a:endParaRPr>
          </a:p>
          <a:p>
            <a:pPr eaLnBrk="1" hangingPunct="1">
              <a:lnSpc>
                <a:spcPct val="90000"/>
              </a:lnSpc>
            </a:pPr>
            <a:r>
              <a:rPr lang="en-US" sz="1100" b="1" dirty="0">
                <a:latin typeface="Times New Roman" charset="0"/>
                <a:ea typeface="ＭＳ Ｐゴシック" charset="0"/>
                <a:cs typeface="ＭＳ Ｐゴシック" charset="0"/>
              </a:rPr>
              <a:t>2. The number of keys used. </a:t>
            </a:r>
            <a:r>
              <a:rPr lang="en-US" sz="1100" b="0" dirty="0">
                <a:latin typeface="Times New Roman" charset="0"/>
                <a:ea typeface="ＭＳ Ｐゴシック" charset="0"/>
                <a:cs typeface="ＭＳ Ｐゴシック" charset="0"/>
              </a:rPr>
              <a:t>If both sender and receiver use the same key, the</a:t>
            </a:r>
          </a:p>
          <a:p>
            <a:pPr eaLnBrk="1" hangingPunct="1">
              <a:lnSpc>
                <a:spcPct val="90000"/>
              </a:lnSpc>
            </a:pPr>
            <a:r>
              <a:rPr lang="en-US" sz="1100" b="0" dirty="0">
                <a:latin typeface="Times New Roman" charset="0"/>
                <a:ea typeface="ＭＳ Ｐゴシック" charset="0"/>
                <a:cs typeface="ＭＳ Ｐゴシック" charset="0"/>
              </a:rPr>
              <a:t>system is referred to as symmetric, single-key, secret-key, or conventional</a:t>
            </a:r>
          </a:p>
          <a:p>
            <a:pPr eaLnBrk="1" hangingPunct="1">
              <a:lnSpc>
                <a:spcPct val="90000"/>
              </a:lnSpc>
            </a:pPr>
            <a:r>
              <a:rPr lang="en-US" sz="1100" b="0" dirty="0">
                <a:latin typeface="Times New Roman" charset="0"/>
                <a:ea typeface="ＭＳ Ｐゴシック" charset="0"/>
                <a:cs typeface="ＭＳ Ｐゴシック" charset="0"/>
              </a:rPr>
              <a:t>encryption. If the sender and receiver each use a different key, the system is</a:t>
            </a:r>
          </a:p>
          <a:p>
            <a:pPr eaLnBrk="1" hangingPunct="1">
              <a:lnSpc>
                <a:spcPct val="90000"/>
              </a:lnSpc>
            </a:pPr>
            <a:r>
              <a:rPr lang="en-US" sz="1100" b="0" dirty="0">
                <a:latin typeface="Times New Roman" charset="0"/>
                <a:ea typeface="ＭＳ Ｐゴシック" charset="0"/>
                <a:cs typeface="ＭＳ Ｐゴシック" charset="0"/>
              </a:rPr>
              <a:t>referred to as asymmetric, two-key, or public-key encryption.</a:t>
            </a:r>
          </a:p>
          <a:p>
            <a:pPr eaLnBrk="1" hangingPunct="1">
              <a:lnSpc>
                <a:spcPct val="90000"/>
              </a:lnSpc>
            </a:pPr>
            <a:endParaRPr lang="en-US" sz="1100" b="0" dirty="0">
              <a:latin typeface="Times New Roman" charset="0"/>
              <a:ea typeface="ＭＳ Ｐゴシック" charset="0"/>
              <a:cs typeface="ＭＳ Ｐゴシック" charset="0"/>
            </a:endParaRPr>
          </a:p>
          <a:p>
            <a:pPr eaLnBrk="1" hangingPunct="1">
              <a:lnSpc>
                <a:spcPct val="90000"/>
              </a:lnSpc>
            </a:pPr>
            <a:r>
              <a:rPr lang="en-US" sz="1100" b="1" dirty="0">
                <a:latin typeface="Times New Roman" charset="0"/>
                <a:ea typeface="ＭＳ Ｐゴシック" charset="0"/>
                <a:cs typeface="ＭＳ Ｐゴシック" charset="0"/>
              </a:rPr>
              <a:t>3. The way in which the plaintext is processed. </a:t>
            </a:r>
            <a:r>
              <a:rPr lang="en-US" sz="1100" b="0" dirty="0">
                <a:latin typeface="Times New Roman" charset="0"/>
                <a:ea typeface="ＭＳ Ｐゴシック" charset="0"/>
                <a:cs typeface="ＭＳ Ｐゴシック" charset="0"/>
              </a:rPr>
              <a:t>A </a:t>
            </a:r>
            <a:r>
              <a:rPr lang="en-US" sz="1100" b="0" i="1" dirty="0">
                <a:latin typeface="Times New Roman" charset="0"/>
                <a:ea typeface="ＭＳ Ｐゴシック" charset="0"/>
                <a:cs typeface="ＭＳ Ｐゴシック" charset="0"/>
              </a:rPr>
              <a:t>block cipher </a:t>
            </a:r>
            <a:r>
              <a:rPr lang="en-US" sz="1100" b="0" i="0" dirty="0">
                <a:latin typeface="Times New Roman" charset="0"/>
                <a:ea typeface="ＭＳ Ｐゴシック" charset="0"/>
                <a:cs typeface="ＭＳ Ｐゴシック" charset="0"/>
              </a:rPr>
              <a:t>processes the input</a:t>
            </a:r>
          </a:p>
          <a:p>
            <a:pPr eaLnBrk="1" hangingPunct="1">
              <a:lnSpc>
                <a:spcPct val="90000"/>
              </a:lnSpc>
            </a:pPr>
            <a:r>
              <a:rPr lang="en-US" sz="1100" b="0" dirty="0">
                <a:latin typeface="Times New Roman" charset="0"/>
                <a:ea typeface="ＭＳ Ｐゴシック" charset="0"/>
                <a:cs typeface="ＭＳ Ｐゴシック" charset="0"/>
              </a:rPr>
              <a:t>one block of elements at a time, producing an output block for each input</a:t>
            </a:r>
          </a:p>
          <a:p>
            <a:pPr eaLnBrk="1" hangingPunct="1">
              <a:lnSpc>
                <a:spcPct val="90000"/>
              </a:lnSpc>
            </a:pPr>
            <a:r>
              <a:rPr lang="en-US" sz="1100" b="0" dirty="0">
                <a:latin typeface="Times New Roman" charset="0"/>
                <a:ea typeface="ＭＳ Ｐゴシック" charset="0"/>
                <a:cs typeface="ＭＳ Ｐゴシック" charset="0"/>
              </a:rPr>
              <a:t>block. A </a:t>
            </a:r>
            <a:r>
              <a:rPr lang="en-US" sz="1100" b="0" i="1" dirty="0">
                <a:latin typeface="Times New Roman" charset="0"/>
                <a:ea typeface="ＭＳ Ｐゴシック" charset="0"/>
                <a:cs typeface="ＭＳ Ｐゴシック" charset="0"/>
              </a:rPr>
              <a:t>stream cipher </a:t>
            </a:r>
            <a:r>
              <a:rPr lang="en-US" sz="1100" b="0" i="0" dirty="0">
                <a:latin typeface="Times New Roman" charset="0"/>
                <a:ea typeface="ＭＳ Ｐゴシック" charset="0"/>
                <a:cs typeface="ＭＳ Ｐゴシック" charset="0"/>
              </a:rPr>
              <a:t>processes the input elements continuously, producing</a:t>
            </a:r>
          </a:p>
          <a:p>
            <a:pPr eaLnBrk="1" hangingPunct="1">
              <a:lnSpc>
                <a:spcPct val="90000"/>
              </a:lnSpc>
            </a:pPr>
            <a:r>
              <a:rPr lang="en-US" sz="1100" b="0" dirty="0">
                <a:latin typeface="Times New Roman" charset="0"/>
                <a:ea typeface="ＭＳ Ｐゴシック" charset="0"/>
                <a:cs typeface="ＭＳ Ｐゴシック" charset="0"/>
              </a:rPr>
              <a:t>output one element at a time, as it goes along.</a:t>
            </a:r>
          </a:p>
          <a:p>
            <a:pPr eaLnBrk="1" hangingPunct="1">
              <a:lnSpc>
                <a:spcPct val="90000"/>
              </a:lnSpc>
            </a:pPr>
            <a:endParaRPr lang="en-US" sz="1100" b="0" dirty="0">
              <a:latin typeface="Times New Roman" charset="0"/>
              <a:ea typeface="ＭＳ Ｐゴシック" charset="0"/>
              <a:cs typeface="ＭＳ Ｐゴシック" charset="0"/>
            </a:endParaRPr>
          </a:p>
        </p:txBody>
      </p:sp>
      <p:sp>
        <p:nvSpPr>
          <p:cNvPr id="2253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8294646-0C2E-FE48-8B34-7D5B63F44933}" type="slidenum">
              <a:rPr lang="en-AU" sz="1200"/>
              <a:pPr eaLnBrk="1" hangingPunct="1"/>
              <a:t>3</a:t>
            </a:fld>
            <a:endParaRPr lang="en-AU" sz="1200"/>
          </a:p>
        </p:txBody>
      </p:sp>
    </p:spTree>
    <p:extLst>
      <p:ext uri="{BB962C8B-B14F-4D97-AF65-F5344CB8AC3E}">
        <p14:creationId xmlns:p14="http://schemas.microsoft.com/office/powerpoint/2010/main" val="2579990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CD8DE93-AA30-6941-8D6E-61970E027646}" type="slidenum">
              <a:rPr lang="en-AU" sz="1200"/>
              <a:pPr eaLnBrk="1" hangingPunct="1"/>
              <a:t>4</a:t>
            </a:fld>
            <a:endParaRPr lang="en-AU" sz="120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0" dirty="0">
                <a:latin typeface="Times New Roman" charset="0"/>
                <a:ea typeface="ＭＳ Ｐゴシック" charset="0"/>
                <a:cs typeface="ＭＳ Ｐゴシック" charset="0"/>
              </a:rPr>
              <a:t>The process of attempting to discover the plaintext or key is known as </a:t>
            </a:r>
            <a:r>
              <a:rPr lang="en-US" b="1" dirty="0">
                <a:latin typeface="Times New Roman" charset="0"/>
                <a:ea typeface="ＭＳ Ｐゴシック" charset="0"/>
                <a:cs typeface="ＭＳ Ｐゴシック" charset="0"/>
              </a:rPr>
              <a:t>cryptanalysis </a:t>
            </a:r>
            <a:r>
              <a:rPr lang="en-US" b="0" dirty="0">
                <a:latin typeface="Times New Roman" charset="0"/>
                <a:ea typeface="ＭＳ Ｐゴシック" charset="0"/>
                <a:cs typeface="ＭＳ Ｐゴシック" charset="0"/>
              </a:rPr>
              <a:t>.</a:t>
            </a:r>
          </a:p>
          <a:p>
            <a:pPr eaLnBrk="1" hangingPunct="1"/>
            <a:r>
              <a:rPr lang="en-US" b="0" dirty="0">
                <a:latin typeface="Times New Roman" charset="0"/>
                <a:ea typeface="ＭＳ Ｐゴシック" charset="0"/>
                <a:cs typeface="ＭＳ Ｐゴシック" charset="0"/>
              </a:rPr>
              <a:t>The strategy used by the cryptanalyst depends on the nature of the encryption scheme</a:t>
            </a:r>
          </a:p>
          <a:p>
            <a:pPr eaLnBrk="1" hangingPunct="1"/>
            <a:r>
              <a:rPr lang="en-US" b="0" dirty="0">
                <a:latin typeface="Times New Roman" charset="0"/>
                <a:ea typeface="ＭＳ Ｐゴシック" charset="0"/>
                <a:cs typeface="ＭＳ Ｐゴシック" charset="0"/>
              </a:rPr>
              <a:t>and the information available to the cryptanalyst.</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Table 20.1 summarizes the various types of cryptanalytic attacks, based on</a:t>
            </a:r>
          </a:p>
          <a:p>
            <a:pPr eaLnBrk="1" hangingPunct="1"/>
            <a:r>
              <a:rPr lang="en-US" b="0" dirty="0">
                <a:latin typeface="Times New Roman" charset="0"/>
                <a:ea typeface="ＭＳ Ｐゴシック" charset="0"/>
                <a:cs typeface="ＭＳ Ｐゴシック" charset="0"/>
              </a:rPr>
              <a:t>the amount of information known to the cryptanalyst. The most difficult problem</a:t>
            </a:r>
          </a:p>
          <a:p>
            <a:pPr eaLnBrk="1" hangingPunct="1"/>
            <a:r>
              <a:rPr lang="en-US" b="0" dirty="0">
                <a:latin typeface="Times New Roman" charset="0"/>
                <a:ea typeface="ＭＳ Ｐゴシック" charset="0"/>
                <a:cs typeface="ＭＳ Ｐゴシック" charset="0"/>
              </a:rPr>
              <a:t>is presented when all that is available is the </a:t>
            </a:r>
            <a:r>
              <a:rPr lang="en-US" b="0" i="1" dirty="0" err="1">
                <a:latin typeface="Times New Roman" charset="0"/>
                <a:ea typeface="ＭＳ Ｐゴシック" charset="0"/>
                <a:cs typeface="ＭＳ Ｐゴシック" charset="0"/>
              </a:rPr>
              <a:t>ciphertext</a:t>
            </a:r>
            <a:r>
              <a:rPr lang="en-US" b="0" i="1" dirty="0">
                <a:latin typeface="Times New Roman" charset="0"/>
                <a:ea typeface="ＭＳ Ｐゴシック" charset="0"/>
                <a:cs typeface="ＭＳ Ｐゴシック" charset="0"/>
              </a:rPr>
              <a:t> only . </a:t>
            </a:r>
            <a:r>
              <a:rPr lang="en-US" b="0" i="0" dirty="0">
                <a:latin typeface="Times New Roman" charset="0"/>
                <a:ea typeface="ＭＳ Ｐゴシック" charset="0"/>
                <a:cs typeface="ＭＳ Ｐゴシック" charset="0"/>
              </a:rPr>
              <a:t>In some cases, not even</a:t>
            </a:r>
          </a:p>
          <a:p>
            <a:pPr eaLnBrk="1" hangingPunct="1"/>
            <a:r>
              <a:rPr lang="en-US" b="0" dirty="0">
                <a:latin typeface="Times New Roman" charset="0"/>
                <a:ea typeface="ＭＳ Ｐゴシック" charset="0"/>
                <a:cs typeface="ＭＳ Ｐゴシック" charset="0"/>
              </a:rPr>
              <a:t>the encryption algorithm is known, but in general we can assume that the opponent</a:t>
            </a:r>
          </a:p>
          <a:p>
            <a:pPr eaLnBrk="1" hangingPunct="1"/>
            <a:r>
              <a:rPr lang="en-US" b="0" dirty="0">
                <a:latin typeface="Times New Roman" charset="0"/>
                <a:ea typeface="ＭＳ Ｐゴシック" charset="0"/>
                <a:cs typeface="ＭＳ Ｐゴシック" charset="0"/>
              </a:rPr>
              <a:t>does know the algorithm used for encryption. One possible attack under these circumstances</a:t>
            </a:r>
          </a:p>
          <a:p>
            <a:pPr eaLnBrk="1" hangingPunct="1"/>
            <a:r>
              <a:rPr lang="en-US" b="0" dirty="0">
                <a:latin typeface="Times New Roman" charset="0"/>
                <a:ea typeface="ＭＳ Ｐゴシック" charset="0"/>
                <a:cs typeface="ＭＳ Ｐゴシック" charset="0"/>
              </a:rPr>
              <a:t>is the brute-force approach of trying all possible keys. If the key space</a:t>
            </a:r>
          </a:p>
          <a:p>
            <a:pPr eaLnBrk="1" hangingPunct="1"/>
            <a:r>
              <a:rPr lang="en-US" b="0" dirty="0">
                <a:latin typeface="Times New Roman" charset="0"/>
                <a:ea typeface="ＭＳ Ｐゴシック" charset="0"/>
                <a:cs typeface="ＭＳ Ｐゴシック" charset="0"/>
              </a:rPr>
              <a:t>is very large, this becomes impractical. Thus, the opponent must rely on an analysis</a:t>
            </a:r>
          </a:p>
          <a:p>
            <a:pPr eaLnBrk="1" hangingPunct="1"/>
            <a:r>
              <a:rPr lang="en-US" b="0" dirty="0">
                <a:latin typeface="Times New Roman" charset="0"/>
                <a:ea typeface="ＭＳ Ｐゴシック" charset="0"/>
                <a:cs typeface="ＭＳ Ｐゴシック" charset="0"/>
              </a:rPr>
              <a:t>of the </a:t>
            </a:r>
            <a:r>
              <a:rPr lang="en-US" b="0" dirty="0" err="1">
                <a:latin typeface="Times New Roman" charset="0"/>
                <a:ea typeface="ＭＳ Ｐゴシック" charset="0"/>
                <a:cs typeface="ＭＳ Ｐゴシック" charset="0"/>
              </a:rPr>
              <a:t>ciphertext</a:t>
            </a:r>
            <a:r>
              <a:rPr lang="en-US" b="0" dirty="0">
                <a:latin typeface="Times New Roman" charset="0"/>
                <a:ea typeface="ＭＳ Ｐゴシック" charset="0"/>
                <a:cs typeface="ＭＳ Ｐゴシック" charset="0"/>
              </a:rPr>
              <a:t> itself, generally applying various statistical tests to it. To use this</a:t>
            </a:r>
          </a:p>
          <a:p>
            <a:pPr eaLnBrk="1" hangingPunct="1"/>
            <a:r>
              <a:rPr lang="en-US" b="0" dirty="0">
                <a:latin typeface="Times New Roman" charset="0"/>
                <a:ea typeface="ＭＳ Ｐゴシック" charset="0"/>
                <a:cs typeface="ＭＳ Ｐゴシック" charset="0"/>
              </a:rPr>
              <a:t>approach, the opponent must have some general idea of the type of plaintext that</a:t>
            </a:r>
          </a:p>
          <a:p>
            <a:pPr eaLnBrk="1" hangingPunct="1"/>
            <a:r>
              <a:rPr lang="en-US" b="0" dirty="0">
                <a:latin typeface="Times New Roman" charset="0"/>
                <a:ea typeface="ＭＳ Ｐゴシック" charset="0"/>
                <a:cs typeface="ＭＳ Ｐゴシック" charset="0"/>
              </a:rPr>
              <a:t>is concealed, such as English or French text, an EXE file, a Java source listing, an</a:t>
            </a:r>
          </a:p>
          <a:p>
            <a:pPr eaLnBrk="1" hangingPunct="1"/>
            <a:r>
              <a:rPr lang="en-US" b="0" dirty="0">
                <a:latin typeface="Times New Roman" charset="0"/>
                <a:ea typeface="ＭＳ Ｐゴシック" charset="0"/>
                <a:cs typeface="ＭＳ Ｐゴシック" charset="0"/>
              </a:rPr>
              <a:t>accounting file, and so 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a:t>
            </a:r>
            <a:r>
              <a:rPr lang="en-US" b="0" dirty="0" err="1">
                <a:latin typeface="Times New Roman" charset="0"/>
                <a:ea typeface="ＭＳ Ｐゴシック" charset="0"/>
                <a:cs typeface="ＭＳ Ｐゴシック" charset="0"/>
              </a:rPr>
              <a:t>ciphertext</a:t>
            </a:r>
            <a:r>
              <a:rPr lang="en-US" b="0" dirty="0">
                <a:latin typeface="Times New Roman" charset="0"/>
                <a:ea typeface="ＭＳ Ｐゴシック" charset="0"/>
                <a:cs typeface="ＭＳ Ｐゴシック" charset="0"/>
              </a:rPr>
              <a:t>-only attack is the easiest to defend against because the opponent</a:t>
            </a:r>
          </a:p>
          <a:p>
            <a:pPr eaLnBrk="1" hangingPunct="1"/>
            <a:r>
              <a:rPr lang="en-US" b="0" dirty="0">
                <a:latin typeface="Times New Roman" charset="0"/>
                <a:ea typeface="ＭＳ Ｐゴシック" charset="0"/>
                <a:cs typeface="ＭＳ Ｐゴシック" charset="0"/>
              </a:rPr>
              <a:t>has the least amount of information to work with. In many cases, however,</a:t>
            </a:r>
          </a:p>
          <a:p>
            <a:pPr eaLnBrk="1" hangingPunct="1"/>
            <a:r>
              <a:rPr lang="en-US" b="0" dirty="0">
                <a:latin typeface="Times New Roman" charset="0"/>
                <a:ea typeface="ＭＳ Ｐゴシック" charset="0"/>
                <a:cs typeface="ＭＳ Ｐゴシック" charset="0"/>
              </a:rPr>
              <a:t>the analyst has more information. The analyst may be able to capture one or more</a:t>
            </a:r>
          </a:p>
          <a:p>
            <a:pPr eaLnBrk="1" hangingPunct="1"/>
            <a:r>
              <a:rPr lang="en-US" b="0" dirty="0">
                <a:latin typeface="Times New Roman" charset="0"/>
                <a:ea typeface="ＭＳ Ｐゴシック" charset="0"/>
                <a:cs typeface="ＭＳ Ｐゴシック" charset="0"/>
              </a:rPr>
              <a:t>plaintext messages as well as their encryptions. Or the analyst may know that certain</a:t>
            </a:r>
          </a:p>
          <a:p>
            <a:pPr eaLnBrk="1" hangingPunct="1"/>
            <a:r>
              <a:rPr lang="en-US" b="0" dirty="0">
                <a:latin typeface="Times New Roman" charset="0"/>
                <a:ea typeface="ＭＳ Ｐゴシック" charset="0"/>
                <a:cs typeface="ＭＳ Ｐゴシック" charset="0"/>
              </a:rPr>
              <a:t>plaintext patterns will appear in a message. For example, a file that is encoded</a:t>
            </a:r>
          </a:p>
          <a:p>
            <a:pPr eaLnBrk="1" hangingPunct="1"/>
            <a:r>
              <a:rPr lang="en-US" b="0" dirty="0">
                <a:latin typeface="Times New Roman" charset="0"/>
                <a:ea typeface="ＭＳ Ｐゴシック" charset="0"/>
                <a:cs typeface="ＭＳ Ｐゴシック" charset="0"/>
              </a:rPr>
              <a:t>in the Postscript format always begins with the same pattern, or there may be a</a:t>
            </a:r>
          </a:p>
          <a:p>
            <a:pPr eaLnBrk="1" hangingPunct="1"/>
            <a:r>
              <a:rPr lang="en-US" b="0" dirty="0">
                <a:latin typeface="Times New Roman" charset="0"/>
                <a:ea typeface="ＭＳ Ｐゴシック" charset="0"/>
                <a:cs typeface="ＭＳ Ｐゴシック" charset="0"/>
              </a:rPr>
              <a:t>standardized header or banner to an electronic funds transfer message, and so on.</a:t>
            </a:r>
          </a:p>
          <a:p>
            <a:pPr eaLnBrk="1" hangingPunct="1"/>
            <a:r>
              <a:rPr lang="en-US" b="0" dirty="0">
                <a:latin typeface="Times New Roman" charset="0"/>
                <a:ea typeface="ＭＳ Ｐゴシック" charset="0"/>
                <a:cs typeface="ＭＳ Ｐゴシック" charset="0"/>
              </a:rPr>
              <a:t>All these are examples of </a:t>
            </a:r>
            <a:r>
              <a:rPr lang="en-US" b="0" i="1" dirty="0">
                <a:latin typeface="Times New Roman" charset="0"/>
                <a:ea typeface="ＭＳ Ｐゴシック" charset="0"/>
                <a:cs typeface="ＭＳ Ｐゴシック" charset="0"/>
              </a:rPr>
              <a:t>known plaintext . </a:t>
            </a:r>
            <a:r>
              <a:rPr lang="en-US" b="0" i="0" dirty="0">
                <a:latin typeface="Times New Roman" charset="0"/>
                <a:ea typeface="ＭＳ Ｐゴシック" charset="0"/>
                <a:cs typeface="ＭＳ Ｐゴシック" charset="0"/>
              </a:rPr>
              <a:t>With this knowledge, the analyst may</a:t>
            </a:r>
          </a:p>
          <a:p>
            <a:pPr eaLnBrk="1" hangingPunct="1"/>
            <a:r>
              <a:rPr lang="en-US" b="0" dirty="0">
                <a:latin typeface="Times New Roman" charset="0"/>
                <a:ea typeface="ＭＳ Ｐゴシック" charset="0"/>
                <a:cs typeface="ＭＳ Ｐゴシック" charset="0"/>
              </a:rPr>
              <a:t>be able to deduce the key on the basis of the way in which the known plaintext is</a:t>
            </a:r>
          </a:p>
          <a:p>
            <a:pPr eaLnBrk="1" hangingPunct="1"/>
            <a:r>
              <a:rPr lang="en-US" b="0" dirty="0">
                <a:latin typeface="Times New Roman" charset="0"/>
                <a:ea typeface="ＭＳ Ｐゴシック" charset="0"/>
                <a:cs typeface="ＭＳ Ｐゴシック" charset="0"/>
              </a:rPr>
              <a:t>transformed.</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Closely related to the known-plaintext attack is what might be referred to as a</a:t>
            </a:r>
          </a:p>
          <a:p>
            <a:pPr eaLnBrk="1" hangingPunct="1"/>
            <a:r>
              <a:rPr lang="en-US" b="0" dirty="0">
                <a:latin typeface="Times New Roman" charset="0"/>
                <a:ea typeface="ＭＳ Ｐゴシック" charset="0"/>
                <a:cs typeface="ＭＳ Ｐゴシック" charset="0"/>
              </a:rPr>
              <a:t>probable-word attack. If the opponent is working with the encryption of some general</a:t>
            </a:r>
          </a:p>
          <a:p>
            <a:pPr eaLnBrk="1" hangingPunct="1"/>
            <a:r>
              <a:rPr lang="en-US" b="0" dirty="0">
                <a:latin typeface="Times New Roman" charset="0"/>
                <a:ea typeface="ＭＳ Ｐゴシック" charset="0"/>
                <a:cs typeface="ＭＳ Ｐゴシック" charset="0"/>
              </a:rPr>
              <a:t>prose message, he or she may have little knowledge of what is in the message.</a:t>
            </a:r>
          </a:p>
          <a:p>
            <a:pPr eaLnBrk="1" hangingPunct="1"/>
            <a:r>
              <a:rPr lang="en-US" b="0" dirty="0">
                <a:latin typeface="Times New Roman" charset="0"/>
                <a:ea typeface="ＭＳ Ｐゴシック" charset="0"/>
                <a:cs typeface="ＭＳ Ｐゴシック" charset="0"/>
              </a:rPr>
              <a:t>However, if the opponent is after some very specific information, then parts of the</a:t>
            </a:r>
          </a:p>
          <a:p>
            <a:pPr eaLnBrk="1" hangingPunct="1"/>
            <a:r>
              <a:rPr lang="en-US" b="0" dirty="0">
                <a:latin typeface="Times New Roman" charset="0"/>
                <a:ea typeface="ＭＳ Ｐゴシック" charset="0"/>
                <a:cs typeface="ＭＳ Ｐゴシック" charset="0"/>
              </a:rPr>
              <a:t>message may be known. For example, if an entire accounting file is being transmitted,</a:t>
            </a:r>
          </a:p>
          <a:p>
            <a:pPr eaLnBrk="1" hangingPunct="1"/>
            <a:r>
              <a:rPr lang="en-US" b="0" dirty="0">
                <a:latin typeface="Times New Roman" charset="0"/>
                <a:ea typeface="ＭＳ Ｐゴシック" charset="0"/>
                <a:cs typeface="ＭＳ Ｐゴシック" charset="0"/>
              </a:rPr>
              <a:t>the opponent may know the placement of certain key words in the header of</a:t>
            </a:r>
          </a:p>
          <a:p>
            <a:pPr eaLnBrk="1" hangingPunct="1"/>
            <a:r>
              <a:rPr lang="en-US" b="0" dirty="0">
                <a:latin typeface="Times New Roman" charset="0"/>
                <a:ea typeface="ＭＳ Ｐゴシック" charset="0"/>
                <a:cs typeface="ＭＳ Ｐゴシック" charset="0"/>
              </a:rPr>
              <a:t>the file. As another example, the source code for a program developed by a corporation</a:t>
            </a:r>
          </a:p>
          <a:p>
            <a:pPr eaLnBrk="1" hangingPunct="1"/>
            <a:r>
              <a:rPr lang="en-US" b="0" dirty="0">
                <a:latin typeface="Times New Roman" charset="0"/>
                <a:ea typeface="ＭＳ Ｐゴシック" charset="0"/>
                <a:cs typeface="ＭＳ Ｐゴシック" charset="0"/>
              </a:rPr>
              <a:t>might include a copyright statement in some standardized position.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If the analyst is able somehow to get the source system to insert into</a:t>
            </a:r>
          </a:p>
          <a:p>
            <a:pPr eaLnBrk="1" hangingPunct="1"/>
            <a:r>
              <a:rPr lang="en-US" b="0" dirty="0">
                <a:latin typeface="Times New Roman" charset="0"/>
                <a:ea typeface="ＭＳ Ｐゴシック" charset="0"/>
                <a:cs typeface="ＭＳ Ｐゴシック" charset="0"/>
              </a:rPr>
              <a:t>the system a message chosen by the analyst, then a </a:t>
            </a:r>
            <a:r>
              <a:rPr lang="en-US" b="0" i="1" dirty="0">
                <a:latin typeface="Times New Roman" charset="0"/>
                <a:ea typeface="ＭＳ Ｐゴシック" charset="0"/>
                <a:cs typeface="ＭＳ Ｐゴシック" charset="0"/>
              </a:rPr>
              <a:t>chosen-plaintext </a:t>
            </a:r>
            <a:r>
              <a:rPr lang="en-US" b="0" i="0" dirty="0">
                <a:latin typeface="Times New Roman" charset="0"/>
                <a:ea typeface="ＭＳ Ｐゴシック" charset="0"/>
                <a:cs typeface="ＭＳ Ｐゴシック" charset="0"/>
              </a:rPr>
              <a:t>attack is</a:t>
            </a:r>
          </a:p>
          <a:p>
            <a:pPr eaLnBrk="1" hangingPunct="1"/>
            <a:r>
              <a:rPr lang="en-US" b="0" dirty="0">
                <a:latin typeface="Times New Roman" charset="0"/>
                <a:ea typeface="ＭＳ Ｐゴシック" charset="0"/>
                <a:cs typeface="ＭＳ Ｐゴシック" charset="0"/>
              </a:rPr>
              <a:t>possible. In general, if the analyst is able to choose the messages to encrypt,</a:t>
            </a:r>
          </a:p>
          <a:p>
            <a:pPr eaLnBrk="1" hangingPunct="1"/>
            <a:r>
              <a:rPr lang="en-US" b="0" dirty="0">
                <a:latin typeface="Times New Roman" charset="0"/>
                <a:ea typeface="ＭＳ Ｐゴシック" charset="0"/>
                <a:cs typeface="ＭＳ Ｐゴシック" charset="0"/>
              </a:rPr>
              <a:t>the analyst may deliberately pick patterns that can be expected to reveal the</a:t>
            </a:r>
          </a:p>
          <a:p>
            <a:pPr eaLnBrk="1" hangingPunct="1"/>
            <a:r>
              <a:rPr lang="en-US" b="0" dirty="0">
                <a:latin typeface="Times New Roman" charset="0"/>
                <a:ea typeface="ＭＳ Ｐゴシック" charset="0"/>
                <a:cs typeface="ＭＳ Ｐゴシック" charset="0"/>
              </a:rPr>
              <a:t>structure of the key.</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Table 20.1 lists two other types of attack: chosen </a:t>
            </a:r>
            <a:r>
              <a:rPr lang="en-US" b="0" dirty="0" err="1">
                <a:latin typeface="Times New Roman" charset="0"/>
                <a:ea typeface="ＭＳ Ｐゴシック" charset="0"/>
                <a:cs typeface="ＭＳ Ｐゴシック" charset="0"/>
              </a:rPr>
              <a:t>ciphertext</a:t>
            </a:r>
            <a:r>
              <a:rPr lang="en-US" b="0" dirty="0">
                <a:latin typeface="Times New Roman" charset="0"/>
                <a:ea typeface="ＭＳ Ｐゴシック" charset="0"/>
                <a:cs typeface="ＭＳ Ｐゴシック" charset="0"/>
              </a:rPr>
              <a:t> and chosen text.</a:t>
            </a:r>
          </a:p>
          <a:p>
            <a:pPr eaLnBrk="1" hangingPunct="1"/>
            <a:r>
              <a:rPr lang="en-US" b="0" dirty="0">
                <a:latin typeface="Times New Roman" charset="0"/>
                <a:ea typeface="ＭＳ Ｐゴシック" charset="0"/>
                <a:cs typeface="ＭＳ Ｐゴシック" charset="0"/>
              </a:rPr>
              <a:t>These are less commonly employed as cryptanalytic techniques but are nevertheless</a:t>
            </a:r>
          </a:p>
          <a:p>
            <a:pPr eaLnBrk="1" hangingPunct="1"/>
            <a:r>
              <a:rPr lang="en-US" b="0" dirty="0">
                <a:latin typeface="Times New Roman" charset="0"/>
                <a:ea typeface="ＭＳ Ｐゴシック" charset="0"/>
                <a:cs typeface="ＭＳ Ｐゴシック" charset="0"/>
              </a:rPr>
              <a:t>possible avenues of attack.</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Only relatively weak algorithms fail to withstand a </a:t>
            </a:r>
            <a:r>
              <a:rPr lang="en-US" b="0" dirty="0" err="1">
                <a:latin typeface="Times New Roman" charset="0"/>
                <a:ea typeface="ＭＳ Ｐゴシック" charset="0"/>
                <a:cs typeface="ＭＳ Ｐゴシック" charset="0"/>
              </a:rPr>
              <a:t>ciphertext</a:t>
            </a:r>
            <a:r>
              <a:rPr lang="en-US" b="0" dirty="0">
                <a:latin typeface="Times New Roman" charset="0"/>
                <a:ea typeface="ＭＳ Ｐゴシック" charset="0"/>
                <a:cs typeface="ＭＳ Ｐゴシック" charset="0"/>
              </a:rPr>
              <a:t>-only attack.</a:t>
            </a:r>
          </a:p>
          <a:p>
            <a:pPr eaLnBrk="1" hangingPunct="1"/>
            <a:r>
              <a:rPr lang="en-US" b="0" dirty="0">
                <a:latin typeface="Times New Roman" charset="0"/>
                <a:ea typeface="ＭＳ Ｐゴシック" charset="0"/>
                <a:cs typeface="ＭＳ Ｐゴシック" charset="0"/>
              </a:rPr>
              <a:t>Generally, an encryption algorithm is designed to withstand a known-plaintext</a:t>
            </a:r>
          </a:p>
          <a:p>
            <a:pPr eaLnBrk="1" hangingPunct="1"/>
            <a:r>
              <a:rPr lang="en-US" b="0" dirty="0">
                <a:latin typeface="Times New Roman" charset="0"/>
                <a:ea typeface="ＭＳ Ｐゴシック" charset="0"/>
                <a:cs typeface="ＭＳ Ｐゴシック" charset="0"/>
              </a:rPr>
              <a:t>attack.</a:t>
            </a:r>
          </a:p>
          <a:p>
            <a:pPr eaLnBrk="1" hangingPunct="1"/>
            <a:endParaRPr lang="en-US" b="0"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2000013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989D2AC-6326-1240-9DED-3BAB86934429}" type="slidenum">
              <a:rPr lang="en-AU" sz="1200"/>
              <a:pPr eaLnBrk="1" hangingPunct="1"/>
              <a:t>5</a:t>
            </a:fld>
            <a:endParaRPr lang="en-AU" sz="12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0" dirty="0">
                <a:latin typeface="Times New Roman" charset="0"/>
                <a:ea typeface="ＭＳ Ｐゴシック" charset="0"/>
                <a:cs typeface="ＭＳ Ｐゴシック" charset="0"/>
              </a:rPr>
              <a:t>An encryption scheme is </a:t>
            </a:r>
            <a:r>
              <a:rPr lang="en-US" b="1" dirty="0">
                <a:latin typeface="Times New Roman" charset="0"/>
                <a:ea typeface="ＭＳ Ｐゴシック" charset="0"/>
                <a:cs typeface="ＭＳ Ｐゴシック" charset="0"/>
              </a:rPr>
              <a:t>computationally secure </a:t>
            </a:r>
            <a:r>
              <a:rPr lang="en-US" b="0" dirty="0">
                <a:latin typeface="Times New Roman" charset="0"/>
                <a:ea typeface="ＭＳ Ｐゴシック" charset="0"/>
                <a:cs typeface="ＭＳ Ｐゴシック" charset="0"/>
              </a:rPr>
              <a:t>if the </a:t>
            </a:r>
            <a:r>
              <a:rPr lang="en-US" b="0" dirty="0" err="1">
                <a:latin typeface="Times New Roman" charset="0"/>
                <a:ea typeface="ＭＳ Ｐゴシック" charset="0"/>
                <a:cs typeface="ＭＳ Ｐゴシック" charset="0"/>
              </a:rPr>
              <a:t>ciphertext</a:t>
            </a:r>
            <a:r>
              <a:rPr lang="en-US" b="0" dirty="0">
                <a:latin typeface="Times New Roman" charset="0"/>
                <a:ea typeface="ＭＳ Ｐゴシック" charset="0"/>
                <a:cs typeface="ＭＳ Ｐゴシック" charset="0"/>
              </a:rPr>
              <a:t> generated</a:t>
            </a:r>
          </a:p>
          <a:p>
            <a:pPr eaLnBrk="1" hangingPunct="1"/>
            <a:r>
              <a:rPr lang="en-US" b="0" dirty="0">
                <a:latin typeface="Times New Roman" charset="0"/>
                <a:ea typeface="ＭＳ Ｐゴシック" charset="0"/>
                <a:cs typeface="ＭＳ Ｐゴシック" charset="0"/>
              </a:rPr>
              <a:t>by the scheme meets one or both of the following criteria:</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 The cost of breaking the cipher exceeds the value of the encrypted information.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 The time required to break the cipher exceeds the useful lifetime of the</a:t>
            </a:r>
          </a:p>
          <a:p>
            <a:pPr eaLnBrk="1" hangingPunct="1"/>
            <a:r>
              <a:rPr lang="en-US" b="0" dirty="0">
                <a:latin typeface="Times New Roman" charset="0"/>
                <a:ea typeface="ＭＳ Ｐゴシック" charset="0"/>
                <a:cs typeface="ＭＳ Ｐゴシック" charset="0"/>
              </a:rPr>
              <a:t>information.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Unfortunately, it is very difficult to estimate the amount of effort required</a:t>
            </a:r>
          </a:p>
          <a:p>
            <a:pPr eaLnBrk="1" hangingPunct="1"/>
            <a:r>
              <a:rPr lang="en-US" b="0" dirty="0">
                <a:latin typeface="Times New Roman" charset="0"/>
                <a:ea typeface="ＭＳ Ｐゴシック" charset="0"/>
                <a:cs typeface="ＭＳ Ｐゴシック" charset="0"/>
              </a:rPr>
              <a:t>to cryptanalyze </a:t>
            </a:r>
            <a:r>
              <a:rPr lang="en-US" b="0" dirty="0" err="1">
                <a:latin typeface="Times New Roman" charset="0"/>
                <a:ea typeface="ＭＳ Ｐゴシック" charset="0"/>
                <a:cs typeface="ＭＳ Ｐゴシック" charset="0"/>
              </a:rPr>
              <a:t>ciphertext</a:t>
            </a:r>
            <a:r>
              <a:rPr lang="en-US" b="0" dirty="0">
                <a:latin typeface="Times New Roman" charset="0"/>
                <a:ea typeface="ＭＳ Ｐゴシック" charset="0"/>
                <a:cs typeface="ＭＳ Ｐゴシック" charset="0"/>
              </a:rPr>
              <a:t> successfully. However, assuming there are no inherent</a:t>
            </a:r>
          </a:p>
          <a:p>
            <a:pPr eaLnBrk="1" hangingPunct="1"/>
            <a:r>
              <a:rPr lang="en-US" b="0" dirty="0">
                <a:latin typeface="Times New Roman" charset="0"/>
                <a:ea typeface="ＭＳ Ｐゴシック" charset="0"/>
                <a:cs typeface="ＭＳ Ｐゴシック" charset="0"/>
              </a:rPr>
              <a:t>mathematical weaknesses in the algorithm, then a brute-force approach is indicated,</a:t>
            </a:r>
          </a:p>
          <a:p>
            <a:pPr eaLnBrk="1" hangingPunct="1"/>
            <a:r>
              <a:rPr lang="en-US" b="0" dirty="0">
                <a:latin typeface="Times New Roman" charset="0"/>
                <a:ea typeface="ＭＳ Ｐゴシック" charset="0"/>
                <a:cs typeface="ＭＳ Ｐゴシック" charset="0"/>
              </a:rPr>
              <a:t>and here we can make some reasonable estimates about costs and time.</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A brute-force approach involves trying every possible key until an intelligible</a:t>
            </a:r>
          </a:p>
          <a:p>
            <a:pPr eaLnBrk="1" hangingPunct="1"/>
            <a:r>
              <a:rPr lang="en-US" b="0" dirty="0">
                <a:latin typeface="Times New Roman" charset="0"/>
                <a:ea typeface="ＭＳ Ｐゴシック" charset="0"/>
                <a:cs typeface="ＭＳ Ｐゴシック" charset="0"/>
              </a:rPr>
              <a:t>translation of the </a:t>
            </a:r>
            <a:r>
              <a:rPr lang="en-US" b="0" dirty="0" err="1">
                <a:latin typeface="Times New Roman" charset="0"/>
                <a:ea typeface="ＭＳ Ｐゴシック" charset="0"/>
                <a:cs typeface="ＭＳ Ｐゴシック" charset="0"/>
              </a:rPr>
              <a:t>ciphertext</a:t>
            </a:r>
            <a:r>
              <a:rPr lang="en-US" b="0" dirty="0">
                <a:latin typeface="Times New Roman" charset="0"/>
                <a:ea typeface="ＭＳ Ｐゴシック" charset="0"/>
                <a:cs typeface="ＭＳ Ｐゴシック" charset="0"/>
              </a:rPr>
              <a:t> into plaintext is obtained. On average, half of all</a:t>
            </a:r>
          </a:p>
          <a:p>
            <a:pPr eaLnBrk="1" hangingPunct="1"/>
            <a:r>
              <a:rPr lang="en-US" b="0" dirty="0">
                <a:latin typeface="Times New Roman" charset="0"/>
                <a:ea typeface="ＭＳ Ｐゴシック" charset="0"/>
                <a:cs typeface="ＭＳ Ｐゴシック" charset="0"/>
              </a:rPr>
              <a:t>possible keys must be tried to achieve success. This type of attack is discussed in</a:t>
            </a:r>
          </a:p>
          <a:p>
            <a:pPr eaLnBrk="1" hangingPunct="1"/>
            <a:r>
              <a:rPr lang="en-US" b="0" dirty="0">
                <a:latin typeface="Times New Roman" charset="0"/>
                <a:ea typeface="ＭＳ Ｐゴシック" charset="0"/>
                <a:cs typeface="ＭＳ Ｐゴシック" charset="0"/>
              </a:rPr>
              <a:t>Section 2.1 .</a:t>
            </a:r>
          </a:p>
        </p:txBody>
      </p:sp>
    </p:spTree>
    <p:extLst>
      <p:ext uri="{BB962C8B-B14F-4D97-AF65-F5344CB8AC3E}">
        <p14:creationId xmlns:p14="http://schemas.microsoft.com/office/powerpoint/2010/main" val="2228995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A717B0E-AADF-194D-8846-6F22B5691CA9}" type="slidenum">
              <a:rPr lang="en-AU" sz="1200"/>
              <a:pPr eaLnBrk="1" hangingPunct="1"/>
              <a:t>6</a:t>
            </a:fld>
            <a:endParaRPr lang="en-AU"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charset="0"/>
                <a:ea typeface="ＭＳ Ｐゴシック" charset="0"/>
                <a:cs typeface="ＭＳ Ｐゴシック" charset="0"/>
              </a:rPr>
              <a:t>Many symmetric block encryption algorithms, including DES, have a structure first</a:t>
            </a:r>
          </a:p>
          <a:p>
            <a:pPr eaLnBrk="1" hangingPunct="1"/>
            <a:r>
              <a:rPr lang="en-US" dirty="0">
                <a:latin typeface="Times New Roman" charset="0"/>
                <a:ea typeface="ＭＳ Ｐゴシック" charset="0"/>
                <a:cs typeface="ＭＳ Ｐゴシック" charset="0"/>
              </a:rPr>
              <a:t>described by Horst </a:t>
            </a:r>
            <a:r>
              <a:rPr lang="en-US" dirty="0" err="1">
                <a:latin typeface="Times New Roman" charset="0"/>
                <a:ea typeface="ＭＳ Ｐゴシック" charset="0"/>
                <a:cs typeface="ＭＳ Ｐゴシック" charset="0"/>
              </a:rPr>
              <a:t>Feistel</a:t>
            </a:r>
            <a:r>
              <a:rPr lang="en-US" dirty="0">
                <a:latin typeface="Times New Roman" charset="0"/>
                <a:ea typeface="ＭＳ Ｐゴシック" charset="0"/>
                <a:cs typeface="ＭＳ Ｐゴシック" charset="0"/>
              </a:rPr>
              <a:t> of IBM in 1973 [FEIS73] and shown in Figure 20.1 . The</a:t>
            </a:r>
          </a:p>
          <a:p>
            <a:pPr eaLnBrk="1" hangingPunct="1"/>
            <a:r>
              <a:rPr lang="en-US" dirty="0">
                <a:latin typeface="Times New Roman" charset="0"/>
                <a:ea typeface="ＭＳ Ｐゴシック" charset="0"/>
                <a:cs typeface="ＭＳ Ｐゴシック" charset="0"/>
              </a:rPr>
              <a:t>inputs to the encryption algorithm are a plaintext block of length 2 </a:t>
            </a:r>
            <a:r>
              <a:rPr lang="en-US" i="1" dirty="0">
                <a:latin typeface="Times New Roman" charset="0"/>
                <a:ea typeface="ＭＳ Ｐゴシック" charset="0"/>
                <a:cs typeface="ＭＳ Ｐゴシック" charset="0"/>
              </a:rPr>
              <a:t>w </a:t>
            </a:r>
            <a:r>
              <a:rPr lang="en-US" i="0" dirty="0">
                <a:latin typeface="Times New Roman" charset="0"/>
                <a:ea typeface="ＭＳ Ｐゴシック" charset="0"/>
                <a:cs typeface="ＭＳ Ｐゴシック" charset="0"/>
              </a:rPr>
              <a:t>bits and a key</a:t>
            </a:r>
          </a:p>
          <a:p>
            <a:pPr eaLnBrk="1" hangingPunct="1"/>
            <a:r>
              <a:rPr lang="en-US" i="1" dirty="0">
                <a:latin typeface="Times New Roman" charset="0"/>
                <a:ea typeface="ＭＳ Ｐゴシック" charset="0"/>
                <a:cs typeface="ＭＳ Ｐゴシック" charset="0"/>
              </a:rPr>
              <a:t>K . </a:t>
            </a:r>
            <a:r>
              <a:rPr lang="en-US" i="0" dirty="0">
                <a:latin typeface="Times New Roman" charset="0"/>
                <a:ea typeface="ＭＳ Ｐゴシック" charset="0"/>
                <a:cs typeface="ＭＳ Ｐゴシック" charset="0"/>
              </a:rPr>
              <a:t>The plaintext block is divided into two halves</a:t>
            </a:r>
            <a:r>
              <a:rPr lang="en-US" i="1" dirty="0">
                <a:latin typeface="Times New Roman" charset="0"/>
                <a:ea typeface="ＭＳ Ｐゴシック" charset="0"/>
                <a:cs typeface="ＭＳ Ｐゴシック" charset="0"/>
              </a:rPr>
              <a:t>, L</a:t>
            </a:r>
            <a:r>
              <a:rPr lang="en-US" i="1" baseline="-25000" dirty="0">
                <a:latin typeface="Times New Roman" charset="0"/>
                <a:ea typeface="ＭＳ Ｐゴシック" charset="0"/>
                <a:cs typeface="ＭＳ Ｐゴシック" charset="0"/>
              </a:rPr>
              <a:t> 0 </a:t>
            </a:r>
            <a:r>
              <a:rPr lang="en-US" i="1" dirty="0">
                <a:latin typeface="Times New Roman" charset="0"/>
                <a:ea typeface="ＭＳ Ｐゴシック" charset="0"/>
                <a:cs typeface="ＭＳ Ｐゴシック" charset="0"/>
              </a:rPr>
              <a:t>and R </a:t>
            </a:r>
            <a:r>
              <a:rPr lang="en-US" i="1" baseline="-25000" dirty="0">
                <a:latin typeface="Times New Roman" charset="0"/>
                <a:ea typeface="ＭＳ Ｐゴシック" charset="0"/>
                <a:cs typeface="ＭＳ Ｐゴシック" charset="0"/>
              </a:rPr>
              <a:t>0</a:t>
            </a:r>
            <a:r>
              <a:rPr lang="en-US" i="1" dirty="0">
                <a:latin typeface="Times New Roman" charset="0"/>
                <a:ea typeface="ＭＳ Ｐゴシック" charset="0"/>
                <a:cs typeface="ＭＳ Ｐゴシック" charset="0"/>
              </a:rPr>
              <a:t> . </a:t>
            </a:r>
            <a:r>
              <a:rPr lang="en-US" i="0" dirty="0">
                <a:latin typeface="Times New Roman" charset="0"/>
                <a:ea typeface="ＭＳ Ｐゴシック" charset="0"/>
                <a:cs typeface="ＭＳ Ｐゴシック" charset="0"/>
              </a:rPr>
              <a:t>The two halves of the</a:t>
            </a:r>
          </a:p>
          <a:p>
            <a:pPr eaLnBrk="1" hangingPunct="1"/>
            <a:r>
              <a:rPr lang="en-US" dirty="0">
                <a:latin typeface="Times New Roman" charset="0"/>
                <a:ea typeface="ＭＳ Ｐゴシック" charset="0"/>
                <a:cs typeface="ＭＳ Ｐゴシック" charset="0"/>
              </a:rPr>
              <a:t>data pass through </a:t>
            </a:r>
            <a:r>
              <a:rPr lang="en-US" i="1" dirty="0">
                <a:latin typeface="Times New Roman" charset="0"/>
                <a:ea typeface="ＭＳ Ｐゴシック" charset="0"/>
                <a:cs typeface="ＭＳ Ｐゴシック" charset="0"/>
              </a:rPr>
              <a:t>n </a:t>
            </a:r>
            <a:r>
              <a:rPr lang="en-US" i="0" dirty="0">
                <a:latin typeface="Times New Roman" charset="0"/>
                <a:ea typeface="ＭＳ Ｐゴシック" charset="0"/>
                <a:cs typeface="ＭＳ Ｐゴシック" charset="0"/>
              </a:rPr>
              <a:t>rounds of processing and then combine to produce the </a:t>
            </a:r>
            <a:r>
              <a:rPr lang="en-US" i="0" dirty="0" err="1">
                <a:latin typeface="Times New Roman" charset="0"/>
                <a:ea typeface="ＭＳ Ｐゴシック" charset="0"/>
                <a:cs typeface="ＭＳ Ｐゴシック" charset="0"/>
              </a:rPr>
              <a:t>ciphertext</a:t>
            </a:r>
            <a:endParaRPr lang="en-US" i="0"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block. Each round </a:t>
            </a:r>
            <a:r>
              <a:rPr lang="en-US" i="1" dirty="0" err="1">
                <a:latin typeface="Times New Roman" charset="0"/>
                <a:ea typeface="ＭＳ Ｐゴシック" charset="0"/>
                <a:cs typeface="ＭＳ Ｐゴシック" charset="0"/>
              </a:rPr>
              <a:t>i</a:t>
            </a:r>
            <a:r>
              <a:rPr lang="en-US" i="1" dirty="0">
                <a:latin typeface="Times New Roman" charset="0"/>
                <a:ea typeface="ＭＳ Ｐゴシック" charset="0"/>
                <a:cs typeface="ＭＳ Ｐゴシック" charset="0"/>
              </a:rPr>
              <a:t> has as </a:t>
            </a:r>
            <a:r>
              <a:rPr lang="en-US" sz="4800" i="1" dirty="0">
                <a:latin typeface="Times New Roman" charset="0"/>
                <a:ea typeface="ＭＳ Ｐゴシック" charset="0"/>
                <a:cs typeface="ＭＳ Ｐゴシック" charset="0"/>
              </a:rPr>
              <a:t>inputs L </a:t>
            </a:r>
            <a:r>
              <a:rPr lang="en-US" sz="4800" i="1" baseline="-25000" dirty="0">
                <a:latin typeface="Times New Roman" charset="0"/>
                <a:ea typeface="ＭＳ Ｐゴシック" charset="0"/>
                <a:cs typeface="ＭＳ Ｐゴシック" charset="0"/>
              </a:rPr>
              <a:t>i-1 </a:t>
            </a:r>
            <a:r>
              <a:rPr lang="en-US" sz="4800" i="1" dirty="0">
                <a:latin typeface="Times New Roman" charset="0"/>
                <a:ea typeface="ＭＳ Ｐゴシック" charset="0"/>
                <a:cs typeface="ＭＳ Ｐゴシック" charset="0"/>
              </a:rPr>
              <a:t>and </a:t>
            </a:r>
            <a:r>
              <a:rPr lang="en-US" i="1" dirty="0">
                <a:latin typeface="Times New Roman" charset="0"/>
                <a:ea typeface="ＭＳ Ｐゴシック" charset="0"/>
                <a:cs typeface="ＭＳ Ｐゴシック" charset="0"/>
              </a:rPr>
              <a:t>R </a:t>
            </a:r>
            <a:r>
              <a:rPr lang="en-US" i="1" baseline="-25000" dirty="0">
                <a:latin typeface="Times New Roman" charset="0"/>
                <a:ea typeface="ＭＳ Ｐゴシック" charset="0"/>
                <a:cs typeface="ＭＳ Ｐゴシック" charset="0"/>
              </a:rPr>
              <a:t>i-1</a:t>
            </a:r>
            <a:r>
              <a:rPr lang="en-US" i="1" dirty="0">
                <a:latin typeface="Times New Roman" charset="0"/>
                <a:ea typeface="ＭＳ Ｐゴシック" charset="0"/>
                <a:cs typeface="ＭＳ Ｐゴシック" charset="0"/>
              </a:rPr>
              <a:t> , </a:t>
            </a:r>
            <a:r>
              <a:rPr lang="en-US" i="0" dirty="0">
                <a:latin typeface="Times New Roman" charset="0"/>
                <a:ea typeface="ＭＳ Ｐゴシック" charset="0"/>
                <a:cs typeface="ＭＳ Ｐゴシック" charset="0"/>
              </a:rPr>
              <a:t>derived from the previous</a:t>
            </a:r>
          </a:p>
          <a:p>
            <a:pPr eaLnBrk="1" hangingPunct="1"/>
            <a:r>
              <a:rPr lang="en-US" dirty="0">
                <a:latin typeface="Times New Roman" charset="0"/>
                <a:ea typeface="ＭＳ Ｐゴシック" charset="0"/>
                <a:cs typeface="ＭＳ Ｐゴシック" charset="0"/>
              </a:rPr>
              <a:t>round, as well as a </a:t>
            </a:r>
            <a:r>
              <a:rPr lang="en-US" dirty="0" err="1">
                <a:latin typeface="Times New Roman" charset="0"/>
                <a:ea typeface="ＭＳ Ｐゴシック" charset="0"/>
                <a:cs typeface="ＭＳ Ｐゴシック" charset="0"/>
              </a:rPr>
              <a:t>subkey</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K</a:t>
            </a:r>
            <a:r>
              <a:rPr lang="en-US" i="1" baseline="-25000" dirty="0">
                <a:latin typeface="Times New Roman" charset="0"/>
                <a:ea typeface="ＭＳ Ｐゴシック" charset="0"/>
                <a:cs typeface="ＭＳ Ｐゴシック" charset="0"/>
              </a:rPr>
              <a:t>i</a:t>
            </a:r>
            <a:r>
              <a:rPr lang="en-US" i="1" dirty="0">
                <a:latin typeface="Times New Roman" charset="0"/>
                <a:ea typeface="ＭＳ Ｐゴシック" charset="0"/>
                <a:cs typeface="ＭＳ Ｐゴシック" charset="0"/>
              </a:rPr>
              <a:t> , </a:t>
            </a:r>
            <a:r>
              <a:rPr lang="en-US" i="0" dirty="0">
                <a:latin typeface="Times New Roman" charset="0"/>
                <a:ea typeface="ＭＳ Ｐゴシック" charset="0"/>
                <a:cs typeface="ＭＳ Ｐゴシック" charset="0"/>
              </a:rPr>
              <a:t>derived from the overall </a:t>
            </a:r>
            <a:r>
              <a:rPr lang="en-US" i="1" dirty="0">
                <a:latin typeface="Times New Roman" charset="0"/>
                <a:ea typeface="ＭＳ Ｐゴシック" charset="0"/>
                <a:cs typeface="ＭＳ Ｐゴシック" charset="0"/>
              </a:rPr>
              <a:t>K . </a:t>
            </a:r>
            <a:r>
              <a:rPr lang="en-US" i="0" dirty="0">
                <a:latin typeface="Times New Roman" charset="0"/>
                <a:ea typeface="ＭＳ Ｐゴシック" charset="0"/>
                <a:cs typeface="ＭＳ Ｐゴシック" charset="0"/>
              </a:rPr>
              <a:t>In general, the </a:t>
            </a:r>
            <a:r>
              <a:rPr lang="en-US" i="0" dirty="0" err="1">
                <a:latin typeface="Times New Roman" charset="0"/>
                <a:ea typeface="ＭＳ Ｐゴシック" charset="0"/>
                <a:cs typeface="ＭＳ Ｐゴシック" charset="0"/>
              </a:rPr>
              <a:t>subkeys</a:t>
            </a:r>
            <a:endParaRPr lang="en-US" i="0" dirty="0">
              <a:latin typeface="Times New Roman" charset="0"/>
              <a:ea typeface="ＭＳ Ｐゴシック" charset="0"/>
              <a:cs typeface="ＭＳ Ｐゴシック" charset="0"/>
            </a:endParaRPr>
          </a:p>
          <a:p>
            <a:pPr eaLnBrk="1" hangingPunct="1"/>
            <a:r>
              <a:rPr lang="en-US" i="1" dirty="0">
                <a:latin typeface="Times New Roman" charset="0"/>
                <a:ea typeface="ＭＳ Ｐゴシック" charset="0"/>
                <a:cs typeface="ＭＳ Ｐゴシック" charset="0"/>
              </a:rPr>
              <a:t>K</a:t>
            </a:r>
            <a:r>
              <a:rPr lang="en-US" i="1" baseline="-25000" dirty="0">
                <a:latin typeface="Times New Roman" charset="0"/>
                <a:ea typeface="ＭＳ Ｐゴシック" charset="0"/>
                <a:cs typeface="ＭＳ Ｐゴシック" charset="0"/>
              </a:rPr>
              <a:t> </a:t>
            </a:r>
            <a:r>
              <a:rPr lang="en-US" i="1" baseline="-25000" dirty="0" err="1">
                <a:latin typeface="Times New Roman" charset="0"/>
                <a:ea typeface="ＭＳ Ｐゴシック" charset="0"/>
                <a:cs typeface="ＭＳ Ｐゴシック" charset="0"/>
              </a:rPr>
              <a:t>i</a:t>
            </a:r>
            <a:r>
              <a:rPr lang="en-US" i="1" baseline="-25000"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are different from </a:t>
            </a:r>
            <a:r>
              <a:rPr lang="en-US" i="1" dirty="0">
                <a:latin typeface="Times New Roman" charset="0"/>
                <a:ea typeface="ＭＳ Ｐゴシック" charset="0"/>
                <a:cs typeface="ＭＳ Ｐゴシック" charset="0"/>
              </a:rPr>
              <a:t>K </a:t>
            </a:r>
            <a:r>
              <a:rPr lang="en-US" i="0" dirty="0">
                <a:latin typeface="Times New Roman" charset="0"/>
                <a:ea typeface="ＭＳ Ｐゴシック" charset="0"/>
                <a:cs typeface="ＭＳ Ｐゴシック" charset="0"/>
              </a:rPr>
              <a:t>and from each other and are generated from the key by a</a:t>
            </a:r>
          </a:p>
          <a:p>
            <a:pPr eaLnBrk="1" hangingPunct="1"/>
            <a:r>
              <a:rPr lang="en-US" dirty="0" err="1">
                <a:latin typeface="Times New Roman" charset="0"/>
                <a:ea typeface="ＭＳ Ｐゴシック" charset="0"/>
                <a:cs typeface="ＭＳ Ｐゴシック" charset="0"/>
              </a:rPr>
              <a:t>subkey</a:t>
            </a:r>
            <a:r>
              <a:rPr lang="en-US" dirty="0">
                <a:latin typeface="Times New Roman" charset="0"/>
                <a:ea typeface="ＭＳ Ｐゴシック" charset="0"/>
                <a:cs typeface="ＭＳ Ｐゴシック" charset="0"/>
              </a:rPr>
              <a:t> generation algorithm.</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All rounds have the same structure. A substitution is performed on the left</a:t>
            </a:r>
          </a:p>
          <a:p>
            <a:pPr eaLnBrk="1" hangingPunct="1"/>
            <a:r>
              <a:rPr lang="en-US" dirty="0">
                <a:latin typeface="Times New Roman" charset="0"/>
                <a:ea typeface="ＭＳ Ｐゴシック" charset="0"/>
                <a:cs typeface="ＭＳ Ｐゴシック" charset="0"/>
              </a:rPr>
              <a:t>half of the data. This is done by applying a </a:t>
            </a:r>
            <a:r>
              <a:rPr lang="en-US" i="1" dirty="0">
                <a:latin typeface="Times New Roman" charset="0"/>
                <a:ea typeface="ＭＳ Ｐゴシック" charset="0"/>
                <a:cs typeface="ＭＳ Ｐゴシック" charset="0"/>
              </a:rPr>
              <a:t>round function </a:t>
            </a:r>
            <a:r>
              <a:rPr lang="en-US" i="0" dirty="0">
                <a:latin typeface="Times New Roman" charset="0"/>
                <a:ea typeface="ＭＳ Ｐゴシック" charset="0"/>
                <a:cs typeface="ＭＳ Ｐゴシック" charset="0"/>
              </a:rPr>
              <a:t>F to the right half of</a:t>
            </a:r>
          </a:p>
          <a:p>
            <a:pPr eaLnBrk="1" hangingPunct="1"/>
            <a:r>
              <a:rPr lang="en-US" dirty="0">
                <a:latin typeface="Times New Roman" charset="0"/>
                <a:ea typeface="ＭＳ Ｐゴシック" charset="0"/>
                <a:cs typeface="ＭＳ Ｐゴシック" charset="0"/>
              </a:rPr>
              <a:t>the data and then taking the exclusive-OR (XOR) of the output of that function</a:t>
            </a:r>
          </a:p>
          <a:p>
            <a:pPr eaLnBrk="1" hangingPunct="1"/>
            <a:r>
              <a:rPr lang="en-US" dirty="0">
                <a:latin typeface="Times New Roman" charset="0"/>
                <a:ea typeface="ＭＳ Ｐゴシック" charset="0"/>
                <a:cs typeface="ＭＳ Ｐゴシック" charset="0"/>
              </a:rPr>
              <a:t>and the left half of the data. The round function has the same general structure for</a:t>
            </a:r>
          </a:p>
          <a:p>
            <a:pPr eaLnBrk="1" hangingPunct="1"/>
            <a:r>
              <a:rPr lang="en-US" dirty="0">
                <a:latin typeface="Times New Roman" charset="0"/>
                <a:ea typeface="ＭＳ Ｐゴシック" charset="0"/>
                <a:cs typeface="ＭＳ Ｐゴシック" charset="0"/>
              </a:rPr>
              <a:t>each round but is parameterized by the round </a:t>
            </a:r>
            <a:r>
              <a:rPr lang="en-US" dirty="0" err="1">
                <a:latin typeface="Times New Roman" charset="0"/>
                <a:ea typeface="ＭＳ Ｐゴシック" charset="0"/>
                <a:cs typeface="ＭＳ Ｐゴシック" charset="0"/>
              </a:rPr>
              <a:t>subkey</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K </a:t>
            </a:r>
            <a:r>
              <a:rPr lang="en-US" i="1" baseline="-25000" dirty="0" err="1">
                <a:latin typeface="Times New Roman" charset="0"/>
                <a:ea typeface="ＭＳ Ｐゴシック" charset="0"/>
                <a:cs typeface="ＭＳ Ｐゴシック" charset="0"/>
              </a:rPr>
              <a:t>i</a:t>
            </a:r>
            <a:r>
              <a:rPr lang="en-US" i="1" dirty="0">
                <a:latin typeface="Times New Roman" charset="0"/>
                <a:ea typeface="ＭＳ Ｐゴシック" charset="0"/>
                <a:cs typeface="ＭＳ Ｐゴシック" charset="0"/>
              </a:rPr>
              <a:t> . </a:t>
            </a:r>
            <a:r>
              <a:rPr lang="en-US" i="0" dirty="0">
                <a:latin typeface="Times New Roman" charset="0"/>
                <a:ea typeface="ＭＳ Ｐゴシック" charset="0"/>
                <a:cs typeface="ＭＳ Ｐゴシック" charset="0"/>
              </a:rPr>
              <a:t>Following this substitution,</a:t>
            </a:r>
          </a:p>
          <a:p>
            <a:pPr eaLnBrk="1" hangingPunct="1"/>
            <a:r>
              <a:rPr lang="en-US" dirty="0">
                <a:latin typeface="Times New Roman" charset="0"/>
                <a:ea typeface="ＭＳ Ｐゴシック" charset="0"/>
                <a:cs typeface="ＭＳ Ｐゴシック" charset="0"/>
              </a:rPr>
              <a:t>a permutation is performed that consists of the interchange of the two halves</a:t>
            </a:r>
          </a:p>
          <a:p>
            <a:pPr eaLnBrk="1" hangingPunct="1"/>
            <a:r>
              <a:rPr lang="en-US" dirty="0">
                <a:latin typeface="Times New Roman" charset="0"/>
                <a:ea typeface="ＭＳ Ｐゴシック" charset="0"/>
                <a:cs typeface="ＭＳ Ｐゴシック" charset="0"/>
              </a:rPr>
              <a:t>of the data.</a:t>
            </a:r>
          </a:p>
          <a:p>
            <a:pPr eaLnBrk="1" hangingPunct="1"/>
            <a:endParaRPr lang="en-US"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3757868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39B9C0E-FE48-6240-84F2-B32CDED8812C}" type="slidenum">
              <a:rPr lang="en-AU" sz="1200"/>
              <a:pPr eaLnBrk="1" hangingPunct="1"/>
              <a:t>7</a:t>
            </a:fld>
            <a:endParaRPr lang="en-AU"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charset="0"/>
                <a:ea typeface="ＭＳ Ｐゴシック" charset="0"/>
                <a:cs typeface="ＭＳ Ｐゴシック" charset="0"/>
              </a:rPr>
              <a:t>The </a:t>
            </a:r>
            <a:r>
              <a:rPr lang="en-US" dirty="0" err="1">
                <a:latin typeface="Times New Roman" charset="0"/>
                <a:ea typeface="ＭＳ Ｐゴシック" charset="0"/>
                <a:cs typeface="ＭＳ Ｐゴシック" charset="0"/>
              </a:rPr>
              <a:t>Feistel</a:t>
            </a:r>
            <a:r>
              <a:rPr lang="en-US" dirty="0">
                <a:latin typeface="Times New Roman" charset="0"/>
                <a:ea typeface="ＭＳ Ｐゴシック" charset="0"/>
                <a:cs typeface="ＭＳ Ｐゴシック" charset="0"/>
              </a:rPr>
              <a:t> structure is a particular example of the more general structure</a:t>
            </a:r>
          </a:p>
          <a:p>
            <a:pPr eaLnBrk="1" hangingPunct="1"/>
            <a:r>
              <a:rPr lang="en-US" dirty="0">
                <a:latin typeface="Times New Roman" charset="0"/>
                <a:ea typeface="ＭＳ Ｐゴシック" charset="0"/>
                <a:cs typeface="ＭＳ Ｐゴシック" charset="0"/>
              </a:rPr>
              <a:t>used by all symmetric block ciphers. In general, a symmetric block cipher consists of</a:t>
            </a:r>
          </a:p>
          <a:p>
            <a:pPr eaLnBrk="1" hangingPunct="1"/>
            <a:r>
              <a:rPr lang="en-US" dirty="0">
                <a:latin typeface="Times New Roman" charset="0"/>
                <a:ea typeface="ＭＳ Ｐゴシック" charset="0"/>
                <a:cs typeface="ＭＳ Ｐゴシック" charset="0"/>
              </a:rPr>
              <a:t>a sequence of rounds, with each round performing substitutions and permutations</a:t>
            </a:r>
          </a:p>
          <a:p>
            <a:pPr eaLnBrk="1" hangingPunct="1"/>
            <a:r>
              <a:rPr lang="en-US" dirty="0">
                <a:latin typeface="Times New Roman" charset="0"/>
                <a:ea typeface="ＭＳ Ｐゴシック" charset="0"/>
                <a:cs typeface="ＭＳ Ｐゴシック" charset="0"/>
              </a:rPr>
              <a:t>conditioned by a secret key value. The exact realization of a symmetric block cipher</a:t>
            </a:r>
          </a:p>
          <a:p>
            <a:pPr eaLnBrk="1" hangingPunct="1"/>
            <a:r>
              <a:rPr lang="en-US" dirty="0">
                <a:latin typeface="Times New Roman" charset="0"/>
                <a:ea typeface="ＭＳ Ｐゴシック" charset="0"/>
                <a:cs typeface="ＭＳ Ｐゴシック" charset="0"/>
              </a:rPr>
              <a:t>depends on the choice of the following parameters and design features: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Block size: </a:t>
            </a:r>
            <a:r>
              <a:rPr lang="en-US" b="0" dirty="0">
                <a:latin typeface="Times New Roman" charset="0"/>
                <a:ea typeface="ＭＳ Ｐゴシック" charset="0"/>
                <a:cs typeface="ＭＳ Ｐゴシック" charset="0"/>
              </a:rPr>
              <a:t>Larger block sizes mean greater security (all other things being</a:t>
            </a:r>
          </a:p>
          <a:p>
            <a:pPr eaLnBrk="1" hangingPunct="1"/>
            <a:r>
              <a:rPr lang="en-US" dirty="0">
                <a:latin typeface="Times New Roman" charset="0"/>
                <a:ea typeface="ＭＳ Ｐゴシック" charset="0"/>
                <a:cs typeface="ＭＳ Ｐゴシック" charset="0"/>
              </a:rPr>
              <a:t>equal) but reduced encryption/decryption speed. A block size of 128 bits</a:t>
            </a:r>
          </a:p>
          <a:p>
            <a:pPr eaLnBrk="1" hangingPunct="1"/>
            <a:r>
              <a:rPr lang="en-US" dirty="0">
                <a:latin typeface="Times New Roman" charset="0"/>
                <a:ea typeface="ＭＳ Ｐゴシック" charset="0"/>
                <a:cs typeface="ＭＳ Ｐゴシック" charset="0"/>
              </a:rPr>
              <a:t>is a reasonable tradeoff and is nearly universal among recent block cipher</a:t>
            </a:r>
          </a:p>
          <a:p>
            <a:pPr eaLnBrk="1" hangingPunct="1"/>
            <a:r>
              <a:rPr lang="en-US" dirty="0">
                <a:latin typeface="Times New Roman" charset="0"/>
                <a:ea typeface="ＭＳ Ｐゴシック" charset="0"/>
                <a:cs typeface="ＭＳ Ｐゴシック" charset="0"/>
              </a:rPr>
              <a:t>designs.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Key size: </a:t>
            </a:r>
            <a:r>
              <a:rPr lang="en-US" b="0" dirty="0">
                <a:latin typeface="Times New Roman" charset="0"/>
                <a:ea typeface="ＭＳ Ｐゴシック" charset="0"/>
                <a:cs typeface="ＭＳ Ｐゴシック" charset="0"/>
              </a:rPr>
              <a:t>Larger key size means greater security but may decrease encryption/</a:t>
            </a:r>
          </a:p>
          <a:p>
            <a:pPr eaLnBrk="1" hangingPunct="1"/>
            <a:r>
              <a:rPr lang="en-US" dirty="0">
                <a:latin typeface="Times New Roman" charset="0"/>
                <a:ea typeface="ＭＳ Ｐゴシック" charset="0"/>
                <a:cs typeface="ＭＳ Ｐゴシック" charset="0"/>
              </a:rPr>
              <a:t>decryption speed. The most common key length in modern algorithms is</a:t>
            </a:r>
          </a:p>
          <a:p>
            <a:pPr eaLnBrk="1" hangingPunct="1"/>
            <a:r>
              <a:rPr lang="en-US" dirty="0">
                <a:latin typeface="Times New Roman" charset="0"/>
                <a:ea typeface="ＭＳ Ｐゴシック" charset="0"/>
                <a:cs typeface="ＭＳ Ｐゴシック" charset="0"/>
              </a:rPr>
              <a:t>128 bits.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Number of rounds: </a:t>
            </a:r>
            <a:r>
              <a:rPr lang="en-US" b="0" dirty="0">
                <a:latin typeface="Times New Roman" charset="0"/>
                <a:ea typeface="ＭＳ Ｐゴシック" charset="0"/>
                <a:cs typeface="ＭＳ Ｐゴシック" charset="0"/>
              </a:rPr>
              <a:t>The essence of a symmetric block cipher is that a single</a:t>
            </a:r>
          </a:p>
          <a:p>
            <a:pPr eaLnBrk="1" hangingPunct="1"/>
            <a:r>
              <a:rPr lang="en-US" dirty="0">
                <a:latin typeface="Times New Roman" charset="0"/>
                <a:ea typeface="ＭＳ Ｐゴシック" charset="0"/>
                <a:cs typeface="ＭＳ Ｐゴシック" charset="0"/>
              </a:rPr>
              <a:t>round offers inadequate security but that multiple rounds offer increasing</a:t>
            </a:r>
          </a:p>
          <a:p>
            <a:pPr eaLnBrk="1" hangingPunct="1"/>
            <a:r>
              <a:rPr lang="en-US" dirty="0">
                <a:latin typeface="Times New Roman" charset="0"/>
                <a:ea typeface="ＭＳ Ｐゴシック" charset="0"/>
                <a:cs typeface="ＭＳ Ｐゴシック" charset="0"/>
              </a:rPr>
              <a:t>security. A typical size is 16 rounds.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a:t>
            </a:r>
            <a:r>
              <a:rPr lang="en-US" b="1" dirty="0" err="1">
                <a:latin typeface="Times New Roman" charset="0"/>
                <a:ea typeface="ＭＳ Ｐゴシック" charset="0"/>
                <a:cs typeface="ＭＳ Ｐゴシック" charset="0"/>
              </a:rPr>
              <a:t>Subkey</a:t>
            </a:r>
            <a:r>
              <a:rPr lang="en-US" b="1" dirty="0">
                <a:latin typeface="Times New Roman" charset="0"/>
                <a:ea typeface="ＭＳ Ｐゴシック" charset="0"/>
                <a:cs typeface="ＭＳ Ｐゴシック" charset="0"/>
              </a:rPr>
              <a:t> generation algorithm : </a:t>
            </a:r>
            <a:r>
              <a:rPr lang="en-US" b="0" dirty="0">
                <a:latin typeface="Times New Roman" charset="0"/>
                <a:ea typeface="ＭＳ Ｐゴシック" charset="0"/>
                <a:cs typeface="ＭＳ Ｐゴシック" charset="0"/>
              </a:rPr>
              <a:t>Greater complexity in this algorithm should</a:t>
            </a:r>
          </a:p>
          <a:p>
            <a:pPr eaLnBrk="1" hangingPunct="1"/>
            <a:r>
              <a:rPr lang="en-US" dirty="0">
                <a:latin typeface="Times New Roman" charset="0"/>
                <a:ea typeface="ＭＳ Ｐゴシック" charset="0"/>
                <a:cs typeface="ＭＳ Ｐゴシック" charset="0"/>
              </a:rPr>
              <a:t>lead to greater difficulty of cryptanalysis.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Round function: </a:t>
            </a:r>
            <a:r>
              <a:rPr lang="en-US" b="0" dirty="0">
                <a:latin typeface="Times New Roman" charset="0"/>
                <a:ea typeface="ＭＳ Ｐゴシック" charset="0"/>
                <a:cs typeface="ＭＳ Ｐゴシック" charset="0"/>
              </a:rPr>
              <a:t>Again, greater complexity generally means greater resistance</a:t>
            </a:r>
          </a:p>
          <a:p>
            <a:pPr eaLnBrk="1" hangingPunct="1"/>
            <a:r>
              <a:rPr lang="en-US" b="0" dirty="0">
                <a:latin typeface="Times New Roman" charset="0"/>
                <a:ea typeface="ＭＳ Ｐゴシック" charset="0"/>
                <a:cs typeface="ＭＳ Ｐゴシック" charset="0"/>
              </a:rPr>
              <a:t>to cryptanalysis.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There are two other considerations in the design of a symmetric block cipher:</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Fast software encryption/decryption</a:t>
            </a:r>
            <a:r>
              <a:rPr lang="en-US" b="0" dirty="0">
                <a:latin typeface="Times New Roman" charset="0"/>
                <a:ea typeface="ＭＳ Ｐゴシック" charset="0"/>
                <a:cs typeface="ＭＳ Ｐゴシック" charset="0"/>
              </a:rPr>
              <a:t>: In many cases, encryption is embedded in</a:t>
            </a:r>
          </a:p>
          <a:p>
            <a:pPr eaLnBrk="1" hangingPunct="1"/>
            <a:r>
              <a:rPr lang="en-US" dirty="0">
                <a:latin typeface="Times New Roman" charset="0"/>
                <a:ea typeface="ＭＳ Ｐゴシック" charset="0"/>
                <a:cs typeface="ＭＳ Ｐゴシック" charset="0"/>
              </a:rPr>
              <a:t>applications or utility functions in such a way as to preclude a hardware implementation.</a:t>
            </a:r>
          </a:p>
          <a:p>
            <a:pPr eaLnBrk="1" hangingPunct="1"/>
            <a:r>
              <a:rPr lang="en-US" dirty="0">
                <a:latin typeface="Times New Roman" charset="0"/>
                <a:ea typeface="ＭＳ Ｐゴシック" charset="0"/>
                <a:cs typeface="ＭＳ Ｐゴシック" charset="0"/>
              </a:rPr>
              <a:t>Accordingly, the speed of execution of the algorithm becomes a</a:t>
            </a:r>
          </a:p>
          <a:p>
            <a:pPr eaLnBrk="1" hangingPunct="1"/>
            <a:r>
              <a:rPr lang="en-US" dirty="0">
                <a:latin typeface="Times New Roman" charset="0"/>
                <a:ea typeface="ＭＳ Ｐゴシック" charset="0"/>
                <a:cs typeface="ＭＳ Ｐゴシック" charset="0"/>
              </a:rPr>
              <a:t>concern.</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Ease of analysis: </a:t>
            </a:r>
            <a:r>
              <a:rPr lang="en-US" b="0" dirty="0">
                <a:latin typeface="Times New Roman" charset="0"/>
                <a:ea typeface="ＭＳ Ｐゴシック" charset="0"/>
                <a:cs typeface="ＭＳ Ｐゴシック" charset="0"/>
              </a:rPr>
              <a:t>Although we would like to make our algorithm as difficult as</a:t>
            </a:r>
          </a:p>
          <a:p>
            <a:pPr eaLnBrk="1" hangingPunct="1"/>
            <a:r>
              <a:rPr lang="en-US" dirty="0">
                <a:latin typeface="Times New Roman" charset="0"/>
                <a:ea typeface="ＭＳ Ｐゴシック" charset="0"/>
                <a:cs typeface="ＭＳ Ｐゴシック" charset="0"/>
              </a:rPr>
              <a:t>possible to cryptanalyze, there is great benefit in making the algorithm easy to</a:t>
            </a:r>
          </a:p>
          <a:p>
            <a:pPr eaLnBrk="1" hangingPunct="1"/>
            <a:r>
              <a:rPr lang="en-US" dirty="0">
                <a:latin typeface="Times New Roman" charset="0"/>
                <a:ea typeface="ＭＳ Ｐゴシック" charset="0"/>
                <a:cs typeface="ＭＳ Ｐゴシック" charset="0"/>
              </a:rPr>
              <a:t>analyze. That is, if the algorithm can be concisely and clearly explained, it is</a:t>
            </a:r>
          </a:p>
          <a:p>
            <a:pPr eaLnBrk="1" hangingPunct="1"/>
            <a:r>
              <a:rPr lang="en-US" dirty="0">
                <a:latin typeface="Times New Roman" charset="0"/>
                <a:ea typeface="ＭＳ Ｐゴシック" charset="0"/>
                <a:cs typeface="ＭＳ Ｐゴシック" charset="0"/>
              </a:rPr>
              <a:t>easier to analyze that algorithm for cryptanalytic vulnerabilities and therefore</a:t>
            </a:r>
          </a:p>
          <a:p>
            <a:pPr eaLnBrk="1" hangingPunct="1"/>
            <a:r>
              <a:rPr lang="en-US" dirty="0">
                <a:latin typeface="Times New Roman" charset="0"/>
                <a:ea typeface="ＭＳ Ｐゴシック" charset="0"/>
                <a:cs typeface="ＭＳ Ｐゴシック" charset="0"/>
              </a:rPr>
              <a:t>develop a higher level of assurance as to its strength. DES, for example, does</a:t>
            </a:r>
          </a:p>
          <a:p>
            <a:pPr eaLnBrk="1" hangingPunct="1"/>
            <a:r>
              <a:rPr lang="en-US" dirty="0">
                <a:latin typeface="Times New Roman" charset="0"/>
                <a:ea typeface="ＭＳ Ｐゴシック" charset="0"/>
                <a:cs typeface="ＭＳ Ｐゴシック" charset="0"/>
              </a:rPr>
              <a:t>not have an easily analyzed functionality.</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Decryption with a symmetric block cipher is essentially the same as the</a:t>
            </a:r>
          </a:p>
          <a:p>
            <a:pPr eaLnBrk="1" hangingPunct="1"/>
            <a:r>
              <a:rPr lang="en-US" dirty="0">
                <a:latin typeface="Times New Roman" charset="0"/>
                <a:ea typeface="ＭＳ Ｐゴシック" charset="0"/>
                <a:cs typeface="ＭＳ Ｐゴシック" charset="0"/>
              </a:rPr>
              <a:t>encryption process. The rule is as follows: Use the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as input to the</a:t>
            </a:r>
          </a:p>
          <a:p>
            <a:pPr eaLnBrk="1" hangingPunct="1"/>
            <a:r>
              <a:rPr lang="en-US" dirty="0">
                <a:latin typeface="Times New Roman" charset="0"/>
                <a:ea typeface="ＭＳ Ｐゴシック" charset="0"/>
                <a:cs typeface="ＭＳ Ｐゴシック" charset="0"/>
              </a:rPr>
              <a:t>algorithm, but use the </a:t>
            </a:r>
            <a:r>
              <a:rPr lang="en-US" dirty="0" err="1">
                <a:latin typeface="Times New Roman" charset="0"/>
                <a:ea typeface="ＭＳ Ｐゴシック" charset="0"/>
                <a:cs typeface="ＭＳ Ｐゴシック" charset="0"/>
              </a:rPr>
              <a:t>subkeys</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K </a:t>
            </a:r>
            <a:r>
              <a:rPr lang="en-US" i="1" baseline="-25000" dirty="0" err="1">
                <a:latin typeface="Times New Roman" charset="0"/>
                <a:ea typeface="ＭＳ Ｐゴシック" charset="0"/>
                <a:cs typeface="ＭＳ Ｐゴシック" charset="0"/>
              </a:rPr>
              <a:t>i</a:t>
            </a:r>
            <a:r>
              <a:rPr lang="en-US" i="1"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in reverse order</a:t>
            </a:r>
            <a:r>
              <a:rPr lang="en-US" i="1" dirty="0">
                <a:latin typeface="Times New Roman" charset="0"/>
                <a:ea typeface="ＭＳ Ｐゴシック" charset="0"/>
                <a:cs typeface="ＭＳ Ｐゴシック" charset="0"/>
              </a:rPr>
              <a:t>. That is, use K </a:t>
            </a:r>
            <a:r>
              <a:rPr lang="en-US" i="1" baseline="-25000" dirty="0">
                <a:latin typeface="Times New Roman" charset="0"/>
                <a:ea typeface="ＭＳ Ｐゴシック" charset="0"/>
                <a:cs typeface="ＭＳ Ｐゴシック" charset="0"/>
              </a:rPr>
              <a:t>n</a:t>
            </a:r>
            <a:r>
              <a:rPr lang="en-US" i="1"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in the first round,</a:t>
            </a:r>
          </a:p>
          <a:p>
            <a:pPr eaLnBrk="1" hangingPunct="1"/>
            <a:r>
              <a:rPr lang="en-US" i="1" dirty="0">
                <a:latin typeface="Times New Roman" charset="0"/>
                <a:ea typeface="ＭＳ Ｐゴシック" charset="0"/>
                <a:cs typeface="ＭＳ Ｐゴシック" charset="0"/>
              </a:rPr>
              <a:t>K </a:t>
            </a:r>
            <a:r>
              <a:rPr lang="en-US" i="1" baseline="-25000" dirty="0">
                <a:latin typeface="Times New Roman" charset="0"/>
                <a:ea typeface="ＭＳ Ｐゴシック" charset="0"/>
                <a:cs typeface="ＭＳ Ｐゴシック" charset="0"/>
              </a:rPr>
              <a:t>n-1 </a:t>
            </a:r>
            <a:r>
              <a:rPr lang="en-US" i="0" dirty="0">
                <a:latin typeface="Times New Roman" charset="0"/>
                <a:ea typeface="ＭＳ Ｐゴシック" charset="0"/>
                <a:cs typeface="ＭＳ Ｐゴシック" charset="0"/>
              </a:rPr>
              <a:t>in the second round, and so on until </a:t>
            </a:r>
            <a:r>
              <a:rPr lang="en-US" i="1" dirty="0">
                <a:latin typeface="Times New Roman" charset="0"/>
                <a:ea typeface="ＭＳ Ｐゴシック" charset="0"/>
                <a:cs typeface="ＭＳ Ｐゴシック" charset="0"/>
              </a:rPr>
              <a:t>K </a:t>
            </a:r>
            <a:r>
              <a:rPr lang="en-US" i="1" baseline="-25000" dirty="0">
                <a:latin typeface="Times New Roman" charset="0"/>
                <a:ea typeface="ＭＳ Ｐゴシック" charset="0"/>
                <a:cs typeface="ＭＳ Ｐゴシック" charset="0"/>
              </a:rPr>
              <a:t>1</a:t>
            </a:r>
            <a:r>
              <a:rPr lang="en-US" i="1"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is used in the last round. This is a nice</a:t>
            </a:r>
          </a:p>
          <a:p>
            <a:pPr eaLnBrk="1" hangingPunct="1"/>
            <a:r>
              <a:rPr lang="en-US" dirty="0">
                <a:latin typeface="Times New Roman" charset="0"/>
                <a:ea typeface="ＭＳ Ｐゴシック" charset="0"/>
                <a:cs typeface="ＭＳ Ｐゴシック" charset="0"/>
              </a:rPr>
              <a:t>feature because it means we need not implement two different algorithms, one for</a:t>
            </a:r>
          </a:p>
          <a:p>
            <a:pPr eaLnBrk="1" hangingPunct="1"/>
            <a:r>
              <a:rPr lang="en-US" dirty="0">
                <a:latin typeface="Times New Roman" charset="0"/>
                <a:ea typeface="ＭＳ Ｐゴシック" charset="0"/>
                <a:cs typeface="ＭＳ Ｐゴシック" charset="0"/>
              </a:rPr>
              <a:t>encryption and one for decryption.</a:t>
            </a:r>
          </a:p>
          <a:p>
            <a:pPr eaLnBrk="1" hangingPunct="1"/>
            <a:endParaRPr lang="en-US"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8317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A09653D-6360-5547-B741-6E7EE704FA84}" type="slidenum">
              <a:rPr lang="en-AU" sz="1200"/>
              <a:pPr eaLnBrk="1" hangingPunct="1"/>
              <a:t>8</a:t>
            </a:fld>
            <a:endParaRPr lang="en-AU" sz="12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charset="0"/>
                <a:ea typeface="ＭＳ Ｐゴシック" charset="0"/>
                <a:cs typeface="ＭＳ Ｐゴシック" charset="0"/>
              </a:rPr>
              <a:t>The most commonly used encryption scheme is based on the Data Encryption Standard</a:t>
            </a:r>
          </a:p>
          <a:p>
            <a:pPr eaLnBrk="1" hangingPunct="1"/>
            <a:r>
              <a:rPr lang="en-US" dirty="0">
                <a:latin typeface="Times New Roman" charset="0"/>
                <a:ea typeface="ＭＳ Ｐゴシック" charset="0"/>
                <a:cs typeface="ＭＳ Ｐゴシック" charset="0"/>
              </a:rPr>
              <a:t>(DES) adopted in 1977 by the National Bureau of Standards, now the National</a:t>
            </a:r>
          </a:p>
          <a:p>
            <a:pPr eaLnBrk="1" hangingPunct="1"/>
            <a:r>
              <a:rPr lang="en-US" dirty="0">
                <a:latin typeface="Times New Roman" charset="0"/>
                <a:ea typeface="ＭＳ Ｐゴシック" charset="0"/>
                <a:cs typeface="ＭＳ Ｐゴシック" charset="0"/>
              </a:rPr>
              <a:t>Institute of Standards and Technology (NIST), as FIPS 46</a:t>
            </a:r>
            <a:r>
              <a:rPr lang="en-US" baseline="0" dirty="0">
                <a:latin typeface="Times New Roman" charset="0"/>
                <a:ea typeface="ＭＳ Ｐゴシック" charset="0"/>
                <a:cs typeface="ＭＳ Ｐゴシック" charset="0"/>
              </a:rPr>
              <a:t> </a:t>
            </a:r>
            <a:r>
              <a:rPr lang="en-US" i="1" baseline="0" dirty="0">
                <a:latin typeface="Times New Roman" charset="0"/>
                <a:ea typeface="ＭＳ Ｐゴシック" charset="0"/>
                <a:cs typeface="ＭＳ Ｐゴシック" charset="0"/>
              </a:rPr>
              <a:t>(Data Encryption Standard, </a:t>
            </a:r>
            <a:r>
              <a:rPr lang="en-US" i="0" baseline="0" dirty="0">
                <a:latin typeface="Times New Roman" charset="0"/>
                <a:ea typeface="ＭＳ Ｐゴシック" charset="0"/>
                <a:cs typeface="ＭＳ Ｐゴシック" charset="0"/>
              </a:rPr>
              <a:t>January 1977)</a:t>
            </a:r>
            <a:r>
              <a:rPr lang="en-US" i="1" dirty="0">
                <a:latin typeface="Times New Roman" charset="0"/>
                <a:ea typeface="ＭＳ Ｐゴシック" charset="0"/>
                <a:cs typeface="ＭＳ Ｐゴシック" charset="0"/>
              </a:rPr>
              <a:t>.</a:t>
            </a:r>
            <a:r>
              <a:rPr lang="en-US" dirty="0">
                <a:latin typeface="Times New Roman" charset="0"/>
                <a:ea typeface="ＭＳ Ｐゴシック" charset="0"/>
                <a:cs typeface="ＭＳ Ｐゴシック" charset="0"/>
              </a:rPr>
              <a:t> </a:t>
            </a:r>
          </a:p>
          <a:p>
            <a:pPr eaLnBrk="1" hangingPunct="1"/>
            <a:r>
              <a:rPr lang="en-US" dirty="0">
                <a:latin typeface="Times New Roman" charset="0"/>
                <a:ea typeface="ＭＳ Ｐゴシック" charset="0"/>
                <a:cs typeface="ＭＳ Ｐゴシック" charset="0"/>
              </a:rPr>
              <a:t>The algorithm itself is referred to as the Data</a:t>
            </a:r>
            <a:r>
              <a:rPr lang="en-US" baseline="0" dirty="0">
                <a:latin typeface="Times New Roman" charset="0"/>
                <a:ea typeface="ＭＳ Ｐゴシック" charset="0"/>
                <a:cs typeface="ＭＳ Ｐゴシック" charset="0"/>
              </a:rPr>
              <a:t> </a:t>
            </a:r>
            <a:r>
              <a:rPr lang="en-US" dirty="0">
                <a:latin typeface="Times New Roman" charset="0"/>
                <a:ea typeface="ＭＳ Ｐゴシック" charset="0"/>
                <a:cs typeface="ＭＳ Ｐゴシック" charset="0"/>
              </a:rPr>
              <a:t>Encryption Algorithm (DEA). </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The DES algorithm can be described as follows. The plaintext is 64 bits in</a:t>
            </a:r>
          </a:p>
          <a:p>
            <a:pPr eaLnBrk="1" hangingPunct="1"/>
            <a:r>
              <a:rPr lang="en-US" dirty="0">
                <a:latin typeface="Times New Roman" charset="0"/>
                <a:ea typeface="ＭＳ Ｐゴシック" charset="0"/>
                <a:cs typeface="ＭＳ Ｐゴシック" charset="0"/>
              </a:rPr>
              <a:t>length and the key is 56 bits in length; longer plaintext amounts are processed in</a:t>
            </a:r>
          </a:p>
          <a:p>
            <a:pPr eaLnBrk="1" hangingPunct="1"/>
            <a:r>
              <a:rPr lang="en-US" dirty="0">
                <a:latin typeface="Times New Roman" charset="0"/>
                <a:ea typeface="ＭＳ Ｐゴシック" charset="0"/>
                <a:cs typeface="ＭＳ Ｐゴシック" charset="0"/>
              </a:rPr>
              <a:t>64-bit blocks. The DES structure is a minor variation of the </a:t>
            </a:r>
            <a:r>
              <a:rPr lang="en-US" dirty="0" err="1">
                <a:latin typeface="Times New Roman" charset="0"/>
                <a:ea typeface="ＭＳ Ｐゴシック" charset="0"/>
                <a:cs typeface="ＭＳ Ｐゴシック" charset="0"/>
              </a:rPr>
              <a:t>Feistel</a:t>
            </a:r>
            <a:r>
              <a:rPr lang="en-US" dirty="0">
                <a:latin typeface="Times New Roman" charset="0"/>
                <a:ea typeface="ＭＳ Ｐゴシック" charset="0"/>
                <a:cs typeface="ＭＳ Ｐゴシック" charset="0"/>
              </a:rPr>
              <a:t> network shown</a:t>
            </a:r>
          </a:p>
          <a:p>
            <a:pPr eaLnBrk="1" hangingPunct="1"/>
            <a:r>
              <a:rPr lang="en-US" dirty="0">
                <a:latin typeface="Times New Roman" charset="0"/>
                <a:ea typeface="ＭＳ Ｐゴシック" charset="0"/>
                <a:cs typeface="ＭＳ Ｐゴシック" charset="0"/>
              </a:rPr>
              <a:t>in Figure 20.1 . There are 16 rounds of processing. From the original 56-bit key, 16</a:t>
            </a:r>
          </a:p>
          <a:p>
            <a:pPr eaLnBrk="1" hangingPunct="1"/>
            <a:r>
              <a:rPr lang="en-US" dirty="0" err="1">
                <a:latin typeface="Times New Roman" charset="0"/>
                <a:ea typeface="ＭＳ Ｐゴシック" charset="0"/>
                <a:cs typeface="ＭＳ Ｐゴシック" charset="0"/>
              </a:rPr>
              <a:t>subkeys</a:t>
            </a:r>
            <a:r>
              <a:rPr lang="en-US" dirty="0">
                <a:latin typeface="Times New Roman" charset="0"/>
                <a:ea typeface="ＭＳ Ｐゴシック" charset="0"/>
                <a:cs typeface="ＭＳ Ｐゴシック" charset="0"/>
              </a:rPr>
              <a:t> are generated, one of which is used for each round.</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The process of decryption with DES is essentially the same as the encryption</a:t>
            </a:r>
          </a:p>
          <a:p>
            <a:pPr eaLnBrk="1" hangingPunct="1"/>
            <a:r>
              <a:rPr lang="en-US" dirty="0">
                <a:latin typeface="Times New Roman" charset="0"/>
                <a:ea typeface="ＭＳ Ｐゴシック" charset="0"/>
                <a:cs typeface="ＭＳ Ｐゴシック" charset="0"/>
              </a:rPr>
              <a:t>process. The rule is as follows: Use the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as input to the DES</a:t>
            </a:r>
          </a:p>
          <a:p>
            <a:pPr eaLnBrk="1" hangingPunct="1"/>
            <a:r>
              <a:rPr lang="en-US" dirty="0">
                <a:latin typeface="Times New Roman" charset="0"/>
                <a:ea typeface="ＭＳ Ｐゴシック" charset="0"/>
                <a:cs typeface="ＭＳ Ｐゴシック" charset="0"/>
              </a:rPr>
              <a:t>algorithm, but use the </a:t>
            </a:r>
            <a:r>
              <a:rPr lang="en-US" dirty="0" err="1">
                <a:latin typeface="Times New Roman" charset="0"/>
                <a:ea typeface="ＭＳ Ｐゴシック" charset="0"/>
                <a:cs typeface="ＭＳ Ｐゴシック" charset="0"/>
              </a:rPr>
              <a:t>subkeys</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K </a:t>
            </a:r>
            <a:r>
              <a:rPr lang="en-US" i="1" baseline="-25000" dirty="0" err="1">
                <a:latin typeface="Times New Roman" charset="0"/>
                <a:ea typeface="ＭＳ Ｐゴシック" charset="0"/>
                <a:cs typeface="ＭＳ Ｐゴシック" charset="0"/>
              </a:rPr>
              <a:t>i</a:t>
            </a:r>
            <a:r>
              <a:rPr lang="en-US" i="1"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in reverse order. That is, use </a:t>
            </a:r>
            <a:r>
              <a:rPr lang="en-US" i="1" dirty="0">
                <a:latin typeface="Times New Roman" charset="0"/>
                <a:ea typeface="ＭＳ Ｐゴシック" charset="0"/>
                <a:cs typeface="ＭＳ Ｐゴシック" charset="0"/>
              </a:rPr>
              <a:t>K </a:t>
            </a:r>
            <a:r>
              <a:rPr lang="en-US" i="1" baseline="-25000" dirty="0">
                <a:latin typeface="Times New Roman" charset="0"/>
                <a:ea typeface="ＭＳ Ｐゴシック" charset="0"/>
                <a:cs typeface="ＭＳ Ｐゴシック" charset="0"/>
              </a:rPr>
              <a:t>16</a:t>
            </a:r>
            <a:r>
              <a:rPr lang="en-US" i="1"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on the first</a:t>
            </a:r>
          </a:p>
          <a:p>
            <a:pPr eaLnBrk="1" hangingPunct="1"/>
            <a:r>
              <a:rPr lang="en-US" dirty="0">
                <a:latin typeface="Times New Roman" charset="0"/>
                <a:ea typeface="ＭＳ Ｐゴシック" charset="0"/>
                <a:cs typeface="ＭＳ Ｐゴシック" charset="0"/>
              </a:rPr>
              <a:t>iteration, </a:t>
            </a:r>
            <a:r>
              <a:rPr lang="en-US" i="1" dirty="0">
                <a:latin typeface="Times New Roman" charset="0"/>
                <a:ea typeface="ＭＳ Ｐゴシック" charset="0"/>
                <a:cs typeface="ＭＳ Ｐゴシック" charset="0"/>
              </a:rPr>
              <a:t>K </a:t>
            </a:r>
            <a:r>
              <a:rPr lang="en-US" i="1" baseline="-25000" dirty="0">
                <a:latin typeface="Times New Roman" charset="0"/>
                <a:ea typeface="ＭＳ Ｐゴシック" charset="0"/>
                <a:cs typeface="ＭＳ Ｐゴシック" charset="0"/>
              </a:rPr>
              <a:t>15</a:t>
            </a:r>
            <a:r>
              <a:rPr lang="en-US" i="1"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on the second iteration, and so on until </a:t>
            </a:r>
            <a:r>
              <a:rPr lang="en-US" i="1" dirty="0">
                <a:latin typeface="Times New Roman" charset="0"/>
                <a:ea typeface="ＭＳ Ｐゴシック" charset="0"/>
                <a:cs typeface="ＭＳ Ｐゴシック" charset="0"/>
              </a:rPr>
              <a:t>K </a:t>
            </a:r>
            <a:r>
              <a:rPr lang="en-US" i="1" baseline="-25000" dirty="0">
                <a:latin typeface="Times New Roman" charset="0"/>
                <a:ea typeface="ＭＳ Ｐゴシック" charset="0"/>
                <a:cs typeface="ＭＳ Ｐゴシック" charset="0"/>
              </a:rPr>
              <a:t>1</a:t>
            </a:r>
            <a:r>
              <a:rPr lang="en-US" i="1"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is used on the sixteenth</a:t>
            </a:r>
          </a:p>
          <a:p>
            <a:pPr eaLnBrk="1" hangingPunct="1"/>
            <a:r>
              <a:rPr lang="en-US" dirty="0">
                <a:latin typeface="Times New Roman" charset="0"/>
                <a:ea typeface="ＭＳ Ｐゴシック" charset="0"/>
                <a:cs typeface="ＭＳ Ｐゴシック" charset="0"/>
              </a:rPr>
              <a:t>and last iteration.</a:t>
            </a:r>
          </a:p>
        </p:txBody>
      </p:sp>
    </p:spTree>
    <p:extLst>
      <p:ext uri="{BB962C8B-B14F-4D97-AF65-F5344CB8AC3E}">
        <p14:creationId xmlns:p14="http://schemas.microsoft.com/office/powerpoint/2010/main" val="122501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B717447-AAEF-4B48-B653-F9A1A5306496}" type="slidenum">
              <a:rPr lang="en-AU" sz="1200"/>
              <a:pPr eaLnBrk="1" hangingPunct="1"/>
              <a:t>9</a:t>
            </a:fld>
            <a:endParaRPr lang="en-AU"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charset="0"/>
                <a:ea typeface="ＭＳ Ｐゴシック" charset="0"/>
                <a:cs typeface="ＭＳ Ｐゴシック" charset="0"/>
              </a:rPr>
              <a:t>Triple DES (3DES) was first standardized for use in financial applications in ANSI standard X9.17 in 1985. 3DES was incorporated as part of the Data Encryption Standard in 1999, with the publication of FIPS PUB 46-3.</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3DES uses three keys and three executions of the DES algorithm. The function follows an encrypt-decrypt-encrypt (EDE) sequence (see Figure 20.2a):</a:t>
            </a:r>
          </a:p>
          <a:p>
            <a:pPr algn="ctr" eaLnBrk="1" hangingPunct="1"/>
            <a:r>
              <a:rPr lang="en-US" i="1" dirty="0">
                <a:latin typeface="Times New Roman" charset="0"/>
                <a:ea typeface="ＭＳ Ｐゴシック" charset="0"/>
                <a:cs typeface="ＭＳ Ｐゴシック" charset="0"/>
              </a:rPr>
              <a:t>C</a:t>
            </a:r>
            <a:r>
              <a:rPr lang="en-US" dirty="0">
                <a:latin typeface="Times New Roman" charset="0"/>
                <a:ea typeface="ＭＳ Ｐゴシック" charset="0"/>
                <a:cs typeface="ＭＳ Ｐゴシック" charset="0"/>
              </a:rPr>
              <a:t> = E(</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3</a:t>
            </a:r>
            <a:r>
              <a:rPr lang="en-US" dirty="0">
                <a:latin typeface="Times New Roman" charset="0"/>
                <a:ea typeface="ＭＳ Ｐゴシック" charset="0"/>
                <a:cs typeface="ＭＳ Ｐゴシック" charset="0"/>
              </a:rPr>
              <a:t>, D(</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2</a:t>
            </a:r>
            <a:r>
              <a:rPr lang="en-US" dirty="0">
                <a:latin typeface="Times New Roman" charset="0"/>
                <a:ea typeface="ＭＳ Ｐゴシック" charset="0"/>
                <a:cs typeface="ＭＳ Ｐゴシック" charset="0"/>
              </a:rPr>
              <a:t>, E(</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P</a:t>
            </a:r>
            <a:r>
              <a:rPr lang="en-US" dirty="0">
                <a:latin typeface="Times New Roman" charset="0"/>
                <a:ea typeface="ＭＳ Ｐゴシック" charset="0"/>
                <a:cs typeface="ＭＳ Ｐゴシック" charset="0"/>
              </a:rPr>
              <a:t>)))</a:t>
            </a:r>
          </a:p>
          <a:p>
            <a:pPr eaLnBrk="1" hangingPunct="1"/>
            <a:r>
              <a:rPr lang="en-US" dirty="0">
                <a:latin typeface="Times New Roman" charset="0"/>
                <a:ea typeface="ＭＳ Ｐゴシック" charset="0"/>
                <a:cs typeface="ＭＳ Ｐゴシック" charset="0"/>
              </a:rPr>
              <a:t>where: </a:t>
            </a:r>
            <a:r>
              <a:rPr lang="en-US" i="1" dirty="0">
                <a:latin typeface="Times New Roman" charset="0"/>
                <a:ea typeface="ＭＳ Ｐゴシック" charset="0"/>
                <a:cs typeface="ＭＳ Ｐゴシック" charset="0"/>
              </a:rPr>
              <a:t>C</a:t>
            </a:r>
            <a:r>
              <a:rPr lang="en-US" dirty="0">
                <a:latin typeface="Times New Roman" charset="0"/>
                <a:ea typeface="ＭＳ Ｐゴシック" charset="0"/>
                <a:cs typeface="ＭＳ Ｐゴシック" charset="0"/>
              </a:rPr>
              <a:t> =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P</a:t>
            </a:r>
            <a:r>
              <a:rPr lang="en-US" dirty="0">
                <a:latin typeface="Times New Roman" charset="0"/>
                <a:ea typeface="ＭＳ Ｐゴシック" charset="0"/>
                <a:cs typeface="ＭＳ Ｐゴシック" charset="0"/>
              </a:rPr>
              <a:t> = plaintext; E[</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X</a:t>
            </a:r>
            <a:r>
              <a:rPr lang="en-US" dirty="0">
                <a:latin typeface="Times New Roman" charset="0"/>
                <a:ea typeface="ＭＳ Ｐゴシック" charset="0"/>
                <a:cs typeface="ＭＳ Ｐゴシック" charset="0"/>
              </a:rPr>
              <a:t>] = encryption of </a:t>
            </a:r>
            <a:r>
              <a:rPr lang="en-US" i="1" dirty="0">
                <a:latin typeface="Times New Roman" charset="0"/>
                <a:ea typeface="ＭＳ Ｐゴシック" charset="0"/>
                <a:cs typeface="ＭＳ Ｐゴシック" charset="0"/>
              </a:rPr>
              <a:t>X</a:t>
            </a:r>
            <a:r>
              <a:rPr lang="en-US" dirty="0">
                <a:latin typeface="Times New Roman" charset="0"/>
                <a:ea typeface="ＭＳ Ｐゴシック" charset="0"/>
                <a:cs typeface="ＭＳ Ｐゴシック" charset="0"/>
              </a:rPr>
              <a:t> using key </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and D[</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Y</a:t>
            </a:r>
            <a:r>
              <a:rPr lang="en-US" dirty="0">
                <a:latin typeface="Times New Roman" charset="0"/>
                <a:ea typeface="ＭＳ Ｐゴシック" charset="0"/>
                <a:cs typeface="ＭＳ Ｐゴシック" charset="0"/>
              </a:rPr>
              <a:t>] = decryption of </a:t>
            </a:r>
            <a:r>
              <a:rPr lang="en-US" i="1" dirty="0">
                <a:latin typeface="Times New Roman" charset="0"/>
                <a:ea typeface="ＭＳ Ｐゴシック" charset="0"/>
                <a:cs typeface="ＭＳ Ｐゴシック" charset="0"/>
              </a:rPr>
              <a:t>Y</a:t>
            </a:r>
            <a:r>
              <a:rPr lang="en-US" dirty="0">
                <a:latin typeface="Times New Roman" charset="0"/>
                <a:ea typeface="ＭＳ Ｐゴシック" charset="0"/>
                <a:cs typeface="ＭＳ Ｐゴシック" charset="0"/>
              </a:rPr>
              <a:t> using key </a:t>
            </a:r>
            <a:r>
              <a:rPr lang="en-US" i="1" dirty="0">
                <a:latin typeface="Times New Roman" charset="0"/>
                <a:ea typeface="ＭＳ Ｐゴシック" charset="0"/>
                <a:cs typeface="ＭＳ Ｐゴシック" charset="0"/>
              </a:rPr>
              <a:t>K.</a:t>
            </a:r>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Decryption is simply the same operation with the keys reversed (Figure 20.2b):</a:t>
            </a:r>
          </a:p>
          <a:p>
            <a:pPr algn="ctr" eaLnBrk="1" hangingPunct="1"/>
            <a:r>
              <a:rPr lang="en-US" i="1" dirty="0">
                <a:latin typeface="Times New Roman" charset="0"/>
                <a:ea typeface="ＭＳ Ｐゴシック" charset="0"/>
                <a:cs typeface="ＭＳ Ｐゴシック" charset="0"/>
              </a:rPr>
              <a:t>P</a:t>
            </a:r>
            <a:r>
              <a:rPr lang="en-US" dirty="0">
                <a:latin typeface="Times New Roman" charset="0"/>
                <a:ea typeface="ＭＳ Ｐゴシック" charset="0"/>
                <a:cs typeface="ＭＳ Ｐゴシック" charset="0"/>
              </a:rPr>
              <a:t> = D(</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E(</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2</a:t>
            </a:r>
            <a:r>
              <a:rPr lang="en-US" dirty="0">
                <a:latin typeface="Times New Roman" charset="0"/>
                <a:ea typeface="ＭＳ Ｐゴシック" charset="0"/>
                <a:cs typeface="ＭＳ Ｐゴシック" charset="0"/>
              </a:rPr>
              <a:t>, D(</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3</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C</a:t>
            </a:r>
            <a:r>
              <a:rPr lang="en-US" dirty="0">
                <a:latin typeface="Times New Roman" charset="0"/>
                <a:ea typeface="ＭＳ Ｐゴシック" charset="0"/>
                <a:cs typeface="ＭＳ Ｐゴシック" charset="0"/>
              </a:rPr>
              <a:t>)))</a:t>
            </a:r>
          </a:p>
          <a:p>
            <a:pPr eaLnBrk="1" hangingPunct="1"/>
            <a:r>
              <a:rPr lang="en-US" dirty="0">
                <a:latin typeface="Times New Roman" charset="0"/>
                <a:ea typeface="ＭＳ Ｐゴシック" charset="0"/>
                <a:cs typeface="ＭＳ Ｐゴシック" charset="0"/>
              </a:rPr>
              <a:t>There is no cryptographic significance to the use of decryption for the second stage of 3DES encryption. Its only advantage is that it allows users of 3DES to decrypt data encrypted by users of the older single DES:</a:t>
            </a:r>
          </a:p>
          <a:p>
            <a:pPr algn="ctr" eaLnBrk="1" hangingPunct="1"/>
            <a:r>
              <a:rPr lang="en-US" i="1" dirty="0">
                <a:latin typeface="Times New Roman" charset="0"/>
                <a:ea typeface="ＭＳ Ｐゴシック" charset="0"/>
                <a:cs typeface="ＭＳ Ｐゴシック" charset="0"/>
              </a:rPr>
              <a:t>C</a:t>
            </a:r>
            <a:r>
              <a:rPr lang="en-US" dirty="0">
                <a:latin typeface="Times New Roman" charset="0"/>
                <a:ea typeface="ＭＳ Ｐゴシック" charset="0"/>
                <a:cs typeface="ＭＳ Ｐゴシック" charset="0"/>
              </a:rPr>
              <a:t> = E(</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D(</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E(</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P</a:t>
            </a:r>
            <a:r>
              <a:rPr lang="en-US" dirty="0">
                <a:latin typeface="Times New Roman" charset="0"/>
                <a:ea typeface="ＭＳ Ｐゴシック" charset="0"/>
                <a:cs typeface="ＭＳ Ｐゴシック" charset="0"/>
              </a:rPr>
              <a:t>))) = E[</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P</a:t>
            </a:r>
            <a:r>
              <a:rPr lang="en-US" dirty="0">
                <a:latin typeface="Times New Roman" charset="0"/>
                <a:ea typeface="ＭＳ Ｐゴシック" charset="0"/>
                <a:cs typeface="ＭＳ Ｐゴシック" charset="0"/>
              </a:rPr>
              <a:t>]</a:t>
            </a:r>
          </a:p>
          <a:p>
            <a:r>
              <a:rPr lang="en-US" dirty="0">
                <a:latin typeface="Times New Roman" charset="0"/>
                <a:ea typeface="ＭＳ Ｐゴシック" charset="0"/>
                <a:cs typeface="ＭＳ Ｐゴシック" charset="0"/>
              </a:rPr>
              <a:t>With three distinct keys, 3DES has an effective key length of 168 bits. FIPS 46-3 also allows for the use </a:t>
            </a:r>
          </a:p>
          <a:p>
            <a:r>
              <a:rPr lang="en-US" dirty="0">
                <a:latin typeface="Times New Roman" charset="0"/>
                <a:ea typeface="ＭＳ Ｐゴシック" charset="0"/>
                <a:cs typeface="ＭＳ Ｐゴシック" charset="0"/>
              </a:rPr>
              <a:t>of two keys, with </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 </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3</a:t>
            </a:r>
            <a:r>
              <a:rPr lang="en-US" dirty="0">
                <a:latin typeface="Times New Roman" charset="0"/>
                <a:ea typeface="ＭＳ Ｐゴシック" charset="0"/>
                <a:cs typeface="ＭＳ Ｐゴシック" charset="0"/>
              </a:rPr>
              <a:t>; this provides for a key length of 112 bits. </a:t>
            </a:r>
            <a:r>
              <a:rPr lang="en-US" sz="1200" kern="1200" dirty="0">
                <a:solidFill>
                  <a:schemeClr val="tx1"/>
                </a:solidFill>
                <a:effectLst/>
                <a:latin typeface="Times New Roman" pitchFamily="-110" charset="0"/>
                <a:ea typeface="ＭＳ Ｐゴシック" pitchFamily="-1" charset="-128"/>
                <a:cs typeface="ＭＳ Ｐゴシック" pitchFamily="-1" charset="-128"/>
              </a:rPr>
              <a:t> FIPS 46-3 includes the following guidelines for 3DES:</a:t>
            </a:r>
          </a:p>
          <a:p>
            <a:endParaRPr lang="en-US" sz="1200" kern="1200" dirty="0">
              <a:solidFill>
                <a:schemeClr val="tx1"/>
              </a:solidFill>
              <a:effectLst/>
              <a:latin typeface="Times New Roman" pitchFamily="-110" charset="0"/>
              <a:ea typeface="ＭＳ Ｐゴシック" pitchFamily="-1" charset="-128"/>
              <a:cs typeface="ＭＳ Ｐゴシック" pitchFamily="-1" charset="-128"/>
            </a:endParaRPr>
          </a:p>
          <a:p>
            <a:r>
              <a:rPr lang="en-US" sz="1200" kern="1200" dirty="0">
                <a:solidFill>
                  <a:schemeClr val="tx1"/>
                </a:solidFill>
                <a:effectLst/>
                <a:latin typeface="Times New Roman" pitchFamily="-110" charset="0"/>
                <a:ea typeface="ＭＳ Ｐゴシック" pitchFamily="-1" charset="-128"/>
                <a:cs typeface="ＭＳ Ｐゴシック" pitchFamily="-1" charset="-128"/>
              </a:rPr>
              <a:t>•  3DES is the FIPS approved symmetric encryption algorithm of choice.</a:t>
            </a:r>
          </a:p>
          <a:p>
            <a:endParaRPr lang="en-US" sz="1200" kern="1200" dirty="0">
              <a:solidFill>
                <a:schemeClr val="tx1"/>
              </a:solidFill>
              <a:effectLst/>
              <a:latin typeface="Times New Roman" pitchFamily="-110" charset="0"/>
              <a:ea typeface="ＭＳ Ｐゴシック" pitchFamily="-1" charset="-128"/>
              <a:cs typeface="ＭＳ Ｐゴシック" pitchFamily="-1" charset="-128"/>
            </a:endParaRPr>
          </a:p>
          <a:p>
            <a:r>
              <a:rPr lang="en-US" sz="1200" kern="1200" dirty="0">
                <a:solidFill>
                  <a:schemeClr val="tx1"/>
                </a:solidFill>
                <a:effectLst/>
                <a:latin typeface="Times New Roman" pitchFamily="-110" charset="0"/>
                <a:ea typeface="ＭＳ Ｐゴシック" pitchFamily="-1" charset="-128"/>
                <a:cs typeface="ＭＳ Ｐゴシック" pitchFamily="-1" charset="-128"/>
              </a:rPr>
              <a:t>•  The original DES, which uses a single 56-bit key, is permitted under the standard</a:t>
            </a:r>
          </a:p>
          <a:p>
            <a:r>
              <a:rPr lang="en-US" sz="1200" kern="1200" dirty="0">
                <a:solidFill>
                  <a:schemeClr val="tx1"/>
                </a:solidFill>
                <a:effectLst/>
                <a:latin typeface="Times New Roman" pitchFamily="-110" charset="0"/>
                <a:ea typeface="ＭＳ Ｐゴシック" pitchFamily="-1" charset="-128"/>
                <a:cs typeface="ＭＳ Ｐゴシック" pitchFamily="-1" charset="-128"/>
              </a:rPr>
              <a:t>for legacy systems only. New procurements should support 3DES.</a:t>
            </a:r>
          </a:p>
          <a:p>
            <a:endParaRPr lang="en-US" sz="1200" kern="1200" dirty="0">
              <a:solidFill>
                <a:schemeClr val="tx1"/>
              </a:solidFill>
              <a:effectLst/>
              <a:latin typeface="Times New Roman" pitchFamily="-110" charset="0"/>
              <a:ea typeface="ＭＳ Ｐゴシック" pitchFamily="-1" charset="-128"/>
              <a:cs typeface="ＭＳ Ｐゴシック" pitchFamily="-1" charset="-128"/>
            </a:endParaRPr>
          </a:p>
          <a:p>
            <a:r>
              <a:rPr lang="en-US" sz="1200" kern="1200" dirty="0">
                <a:solidFill>
                  <a:schemeClr val="tx1"/>
                </a:solidFill>
                <a:effectLst/>
                <a:latin typeface="Times New Roman" pitchFamily="-110" charset="0"/>
                <a:ea typeface="ＭＳ Ｐゴシック" pitchFamily="-1" charset="-128"/>
                <a:cs typeface="ＭＳ Ｐゴシック" pitchFamily="-1" charset="-128"/>
              </a:rPr>
              <a:t>•  Government organizations with legacy DES systems are encouraged to</a:t>
            </a:r>
          </a:p>
          <a:p>
            <a:r>
              <a:rPr lang="en-US" sz="1200" kern="1200" dirty="0">
                <a:solidFill>
                  <a:schemeClr val="tx1"/>
                </a:solidFill>
                <a:effectLst/>
                <a:latin typeface="Times New Roman" pitchFamily="-110" charset="0"/>
                <a:ea typeface="ＭＳ Ｐゴシック" pitchFamily="-1" charset="-128"/>
                <a:cs typeface="ＭＳ Ｐゴシック" pitchFamily="-1" charset="-128"/>
              </a:rPr>
              <a:t>transition to 3DES.</a:t>
            </a:r>
          </a:p>
          <a:p>
            <a:endParaRPr lang="en-US" sz="1200" kern="1200" dirty="0">
              <a:solidFill>
                <a:schemeClr val="tx1"/>
              </a:solidFill>
              <a:effectLst/>
              <a:latin typeface="Times New Roman" pitchFamily="-110" charset="0"/>
              <a:ea typeface="ＭＳ Ｐゴシック" pitchFamily="-1" charset="-128"/>
              <a:cs typeface="ＭＳ Ｐゴシック" pitchFamily="-1" charset="-128"/>
            </a:endParaRPr>
          </a:p>
          <a:p>
            <a:r>
              <a:rPr lang="en-US" sz="1200" kern="1200" dirty="0">
                <a:solidFill>
                  <a:schemeClr val="tx1"/>
                </a:solidFill>
                <a:effectLst/>
                <a:latin typeface="Times New Roman" pitchFamily="-110" charset="0"/>
                <a:ea typeface="ＭＳ Ｐゴシック" pitchFamily="-1" charset="-128"/>
                <a:cs typeface="ＭＳ Ｐゴシック" pitchFamily="-1" charset="-128"/>
              </a:rPr>
              <a:t>•  It is anticipated that 3DES and the Advanced Encryption Standard (AES) will</a:t>
            </a:r>
          </a:p>
          <a:p>
            <a:r>
              <a:rPr lang="en-US" sz="1200" kern="1200" dirty="0">
                <a:solidFill>
                  <a:schemeClr val="tx1"/>
                </a:solidFill>
                <a:effectLst/>
                <a:latin typeface="Times New Roman" pitchFamily="-110" charset="0"/>
                <a:ea typeface="ＭＳ Ｐゴシック" pitchFamily="-1" charset="-128"/>
                <a:cs typeface="ＭＳ Ｐゴシック" pitchFamily="-1" charset="-128"/>
              </a:rPr>
              <a:t>coexist as FIPS-approved algorithms, allowing for a gradual transition to AES.</a:t>
            </a:r>
          </a:p>
          <a:p>
            <a:endParaRPr lang="en-US" sz="1200" kern="1200" dirty="0">
              <a:solidFill>
                <a:schemeClr val="tx1"/>
              </a:solidFill>
              <a:effectLst/>
              <a:latin typeface="Times New Roman" pitchFamily="-110" charset="0"/>
              <a:ea typeface="ＭＳ Ｐゴシック" pitchFamily="-1" charset="-128"/>
              <a:cs typeface="ＭＳ Ｐゴシック" pitchFamily="-1" charset="-128"/>
            </a:endParaRPr>
          </a:p>
          <a:p>
            <a:r>
              <a:rPr lang="en-US" sz="1200" kern="1200" dirty="0">
                <a:solidFill>
                  <a:schemeClr val="tx1"/>
                </a:solidFill>
                <a:effectLst/>
                <a:latin typeface="Times New Roman" pitchFamily="-110" charset="0"/>
                <a:ea typeface="ＭＳ Ｐゴシック" pitchFamily="-1" charset="-128"/>
                <a:cs typeface="ＭＳ Ｐゴシック" pitchFamily="-1" charset="-128"/>
              </a:rPr>
              <a:t>It is easy to see that 3DES is a formidable algorithm. Because the underlying</a:t>
            </a:r>
          </a:p>
          <a:p>
            <a:r>
              <a:rPr lang="en-US" sz="1200" kern="1200" dirty="0">
                <a:solidFill>
                  <a:schemeClr val="tx1"/>
                </a:solidFill>
                <a:effectLst/>
                <a:latin typeface="Times New Roman" pitchFamily="-110" charset="0"/>
                <a:ea typeface="ＭＳ Ｐゴシック" pitchFamily="-1" charset="-128"/>
                <a:cs typeface="ＭＳ Ｐゴシック" pitchFamily="-1" charset="-128"/>
              </a:rPr>
              <a:t>cryptographic algorithm is DEA, 3DES can claim the same resistance to cryptanalysis</a:t>
            </a:r>
          </a:p>
          <a:p>
            <a:r>
              <a:rPr lang="en-US" sz="1200" kern="1200" dirty="0">
                <a:solidFill>
                  <a:schemeClr val="tx1"/>
                </a:solidFill>
                <a:effectLst/>
                <a:latin typeface="Times New Roman" pitchFamily="-110" charset="0"/>
                <a:ea typeface="ＭＳ Ｐゴシック" pitchFamily="-1" charset="-128"/>
                <a:cs typeface="ＭＳ Ｐゴシック" pitchFamily="-1" charset="-128"/>
              </a:rPr>
              <a:t>based on the algorithm as is claimed for DEA. Further, with a 168-bit key length,</a:t>
            </a:r>
          </a:p>
          <a:p>
            <a:r>
              <a:rPr lang="en-US" sz="1200" kern="1200" dirty="0">
                <a:solidFill>
                  <a:schemeClr val="tx1"/>
                </a:solidFill>
                <a:effectLst/>
                <a:latin typeface="Times New Roman" pitchFamily="-110" charset="0"/>
                <a:ea typeface="ＭＳ Ｐゴシック" pitchFamily="-1" charset="-128"/>
                <a:cs typeface="ＭＳ Ｐゴシック" pitchFamily="-1" charset="-128"/>
              </a:rPr>
              <a:t>brute-force attacks are effectively impossible.</a:t>
            </a:r>
          </a:p>
          <a:p>
            <a:endParaRPr lang="en-US" sz="1200" kern="1200" dirty="0">
              <a:solidFill>
                <a:schemeClr val="tx1"/>
              </a:solidFill>
              <a:effectLst/>
              <a:latin typeface="Times New Roman" pitchFamily="-110" charset="0"/>
              <a:ea typeface="ＭＳ Ｐゴシック" pitchFamily="-1" charset="-128"/>
              <a:cs typeface="ＭＳ Ｐゴシック" pitchFamily="-1" charset="-128"/>
            </a:endParaRPr>
          </a:p>
          <a:p>
            <a:r>
              <a:rPr lang="en-US" sz="1200" kern="1200" dirty="0">
                <a:solidFill>
                  <a:schemeClr val="tx1"/>
                </a:solidFill>
                <a:effectLst/>
                <a:latin typeface="Times New Roman" pitchFamily="-110" charset="0"/>
                <a:ea typeface="ＭＳ Ｐゴシック" pitchFamily="-1" charset="-128"/>
                <a:cs typeface="ＭＳ Ｐゴシック" pitchFamily="-1" charset="-128"/>
              </a:rPr>
              <a:t>Ultimately, AES is intended to replace 3DES, but this process will take a</a:t>
            </a:r>
          </a:p>
          <a:p>
            <a:r>
              <a:rPr lang="en-US" sz="1200" kern="1200" dirty="0">
                <a:solidFill>
                  <a:schemeClr val="tx1"/>
                </a:solidFill>
                <a:effectLst/>
                <a:latin typeface="Times New Roman" pitchFamily="-110" charset="0"/>
                <a:ea typeface="ＭＳ Ｐゴシック" pitchFamily="-1" charset="-128"/>
                <a:cs typeface="ＭＳ Ｐゴシック" pitchFamily="-1" charset="-128"/>
              </a:rPr>
              <a:t>number of years. NIST anticipates that 3DES will remain an approved algorithm</a:t>
            </a:r>
          </a:p>
          <a:p>
            <a:r>
              <a:rPr lang="en-US" sz="1200" kern="1200" dirty="0">
                <a:solidFill>
                  <a:schemeClr val="tx1"/>
                </a:solidFill>
                <a:effectLst/>
                <a:latin typeface="Times New Roman" pitchFamily="-110" charset="0"/>
                <a:ea typeface="ＭＳ Ｐゴシック" pitchFamily="-1" charset="-128"/>
                <a:cs typeface="ＭＳ Ｐゴシック" pitchFamily="-1" charset="-128"/>
              </a:rPr>
              <a:t>(for U.S. government use) for the foreseeable future.</a:t>
            </a:r>
          </a:p>
          <a:p>
            <a:pPr eaLnBrk="1" hangingPunct="1"/>
            <a:endParaRPr lang="en-US"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2461578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Slide Number Placeholder 7"/>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white">
                  <a:lumMod val="65000"/>
                  <a:lumOff val="3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85CF7B68-3A81-2E4B-BA12-F5A493E24C50}"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F842B32E-5D81-2D4F-8CC9-49749ECC729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A00927A-0526-144F-9580-37ABB5A1E7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7CD43092-C6C6-4F4E-AC3B-C3372C3BCD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a typeface="+mn-ea"/>
              <a:cs typeface="+mn-cs"/>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a typeface="+mn-ea"/>
              <a:cs typeface="+mn-cs"/>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solidFill>
                  <a:prstClr val="white">
                    <a:lumMod val="65000"/>
                    <a:lumOff val="35000"/>
                  </a:prstClr>
                </a:solidFill>
                <a:ea typeface="+mn-ea"/>
                <a:cs typeface="+mn-cs"/>
              </a:rPr>
              <a:pPr/>
              <a:t>‹#›</a:t>
            </a:fld>
            <a:endParaRPr lang="en-US" dirty="0">
              <a:solidFill>
                <a:prstClr val="white">
                  <a:lumMod val="65000"/>
                  <a:lumOff val="35000"/>
                </a:prstClr>
              </a:solidFill>
              <a:ea typeface="+mn-ea"/>
              <a:cs typeface="+mn-cs"/>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 bg1="dk1" tx1="lt1" bg2="dk2"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1.png"/><Relationship Id="rId4" Type="http://schemas.openxmlformats.org/officeDocument/2006/relationships/package" Target="../embeddings/Microsoft_Word_Document1.docx"/></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package" Target="../embeddings/Microsoft_Word_Document.docx"/></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75000"/>
            <a:alpha val="94000"/>
          </a:schemeClr>
        </a:solidFill>
        <a:effectLst/>
      </p:bgPr>
    </p:bg>
    <p:spTree>
      <p:nvGrpSpPr>
        <p:cNvPr id="1" name=""/>
        <p:cNvGrpSpPr/>
        <p:nvPr/>
      </p:nvGrpSpPr>
      <p:grpSpPr>
        <a:xfrm>
          <a:off x="0" y="0"/>
          <a:ext cx="0" cy="0"/>
          <a:chOff x="0" y="0"/>
          <a:chExt cx="0" cy="0"/>
        </a:xfrm>
      </p:grpSpPr>
      <p:sp>
        <p:nvSpPr>
          <p:cNvPr id="3" name="TextBox 2"/>
          <p:cNvSpPr txBox="1"/>
          <p:nvPr/>
        </p:nvSpPr>
        <p:spPr>
          <a:xfrm>
            <a:off x="467544" y="792480"/>
            <a:ext cx="8136904" cy="4739759"/>
          </a:xfrm>
          <a:prstGeom prst="rect">
            <a:avLst/>
          </a:prstGeom>
          <a:noFill/>
        </p:spPr>
        <p:txBody>
          <a:bodyPr wrap="square" rtlCol="0">
            <a:spAutoFit/>
          </a:bodyPr>
          <a:lstStyle/>
          <a:p>
            <a:pPr algn="ctr"/>
            <a:r>
              <a:rPr lang="en-US" sz="6000" dirty="0">
                <a:solidFill>
                  <a:schemeClr val="tx2"/>
                </a:solidFill>
                <a:effectLst>
                  <a:outerShdw blurRad="63500" dist="38100" dir="5400000" algn="t" rotWithShape="0">
                    <a:prstClr val="black">
                      <a:alpha val="25000"/>
                    </a:prstClr>
                  </a:outerShdw>
                </a:effectLst>
                <a:latin typeface="+mn-lt"/>
                <a:ea typeface="+mj-ea"/>
                <a:cs typeface="+mj-cs"/>
              </a:rPr>
              <a:t>Symmetric Encryption and Message Confidentiality</a:t>
            </a:r>
          </a:p>
          <a:p>
            <a:pPr algn="ctr"/>
            <a:endParaRPr lang="en-US" sz="2500" dirty="0">
              <a:latin typeface="Baskerville Bold Italic" charset="0"/>
            </a:endParaRPr>
          </a:p>
          <a:p>
            <a:pPr algn="ctr"/>
            <a:endParaRPr lang="en-US" sz="2500" dirty="0">
              <a:latin typeface="Baskerville Bold Italic" charset="0"/>
            </a:endParaRPr>
          </a:p>
          <a:p>
            <a:pPr algn="ctr"/>
            <a:r>
              <a:rPr lang="en-US" sz="2400" dirty="0">
                <a:solidFill>
                  <a:schemeClr val="tx2"/>
                </a:solidFill>
                <a:effectLst>
                  <a:outerShdw blurRad="63500" dist="38100" dir="5400000" algn="t" rotWithShape="0">
                    <a:prstClr val="black">
                      <a:alpha val="25000"/>
                    </a:prstClr>
                  </a:outerShdw>
                </a:effectLst>
              </a:rPr>
              <a:t>Bojan </a:t>
            </a:r>
            <a:r>
              <a:rPr lang="en-US" sz="2400" dirty="0" err="1">
                <a:solidFill>
                  <a:schemeClr val="tx2"/>
                </a:solidFill>
                <a:effectLst>
                  <a:outerShdw blurRad="63500" dist="38100" dir="5400000" algn="t" rotWithShape="0">
                    <a:prstClr val="black">
                      <a:alpha val="25000"/>
                    </a:prstClr>
                  </a:outerShdw>
                </a:effectLst>
              </a:rPr>
              <a:t>Božić</a:t>
            </a:r>
            <a:endParaRPr lang="en-US" sz="2400" dirty="0">
              <a:solidFill>
                <a:schemeClr val="tx2"/>
              </a:solidFill>
              <a:effectLst>
                <a:outerShdw blurRad="63500" dist="38100" dir="5400000" algn="t" rotWithShape="0">
                  <a:prstClr val="black">
                    <a:alpha val="25000"/>
                  </a:prstClr>
                </a:outerShdw>
              </a:effectLst>
              <a:latin typeface="+mn-lt"/>
              <a:ea typeface="+mj-ea"/>
              <a:cs typeface="+mj-cs"/>
            </a:endParaRPr>
          </a:p>
          <a:p>
            <a:pPr algn="ctr"/>
            <a:endParaRPr lang="en-US" sz="2400" dirty="0">
              <a:solidFill>
                <a:schemeClr val="tx2"/>
              </a:solidFill>
              <a:effectLst>
                <a:outerShdw blurRad="63500" dist="38100" dir="5400000" algn="t" rotWithShape="0">
                  <a:prstClr val="black">
                    <a:alpha val="25000"/>
                  </a:prstClr>
                </a:outerShdw>
              </a:effectLst>
              <a:latin typeface="+mn-lt"/>
              <a:ea typeface="+mj-ea"/>
              <a:cs typeface="+mj-cs"/>
            </a:endParaRPr>
          </a:p>
          <a:p>
            <a:pPr algn="ctr"/>
            <a:r>
              <a:rPr lang="en-US" sz="2400" dirty="0">
                <a:solidFill>
                  <a:schemeClr val="tx2"/>
                </a:solidFill>
                <a:effectLst>
                  <a:outerShdw blurRad="63500" dist="38100" dir="5400000" algn="t" rotWithShape="0">
                    <a:prstClr val="black">
                      <a:alpha val="25000"/>
                    </a:prstClr>
                  </a:outerShdw>
                </a:effectLst>
                <a:latin typeface="+mn-lt"/>
                <a:ea typeface="+mj-ea"/>
                <a:cs typeface="+mj-cs"/>
              </a:rPr>
              <a:t>By:  William Stallings and Lawrie Brown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3.pdf"/>
          <p:cNvPicPr>
            <a:picLocks noChangeAspect="1"/>
          </p:cNvPicPr>
          <p:nvPr/>
        </p:nvPicPr>
        <p:blipFill rotWithShape="1">
          <a:blip r:embed="rId3">
            <a:extLst>
              <a:ext uri="{28A0092B-C50C-407E-A947-70E740481C1C}">
                <a14:useLocalDpi xmlns:a14="http://schemas.microsoft.com/office/drawing/2010/main" val="0"/>
              </a:ext>
            </a:extLst>
          </a:blip>
          <a:srcRect t="4097" b="7087"/>
          <a:stretch/>
        </p:blipFill>
        <p:spPr>
          <a:xfrm>
            <a:off x="1691680" y="188640"/>
            <a:ext cx="5688632" cy="6538425"/>
          </a:xfrm>
          <a:prstGeom prst="rect">
            <a:avLst/>
          </a:prstGeom>
          <a:solidFill>
            <a:schemeClr val="tx1"/>
          </a:solidFill>
        </p:spPr>
      </p:pic>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4.pdf"/>
          <p:cNvPicPr>
            <a:picLocks noChangeAspect="1"/>
          </p:cNvPicPr>
          <p:nvPr/>
        </p:nvPicPr>
        <p:blipFill rotWithShape="1">
          <a:blip r:embed="rId3">
            <a:extLst>
              <a:ext uri="{28A0092B-C50C-407E-A947-70E740481C1C}">
                <a14:useLocalDpi xmlns:a14="http://schemas.microsoft.com/office/drawing/2010/main" val="0"/>
              </a:ext>
            </a:extLst>
          </a:blip>
          <a:srcRect l="1862" t="1701" r="4050" b="2750"/>
          <a:stretch/>
        </p:blipFill>
        <p:spPr>
          <a:xfrm>
            <a:off x="337159" y="116632"/>
            <a:ext cx="8350274" cy="6552728"/>
          </a:xfrm>
          <a:prstGeom prst="rect">
            <a:avLst/>
          </a:prstGeom>
          <a:solidFill>
            <a:schemeClr val="tx1"/>
          </a:solidFill>
        </p:spPr>
      </p:pic>
    </p:spTree>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51520" y="548680"/>
            <a:ext cx="8508022" cy="5904656"/>
          </a:xfrm>
          <a:prstGeom prst="rect">
            <a:avLst/>
          </a:prstGeom>
          <a:solidFill>
            <a:schemeClr val="tx1"/>
          </a:solidFill>
        </p:spPr>
      </p:pic>
    </p:spTree>
  </p:cSld>
  <p:clrMapOvr>
    <a:masterClrMapping/>
  </p:clrMapOvr>
  <p:transition>
    <p:wipe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210675" y="1181100"/>
            <a:ext cx="1762125" cy="5905500"/>
          </a:xfrm>
          <a:prstGeom prst="rect">
            <a:avLst/>
          </a:prstGeom>
          <a:solidFill>
            <a:schemeClr val="tx1">
              <a:lumMod val="75000"/>
            </a:schemeClr>
          </a:solidFill>
        </p:spPr>
        <p:txBody>
          <a:bodyPr>
            <a:spAutoFit/>
          </a:bodyPr>
          <a:lstStyle/>
          <a:p>
            <a:pPr>
              <a:defRPr/>
            </a:pPr>
            <a:endParaRPr lang="en-US" dirty="0">
              <a:latin typeface="Arial" pitchFamily="-110" charset="0"/>
              <a:ea typeface="+mn-ea"/>
              <a:cs typeface="+mn-cs"/>
            </a:endParaRPr>
          </a:p>
        </p:txBody>
      </p:sp>
      <p:pic>
        <p:nvPicPr>
          <p:cNvPr id="4" name="Picture 3"/>
          <p:cNvPicPr>
            <a:picLocks noChangeAspect="1"/>
          </p:cNvPicPr>
          <p:nvPr/>
        </p:nvPicPr>
        <p:blipFill>
          <a:blip r:embed="rId3"/>
          <a:stretch>
            <a:fillRect/>
          </a:stretch>
        </p:blipFill>
        <p:spPr>
          <a:xfrm>
            <a:off x="323528" y="908720"/>
            <a:ext cx="8640960" cy="5566267"/>
          </a:xfrm>
          <a:prstGeom prst="rect">
            <a:avLst/>
          </a:prstGeom>
          <a:solidFill>
            <a:schemeClr val="tx1"/>
          </a:solidFill>
        </p:spPr>
      </p:pic>
      <p:sp>
        <p:nvSpPr>
          <p:cNvPr id="6" name="Rectangle 5"/>
          <p:cNvSpPr/>
          <p:nvPr/>
        </p:nvSpPr>
        <p:spPr>
          <a:xfrm>
            <a:off x="323528" y="332656"/>
            <a:ext cx="8640960" cy="584776"/>
          </a:xfrm>
          <a:prstGeom prst="rect">
            <a:avLst/>
          </a:prstGeom>
          <a:solidFill>
            <a:schemeClr val="tx1">
              <a:alpha val="96000"/>
            </a:schemeClr>
          </a:solidFill>
        </p:spPr>
        <p:txBody>
          <a:bodyPr wrap="square">
            <a:spAutoFit/>
          </a:bodyPr>
          <a:lstStyle/>
          <a:p>
            <a:pPr algn="ctr"/>
            <a:r>
              <a:rPr lang="en-US" sz="3200" b="1" dirty="0">
                <a:latin typeface="+mn-lt"/>
              </a:rPr>
              <a:t>Table 20.2    AES S-Boxes</a:t>
            </a:r>
            <a:r>
              <a:rPr lang="en-US" sz="3200" dirty="0">
                <a:effectLst/>
                <a:latin typeface="+mn-lt"/>
              </a:rPr>
              <a:t> </a:t>
            </a:r>
            <a:endParaRPr lang="en-US" sz="3200" dirty="0">
              <a:latin typeface="+mn-lt"/>
            </a:endParaRPr>
          </a:p>
        </p:txBody>
      </p:sp>
      <p:sp>
        <p:nvSpPr>
          <p:cNvPr id="7" name="Rectangle 6"/>
          <p:cNvSpPr/>
          <p:nvPr/>
        </p:nvSpPr>
        <p:spPr>
          <a:xfrm>
            <a:off x="2703331" y="404664"/>
            <a:ext cx="3683520" cy="461665"/>
          </a:xfrm>
          <a:prstGeom prst="rect">
            <a:avLst/>
          </a:prstGeom>
        </p:spPr>
        <p:txBody>
          <a:bodyPr wrap="none">
            <a:spAutoFit/>
          </a:bodyPr>
          <a:lstStyle/>
          <a:p>
            <a:pPr algn="ctr"/>
            <a:r>
              <a:rPr lang="en-US" sz="2400" b="1" dirty="0">
                <a:solidFill>
                  <a:schemeClr val="bg1"/>
                </a:solidFill>
                <a:latin typeface="+mn-lt"/>
              </a:rPr>
              <a:t>Table 20.2    AES S-Boxes</a:t>
            </a:r>
            <a:r>
              <a:rPr lang="en-US" sz="2400" dirty="0">
                <a:solidFill>
                  <a:schemeClr val="bg1"/>
                </a:solidFill>
                <a:effectLst/>
                <a:latin typeface="+mn-lt"/>
              </a:rPr>
              <a:t> </a:t>
            </a:r>
            <a:endParaRPr lang="en-US" sz="2400" dirty="0">
              <a:solidFill>
                <a:schemeClr val="bg1"/>
              </a:solidFill>
              <a:latin typeface="+mn-lt"/>
            </a:endParaRPr>
          </a:p>
        </p:txBody>
      </p:sp>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1026"/>
          <p:cNvSpPr>
            <a:spLocks noGrp="1" noChangeArrowheads="1"/>
          </p:cNvSpPr>
          <p:nvPr>
            <p:ph type="title" idx="4294967295"/>
          </p:nvPr>
        </p:nvSpPr>
        <p:spPr>
          <a:xfrm>
            <a:off x="5410200" y="0"/>
            <a:ext cx="3733800" cy="2286000"/>
          </a:xfrm>
        </p:spPr>
        <p:txBody>
          <a:bodyPr wrap="square" numCol="1" anchorCtr="0" compatLnSpc="1">
            <a:prstTxWarp prst="textNoShape">
              <a:avLst/>
            </a:prstTxWarp>
          </a:bodyPr>
          <a:lstStyle/>
          <a:p>
            <a:pPr eaLnBrk="1" hangingPunct="1"/>
            <a:r>
              <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charset="0"/>
                <a:cs typeface="ＭＳ Ｐゴシック" charset="0"/>
              </a:rPr>
              <a:t>Shift </a:t>
            </a:r>
            <a:br>
              <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charset="0"/>
                <a:cs typeface="ＭＳ Ｐゴシック" charset="0"/>
              </a:rPr>
            </a:br>
            <a:r>
              <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charset="0"/>
                <a:cs typeface="ＭＳ Ｐゴシック" charset="0"/>
              </a:rPr>
              <a:t>Rows</a:t>
            </a:r>
          </a:p>
        </p:txBody>
      </p:sp>
      <p:graphicFrame>
        <p:nvGraphicFramePr>
          <p:cNvPr id="7" name="Content Placeholder 6"/>
          <p:cNvGraphicFramePr>
            <a:graphicFrameLocks noGrp="1"/>
          </p:cNvGraphicFramePr>
          <p:nvPr>
            <p:ph idx="4294967295"/>
            <p:extLst>
              <p:ext uri="{D42A27DB-BD31-4B8C-83A1-F6EECF244321}">
                <p14:modId xmlns:p14="http://schemas.microsoft.com/office/powerpoint/2010/main" val="476847816"/>
              </p:ext>
            </p:extLst>
          </p:nvPr>
        </p:nvGraphicFramePr>
        <p:xfrm>
          <a:off x="-1188640" y="116632"/>
          <a:ext cx="9677400" cy="662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8692308" y="1828800"/>
            <a:ext cx="184731" cy="369332"/>
          </a:xfrm>
          <a:prstGeom prst="rect">
            <a:avLst/>
          </a:prstGeom>
          <a:noFill/>
        </p:spPr>
        <p:txBody>
          <a:bodyPr wrap="none" rtlCol="0">
            <a:spAutoFit/>
          </a:bodyPr>
          <a:lstStyle/>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bwMode="auto">
          <a:xfrm>
            <a:off x="0" y="0"/>
            <a:ext cx="9144000" cy="1412776"/>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effectLst/>
                <a:ea typeface="ＭＳ Ｐゴシック" charset="0"/>
                <a:cs typeface="ＭＳ Ｐゴシック" charset="0"/>
              </a:rPr>
              <a:t>Mix Columns and Add Key</a:t>
            </a:r>
          </a:p>
        </p:txBody>
      </p:sp>
      <p:sp>
        <p:nvSpPr>
          <p:cNvPr id="46083" name="Rectangle 3"/>
          <p:cNvSpPr>
            <a:spLocks noGrp="1" noChangeArrowheads="1"/>
          </p:cNvSpPr>
          <p:nvPr>
            <p:ph idx="1"/>
          </p:nvPr>
        </p:nvSpPr>
        <p:spPr bwMode="auto">
          <a:xfrm>
            <a:off x="457200" y="2057400"/>
            <a:ext cx="8229600" cy="4800600"/>
          </a:xfrm>
        </p:spPr>
        <p:txBody>
          <a:bodyPr wrap="square" numCol="1" anchor="t" anchorCtr="0" compatLnSpc="1">
            <a:prstTxWarp prst="textNoShape">
              <a:avLst/>
            </a:prstTxWarp>
            <a:normAutofit/>
          </a:bodyPr>
          <a:lstStyle/>
          <a:p>
            <a:pPr eaLnBrk="1" hangingPunct="1">
              <a:lnSpc>
                <a:spcPct val="90000"/>
              </a:lnSpc>
              <a:buClr>
                <a:schemeClr val="accent6">
                  <a:lumMod val="40000"/>
                  <a:lumOff val="60000"/>
                </a:schemeClr>
              </a:buClr>
              <a:buSzPct val="140000"/>
              <a:buFont typeface="Arial" charset="0"/>
              <a:buChar char="•"/>
            </a:pPr>
            <a:r>
              <a:rPr lang="en-US" sz="3200" dirty="0">
                <a:latin typeface="+mn-lt"/>
                <a:ea typeface="ＭＳ Ｐゴシック" charset="0"/>
                <a:cs typeface="ＭＳ Ｐゴシック" charset="0"/>
              </a:rPr>
              <a:t>M</a:t>
            </a:r>
            <a:r>
              <a:rPr lang="en-US" sz="3200" dirty="0">
                <a:effectLst/>
                <a:latin typeface="+mn-lt"/>
                <a:ea typeface="ＭＳ Ｐゴシック" charset="0"/>
                <a:cs typeface="ＭＳ Ｐゴシック" charset="0"/>
              </a:rPr>
              <a:t>ix columns</a:t>
            </a:r>
          </a:p>
          <a:p>
            <a:pPr lvl="1" eaLnBrk="1" hangingPunct="1">
              <a:lnSpc>
                <a:spcPct val="90000"/>
              </a:lnSpc>
              <a:buClr>
                <a:schemeClr val="accent6">
                  <a:lumMod val="40000"/>
                  <a:lumOff val="60000"/>
                </a:schemeClr>
              </a:buClr>
              <a:buSzPct val="140000"/>
              <a:buFont typeface="Arial" charset="0"/>
              <a:buChar char="•"/>
            </a:pPr>
            <a:r>
              <a:rPr lang="en-US" sz="2000" dirty="0">
                <a:latin typeface="+mn-lt"/>
                <a:ea typeface="ＭＳ Ｐゴシック" charset="0"/>
              </a:rPr>
              <a:t>O</a:t>
            </a:r>
            <a:r>
              <a:rPr lang="en-US" sz="2000" dirty="0">
                <a:effectLst/>
                <a:latin typeface="+mn-lt"/>
                <a:ea typeface="ＭＳ Ｐゴシック" charset="0"/>
              </a:rPr>
              <a:t>perates on each column individually</a:t>
            </a:r>
          </a:p>
          <a:p>
            <a:pPr lvl="1" eaLnBrk="1" hangingPunct="1">
              <a:lnSpc>
                <a:spcPct val="90000"/>
              </a:lnSpc>
              <a:buClr>
                <a:schemeClr val="accent6">
                  <a:lumMod val="40000"/>
                  <a:lumOff val="60000"/>
                </a:schemeClr>
              </a:buClr>
              <a:buSzPct val="140000"/>
              <a:buFont typeface="Arial" charset="0"/>
              <a:buChar char="•"/>
            </a:pPr>
            <a:r>
              <a:rPr lang="en-US" sz="2000" dirty="0">
                <a:latin typeface="+mn-lt"/>
                <a:ea typeface="ＭＳ Ｐゴシック" charset="0"/>
              </a:rPr>
              <a:t>M</a:t>
            </a:r>
            <a:r>
              <a:rPr lang="en-US" sz="2000" dirty="0">
                <a:effectLst/>
                <a:latin typeface="+mn-lt"/>
                <a:ea typeface="ＭＳ Ｐゴシック" charset="0"/>
              </a:rPr>
              <a:t>apping each byte to a new value that is a function of all four bytes in the column</a:t>
            </a:r>
          </a:p>
          <a:p>
            <a:pPr lvl="1" eaLnBrk="1" hangingPunct="1">
              <a:lnSpc>
                <a:spcPct val="90000"/>
              </a:lnSpc>
              <a:buClr>
                <a:schemeClr val="accent6">
                  <a:lumMod val="40000"/>
                  <a:lumOff val="60000"/>
                </a:schemeClr>
              </a:buClr>
              <a:buSzPct val="140000"/>
              <a:buFont typeface="Arial" charset="0"/>
              <a:buChar char="•"/>
            </a:pPr>
            <a:r>
              <a:rPr lang="en-US" sz="2000" dirty="0">
                <a:latin typeface="+mn-lt"/>
                <a:ea typeface="ＭＳ Ｐゴシック" charset="0"/>
              </a:rPr>
              <a:t>U</a:t>
            </a:r>
            <a:r>
              <a:rPr lang="en-US" sz="2000" dirty="0">
                <a:effectLst/>
                <a:latin typeface="+mn-lt"/>
                <a:ea typeface="ＭＳ Ｐゴシック" charset="0"/>
              </a:rPr>
              <a:t>se of equations over finite fields</a:t>
            </a:r>
          </a:p>
          <a:p>
            <a:pPr lvl="1" eaLnBrk="1" hangingPunct="1">
              <a:lnSpc>
                <a:spcPct val="90000"/>
              </a:lnSpc>
              <a:buClr>
                <a:schemeClr val="accent6">
                  <a:lumMod val="40000"/>
                  <a:lumOff val="60000"/>
                </a:schemeClr>
              </a:buClr>
              <a:buSzPct val="140000"/>
              <a:buFont typeface="Arial" charset="0"/>
              <a:buChar char="•"/>
            </a:pPr>
            <a:r>
              <a:rPr lang="en-US" sz="2000" dirty="0">
                <a:latin typeface="+mn-lt"/>
                <a:ea typeface="ＭＳ Ｐゴシック" charset="0"/>
              </a:rPr>
              <a:t>T</a:t>
            </a:r>
            <a:r>
              <a:rPr lang="en-US" sz="2000" dirty="0">
                <a:effectLst/>
                <a:latin typeface="+mn-lt"/>
                <a:ea typeface="ＭＳ Ｐゴシック" charset="0"/>
              </a:rPr>
              <a:t>o provide good mixing of bytes in column</a:t>
            </a:r>
          </a:p>
          <a:p>
            <a:pPr>
              <a:lnSpc>
                <a:spcPct val="90000"/>
              </a:lnSpc>
              <a:buClr>
                <a:schemeClr val="accent6">
                  <a:lumMod val="40000"/>
                  <a:lumOff val="60000"/>
                </a:schemeClr>
              </a:buClr>
              <a:buSzPct val="140000"/>
              <a:buFont typeface="Arial" charset="0"/>
              <a:buChar char="•"/>
            </a:pPr>
            <a:r>
              <a:rPr lang="en-US" sz="3200" dirty="0">
                <a:latin typeface="+mn-lt"/>
                <a:ea typeface="ＭＳ Ｐゴシック" charset="0"/>
                <a:cs typeface="ＭＳ Ｐゴシック" charset="0"/>
              </a:rPr>
              <a:t>Add round key</a:t>
            </a:r>
          </a:p>
          <a:p>
            <a:pPr lvl="1" eaLnBrk="1" hangingPunct="1">
              <a:lnSpc>
                <a:spcPct val="90000"/>
              </a:lnSpc>
              <a:buClr>
                <a:schemeClr val="accent6">
                  <a:lumMod val="40000"/>
                  <a:lumOff val="60000"/>
                </a:schemeClr>
              </a:buClr>
              <a:buSzPct val="140000"/>
              <a:buFont typeface="Arial" charset="0"/>
              <a:buChar char="•"/>
            </a:pPr>
            <a:r>
              <a:rPr lang="en-US" sz="2000" dirty="0">
                <a:latin typeface="+mn-lt"/>
                <a:ea typeface="ＭＳ Ｐゴシック" charset="0"/>
              </a:rPr>
              <a:t>S</a:t>
            </a:r>
            <a:r>
              <a:rPr lang="en-US" sz="2000" dirty="0">
                <a:effectLst/>
                <a:latin typeface="+mn-lt"/>
                <a:ea typeface="ＭＳ Ｐゴシック" charset="0"/>
              </a:rPr>
              <a:t>imply XOR State with bits of expanded key</a:t>
            </a:r>
          </a:p>
          <a:p>
            <a:pPr lvl="1" eaLnBrk="1" hangingPunct="1">
              <a:lnSpc>
                <a:spcPct val="90000"/>
              </a:lnSpc>
              <a:buClr>
                <a:schemeClr val="accent6">
                  <a:lumMod val="40000"/>
                  <a:lumOff val="60000"/>
                </a:schemeClr>
              </a:buClr>
              <a:buSzPct val="140000"/>
              <a:buFont typeface="Arial" charset="0"/>
              <a:buChar char="•"/>
            </a:pPr>
            <a:r>
              <a:rPr lang="en-US" sz="2000" dirty="0">
                <a:latin typeface="+mn-lt"/>
                <a:ea typeface="ＭＳ Ｐゴシック" charset="0"/>
              </a:rPr>
              <a:t>S</a:t>
            </a:r>
            <a:r>
              <a:rPr lang="en-US" sz="2000" dirty="0">
                <a:effectLst/>
                <a:latin typeface="+mn-lt"/>
                <a:ea typeface="ＭＳ Ｐゴシック" charset="0"/>
              </a:rPr>
              <a:t>ecurity from complexity of round key expansion and other stages of AES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457200" y="0"/>
            <a:ext cx="8229600" cy="1484784"/>
          </a:xfrm>
        </p:spPr>
        <p:txBody>
          <a:bodyPr wrap="square" numCol="1" anchorCtr="0" compatLnSpc="1">
            <a:prstTxWarp prst="textNoShape">
              <a:avLst/>
            </a:prstTxWarp>
          </a:bodyPr>
          <a:lstStyle/>
          <a:p>
            <a:pPr eaLnBrk="1" hangingPunct="1"/>
            <a:r>
              <a:rPr lang="en-US" sz="7200" dirty="0">
                <a:solidFill>
                  <a:schemeClr val="accent6">
                    <a:lumMod val="40000"/>
                    <a:lumOff val="60000"/>
                  </a:schemeClr>
                </a:solidFill>
                <a:effectLst/>
                <a:ea typeface="ＭＳ Ｐゴシック" charset="0"/>
                <a:cs typeface="ＭＳ Ｐゴシック" charset="0"/>
              </a:rPr>
              <a:t>Stream Ciphers</a:t>
            </a: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381729847"/>
              </p:ext>
            </p:extLst>
          </p:nvPr>
        </p:nvGraphicFramePr>
        <p:xfrm>
          <a:off x="457200" y="1905000"/>
          <a:ext cx="82296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12201" b="32150"/>
          <a:stretch/>
        </p:blipFill>
        <p:spPr>
          <a:xfrm>
            <a:off x="395536" y="404664"/>
            <a:ext cx="8386544" cy="6039707"/>
          </a:xfrm>
          <a:prstGeom prst="rect">
            <a:avLst/>
          </a:prstGeom>
          <a:solidFill>
            <a:schemeClr val="tx1"/>
          </a:solidFill>
        </p:spPr>
      </p:pic>
    </p:spTree>
  </p:cSld>
  <p:clrMapOvr>
    <a:masterClrMapping/>
  </p:clrMapOvr>
  <p:transition>
    <p:wipe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404" t="1701" r="2857" b="1701"/>
          <a:stretch/>
        </p:blipFill>
        <p:spPr>
          <a:xfrm>
            <a:off x="251521" y="116632"/>
            <a:ext cx="8496944" cy="6624736"/>
          </a:xfrm>
          <a:prstGeom prst="rect">
            <a:avLst/>
          </a:prstGeom>
        </p:spPr>
      </p:pic>
    </p:spTree>
    <p:extLst>
      <p:ext uri="{BB962C8B-B14F-4D97-AF65-F5344CB8AC3E}">
        <p14:creationId xmlns:p14="http://schemas.microsoft.com/office/powerpoint/2010/main" val="942899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1130589055"/>
              </p:ext>
            </p:extLst>
          </p:nvPr>
        </p:nvGraphicFramePr>
        <p:xfrm>
          <a:off x="1259632" y="1556792"/>
          <a:ext cx="6673071" cy="5106228"/>
        </p:xfrm>
        <a:graphic>
          <a:graphicData uri="http://schemas.openxmlformats.org/presentationml/2006/ole">
            <mc:AlternateContent xmlns:mc="http://schemas.openxmlformats.org/markup-compatibility/2006">
              <mc:Choice xmlns:v="urn:schemas-microsoft-com:vml" Requires="v">
                <p:oleObj spid="_x0000_s54302" name="Document" r:id="rId4" imgW="6057677" imgH="4635329" progId="Word.Document.12">
                  <p:embed/>
                </p:oleObj>
              </mc:Choice>
              <mc:Fallback>
                <p:oleObj name="Document" r:id="rId4" imgW="6057677" imgH="4635329" progId="Word.Document.12">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1556792"/>
                        <a:ext cx="6673071" cy="51062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p:cNvSpPr/>
          <p:nvPr/>
        </p:nvSpPr>
        <p:spPr>
          <a:xfrm>
            <a:off x="107504" y="188640"/>
            <a:ext cx="8928992" cy="1077218"/>
          </a:xfrm>
          <a:prstGeom prst="rect">
            <a:avLst/>
          </a:prstGeom>
        </p:spPr>
        <p:txBody>
          <a:bodyPr wrap="square">
            <a:spAutoFit/>
          </a:bodyPr>
          <a:lstStyle/>
          <a:p>
            <a:pPr algn="ctr"/>
            <a:r>
              <a:rPr lang="en-US" sz="3200" b="1" dirty="0">
                <a:solidFill>
                  <a:schemeClr val="accent6">
                    <a:lumMod val="40000"/>
                    <a:lumOff val="60000"/>
                  </a:schemeClr>
                </a:solidFill>
                <a:latin typeface="+mn-lt"/>
              </a:rPr>
              <a:t>Table 20.3  </a:t>
            </a:r>
          </a:p>
          <a:p>
            <a:pPr algn="ctr"/>
            <a:r>
              <a:rPr lang="en-US" sz="3200" b="1" dirty="0">
                <a:solidFill>
                  <a:schemeClr val="accent6">
                    <a:lumMod val="40000"/>
                    <a:lumOff val="60000"/>
                  </a:schemeClr>
                </a:solidFill>
                <a:latin typeface="+mn-lt"/>
              </a:rPr>
              <a:t>Block Cipher Modes of Operation</a:t>
            </a:r>
            <a:r>
              <a:rPr lang="en-US" sz="3200" dirty="0">
                <a:solidFill>
                  <a:schemeClr val="accent6">
                    <a:lumMod val="40000"/>
                    <a:lumOff val="60000"/>
                  </a:schemeClr>
                </a:solidFill>
                <a:effectLst/>
                <a:latin typeface="+mn-lt"/>
              </a:rPr>
              <a:t> </a:t>
            </a:r>
            <a:endParaRPr lang="en-US" sz="3200" dirty="0">
              <a:solidFill>
                <a:schemeClr val="accent6">
                  <a:lumMod val="40000"/>
                  <a:lumOff val="60000"/>
                </a:schemeClr>
              </a:solidFill>
              <a:latin typeface="+mn-lt"/>
            </a:endParaRPr>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0" y="228600"/>
            <a:ext cx="9144000" cy="1143000"/>
          </a:xfrm>
        </p:spPr>
        <p:txBody>
          <a:bodyPr wrap="square" numCol="1" anchorCtr="0" compatLnSpc="1">
            <a:prstTxWarp prst="textNoShape">
              <a:avLst/>
            </a:prstTxWarp>
          </a:bodyPr>
          <a:lstStyle/>
          <a:p>
            <a:pPr eaLnBrk="1" hangingPunct="1"/>
            <a:r>
              <a:rPr lang="en-US" sz="5300" dirty="0">
                <a:solidFill>
                  <a:srgbClr val="EDD3B6"/>
                </a:solidFill>
                <a:effectLst/>
                <a:ea typeface="ＭＳ Ｐゴシック" charset="0"/>
                <a:cs typeface="ＭＳ Ｐゴシック" charset="0"/>
              </a:rPr>
              <a:t>Symmetric Encryption </a:t>
            </a:r>
            <a:endParaRPr lang="en-AU" sz="3600" dirty="0">
              <a:solidFill>
                <a:srgbClr val="EDD3B6"/>
              </a:solidFill>
              <a:effectLst/>
              <a:ea typeface="ＭＳ Ｐゴシック" charset="0"/>
              <a:cs typeface="ＭＳ Ｐゴシック" charset="0"/>
            </a:endParaRPr>
          </a:p>
        </p:txBody>
      </p:sp>
      <p:sp>
        <p:nvSpPr>
          <p:cNvPr id="200707" name="Rectangle 3"/>
          <p:cNvSpPr>
            <a:spLocks noGrp="1" noChangeArrowheads="1"/>
          </p:cNvSpPr>
          <p:nvPr>
            <p:ph idx="1"/>
          </p:nvPr>
        </p:nvSpPr>
        <p:spPr>
          <a:xfrm>
            <a:off x="304800" y="1828800"/>
            <a:ext cx="8610600" cy="4648200"/>
          </a:xfrm>
        </p:spPr>
        <p:txBody>
          <a:bodyPr wrap="square" numCol="1" anchor="t" anchorCtr="0" compatLnSpc="1">
            <a:prstTxWarp prst="textNoShape">
              <a:avLst/>
            </a:prstTxWarp>
            <a:normAutofit/>
          </a:bodyPr>
          <a:lstStyle/>
          <a:p>
            <a:pPr eaLnBrk="1" hangingPunct="1">
              <a:lnSpc>
                <a:spcPct val="80000"/>
              </a:lnSpc>
              <a:buClr>
                <a:schemeClr val="accent6">
                  <a:lumMod val="60000"/>
                  <a:lumOff val="40000"/>
                </a:schemeClr>
              </a:buClr>
              <a:buSzPct val="140000"/>
              <a:buFont typeface="Arial" charset="0"/>
              <a:buChar char="•"/>
            </a:pPr>
            <a:r>
              <a:rPr lang="en-US" sz="3200" dirty="0">
                <a:latin typeface="+mn-lt"/>
                <a:ea typeface="ＭＳ Ｐゴシック" charset="0"/>
                <a:cs typeface="ＭＳ Ｐゴシック" charset="0"/>
              </a:rPr>
              <a:t> A</a:t>
            </a:r>
            <a:r>
              <a:rPr lang="en-US" sz="3200" dirty="0">
                <a:effectLst/>
                <a:latin typeface="+mn-lt"/>
                <a:ea typeface="ＭＳ Ｐゴシック" charset="0"/>
                <a:cs typeface="ＭＳ Ｐゴシック" charset="0"/>
              </a:rPr>
              <a:t>lso referred to as: </a:t>
            </a:r>
          </a:p>
          <a:p>
            <a:pPr marL="1517904" lvl="1" indent="-533400">
              <a:lnSpc>
                <a:spcPct val="80000"/>
              </a:lnSpc>
              <a:buClr>
                <a:schemeClr val="accent6">
                  <a:lumMod val="60000"/>
                  <a:lumOff val="40000"/>
                </a:schemeClr>
              </a:buClr>
              <a:buSzPct val="140000"/>
              <a:buFont typeface="Arial" charset="0"/>
              <a:buChar char="•"/>
            </a:pPr>
            <a:r>
              <a:rPr lang="en-US" sz="2000" dirty="0">
                <a:latin typeface="+mn-lt"/>
                <a:ea typeface="ＭＳ Ｐゴシック" charset="0"/>
              </a:rPr>
              <a:t>Conventional encryption</a:t>
            </a:r>
          </a:p>
          <a:p>
            <a:pPr marL="1517904" lvl="1" indent="-533400">
              <a:lnSpc>
                <a:spcPct val="80000"/>
              </a:lnSpc>
              <a:buClr>
                <a:schemeClr val="accent6">
                  <a:lumMod val="60000"/>
                  <a:lumOff val="40000"/>
                </a:schemeClr>
              </a:buClr>
              <a:buSzPct val="140000"/>
              <a:buFont typeface="Arial" charset="0"/>
              <a:buChar char="•"/>
            </a:pPr>
            <a:r>
              <a:rPr lang="en-US" sz="2000" dirty="0">
                <a:latin typeface="+mn-lt"/>
                <a:ea typeface="ＭＳ Ｐゴシック" charset="0"/>
              </a:rPr>
              <a:t>Secret-key or single-key encryption</a:t>
            </a:r>
          </a:p>
          <a:p>
            <a:pPr marL="533400" lvl="1" indent="-533400">
              <a:lnSpc>
                <a:spcPct val="80000"/>
              </a:lnSpc>
              <a:buClr>
                <a:schemeClr val="accent6">
                  <a:lumMod val="60000"/>
                  <a:lumOff val="40000"/>
                </a:schemeClr>
              </a:buClr>
              <a:buSzPct val="140000"/>
              <a:buFont typeface="Arial" charset="0"/>
              <a:buChar char="•"/>
            </a:pPr>
            <a:r>
              <a:rPr lang="en-AU" sz="3200" dirty="0">
                <a:latin typeface="+mn-lt"/>
                <a:ea typeface="ＭＳ Ｐゴシック" charset="0"/>
                <a:cs typeface="ＭＳ Ｐゴシック" charset="0"/>
              </a:rPr>
              <a:t>Only alternative before public-key encryption in 1970</a:t>
            </a:r>
            <a:r>
              <a:rPr lang="ja-JP" altLang="en-AU" sz="3200" dirty="0">
                <a:latin typeface="+mn-lt"/>
                <a:ea typeface="ＭＳ Ｐゴシック" charset="0"/>
                <a:cs typeface="ＭＳ Ｐゴシック" charset="0"/>
              </a:rPr>
              <a:t>’</a:t>
            </a:r>
            <a:r>
              <a:rPr lang="en-AU" sz="3200" dirty="0">
                <a:latin typeface="+mn-lt"/>
                <a:ea typeface="ＭＳ Ｐゴシック" charset="0"/>
                <a:cs typeface="ＭＳ Ｐゴシック" charset="0"/>
              </a:rPr>
              <a:t>s</a:t>
            </a:r>
          </a:p>
          <a:p>
            <a:pPr marL="1517904" lvl="1" indent="-533400">
              <a:lnSpc>
                <a:spcPct val="80000"/>
              </a:lnSpc>
              <a:buClr>
                <a:schemeClr val="accent6">
                  <a:lumMod val="60000"/>
                  <a:lumOff val="40000"/>
                </a:schemeClr>
              </a:buClr>
              <a:buSzPct val="140000"/>
              <a:buFont typeface="Arial" charset="0"/>
              <a:buChar char="•"/>
            </a:pPr>
            <a:r>
              <a:rPr lang="en-US" sz="2000" dirty="0">
                <a:latin typeface="+mn-lt"/>
                <a:ea typeface="ＭＳ Ｐゴシック" charset="0"/>
              </a:rPr>
              <a:t>Still most widely used</a:t>
            </a:r>
            <a:r>
              <a:rPr lang="en-AU" sz="2000" dirty="0">
                <a:latin typeface="+mn-lt"/>
                <a:ea typeface="ＭＳ Ｐゴシック" charset="0"/>
              </a:rPr>
              <a:t> alternative</a:t>
            </a:r>
          </a:p>
          <a:p>
            <a:pPr marL="533400" lvl="1" indent="-533400">
              <a:lnSpc>
                <a:spcPct val="80000"/>
              </a:lnSpc>
              <a:buClr>
                <a:schemeClr val="accent6">
                  <a:lumMod val="60000"/>
                  <a:lumOff val="40000"/>
                </a:schemeClr>
              </a:buClr>
              <a:buSzPct val="140000"/>
              <a:buFont typeface="Arial" charset="0"/>
              <a:buChar char="•"/>
            </a:pPr>
            <a:r>
              <a:rPr lang="en-AU" sz="3200" dirty="0">
                <a:latin typeface="+mn-lt"/>
                <a:ea typeface="ＭＳ Ｐゴシック" charset="0"/>
                <a:cs typeface="ＭＳ Ｐゴシック" charset="0"/>
              </a:rPr>
              <a:t>Has five ingredients:</a:t>
            </a:r>
          </a:p>
          <a:p>
            <a:pPr marL="1517904" lvl="1" indent="-533400" eaLnBrk="1" hangingPunct="1">
              <a:lnSpc>
                <a:spcPct val="80000"/>
              </a:lnSpc>
              <a:buClr>
                <a:schemeClr val="accent6">
                  <a:lumMod val="60000"/>
                  <a:lumOff val="40000"/>
                </a:schemeClr>
              </a:buClr>
              <a:buSzPct val="140000"/>
              <a:buFont typeface="Arial" charset="0"/>
              <a:buChar char="•"/>
            </a:pPr>
            <a:r>
              <a:rPr lang="en-AU" sz="2000" dirty="0">
                <a:latin typeface="+mn-lt"/>
                <a:ea typeface="ＭＳ Ｐゴシック" charset="0"/>
              </a:rPr>
              <a:t>P</a:t>
            </a:r>
            <a:r>
              <a:rPr lang="en-AU" sz="2000" dirty="0">
                <a:effectLst/>
                <a:latin typeface="+mn-lt"/>
                <a:ea typeface="ＭＳ Ｐゴシック" charset="0"/>
              </a:rPr>
              <a:t>laintext</a:t>
            </a:r>
          </a:p>
          <a:p>
            <a:pPr marL="1517904" lvl="1" indent="-533400" eaLnBrk="1" hangingPunct="1">
              <a:lnSpc>
                <a:spcPct val="80000"/>
              </a:lnSpc>
              <a:buClr>
                <a:schemeClr val="accent6">
                  <a:lumMod val="60000"/>
                  <a:lumOff val="40000"/>
                </a:schemeClr>
              </a:buClr>
              <a:buSzPct val="140000"/>
              <a:buFont typeface="Arial" charset="0"/>
              <a:buChar char="•"/>
            </a:pPr>
            <a:r>
              <a:rPr lang="en-AU" sz="2000" dirty="0">
                <a:latin typeface="+mn-lt"/>
                <a:ea typeface="ＭＳ Ｐゴシック" charset="0"/>
              </a:rPr>
              <a:t>E</a:t>
            </a:r>
            <a:r>
              <a:rPr lang="en-AU" sz="2000" dirty="0">
                <a:effectLst/>
                <a:latin typeface="+mn-lt"/>
                <a:ea typeface="ＭＳ Ｐゴシック" charset="0"/>
              </a:rPr>
              <a:t>ncryption algorithm</a:t>
            </a:r>
          </a:p>
          <a:p>
            <a:pPr marL="1517904" lvl="1" indent="-533400" eaLnBrk="1" hangingPunct="1">
              <a:lnSpc>
                <a:spcPct val="80000"/>
              </a:lnSpc>
              <a:buClr>
                <a:schemeClr val="accent6">
                  <a:lumMod val="60000"/>
                  <a:lumOff val="40000"/>
                </a:schemeClr>
              </a:buClr>
              <a:buSzPct val="140000"/>
              <a:buFont typeface="Arial" charset="0"/>
              <a:buChar char="•"/>
            </a:pPr>
            <a:r>
              <a:rPr lang="en-AU" sz="2000" dirty="0">
                <a:latin typeface="+mn-lt"/>
                <a:ea typeface="ＭＳ Ｐゴシック" charset="0"/>
              </a:rPr>
              <a:t>S</a:t>
            </a:r>
            <a:r>
              <a:rPr lang="en-AU" sz="2000" dirty="0">
                <a:effectLst/>
                <a:latin typeface="+mn-lt"/>
                <a:ea typeface="ＭＳ Ｐゴシック" charset="0"/>
              </a:rPr>
              <a:t>ecret key</a:t>
            </a:r>
          </a:p>
          <a:p>
            <a:pPr marL="1517904" lvl="1" indent="-533400" eaLnBrk="1" hangingPunct="1">
              <a:lnSpc>
                <a:spcPct val="80000"/>
              </a:lnSpc>
              <a:buClr>
                <a:schemeClr val="accent6">
                  <a:lumMod val="60000"/>
                  <a:lumOff val="40000"/>
                </a:schemeClr>
              </a:buClr>
              <a:buSzPct val="140000"/>
              <a:buFont typeface="Arial" charset="0"/>
              <a:buChar char="•"/>
            </a:pPr>
            <a:r>
              <a:rPr lang="en-AU" sz="2000" dirty="0" err="1">
                <a:latin typeface="+mn-lt"/>
                <a:ea typeface="ＭＳ Ｐゴシック" charset="0"/>
              </a:rPr>
              <a:t>C</a:t>
            </a:r>
            <a:r>
              <a:rPr lang="en-AU" sz="2000" dirty="0" err="1">
                <a:effectLst/>
                <a:latin typeface="+mn-lt"/>
                <a:ea typeface="ＭＳ Ｐゴシック" charset="0"/>
              </a:rPr>
              <a:t>iphertext</a:t>
            </a:r>
            <a:endParaRPr lang="en-AU" sz="2000" dirty="0">
              <a:effectLst/>
              <a:latin typeface="+mn-lt"/>
              <a:ea typeface="ＭＳ Ｐゴシック" charset="0"/>
            </a:endParaRPr>
          </a:p>
          <a:p>
            <a:pPr marL="1517904" lvl="1" indent="-533400" eaLnBrk="1" hangingPunct="1">
              <a:lnSpc>
                <a:spcPct val="80000"/>
              </a:lnSpc>
              <a:buClr>
                <a:schemeClr val="accent6">
                  <a:lumMod val="60000"/>
                  <a:lumOff val="40000"/>
                </a:schemeClr>
              </a:buClr>
              <a:buSzPct val="140000"/>
              <a:buFont typeface="Arial" charset="0"/>
              <a:buChar char="•"/>
            </a:pPr>
            <a:r>
              <a:rPr lang="en-AU" sz="2000" dirty="0">
                <a:latin typeface="+mn-lt"/>
                <a:ea typeface="ＭＳ Ｐゴシック" charset="0"/>
              </a:rPr>
              <a:t>D</a:t>
            </a:r>
            <a:r>
              <a:rPr lang="en-AU" sz="2000" dirty="0">
                <a:effectLst/>
                <a:latin typeface="+mn-lt"/>
                <a:ea typeface="ＭＳ Ｐゴシック" charset="0"/>
              </a:rPr>
              <a:t>ecryption algorithm</a:t>
            </a:r>
            <a:endParaRPr lang="en-US" sz="2000" dirty="0">
              <a:effectLst/>
              <a:latin typeface="+mn-lt"/>
              <a:ea typeface="ＭＳ Ｐゴシック"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457200" y="188640"/>
            <a:ext cx="8229600" cy="1600200"/>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effectLst/>
                <a:ea typeface="ＭＳ Ｐゴシック" charset="0"/>
                <a:cs typeface="ＭＳ Ｐゴシック" charset="0"/>
              </a:rPr>
              <a:t>Electronic Codebook (ECB)</a:t>
            </a:r>
          </a:p>
        </p:txBody>
      </p:sp>
      <p:sp>
        <p:nvSpPr>
          <p:cNvPr id="236548" name="Rectangle 4"/>
          <p:cNvSpPr>
            <a:spLocks noGrp="1" noChangeArrowheads="1"/>
          </p:cNvSpPr>
          <p:nvPr>
            <p:ph idx="1"/>
          </p:nvPr>
        </p:nvSpPr>
        <p:spPr>
          <a:xfrm>
            <a:off x="457200" y="2057400"/>
            <a:ext cx="8229600" cy="4419600"/>
          </a:xfrm>
        </p:spPr>
        <p:txBody>
          <a:bodyPr wrap="square" numCol="1" anchor="t" anchorCtr="0" compatLnSpc="1">
            <a:prstTxWarp prst="textNoShape">
              <a:avLst/>
            </a:prstTxWarp>
            <a:noAutofit/>
          </a:bodyPr>
          <a:lstStyle/>
          <a:p>
            <a:pPr eaLnBrk="1" hangingPunct="1">
              <a:lnSpc>
                <a:spcPct val="90000"/>
              </a:lnSpc>
              <a:spcAft>
                <a:spcPts val="600"/>
              </a:spcAft>
              <a:buClr>
                <a:schemeClr val="accent6">
                  <a:lumMod val="60000"/>
                  <a:lumOff val="40000"/>
                </a:schemeClr>
              </a:buClr>
              <a:buSzPct val="140000"/>
              <a:buFont typeface="Arial" charset="0"/>
              <a:buChar char="•"/>
            </a:pPr>
            <a:r>
              <a:rPr lang="en-US" sz="2800" dirty="0">
                <a:latin typeface="+mn-lt"/>
                <a:ea typeface="ＭＳ Ｐゴシック" charset="0"/>
                <a:cs typeface="ＭＳ Ｐゴシック" charset="0"/>
              </a:rPr>
              <a:t>Simplest mode</a:t>
            </a:r>
          </a:p>
          <a:p>
            <a:pPr eaLnBrk="1" hangingPunct="1">
              <a:lnSpc>
                <a:spcPct val="90000"/>
              </a:lnSpc>
              <a:spcAft>
                <a:spcPts val="600"/>
              </a:spcAft>
              <a:buClr>
                <a:schemeClr val="accent6">
                  <a:lumMod val="60000"/>
                  <a:lumOff val="40000"/>
                </a:schemeClr>
              </a:buClr>
              <a:buSzPct val="140000"/>
              <a:buFont typeface="Arial" charset="0"/>
              <a:buChar char="•"/>
            </a:pPr>
            <a:r>
              <a:rPr lang="en-US" sz="2800" dirty="0">
                <a:latin typeface="+mn-lt"/>
                <a:ea typeface="ＭＳ Ｐゴシック" charset="0"/>
                <a:cs typeface="ＭＳ Ｐゴシック" charset="0"/>
              </a:rPr>
              <a:t>Plaintext is handled </a:t>
            </a:r>
            <a:r>
              <a:rPr lang="en-US" sz="2800" i="1" dirty="0">
                <a:latin typeface="+mn-lt"/>
                <a:ea typeface="ＭＳ Ｐゴシック" charset="0"/>
                <a:cs typeface="ＭＳ Ｐゴシック" charset="0"/>
              </a:rPr>
              <a:t>b </a:t>
            </a:r>
            <a:r>
              <a:rPr lang="en-US" sz="2800" dirty="0">
                <a:latin typeface="+mn-lt"/>
                <a:ea typeface="ＭＳ Ｐゴシック" charset="0"/>
                <a:cs typeface="ＭＳ Ｐゴシック" charset="0"/>
              </a:rPr>
              <a:t>bits at a time and each block is encrypted using the same key</a:t>
            </a:r>
          </a:p>
          <a:p>
            <a:pPr eaLnBrk="1" hangingPunct="1">
              <a:lnSpc>
                <a:spcPct val="90000"/>
              </a:lnSpc>
              <a:spcAft>
                <a:spcPts val="600"/>
              </a:spcAft>
              <a:buClr>
                <a:schemeClr val="accent6">
                  <a:lumMod val="60000"/>
                  <a:lumOff val="40000"/>
                </a:schemeClr>
              </a:buClr>
              <a:buSzPct val="140000"/>
              <a:buFont typeface="Arial" charset="0"/>
              <a:buChar char="•"/>
            </a:pPr>
            <a:r>
              <a:rPr lang="en-US" sz="2800" dirty="0">
                <a:latin typeface="+mn-lt"/>
                <a:ea typeface="ＭＳ Ｐゴシック" charset="0"/>
                <a:cs typeface="ＭＳ Ｐゴシック" charset="0"/>
              </a:rPr>
              <a:t>“Codebook” is used because there is an unique </a:t>
            </a:r>
            <a:r>
              <a:rPr lang="en-US" sz="2800" dirty="0" err="1">
                <a:latin typeface="+mn-lt"/>
                <a:ea typeface="ＭＳ Ｐゴシック" charset="0"/>
                <a:cs typeface="ＭＳ Ｐゴシック" charset="0"/>
              </a:rPr>
              <a:t>ciphertext</a:t>
            </a:r>
            <a:r>
              <a:rPr lang="en-US" sz="2800">
                <a:latin typeface="+mn-lt"/>
                <a:ea typeface="ＭＳ Ｐゴシック" charset="0"/>
                <a:cs typeface="ＭＳ Ｐゴシック" charset="0"/>
              </a:rPr>
              <a:t> for every </a:t>
            </a:r>
            <a:r>
              <a:rPr lang="en-US" sz="2800" i="1">
                <a:latin typeface="+mn-lt"/>
                <a:ea typeface="ＭＳ Ｐゴシック" charset="0"/>
                <a:cs typeface="ＭＳ Ｐゴシック" charset="0"/>
              </a:rPr>
              <a:t>b-</a:t>
            </a:r>
            <a:r>
              <a:rPr lang="en-US" sz="2800">
                <a:latin typeface="+mn-lt"/>
                <a:ea typeface="ＭＳ Ｐゴシック" charset="0"/>
                <a:cs typeface="ＭＳ Ｐゴシック" charset="0"/>
              </a:rPr>
              <a:t>bit block of plaintext</a:t>
            </a:r>
            <a:endParaRPr lang="en-US" sz="2800" dirty="0">
              <a:latin typeface="+mn-lt"/>
              <a:ea typeface="ＭＳ Ｐゴシック" charset="0"/>
              <a:cs typeface="ＭＳ Ｐゴシック" charset="0"/>
            </a:endParaRPr>
          </a:p>
          <a:p>
            <a:pPr lvl="1" eaLnBrk="1" hangingPunct="1">
              <a:lnSpc>
                <a:spcPct val="90000"/>
              </a:lnSpc>
              <a:spcAft>
                <a:spcPts val="600"/>
              </a:spcAft>
              <a:buClr>
                <a:schemeClr val="accent6">
                  <a:lumMod val="60000"/>
                  <a:lumOff val="40000"/>
                </a:schemeClr>
              </a:buClr>
              <a:buSzPct val="140000"/>
              <a:buFont typeface="Arial" charset="0"/>
              <a:buChar char="•"/>
            </a:pPr>
            <a:r>
              <a:rPr lang="en-US" sz="2000" dirty="0">
                <a:latin typeface="+mn-lt"/>
                <a:ea typeface="ＭＳ Ｐゴシック" charset="0"/>
              </a:rPr>
              <a:t>Not secure for long messages since repeated plaintext is seen in repeated </a:t>
            </a:r>
            <a:r>
              <a:rPr lang="en-US" sz="2000" dirty="0" err="1">
                <a:latin typeface="+mn-lt"/>
                <a:ea typeface="ＭＳ Ｐゴシック" charset="0"/>
              </a:rPr>
              <a:t>ciphertext</a:t>
            </a:r>
            <a:endParaRPr lang="en-US" sz="2000" dirty="0">
              <a:latin typeface="+mn-lt"/>
              <a:ea typeface="ＭＳ Ｐゴシック" charset="0"/>
            </a:endParaRPr>
          </a:p>
          <a:p>
            <a:pPr marL="342900" lvl="1" indent="-342900">
              <a:lnSpc>
                <a:spcPct val="90000"/>
              </a:lnSpc>
              <a:spcAft>
                <a:spcPts val="600"/>
              </a:spcAft>
              <a:buClr>
                <a:schemeClr val="accent6">
                  <a:lumMod val="60000"/>
                  <a:lumOff val="40000"/>
                </a:schemeClr>
              </a:buClr>
              <a:buSzPct val="140000"/>
              <a:buFont typeface="Arial" charset="0"/>
              <a:buChar char="•"/>
            </a:pPr>
            <a:r>
              <a:rPr lang="en-US" sz="2800" dirty="0">
                <a:latin typeface="+mn-lt"/>
                <a:ea typeface="ＭＳ Ｐゴシック" charset="0"/>
                <a:cs typeface="ＭＳ Ｐゴシック" charset="0"/>
              </a:rPr>
              <a:t>To overcome security deficiencies you need a technique where the same plaintext block, if repeated, produces different </a:t>
            </a:r>
            <a:r>
              <a:rPr lang="en-US" sz="2800" dirty="0" err="1">
                <a:latin typeface="+mn-lt"/>
                <a:ea typeface="ＭＳ Ｐゴシック" charset="0"/>
                <a:cs typeface="ＭＳ Ｐゴシック" charset="0"/>
              </a:rPr>
              <a:t>ciphertext</a:t>
            </a:r>
            <a:r>
              <a:rPr lang="en-US" sz="2800" dirty="0">
                <a:latin typeface="+mn-lt"/>
                <a:ea typeface="ＭＳ Ｐゴシック" charset="0"/>
                <a:cs typeface="ＭＳ Ｐゴシック" charset="0"/>
              </a:rPr>
              <a:t> blocks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332656"/>
            <a:ext cx="7901384" cy="6105615"/>
          </a:xfrm>
          <a:prstGeom prst="rect">
            <a:avLst/>
          </a:prstGeom>
          <a:solidFill>
            <a:schemeClr val="tx1"/>
          </a:solidFill>
        </p:spPr>
      </p:pic>
    </p:spTree>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260648"/>
            <a:ext cx="8246483" cy="6372282"/>
          </a:xfrm>
          <a:prstGeom prst="rect">
            <a:avLst/>
          </a:prstGeom>
          <a:solidFill>
            <a:schemeClr val="tx1"/>
          </a:solidFill>
        </p:spPr>
      </p:pic>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332656"/>
            <a:ext cx="7973392" cy="6161257"/>
          </a:xfrm>
          <a:prstGeom prst="rect">
            <a:avLst/>
          </a:prstGeom>
          <a:solidFill>
            <a:schemeClr val="tx1"/>
          </a:solidFill>
        </p:spPr>
      </p:pic>
    </p:spTree>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457200" y="0"/>
            <a:ext cx="8229600" cy="1340768"/>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effectLst/>
                <a:ea typeface="ＭＳ Ｐゴシック" charset="0"/>
                <a:cs typeface="ＭＳ Ｐゴシック" charset="0"/>
              </a:rPr>
              <a:t>Key Distribution</a:t>
            </a:r>
          </a:p>
        </p:txBody>
      </p:sp>
      <p:sp>
        <p:nvSpPr>
          <p:cNvPr id="66563" name="Rectangle 3"/>
          <p:cNvSpPr>
            <a:spLocks noGrp="1" noChangeArrowheads="1"/>
          </p:cNvSpPr>
          <p:nvPr>
            <p:ph idx="1"/>
          </p:nvPr>
        </p:nvSpPr>
        <p:spPr bwMode="auto">
          <a:xfrm>
            <a:off x="323528" y="1556792"/>
            <a:ext cx="8610600" cy="1600200"/>
          </a:xfrm>
        </p:spPr>
        <p:txBody>
          <a:bodyPr wrap="square" numCol="1" anchor="t" anchorCtr="0" compatLnSpc="1">
            <a:prstTxWarp prst="textNoShape">
              <a:avLst/>
            </a:prstTxWarp>
          </a:bodyPr>
          <a:lstStyle/>
          <a:p>
            <a:pPr eaLnBrk="1" hangingPunct="1">
              <a:lnSpc>
                <a:spcPct val="90000"/>
              </a:lnSpc>
              <a:buClr>
                <a:schemeClr val="accent6">
                  <a:lumMod val="60000"/>
                  <a:lumOff val="40000"/>
                </a:schemeClr>
              </a:buClr>
              <a:buSzPct val="140000"/>
            </a:pPr>
            <a:r>
              <a:rPr lang="en-US" dirty="0">
                <a:latin typeface="+mn-lt"/>
                <a:ea typeface="ＭＳ Ｐゴシック" charset="0"/>
                <a:cs typeface="ＭＳ Ｐゴシック" charset="0"/>
              </a:rPr>
              <a:t>T</a:t>
            </a:r>
            <a:r>
              <a:rPr lang="en-US" dirty="0">
                <a:effectLst/>
                <a:latin typeface="+mn-lt"/>
                <a:ea typeface="ＭＳ Ｐゴシック" charset="0"/>
                <a:cs typeface="ＭＳ Ｐゴシック" charset="0"/>
              </a:rPr>
              <a:t>he means of delivering a key to two parties that wish to exchange data without allowing others to see the key</a:t>
            </a:r>
          </a:p>
          <a:p>
            <a:pPr eaLnBrk="1" hangingPunct="1">
              <a:lnSpc>
                <a:spcPct val="90000"/>
              </a:lnSpc>
              <a:buClr>
                <a:schemeClr val="accent6">
                  <a:lumMod val="60000"/>
                  <a:lumOff val="40000"/>
                </a:schemeClr>
              </a:buClr>
              <a:buSzPct val="140000"/>
            </a:pPr>
            <a:r>
              <a:rPr lang="en-US" dirty="0">
                <a:latin typeface="+mn-lt"/>
                <a:ea typeface="ＭＳ Ｐゴシック" charset="0"/>
                <a:cs typeface="ＭＳ Ｐゴシック" charset="0"/>
              </a:rPr>
              <a:t>T</a:t>
            </a:r>
            <a:r>
              <a:rPr lang="en-US" dirty="0">
                <a:effectLst/>
                <a:latin typeface="+mn-lt"/>
                <a:ea typeface="ＭＳ Ｐゴシック" charset="0"/>
                <a:cs typeface="ＭＳ Ｐゴシック" charset="0"/>
              </a:rPr>
              <a:t>wo parties (A and B) can achieve this by:</a:t>
            </a:r>
          </a:p>
        </p:txBody>
      </p:sp>
      <p:graphicFrame>
        <p:nvGraphicFramePr>
          <p:cNvPr id="4" name="Diagram 3"/>
          <p:cNvGraphicFramePr/>
          <p:nvPr>
            <p:extLst>
              <p:ext uri="{D42A27DB-BD31-4B8C-83A1-F6EECF244321}">
                <p14:modId xmlns:p14="http://schemas.microsoft.com/office/powerpoint/2010/main" val="1647184196"/>
              </p:ext>
            </p:extLst>
          </p:nvPr>
        </p:nvGraphicFramePr>
        <p:xfrm>
          <a:off x="1143000" y="3352800"/>
          <a:ext cx="6705600" cy="325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0.pdf"/>
          <p:cNvPicPr>
            <a:picLocks noChangeAspect="1"/>
          </p:cNvPicPr>
          <p:nvPr/>
        </p:nvPicPr>
        <p:blipFill rotWithShape="1">
          <a:blip r:embed="rId3">
            <a:extLst>
              <a:ext uri="{28A0092B-C50C-407E-A947-70E740481C1C}">
                <a14:useLocalDpi xmlns:a14="http://schemas.microsoft.com/office/drawing/2010/main" val="0"/>
              </a:ext>
            </a:extLst>
          </a:blip>
          <a:srcRect l="4647" t="6718" r="2785" b="8234"/>
          <a:stretch/>
        </p:blipFill>
        <p:spPr>
          <a:xfrm>
            <a:off x="179512" y="332656"/>
            <a:ext cx="8824135" cy="6264695"/>
          </a:xfrm>
          <a:prstGeom prst="rect">
            <a:avLst/>
          </a:prstGeom>
          <a:solidFill>
            <a:schemeClr val="tx1"/>
          </a:solidFill>
        </p:spPr>
      </p:pic>
    </p:spTree>
  </p:cSld>
  <p:clrMapOvr>
    <a:masterClrMapping/>
  </p:clrMapOvr>
  <p:transition>
    <p:dissolve/>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504" y="-315416"/>
            <a:ext cx="8928992" cy="1368152"/>
          </a:xfrm>
        </p:spPr>
        <p:txBody>
          <a:bodyPr/>
          <a:lstStyle/>
          <a:p>
            <a:r>
              <a:rPr lang="en-US" dirty="0">
                <a:solidFill>
                  <a:schemeClr val="accent6">
                    <a:lumMod val="60000"/>
                    <a:lumOff val="40000"/>
                  </a:schemeClr>
                </a:solidFill>
              </a:rPr>
              <a:t>Summary</a:t>
            </a:r>
            <a:endParaRPr lang="en-AU" dirty="0">
              <a:solidFill>
                <a:schemeClr val="accent6">
                  <a:lumMod val="60000"/>
                  <a:lumOff val="40000"/>
                </a:schemeClr>
              </a:solidFill>
            </a:endParaRPr>
          </a:p>
        </p:txBody>
      </p:sp>
      <p:sp>
        <p:nvSpPr>
          <p:cNvPr id="11" name="Content Placeholder 10"/>
          <p:cNvSpPr>
            <a:spLocks noGrp="1"/>
          </p:cNvSpPr>
          <p:nvPr>
            <p:ph sz="half" idx="2"/>
          </p:nvPr>
        </p:nvSpPr>
        <p:spPr>
          <a:xfrm>
            <a:off x="4932040" y="1988840"/>
            <a:ext cx="4104456" cy="5373216"/>
          </a:xfrm>
        </p:spPr>
        <p:txBody>
          <a:bodyPr>
            <a:normAutofit/>
          </a:bodyPr>
          <a:lstStyle/>
          <a:p>
            <a:pPr marL="342900" lvl="1" indent="-342900">
              <a:buClr>
                <a:schemeClr val="accent6">
                  <a:lumMod val="60000"/>
                  <a:lumOff val="40000"/>
                </a:schemeClr>
              </a:buClr>
              <a:buSzPct val="140000"/>
              <a:buFont typeface="Arial" charset="0"/>
              <a:buChar char="•"/>
            </a:pPr>
            <a:r>
              <a:rPr lang="en-AU" sz="2400" dirty="0">
                <a:latin typeface="+mn-lt"/>
              </a:rPr>
              <a:t>Stream ciphers and RC4</a:t>
            </a:r>
          </a:p>
          <a:p>
            <a:pPr lvl="1">
              <a:buClr>
                <a:schemeClr val="accent6">
                  <a:lumMod val="60000"/>
                  <a:lumOff val="40000"/>
                </a:schemeClr>
              </a:buClr>
              <a:buSzPct val="140000"/>
              <a:buFont typeface="Arial" charset="0"/>
              <a:buChar char="•"/>
            </a:pPr>
            <a:r>
              <a:rPr lang="en-AU" dirty="0">
                <a:latin typeface="+mn-lt"/>
              </a:rPr>
              <a:t>Stream cipher structure</a:t>
            </a:r>
          </a:p>
          <a:p>
            <a:pPr lvl="1">
              <a:buClr>
                <a:schemeClr val="accent6">
                  <a:lumMod val="60000"/>
                  <a:lumOff val="40000"/>
                </a:schemeClr>
              </a:buClr>
              <a:buSzPct val="140000"/>
              <a:buFont typeface="Arial" charset="0"/>
              <a:buChar char="•"/>
            </a:pPr>
            <a:r>
              <a:rPr lang="en-AU" dirty="0">
                <a:latin typeface="+mn-lt"/>
              </a:rPr>
              <a:t>The RC4 algorithm</a:t>
            </a:r>
          </a:p>
          <a:p>
            <a:pPr marL="342900" lvl="1" indent="-342900">
              <a:buClr>
                <a:schemeClr val="accent6">
                  <a:lumMod val="60000"/>
                  <a:lumOff val="40000"/>
                </a:schemeClr>
              </a:buClr>
              <a:buSzPct val="140000"/>
              <a:buFont typeface="Arial" charset="0"/>
              <a:buChar char="•"/>
            </a:pPr>
            <a:r>
              <a:rPr lang="en-AU" sz="2400" dirty="0">
                <a:latin typeface="+mn-lt"/>
              </a:rPr>
              <a:t>Cipher block modes of operation</a:t>
            </a:r>
          </a:p>
          <a:p>
            <a:pPr lvl="1">
              <a:buClr>
                <a:schemeClr val="accent6">
                  <a:lumMod val="60000"/>
                  <a:lumOff val="40000"/>
                </a:schemeClr>
              </a:buClr>
              <a:buSzPct val="140000"/>
              <a:buFont typeface="Arial" charset="0"/>
              <a:buChar char="•"/>
            </a:pPr>
            <a:r>
              <a:rPr lang="en-AU" dirty="0">
                <a:latin typeface="+mn-lt"/>
              </a:rPr>
              <a:t>Electronic codebook mode</a:t>
            </a:r>
          </a:p>
          <a:p>
            <a:pPr lvl="1">
              <a:buClr>
                <a:schemeClr val="accent6">
                  <a:lumMod val="60000"/>
                  <a:lumOff val="40000"/>
                </a:schemeClr>
              </a:buClr>
              <a:buSzPct val="140000"/>
              <a:buFont typeface="Arial" charset="0"/>
              <a:buChar char="•"/>
            </a:pPr>
            <a:r>
              <a:rPr lang="en-AU" dirty="0">
                <a:latin typeface="+mn-lt"/>
              </a:rPr>
              <a:t>Cipher block chaining mode</a:t>
            </a:r>
          </a:p>
          <a:p>
            <a:pPr lvl="1">
              <a:buClr>
                <a:schemeClr val="accent6">
                  <a:lumMod val="60000"/>
                  <a:lumOff val="40000"/>
                </a:schemeClr>
              </a:buClr>
              <a:buSzPct val="140000"/>
              <a:buFont typeface="Arial" charset="0"/>
              <a:buChar char="•"/>
            </a:pPr>
            <a:r>
              <a:rPr lang="en-AU" dirty="0">
                <a:latin typeface="+mn-lt"/>
              </a:rPr>
              <a:t>Cipher feedback mode</a:t>
            </a:r>
          </a:p>
          <a:p>
            <a:pPr lvl="1">
              <a:buClr>
                <a:schemeClr val="accent6">
                  <a:lumMod val="60000"/>
                  <a:lumOff val="40000"/>
                </a:schemeClr>
              </a:buClr>
              <a:buSzPct val="140000"/>
              <a:buFont typeface="Arial" charset="0"/>
              <a:buChar char="•"/>
            </a:pPr>
            <a:r>
              <a:rPr lang="en-AU" dirty="0">
                <a:latin typeface="+mn-lt"/>
              </a:rPr>
              <a:t>Counter mode</a:t>
            </a:r>
          </a:p>
          <a:p>
            <a:pPr marL="342900" lvl="1" indent="-342900">
              <a:buClr>
                <a:schemeClr val="accent6">
                  <a:lumMod val="60000"/>
                  <a:lumOff val="40000"/>
                </a:schemeClr>
              </a:buClr>
              <a:buSzPct val="140000"/>
              <a:buFont typeface="Arial" charset="0"/>
              <a:buChar char="•"/>
            </a:pPr>
            <a:r>
              <a:rPr lang="en-AU" sz="2400" dirty="0">
                <a:latin typeface="+mn-lt"/>
              </a:rPr>
              <a:t>Key distribution</a:t>
            </a:r>
            <a:endParaRPr lang="en-AU" sz="1500" dirty="0">
              <a:latin typeface="+mn-lt"/>
            </a:endParaRPr>
          </a:p>
        </p:txBody>
      </p:sp>
      <p:sp>
        <p:nvSpPr>
          <p:cNvPr id="2" name="Content Placeholder 1"/>
          <p:cNvSpPr>
            <a:spLocks noGrp="1"/>
          </p:cNvSpPr>
          <p:nvPr>
            <p:ph sz="quarter" idx="13"/>
          </p:nvPr>
        </p:nvSpPr>
        <p:spPr>
          <a:xfrm>
            <a:off x="323528" y="1556792"/>
            <a:ext cx="4104456" cy="5807275"/>
          </a:xfrm>
        </p:spPr>
        <p:txBody>
          <a:bodyPr>
            <a:normAutofit/>
          </a:bodyPr>
          <a:lstStyle/>
          <a:p>
            <a:pPr>
              <a:buClr>
                <a:schemeClr val="accent6">
                  <a:lumMod val="60000"/>
                  <a:lumOff val="40000"/>
                </a:schemeClr>
              </a:buClr>
              <a:buSzPct val="140000"/>
              <a:buFont typeface="Arial" charset="0"/>
              <a:buChar char="•"/>
            </a:pPr>
            <a:r>
              <a:rPr lang="en-US" dirty="0">
                <a:latin typeface="+mn-lt"/>
              </a:rPr>
              <a:t>Symmetric encryption principles</a:t>
            </a:r>
          </a:p>
          <a:p>
            <a:pPr lvl="1">
              <a:buClr>
                <a:schemeClr val="accent6">
                  <a:lumMod val="60000"/>
                  <a:lumOff val="40000"/>
                </a:schemeClr>
              </a:buClr>
              <a:buSzPct val="140000"/>
              <a:buFont typeface="Arial" charset="0"/>
              <a:buChar char="•"/>
            </a:pPr>
            <a:r>
              <a:rPr lang="en-US" dirty="0">
                <a:latin typeface="+mn-lt"/>
              </a:rPr>
              <a:t>Cryptography</a:t>
            </a:r>
          </a:p>
          <a:p>
            <a:pPr lvl="1">
              <a:buClr>
                <a:schemeClr val="accent6">
                  <a:lumMod val="60000"/>
                  <a:lumOff val="40000"/>
                </a:schemeClr>
              </a:buClr>
              <a:buSzPct val="140000"/>
              <a:buFont typeface="Arial" charset="0"/>
              <a:buChar char="•"/>
            </a:pPr>
            <a:r>
              <a:rPr lang="en-US" dirty="0">
                <a:latin typeface="+mn-lt"/>
              </a:rPr>
              <a:t>Cryptanalysis</a:t>
            </a:r>
          </a:p>
          <a:p>
            <a:pPr lvl="1">
              <a:buClr>
                <a:schemeClr val="accent6">
                  <a:lumMod val="60000"/>
                  <a:lumOff val="40000"/>
                </a:schemeClr>
              </a:buClr>
              <a:buSzPct val="140000"/>
              <a:buFont typeface="Arial" charset="0"/>
              <a:buChar char="•"/>
            </a:pPr>
            <a:r>
              <a:rPr lang="en-US" dirty="0" err="1">
                <a:latin typeface="+mn-lt"/>
              </a:rPr>
              <a:t>Feistel</a:t>
            </a:r>
            <a:r>
              <a:rPr lang="en-US" dirty="0">
                <a:latin typeface="+mn-lt"/>
              </a:rPr>
              <a:t> cipher structure</a:t>
            </a:r>
          </a:p>
          <a:p>
            <a:pPr>
              <a:buClr>
                <a:schemeClr val="accent6">
                  <a:lumMod val="60000"/>
                  <a:lumOff val="40000"/>
                </a:schemeClr>
              </a:buClr>
              <a:buSzPct val="140000"/>
              <a:buFont typeface="Arial" charset="0"/>
              <a:buChar char="•"/>
            </a:pPr>
            <a:r>
              <a:rPr lang="en-US" dirty="0">
                <a:latin typeface="+mn-lt"/>
              </a:rPr>
              <a:t>Data encryption standard</a:t>
            </a:r>
          </a:p>
          <a:p>
            <a:pPr lvl="1">
              <a:buClr>
                <a:schemeClr val="accent6">
                  <a:lumMod val="60000"/>
                  <a:lumOff val="40000"/>
                </a:schemeClr>
              </a:buClr>
              <a:buSzPct val="140000"/>
              <a:buFont typeface="Arial" charset="0"/>
              <a:buChar char="•"/>
            </a:pPr>
            <a:r>
              <a:rPr lang="en-US" dirty="0">
                <a:latin typeface="+mn-lt"/>
              </a:rPr>
              <a:t>Data encryption standard</a:t>
            </a:r>
          </a:p>
          <a:p>
            <a:pPr lvl="1">
              <a:buClr>
                <a:schemeClr val="accent6">
                  <a:lumMod val="60000"/>
                  <a:lumOff val="40000"/>
                </a:schemeClr>
              </a:buClr>
              <a:buSzPct val="140000"/>
              <a:buFont typeface="Arial" charset="0"/>
              <a:buChar char="•"/>
            </a:pPr>
            <a:r>
              <a:rPr lang="en-US" dirty="0">
                <a:latin typeface="+mn-lt"/>
              </a:rPr>
              <a:t>Triple DES</a:t>
            </a:r>
          </a:p>
          <a:p>
            <a:pPr>
              <a:buClr>
                <a:schemeClr val="accent6">
                  <a:lumMod val="60000"/>
                  <a:lumOff val="40000"/>
                </a:schemeClr>
              </a:buClr>
              <a:buSzPct val="140000"/>
              <a:buFont typeface="Arial" charset="0"/>
              <a:buChar char="•"/>
            </a:pPr>
            <a:r>
              <a:rPr lang="en-US" dirty="0">
                <a:latin typeface="+mn-lt"/>
              </a:rPr>
              <a:t>Advanced encryption standard</a:t>
            </a:r>
          </a:p>
          <a:p>
            <a:pPr lvl="1">
              <a:buClr>
                <a:schemeClr val="accent6">
                  <a:lumMod val="60000"/>
                  <a:lumOff val="40000"/>
                </a:schemeClr>
              </a:buClr>
              <a:buSzPct val="140000"/>
              <a:buFont typeface="Arial" charset="0"/>
              <a:buChar char="•"/>
            </a:pPr>
            <a:r>
              <a:rPr lang="en-US" dirty="0">
                <a:latin typeface="+mn-lt"/>
              </a:rPr>
              <a:t>Overview of the algorithm</a:t>
            </a:r>
          </a:p>
          <a:p>
            <a:pPr lvl="1">
              <a:buClr>
                <a:schemeClr val="accent6">
                  <a:lumMod val="60000"/>
                  <a:lumOff val="40000"/>
                </a:schemeClr>
              </a:buClr>
              <a:buSzPct val="140000"/>
              <a:buFont typeface="Arial" charset="0"/>
              <a:buChar char="•"/>
            </a:pPr>
            <a:r>
              <a:rPr lang="en-US" dirty="0">
                <a:latin typeface="+mn-lt"/>
              </a:rPr>
              <a:t>Algorithm details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3408"/>
            <a:ext cx="8229600" cy="1600200"/>
          </a:xfrm>
        </p:spPr>
        <p:txBody>
          <a:bodyPr wrap="square" numCol="1" anchorCtr="0" compatLnSpc="1">
            <a:prstTxWarp prst="textNoShape">
              <a:avLst/>
            </a:prstTxWarp>
          </a:bodyPr>
          <a:lstStyle/>
          <a:p>
            <a:pPr eaLnBrk="1" hangingPunct="1"/>
            <a:r>
              <a:rPr lang="en-US" sz="6600" dirty="0">
                <a:solidFill>
                  <a:schemeClr val="accent6">
                    <a:lumMod val="40000"/>
                    <a:lumOff val="60000"/>
                  </a:schemeClr>
                </a:solidFill>
                <a:effectLst/>
                <a:ea typeface="ＭＳ Ｐゴシック" charset="0"/>
                <a:cs typeface="ＭＳ Ｐゴシック" charset="0"/>
              </a:rPr>
              <a:t>Cryptography</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54804587"/>
              </p:ext>
            </p:extLst>
          </p:nvPr>
        </p:nvGraphicFramePr>
        <p:xfrm>
          <a:off x="251520" y="1844824"/>
          <a:ext cx="8640960" cy="4752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2490664230"/>
              </p:ext>
            </p:extLst>
          </p:nvPr>
        </p:nvGraphicFramePr>
        <p:xfrm>
          <a:off x="1115615" y="95542"/>
          <a:ext cx="7011833" cy="6762458"/>
        </p:xfrm>
        <a:graphic>
          <a:graphicData uri="http://schemas.openxmlformats.org/presentationml/2006/ole">
            <mc:AlternateContent xmlns:mc="http://schemas.openxmlformats.org/markup-compatibility/2006">
              <mc:Choice xmlns:v="urn:schemas-microsoft-com:vml" Requires="v">
                <p:oleObj spid="_x0000_s23585" name="Document" r:id="rId4" imgW="6070377" imgH="5854485" progId="Word.Document.12">
                  <p:embed/>
                </p:oleObj>
              </mc:Choice>
              <mc:Fallback>
                <p:oleObj name="Document" r:id="rId4" imgW="6070377" imgH="5854485" progId="Word.Document.12">
                  <p:embed/>
                  <p:pic>
                    <p:nvPicPr>
                      <p:cNvPr id="0" name="Picture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5" y="95542"/>
                        <a:ext cx="7011833" cy="67624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67544" y="188640"/>
            <a:ext cx="8229600" cy="1600200"/>
          </a:xfrm>
        </p:spPr>
        <p:txBody>
          <a:bodyPr wrap="square" numCol="1" anchorCtr="0" compatLnSpc="1">
            <a:prstTxWarp prst="textNoShape">
              <a:avLst/>
            </a:prstTxWarp>
            <a:normAutofit/>
          </a:bodyPr>
          <a:lstStyle/>
          <a:p>
            <a:pPr eaLnBrk="1" hangingPunct="1">
              <a:defRPr/>
            </a:pPr>
            <a:r>
              <a:rPr lang="en-US" sz="4300" dirty="0">
                <a:solidFill>
                  <a:schemeClr val="accent6">
                    <a:lumMod val="40000"/>
                    <a:lumOff val="60000"/>
                  </a:schemeClr>
                </a:solidFill>
                <a:effectLst/>
              </a:rPr>
              <a:t>Computationally Secure Encryption Schemes</a:t>
            </a:r>
          </a:p>
        </p:txBody>
      </p:sp>
      <p:sp>
        <p:nvSpPr>
          <p:cNvPr id="25603" name="Rectangle 3"/>
          <p:cNvSpPr>
            <a:spLocks noGrp="1" noChangeArrowheads="1"/>
          </p:cNvSpPr>
          <p:nvPr>
            <p:ph idx="1"/>
          </p:nvPr>
        </p:nvSpPr>
        <p:spPr bwMode="auto">
          <a:xfrm>
            <a:off x="457200" y="2348880"/>
            <a:ext cx="8229600" cy="4204320"/>
          </a:xfrm>
        </p:spPr>
        <p:txBody>
          <a:bodyPr wrap="square" numCol="1" anchor="t" anchorCtr="0" compatLnSpc="1">
            <a:prstTxWarp prst="textNoShape">
              <a:avLst/>
            </a:prstTxWarp>
            <a:normAutofit/>
          </a:bodyPr>
          <a:lstStyle/>
          <a:p>
            <a:pPr eaLnBrk="1" hangingPunct="1">
              <a:buClr>
                <a:schemeClr val="accent6">
                  <a:lumMod val="60000"/>
                  <a:lumOff val="40000"/>
                </a:schemeClr>
              </a:buClr>
              <a:buSzPct val="140000"/>
              <a:buFont typeface="Arial" charset="0"/>
              <a:buChar char="•"/>
            </a:pPr>
            <a:r>
              <a:rPr lang="en-US" sz="2800" dirty="0">
                <a:latin typeface="+mn-lt"/>
                <a:ea typeface="ＭＳ Ｐゴシック" charset="0"/>
                <a:cs typeface="ＭＳ Ｐゴシック" charset="0"/>
              </a:rPr>
              <a:t>E</a:t>
            </a:r>
            <a:r>
              <a:rPr lang="en-US" sz="2800" dirty="0">
                <a:effectLst/>
                <a:latin typeface="+mn-lt"/>
                <a:ea typeface="ＭＳ Ｐゴシック" charset="0"/>
                <a:cs typeface="ＭＳ Ｐゴシック" charset="0"/>
              </a:rPr>
              <a:t>ncryption is computationally secure if:</a:t>
            </a:r>
          </a:p>
          <a:p>
            <a:pPr lvl="1" eaLnBrk="1" hangingPunct="1">
              <a:buClr>
                <a:schemeClr val="accent6">
                  <a:lumMod val="60000"/>
                  <a:lumOff val="40000"/>
                </a:schemeClr>
              </a:buClr>
              <a:buSzPct val="140000"/>
              <a:buFont typeface="Arial" charset="0"/>
              <a:buChar char="•"/>
            </a:pPr>
            <a:r>
              <a:rPr lang="en-US" sz="1800" dirty="0">
                <a:latin typeface="+mn-lt"/>
                <a:ea typeface="ＭＳ Ｐゴシック" charset="0"/>
              </a:rPr>
              <a:t>C</a:t>
            </a:r>
            <a:r>
              <a:rPr lang="en-US" sz="1800" dirty="0">
                <a:effectLst/>
                <a:latin typeface="+mn-lt"/>
                <a:ea typeface="ＭＳ Ｐゴシック" charset="0"/>
              </a:rPr>
              <a:t>ost of breaking cipher exceeds value of information</a:t>
            </a:r>
          </a:p>
          <a:p>
            <a:pPr lvl="1" eaLnBrk="1" hangingPunct="1">
              <a:buClr>
                <a:schemeClr val="accent6">
                  <a:lumMod val="60000"/>
                  <a:lumOff val="40000"/>
                </a:schemeClr>
              </a:buClr>
              <a:buSzPct val="140000"/>
              <a:buFont typeface="Arial" charset="0"/>
              <a:buChar char="•"/>
            </a:pPr>
            <a:r>
              <a:rPr lang="en-US" sz="1800" dirty="0">
                <a:latin typeface="+mn-lt"/>
                <a:ea typeface="ＭＳ Ｐゴシック" charset="0"/>
              </a:rPr>
              <a:t>T</a:t>
            </a:r>
            <a:r>
              <a:rPr lang="en-US" sz="1800" dirty="0">
                <a:effectLst/>
                <a:latin typeface="+mn-lt"/>
                <a:ea typeface="ＭＳ Ｐゴシック" charset="0"/>
              </a:rPr>
              <a:t>ime required to break cipher exceeds the useful lifetime of the information</a:t>
            </a:r>
          </a:p>
          <a:p>
            <a:pPr eaLnBrk="1" hangingPunct="1">
              <a:buClr>
                <a:schemeClr val="accent6">
                  <a:lumMod val="60000"/>
                  <a:lumOff val="40000"/>
                </a:schemeClr>
              </a:buClr>
              <a:buSzPct val="140000"/>
              <a:buFont typeface="Arial" charset="0"/>
              <a:buChar char="•"/>
            </a:pPr>
            <a:r>
              <a:rPr lang="en-US" sz="2800" dirty="0">
                <a:latin typeface="+mn-lt"/>
                <a:ea typeface="ＭＳ Ｐゴシック" charset="0"/>
                <a:cs typeface="ＭＳ Ｐゴシック" charset="0"/>
              </a:rPr>
              <a:t>U</a:t>
            </a:r>
            <a:r>
              <a:rPr lang="en-US" sz="2800" dirty="0">
                <a:effectLst/>
                <a:latin typeface="+mn-lt"/>
                <a:ea typeface="ＭＳ Ｐゴシック" charset="0"/>
                <a:cs typeface="ＭＳ Ｐゴシック" charset="0"/>
              </a:rPr>
              <a:t>sually very difficult to estimate the amount of effort required to break</a:t>
            </a:r>
          </a:p>
          <a:p>
            <a:pPr eaLnBrk="1" hangingPunct="1">
              <a:buClr>
                <a:schemeClr val="accent6">
                  <a:lumMod val="60000"/>
                  <a:lumOff val="40000"/>
                </a:schemeClr>
              </a:buClr>
              <a:buSzPct val="140000"/>
              <a:buFont typeface="Arial" charset="0"/>
              <a:buChar char="•"/>
            </a:pPr>
            <a:r>
              <a:rPr lang="en-US" sz="2800" dirty="0">
                <a:latin typeface="+mn-lt"/>
                <a:ea typeface="ＭＳ Ｐゴシック" charset="0"/>
                <a:cs typeface="ＭＳ Ｐゴシック" charset="0"/>
              </a:rPr>
              <a:t>C</a:t>
            </a:r>
            <a:r>
              <a:rPr lang="en-US" sz="2800" dirty="0">
                <a:effectLst/>
                <a:latin typeface="+mn-lt"/>
                <a:ea typeface="ＭＳ Ｐゴシック" charset="0"/>
                <a:cs typeface="ＭＳ Ｐゴシック" charset="0"/>
              </a:rPr>
              <a:t>an estimate time/cost of a brute-force attack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pdf"/>
          <p:cNvPicPr>
            <a:picLocks noChangeAspect="1"/>
          </p:cNvPicPr>
          <p:nvPr/>
        </p:nvPicPr>
        <p:blipFill rotWithShape="1">
          <a:blip r:embed="rId3">
            <a:extLst>
              <a:ext uri="{28A0092B-C50C-407E-A947-70E740481C1C}">
                <a14:useLocalDpi xmlns:a14="http://schemas.microsoft.com/office/drawing/2010/main" val="0"/>
              </a:ext>
            </a:extLst>
          </a:blip>
          <a:srcRect t="1701" b="3800"/>
          <a:stretch/>
        </p:blipFill>
        <p:spPr>
          <a:xfrm>
            <a:off x="1917700" y="116632"/>
            <a:ext cx="5299364" cy="6480720"/>
          </a:xfrm>
          <a:prstGeom prst="rect">
            <a:avLst/>
          </a:prstGeom>
          <a:solidFill>
            <a:schemeClr val="tx1"/>
          </a:solidFill>
        </p:spPr>
      </p:pic>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67544" y="-243408"/>
            <a:ext cx="8229600" cy="1600200"/>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effectLst/>
                <a:ea typeface="ＭＳ Ｐゴシック" charset="0"/>
                <a:cs typeface="ＭＳ Ｐゴシック" charset="0"/>
              </a:rPr>
              <a:t>Block Cipher Structure</a:t>
            </a:r>
          </a:p>
        </p:txBody>
      </p:sp>
      <p:sp>
        <p:nvSpPr>
          <p:cNvPr id="29699" name="Rectangle 3"/>
          <p:cNvSpPr>
            <a:spLocks noGrp="1" noChangeArrowheads="1"/>
          </p:cNvSpPr>
          <p:nvPr>
            <p:ph idx="1"/>
          </p:nvPr>
        </p:nvSpPr>
        <p:spPr bwMode="auto">
          <a:xfrm>
            <a:off x="467544" y="1628800"/>
            <a:ext cx="8229600" cy="2209800"/>
          </a:xfrm>
        </p:spPr>
        <p:txBody>
          <a:bodyPr wrap="square" numCol="1" anchor="t" anchorCtr="0" compatLnSpc="1">
            <a:prstTxWarp prst="textNoShape">
              <a:avLst/>
            </a:prstTxWarp>
          </a:bodyPr>
          <a:lstStyle/>
          <a:p>
            <a:pPr eaLnBrk="1" hangingPunct="1">
              <a:lnSpc>
                <a:spcPct val="90000"/>
              </a:lnSpc>
              <a:buClr>
                <a:schemeClr val="accent6">
                  <a:lumMod val="60000"/>
                  <a:lumOff val="40000"/>
                </a:schemeClr>
              </a:buClr>
              <a:buSzPct val="140000"/>
              <a:buFont typeface="Arial" charset="0"/>
              <a:buChar char="•"/>
            </a:pPr>
            <a:r>
              <a:rPr lang="en-US" sz="2600" dirty="0">
                <a:latin typeface="+mn-lt"/>
                <a:ea typeface="ＭＳ Ｐゴシック" charset="0"/>
                <a:cs typeface="ＭＳ Ｐゴシック" charset="0"/>
              </a:rPr>
              <a:t>S</a:t>
            </a:r>
            <a:r>
              <a:rPr lang="en-US" sz="2600" dirty="0">
                <a:effectLst/>
                <a:latin typeface="+mn-lt"/>
                <a:ea typeface="ＭＳ Ｐゴシック" charset="0"/>
                <a:cs typeface="ＭＳ Ｐゴシック" charset="0"/>
              </a:rPr>
              <a:t>ymmetric block cipher consists of:</a:t>
            </a:r>
          </a:p>
          <a:p>
            <a:pPr lvl="1" eaLnBrk="1" hangingPunct="1">
              <a:lnSpc>
                <a:spcPct val="90000"/>
              </a:lnSpc>
              <a:buClr>
                <a:schemeClr val="accent6">
                  <a:lumMod val="60000"/>
                  <a:lumOff val="40000"/>
                </a:schemeClr>
              </a:buClr>
              <a:buSzPct val="140000"/>
              <a:buFont typeface="Arial" charset="0"/>
              <a:buChar char="•"/>
            </a:pPr>
            <a:r>
              <a:rPr lang="en-US" dirty="0">
                <a:latin typeface="+mn-lt"/>
                <a:ea typeface="ＭＳ Ｐゴシック" charset="0"/>
              </a:rPr>
              <a:t>A</a:t>
            </a:r>
            <a:r>
              <a:rPr lang="en-US" dirty="0">
                <a:effectLst/>
                <a:latin typeface="+mn-lt"/>
                <a:ea typeface="ＭＳ Ｐゴシック" charset="0"/>
              </a:rPr>
              <a:t> sequence of rounds</a:t>
            </a:r>
          </a:p>
          <a:p>
            <a:pPr lvl="1" eaLnBrk="1" hangingPunct="1">
              <a:lnSpc>
                <a:spcPct val="90000"/>
              </a:lnSpc>
              <a:buClr>
                <a:schemeClr val="accent6">
                  <a:lumMod val="60000"/>
                  <a:lumOff val="40000"/>
                </a:schemeClr>
              </a:buClr>
              <a:buSzPct val="140000"/>
              <a:buFont typeface="Arial" charset="0"/>
              <a:buChar char="•"/>
            </a:pPr>
            <a:r>
              <a:rPr lang="en-US" dirty="0">
                <a:latin typeface="+mn-lt"/>
                <a:ea typeface="ＭＳ Ｐゴシック" charset="0"/>
              </a:rPr>
              <a:t>W</a:t>
            </a:r>
            <a:r>
              <a:rPr lang="en-US" dirty="0">
                <a:effectLst/>
                <a:latin typeface="+mn-lt"/>
                <a:ea typeface="ＭＳ Ｐゴシック" charset="0"/>
              </a:rPr>
              <a:t>ith substitutions and permutations controlled by key</a:t>
            </a:r>
          </a:p>
          <a:p>
            <a:pPr eaLnBrk="1" hangingPunct="1">
              <a:lnSpc>
                <a:spcPct val="90000"/>
              </a:lnSpc>
              <a:buClr>
                <a:schemeClr val="accent6">
                  <a:lumMod val="60000"/>
                  <a:lumOff val="40000"/>
                </a:schemeClr>
              </a:buClr>
              <a:buSzPct val="140000"/>
              <a:buFont typeface="Arial" charset="0"/>
              <a:buChar char="•"/>
            </a:pPr>
            <a:r>
              <a:rPr lang="en-US" sz="2600" dirty="0">
                <a:latin typeface="+mn-lt"/>
                <a:ea typeface="ＭＳ Ｐゴシック" charset="0"/>
                <a:cs typeface="ＭＳ Ｐゴシック" charset="0"/>
              </a:rPr>
              <a:t>P</a:t>
            </a:r>
            <a:r>
              <a:rPr lang="en-US" sz="2600" dirty="0">
                <a:effectLst/>
                <a:latin typeface="+mn-lt"/>
                <a:ea typeface="ＭＳ Ｐゴシック" charset="0"/>
                <a:cs typeface="ＭＳ Ｐゴシック" charset="0"/>
              </a:rPr>
              <a:t>arameters and design features:</a:t>
            </a:r>
          </a:p>
        </p:txBody>
      </p:sp>
      <p:graphicFrame>
        <p:nvGraphicFramePr>
          <p:cNvPr id="4" name="Diagram 3"/>
          <p:cNvGraphicFramePr/>
          <p:nvPr>
            <p:extLst>
              <p:ext uri="{D42A27DB-BD31-4B8C-83A1-F6EECF244321}">
                <p14:modId xmlns:p14="http://schemas.microsoft.com/office/powerpoint/2010/main" val="207964491"/>
              </p:ext>
            </p:extLst>
          </p:nvPr>
        </p:nvGraphicFramePr>
        <p:xfrm>
          <a:off x="0" y="2708920"/>
          <a:ext cx="9059416" cy="4403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323528" y="980728"/>
            <a:ext cx="3657600" cy="5544616"/>
          </a:xfrm>
        </p:spPr>
        <p:txBody>
          <a:bodyPr wrap="square" numCol="1" anchor="t" anchorCtr="0" compatLnSpc="1">
            <a:prstTxWarp prst="textNoShape">
              <a:avLst/>
            </a:prstTxWarp>
            <a:noAutofit/>
          </a:bodyPr>
          <a:lstStyle/>
          <a:p>
            <a:pPr marL="342900" indent="-342900" algn="l" eaLnBrk="1" hangingPunct="1">
              <a:lnSpc>
                <a:spcPct val="90000"/>
              </a:lnSpc>
              <a:spcBef>
                <a:spcPts val="1400"/>
              </a:spcBef>
              <a:buClr>
                <a:schemeClr val="accent6">
                  <a:lumMod val="60000"/>
                  <a:lumOff val="40000"/>
                </a:schemeClr>
              </a:buClr>
              <a:buSzPct val="140000"/>
              <a:buFont typeface="Arial" charset="0"/>
              <a:buChar char="•"/>
            </a:pPr>
            <a:r>
              <a:rPr lang="en-US" sz="2400" dirty="0">
                <a:latin typeface="+mn-lt"/>
                <a:ea typeface="ＭＳ Ｐゴシック" charset="0"/>
                <a:cs typeface="ＭＳ Ｐゴシック" charset="0"/>
              </a:rPr>
              <a:t>Most widely used encryption scheme</a:t>
            </a:r>
          </a:p>
          <a:p>
            <a:pPr marL="342900" indent="-342900" algn="l" eaLnBrk="1" hangingPunct="1">
              <a:lnSpc>
                <a:spcPct val="90000"/>
              </a:lnSpc>
              <a:spcBef>
                <a:spcPts val="1400"/>
              </a:spcBef>
              <a:buClr>
                <a:schemeClr val="accent6">
                  <a:lumMod val="60000"/>
                  <a:lumOff val="40000"/>
                </a:schemeClr>
              </a:buClr>
              <a:buSzPct val="140000"/>
              <a:buFont typeface="Arial" charset="0"/>
              <a:buChar char="•"/>
            </a:pPr>
            <a:r>
              <a:rPr lang="en-US" sz="2400" dirty="0">
                <a:latin typeface="+mn-lt"/>
                <a:ea typeface="ＭＳ Ｐゴシック" charset="0"/>
                <a:cs typeface="ＭＳ Ｐゴシック" charset="0"/>
              </a:rPr>
              <a:t>Adopted in 1977 by National Bureau of Standards (</a:t>
            </a:r>
            <a:r>
              <a:rPr lang="en-US" sz="2400" dirty="0">
                <a:latin typeface="+mn-lt"/>
                <a:ea typeface="ＭＳ Ｐゴシック" charset="0"/>
              </a:rPr>
              <a:t>Now NIST)</a:t>
            </a:r>
          </a:p>
          <a:p>
            <a:pPr marL="342900" indent="-342900" algn="l" eaLnBrk="1" hangingPunct="1">
              <a:lnSpc>
                <a:spcPct val="90000"/>
              </a:lnSpc>
              <a:spcBef>
                <a:spcPts val="1400"/>
              </a:spcBef>
              <a:buClr>
                <a:schemeClr val="accent6">
                  <a:lumMod val="60000"/>
                  <a:lumOff val="40000"/>
                </a:schemeClr>
              </a:buClr>
              <a:buSzPct val="140000"/>
              <a:buFont typeface="Arial" charset="0"/>
              <a:buChar char="•"/>
            </a:pPr>
            <a:r>
              <a:rPr lang="en-US" sz="2400" dirty="0">
                <a:latin typeface="+mn-lt"/>
                <a:ea typeface="ＭＳ Ｐゴシック" charset="0"/>
                <a:cs typeface="ＭＳ Ｐゴシック" charset="0"/>
              </a:rPr>
              <a:t>FIPS PUB 46</a:t>
            </a:r>
          </a:p>
          <a:p>
            <a:pPr marL="342900" indent="-342900" algn="l" eaLnBrk="1" hangingPunct="1">
              <a:lnSpc>
                <a:spcPct val="90000"/>
              </a:lnSpc>
              <a:spcBef>
                <a:spcPts val="1400"/>
              </a:spcBef>
              <a:buClr>
                <a:schemeClr val="accent6">
                  <a:lumMod val="60000"/>
                  <a:lumOff val="40000"/>
                </a:schemeClr>
              </a:buClr>
              <a:buSzPct val="140000"/>
              <a:buFont typeface="Arial" charset="0"/>
              <a:buChar char="•"/>
            </a:pPr>
            <a:r>
              <a:rPr lang="en-US" sz="2400" dirty="0">
                <a:latin typeface="+mn-lt"/>
                <a:ea typeface="ＭＳ Ｐゴシック" charset="0"/>
                <a:cs typeface="ＭＳ Ｐゴシック" charset="0"/>
              </a:rPr>
              <a:t>Algorithm is referred to as the Data Encryption Algorithm (DEA)</a:t>
            </a:r>
          </a:p>
          <a:p>
            <a:pPr marL="342900" indent="-342900" algn="l" eaLnBrk="1" hangingPunct="1">
              <a:lnSpc>
                <a:spcPct val="90000"/>
              </a:lnSpc>
              <a:spcBef>
                <a:spcPts val="1400"/>
              </a:spcBef>
              <a:buClr>
                <a:schemeClr val="accent6">
                  <a:lumMod val="60000"/>
                  <a:lumOff val="40000"/>
                </a:schemeClr>
              </a:buClr>
              <a:buSzPct val="140000"/>
              <a:buFont typeface="Arial" charset="0"/>
              <a:buChar char="•"/>
            </a:pPr>
            <a:r>
              <a:rPr lang="en-US" sz="2400" dirty="0">
                <a:latin typeface="+mn-lt"/>
                <a:ea typeface="ＭＳ Ｐゴシック" charset="0"/>
                <a:cs typeface="ＭＳ Ｐゴシック" charset="0"/>
              </a:rPr>
              <a:t>Minor variation of the </a:t>
            </a:r>
            <a:r>
              <a:rPr lang="en-US" sz="2400" dirty="0" err="1">
                <a:latin typeface="+mn-lt"/>
                <a:ea typeface="ＭＳ Ｐゴシック" charset="0"/>
                <a:cs typeface="ＭＳ Ｐゴシック" charset="0"/>
              </a:rPr>
              <a:t>Feistel</a:t>
            </a:r>
            <a:r>
              <a:rPr lang="en-US" sz="2400" dirty="0">
                <a:latin typeface="+mn-lt"/>
                <a:ea typeface="ＭＳ Ｐゴシック" charset="0"/>
                <a:cs typeface="ＭＳ Ｐゴシック" charset="0"/>
              </a:rPr>
              <a:t> network</a:t>
            </a:r>
          </a:p>
        </p:txBody>
      </p:sp>
      <p:sp>
        <p:nvSpPr>
          <p:cNvPr id="31747" name="TextBox 20"/>
          <p:cNvSpPr txBox="1">
            <a:spLocks noChangeArrowheads="1"/>
          </p:cNvSpPr>
          <p:nvPr/>
        </p:nvSpPr>
        <p:spPr bwMode="auto">
          <a:xfrm>
            <a:off x="1973263" y="6194425"/>
            <a:ext cx="185737"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p>
        </p:txBody>
      </p:sp>
      <p:sp>
        <p:nvSpPr>
          <p:cNvPr id="5" name="Connector 4"/>
          <p:cNvSpPr/>
          <p:nvPr/>
        </p:nvSpPr>
        <p:spPr>
          <a:xfrm>
            <a:off x="4572000" y="1447800"/>
            <a:ext cx="4114800" cy="3962400"/>
          </a:xfrm>
          <a:prstGeom prst="flowChartConnector">
            <a:avLst/>
          </a:prstGeom>
          <a:solidFill>
            <a:schemeClr val="accent3">
              <a:lumMod val="75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 name="Rectangle 2"/>
          <p:cNvSpPr txBox="1">
            <a:spLocks noChangeArrowheads="1"/>
          </p:cNvSpPr>
          <p:nvPr/>
        </p:nvSpPr>
        <p:spPr>
          <a:xfrm>
            <a:off x="5029200" y="1752600"/>
            <a:ext cx="3200400" cy="2971800"/>
          </a:xfrm>
          <a:prstGeom prst="rect">
            <a:avLst/>
          </a:prstGeom>
        </p:spPr>
        <p:txBody>
          <a:bodyPr anchor="b">
            <a:normAutofit/>
          </a:bodyPr>
          <a:lstStyle/>
          <a:p>
            <a:pPr algn="ctr">
              <a:defRPr/>
            </a:pPr>
            <a:r>
              <a:rPr lang="en-US" sz="4400" dirty="0">
                <a:solidFill>
                  <a:schemeClr val="bg1"/>
                </a:solidFill>
                <a:latin typeface="+mn-lt"/>
              </a:rPr>
              <a:t>Data </a:t>
            </a:r>
            <a:br>
              <a:rPr lang="en-US" sz="4400" dirty="0">
                <a:solidFill>
                  <a:schemeClr val="bg1"/>
                </a:solidFill>
                <a:latin typeface="+mn-lt"/>
              </a:rPr>
            </a:br>
            <a:r>
              <a:rPr lang="en-US" sz="4400" dirty="0">
                <a:solidFill>
                  <a:schemeClr val="bg1"/>
                </a:solidFill>
                <a:latin typeface="+mn-lt"/>
              </a:rPr>
              <a:t>Encryption Standard </a:t>
            </a:r>
            <a:br>
              <a:rPr lang="en-US" sz="4400" dirty="0">
                <a:solidFill>
                  <a:schemeClr val="bg1"/>
                </a:solidFill>
                <a:latin typeface="+mn-lt"/>
              </a:rPr>
            </a:br>
            <a:r>
              <a:rPr lang="en-US" sz="4400" dirty="0">
                <a:solidFill>
                  <a:schemeClr val="bg1"/>
                </a:solidFill>
                <a:latin typeface="+mn-lt"/>
              </a:rPr>
              <a:t>(DES)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2.pdf"/>
          <p:cNvPicPr>
            <a:picLocks noChangeAspect="1"/>
          </p:cNvPicPr>
          <p:nvPr/>
        </p:nvPicPr>
        <p:blipFill rotWithShape="1">
          <a:blip r:embed="rId3">
            <a:extLst>
              <a:ext uri="{28A0092B-C50C-407E-A947-70E740481C1C}">
                <a14:useLocalDpi xmlns:a14="http://schemas.microsoft.com/office/drawing/2010/main" val="0"/>
              </a:ext>
            </a:extLst>
          </a:blip>
          <a:srcRect t="17698" b="17738"/>
          <a:stretch/>
        </p:blipFill>
        <p:spPr>
          <a:xfrm>
            <a:off x="899592" y="332656"/>
            <a:ext cx="7453196" cy="6227371"/>
          </a:xfrm>
          <a:prstGeom prst="rect">
            <a:avLst/>
          </a:prstGeom>
          <a:solidFill>
            <a:schemeClr val="tx1"/>
          </a:solidFill>
        </p:spPr>
      </p:pic>
    </p:spTree>
  </p:cSld>
  <p:clrMapOvr>
    <a:masterClrMapping/>
  </p:clrMapOvr>
  <p:transition>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10357</TotalTime>
  <Words>8373</Words>
  <Application>Microsoft Macintosh PowerPoint</Application>
  <PresentationFormat>On-screen Show (4:3)</PresentationFormat>
  <Paragraphs>717</Paragraphs>
  <Slides>26</Slides>
  <Notes>26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4" baseType="lpstr">
      <vt:lpstr>Arial</vt:lpstr>
      <vt:lpstr>Baskerville Bold Italic</vt:lpstr>
      <vt:lpstr>Century Gothic</vt:lpstr>
      <vt:lpstr>Courier New</vt:lpstr>
      <vt:lpstr>Palatino Linotype</vt:lpstr>
      <vt:lpstr>Times New Roman</vt:lpstr>
      <vt:lpstr>Executive</vt:lpstr>
      <vt:lpstr>Document</vt:lpstr>
      <vt:lpstr>PowerPoint Presentation</vt:lpstr>
      <vt:lpstr>Symmetric Encryption </vt:lpstr>
      <vt:lpstr>Cryptography</vt:lpstr>
      <vt:lpstr>PowerPoint Presentation</vt:lpstr>
      <vt:lpstr>Computationally Secure Encryption Schemes</vt:lpstr>
      <vt:lpstr>PowerPoint Presentation</vt:lpstr>
      <vt:lpstr>Block Cipher Structure</vt:lpstr>
      <vt:lpstr>PowerPoint Presentation</vt:lpstr>
      <vt:lpstr>PowerPoint Presentation</vt:lpstr>
      <vt:lpstr>PowerPoint Presentation</vt:lpstr>
      <vt:lpstr>PowerPoint Presentation</vt:lpstr>
      <vt:lpstr>PowerPoint Presentation</vt:lpstr>
      <vt:lpstr>PowerPoint Presentation</vt:lpstr>
      <vt:lpstr>Shift  Rows</vt:lpstr>
      <vt:lpstr>Mix Columns and Add Key</vt:lpstr>
      <vt:lpstr>Stream Ciphers</vt:lpstr>
      <vt:lpstr>PowerPoint Presentation</vt:lpstr>
      <vt:lpstr>PowerPoint Presentation</vt:lpstr>
      <vt:lpstr>PowerPoint Presentation</vt:lpstr>
      <vt:lpstr>Electronic Codebook (ECB)</vt:lpstr>
      <vt:lpstr>PowerPoint Presentation</vt:lpstr>
      <vt:lpstr>PowerPoint Presentation</vt:lpstr>
      <vt:lpstr>PowerPoint Presentation</vt:lpstr>
      <vt:lpstr>Key Distribution</vt:lpstr>
      <vt:lpstr>PowerPoint Presentation</vt:lpstr>
      <vt:lpstr>Summary</vt:lpstr>
    </vt:vector>
  </TitlesOfParts>
  <Manager/>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19 Lecture Overheads</dc:subject>
  <dc:creator>Dr Lawrie Brown</dc:creator>
  <cp:keywords/>
  <dc:description/>
  <cp:lastModifiedBy>Bojan Bozic</cp:lastModifiedBy>
  <cp:revision>109</cp:revision>
  <cp:lastPrinted>2007-07-13T01:03:27Z</cp:lastPrinted>
  <dcterms:created xsi:type="dcterms:W3CDTF">2012-04-24T14:04:55Z</dcterms:created>
  <dcterms:modified xsi:type="dcterms:W3CDTF">2021-01-26T21:11:57Z</dcterms:modified>
  <cp:category/>
</cp:coreProperties>
</file>