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17"/>
  </p:notesMasterIdLst>
  <p:sldIdLst>
    <p:sldId id="403" r:id="rId2"/>
    <p:sldId id="365" r:id="rId3"/>
    <p:sldId id="367" r:id="rId4"/>
    <p:sldId id="369" r:id="rId5"/>
    <p:sldId id="370" r:id="rId6"/>
    <p:sldId id="371" r:id="rId7"/>
    <p:sldId id="372" r:id="rId8"/>
    <p:sldId id="388" r:id="rId9"/>
    <p:sldId id="389" r:id="rId10"/>
    <p:sldId id="373" r:id="rId11"/>
    <p:sldId id="401" r:id="rId12"/>
    <p:sldId id="375" r:id="rId13"/>
    <p:sldId id="402" r:id="rId14"/>
    <p:sldId id="386" r:id="rId15"/>
    <p:sldId id="400" r:id="rId1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4"/>
    <p:restoredTop sz="84761" autoAdjust="0"/>
  </p:normalViewPr>
  <p:slideViewPr>
    <p:cSldViewPr>
      <p:cViewPr varScale="1">
        <p:scale>
          <a:sx n="104" d="100"/>
          <a:sy n="104" d="100"/>
        </p:scale>
        <p:origin x="21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F5A67-A8F3-FF48-B796-F77A75A6BA16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26EAF1D-B9CF-6543-80D6-CD34D877251F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Involves clients, application servers, and a Kerberos server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A9BB159F-EC41-9C41-9922-91589D80B126}" type="parTrans" cxnId="{0C20F160-9320-A24A-84E6-F7CC40837D79}">
      <dgm:prSet/>
      <dgm:spPr/>
      <dgm:t>
        <a:bodyPr/>
        <a:lstStyle/>
        <a:p>
          <a:endParaRPr lang="en-US"/>
        </a:p>
      </dgm:t>
    </dgm:pt>
    <dgm:pt modelId="{346C38AF-501F-864D-B3A3-FA02735158B5}" type="sibTrans" cxnId="{0C20F160-9320-A24A-84E6-F7CC40837D79}">
      <dgm:prSet/>
      <dgm:spPr/>
      <dgm:t>
        <a:bodyPr/>
        <a:lstStyle/>
        <a:p>
          <a:endParaRPr lang="en-US"/>
        </a:p>
      </dgm:t>
    </dgm:pt>
    <dgm:pt modelId="{858C0297-5C06-BE44-B83B-800177C3FA8E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Designed to counter a variety of threats to the security of a client/server dialogue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BFCE1E65-48AB-EA4F-B662-FD43E94611D9}" type="parTrans" cxnId="{09E883E6-6A93-9144-B8BE-4AC4CC3E931E}">
      <dgm:prSet/>
      <dgm:spPr/>
      <dgm:t>
        <a:bodyPr/>
        <a:lstStyle/>
        <a:p>
          <a:endParaRPr lang="en-US"/>
        </a:p>
      </dgm:t>
    </dgm:pt>
    <dgm:pt modelId="{C01E7C34-B8FA-B84E-BF6D-19D5B2A12904}" type="sibTrans" cxnId="{09E883E6-6A93-9144-B8BE-4AC4CC3E931E}">
      <dgm:prSet/>
      <dgm:spPr/>
      <dgm:t>
        <a:bodyPr/>
        <a:lstStyle/>
        <a:p>
          <a:endParaRPr lang="en-US"/>
        </a:p>
      </dgm:t>
    </dgm:pt>
    <dgm:pt modelId="{59D18C68-9569-2840-94F3-4F93A8248AAB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Obvious security risk is impersonation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DE6150DA-BB5E-8147-AAF2-939361B32C24}" type="parTrans" cxnId="{A1976974-74BC-9043-B4CE-5735F90DBA25}">
      <dgm:prSet/>
      <dgm:spPr/>
      <dgm:t>
        <a:bodyPr/>
        <a:lstStyle/>
        <a:p>
          <a:endParaRPr lang="en-US"/>
        </a:p>
      </dgm:t>
    </dgm:pt>
    <dgm:pt modelId="{CEBBF828-85F5-8D4F-9A07-5EA2737EC3C1}" type="sibTrans" cxnId="{A1976974-74BC-9043-B4CE-5735F90DBA25}">
      <dgm:prSet/>
      <dgm:spPr/>
      <dgm:t>
        <a:bodyPr/>
        <a:lstStyle/>
        <a:p>
          <a:endParaRPr lang="en-US"/>
        </a:p>
      </dgm:t>
    </dgm:pt>
    <dgm:pt modelId="{A2807E85-3CEF-EE48-A404-CF01608E490C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Servers must be able to confirm the identities of clients who request service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1674E425-EFD6-3249-9345-68DAA87E7D22}" type="parTrans" cxnId="{9C9EBC20-DA73-F449-A3A3-D8682EAAB57E}">
      <dgm:prSet/>
      <dgm:spPr/>
      <dgm:t>
        <a:bodyPr/>
        <a:lstStyle/>
        <a:p>
          <a:endParaRPr lang="en-US"/>
        </a:p>
      </dgm:t>
    </dgm:pt>
    <dgm:pt modelId="{1AC240B8-B856-E346-A2AC-208627F01F2E}" type="sibTrans" cxnId="{9C9EBC20-DA73-F449-A3A3-D8682EAAB57E}">
      <dgm:prSet/>
      <dgm:spPr/>
      <dgm:t>
        <a:bodyPr/>
        <a:lstStyle/>
        <a:p>
          <a:endParaRPr lang="en-US"/>
        </a:p>
      </dgm:t>
    </dgm:pt>
    <dgm:pt modelId="{E00E328F-358C-D94F-A3D7-3C20A16B0050}">
      <dgm:prSet/>
      <dgm:spPr/>
      <dgm:t>
        <a:bodyPr/>
        <a:lstStyle/>
        <a:p>
          <a:pPr algn="ctr" rtl="0"/>
          <a:r>
            <a:rPr lang="en-US" b="1" dirty="0">
              <a:solidFill>
                <a:schemeClr val="bg1"/>
              </a:solidFill>
              <a:latin typeface="+mn-lt"/>
            </a:rPr>
            <a:t>Use an Authentication Server (AS) 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25D0A026-BB8B-A948-B2CC-FBC7A9C8D528}" type="parTrans" cxnId="{A5B78887-BB16-7D41-97BF-DA0F81FABABC}">
      <dgm:prSet/>
      <dgm:spPr/>
      <dgm:t>
        <a:bodyPr/>
        <a:lstStyle/>
        <a:p>
          <a:endParaRPr lang="en-US"/>
        </a:p>
      </dgm:t>
    </dgm:pt>
    <dgm:pt modelId="{2A2C0767-DFB5-9E44-B301-0F6E8B3E6771}" type="sibTrans" cxnId="{A5B78887-BB16-7D41-97BF-DA0F81FABABC}">
      <dgm:prSet/>
      <dgm:spPr/>
      <dgm:t>
        <a:bodyPr/>
        <a:lstStyle/>
        <a:p>
          <a:endParaRPr lang="en-US"/>
        </a:p>
      </dgm:t>
    </dgm:pt>
    <dgm:pt modelId="{BFDAAECC-1EE1-1F42-BAB5-CDF5D1617713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User initially negotiates with AS for identity verification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960518E1-727A-3540-A303-B6EB1C812E38}" type="parTrans" cxnId="{FE0FBFE9-7D72-E34F-8CC8-40243FF73EAB}">
      <dgm:prSet/>
      <dgm:spPr/>
      <dgm:t>
        <a:bodyPr/>
        <a:lstStyle/>
        <a:p>
          <a:endParaRPr lang="en-US"/>
        </a:p>
      </dgm:t>
    </dgm:pt>
    <dgm:pt modelId="{ED0238B0-96BC-9B42-A5D1-92ABF7EB7B3D}" type="sibTrans" cxnId="{FE0FBFE9-7D72-E34F-8CC8-40243FF73EAB}">
      <dgm:prSet/>
      <dgm:spPr/>
      <dgm:t>
        <a:bodyPr/>
        <a:lstStyle/>
        <a:p>
          <a:endParaRPr lang="en-US"/>
        </a:p>
      </dgm:t>
    </dgm:pt>
    <dgm:pt modelId="{ECAC285F-24D7-3845-9B9D-AF4DB3458E80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AS verifies identity and then passes information on to an application server which will then accept service requests from the client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DF31E82F-7456-A84A-9407-D4C8B7716871}" type="parTrans" cxnId="{6463C212-6221-E449-AC91-D1323DEF1F5B}">
      <dgm:prSet/>
      <dgm:spPr/>
      <dgm:t>
        <a:bodyPr/>
        <a:lstStyle/>
        <a:p>
          <a:endParaRPr lang="en-US"/>
        </a:p>
      </dgm:t>
    </dgm:pt>
    <dgm:pt modelId="{ED99448A-B80D-8042-AD5E-F2383D7B8532}" type="sibTrans" cxnId="{6463C212-6221-E449-AC91-D1323DEF1F5B}">
      <dgm:prSet/>
      <dgm:spPr/>
      <dgm:t>
        <a:bodyPr/>
        <a:lstStyle/>
        <a:p>
          <a:endParaRPr lang="en-US"/>
        </a:p>
      </dgm:t>
    </dgm:pt>
    <dgm:pt modelId="{9A874121-5722-5B41-95C1-DEEA9DFCBE0A}">
      <dgm:prSet/>
      <dgm:spPr/>
      <dgm:t>
        <a:bodyPr/>
        <a:lstStyle/>
        <a:p>
          <a:pPr algn="ctr" rtl="0"/>
          <a:r>
            <a:rPr lang="en-US" b="1" dirty="0">
              <a:solidFill>
                <a:schemeClr val="bg1"/>
              </a:solidFill>
              <a:latin typeface="+mn-lt"/>
            </a:rPr>
            <a:t>Need to find a way to do this in a secure way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3C6A2C2E-94BF-4447-A311-B18C34281A5F}" type="parTrans" cxnId="{BEE784AE-9DA4-374D-B007-57C3D9EBF3EB}">
      <dgm:prSet/>
      <dgm:spPr/>
      <dgm:t>
        <a:bodyPr/>
        <a:lstStyle/>
        <a:p>
          <a:endParaRPr lang="en-US"/>
        </a:p>
      </dgm:t>
    </dgm:pt>
    <dgm:pt modelId="{DC79F0D0-3934-E447-93BD-6C80F73CCCF6}" type="sibTrans" cxnId="{BEE784AE-9DA4-374D-B007-57C3D9EBF3EB}">
      <dgm:prSet/>
      <dgm:spPr/>
      <dgm:t>
        <a:bodyPr/>
        <a:lstStyle/>
        <a:p>
          <a:endParaRPr lang="en-US"/>
        </a:p>
      </dgm:t>
    </dgm:pt>
    <dgm:pt modelId="{4C1D1E9C-A23C-6246-BC87-0350F594173A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If client sends user’s password to the AS over the network an opponent could observe the password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21B41E04-876F-9343-84CA-5AE030ADDAC2}" type="parTrans" cxnId="{07533837-399D-1143-8295-1F0DF787192B}">
      <dgm:prSet/>
      <dgm:spPr/>
      <dgm:t>
        <a:bodyPr/>
        <a:lstStyle/>
        <a:p>
          <a:endParaRPr lang="en-US"/>
        </a:p>
      </dgm:t>
    </dgm:pt>
    <dgm:pt modelId="{F2D15177-6E04-A244-9E9A-1B6A4612E6A5}" type="sibTrans" cxnId="{07533837-399D-1143-8295-1F0DF787192B}">
      <dgm:prSet/>
      <dgm:spPr/>
      <dgm:t>
        <a:bodyPr/>
        <a:lstStyle/>
        <a:p>
          <a:endParaRPr lang="en-US"/>
        </a:p>
      </dgm:t>
    </dgm:pt>
    <dgm:pt modelId="{292F158B-8340-A749-8231-6EA16081CFCD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An opponent could impersonate the AS and send a false validation</a:t>
          </a:r>
          <a:endParaRPr lang="en-AU" b="1" dirty="0">
            <a:solidFill>
              <a:schemeClr val="bg1"/>
            </a:solidFill>
            <a:latin typeface="+mn-lt"/>
          </a:endParaRPr>
        </a:p>
      </dgm:t>
    </dgm:pt>
    <dgm:pt modelId="{90E5F0D3-1E9B-A14B-8F20-1591D1EDB5D6}" type="parTrans" cxnId="{217E35F9-3349-174C-9763-944E434BCF00}">
      <dgm:prSet/>
      <dgm:spPr/>
      <dgm:t>
        <a:bodyPr/>
        <a:lstStyle/>
        <a:p>
          <a:endParaRPr lang="en-US"/>
        </a:p>
      </dgm:t>
    </dgm:pt>
    <dgm:pt modelId="{BE86941C-E971-8344-B14C-F26473EDF03F}" type="sibTrans" cxnId="{217E35F9-3349-174C-9763-944E434BCF00}">
      <dgm:prSet/>
      <dgm:spPr/>
      <dgm:t>
        <a:bodyPr/>
        <a:lstStyle/>
        <a:p>
          <a:endParaRPr lang="en-US"/>
        </a:p>
      </dgm:t>
    </dgm:pt>
    <dgm:pt modelId="{A56AA8AE-486E-2344-A757-E53F42431F03}" type="pres">
      <dgm:prSet presAssocID="{95BF5A67-A8F3-FF48-B796-F77A75A6BA16}" presName="linear" presStyleCnt="0">
        <dgm:presLayoutVars>
          <dgm:dir/>
          <dgm:animLvl val="lvl"/>
          <dgm:resizeHandles val="exact"/>
        </dgm:presLayoutVars>
      </dgm:prSet>
      <dgm:spPr/>
    </dgm:pt>
    <dgm:pt modelId="{DF6EA492-F5DF-E041-97F3-83833393292B}" type="pres">
      <dgm:prSet presAssocID="{626EAF1D-B9CF-6543-80D6-CD34D877251F}" presName="parentLin" presStyleCnt="0"/>
      <dgm:spPr/>
    </dgm:pt>
    <dgm:pt modelId="{2EA91BF1-E595-7F41-B687-22226C0F197A}" type="pres">
      <dgm:prSet presAssocID="{626EAF1D-B9CF-6543-80D6-CD34D877251F}" presName="parentLeftMargin" presStyleLbl="node1" presStyleIdx="0" presStyleCnt="3"/>
      <dgm:spPr/>
    </dgm:pt>
    <dgm:pt modelId="{A1AB70A4-8EB4-904F-90E6-A172232F40F3}" type="pres">
      <dgm:prSet presAssocID="{626EAF1D-B9CF-6543-80D6-CD34D87725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3DCFE4-1A14-384D-9534-546BD22C31E0}" type="pres">
      <dgm:prSet presAssocID="{626EAF1D-B9CF-6543-80D6-CD34D877251F}" presName="negativeSpace" presStyleCnt="0"/>
      <dgm:spPr/>
    </dgm:pt>
    <dgm:pt modelId="{896F321B-0C13-844F-B050-D4991BC7D51D}" type="pres">
      <dgm:prSet presAssocID="{626EAF1D-B9CF-6543-80D6-CD34D877251F}" presName="childText" presStyleLbl="conFgAcc1" presStyleIdx="0" presStyleCnt="3">
        <dgm:presLayoutVars>
          <dgm:bulletEnabled val="1"/>
        </dgm:presLayoutVars>
      </dgm:prSet>
      <dgm:spPr/>
    </dgm:pt>
    <dgm:pt modelId="{29A85A52-EF77-3A42-A3D4-A4A26C08752B}" type="pres">
      <dgm:prSet presAssocID="{346C38AF-501F-864D-B3A3-FA02735158B5}" presName="spaceBetweenRectangles" presStyleCnt="0"/>
      <dgm:spPr/>
    </dgm:pt>
    <dgm:pt modelId="{FDC9C028-0361-8B4E-B25A-22E0D9C96DFC}" type="pres">
      <dgm:prSet presAssocID="{E00E328F-358C-D94F-A3D7-3C20A16B0050}" presName="parentLin" presStyleCnt="0"/>
      <dgm:spPr/>
    </dgm:pt>
    <dgm:pt modelId="{ACFF5C1F-03F6-7641-BD6A-788189DF2D6A}" type="pres">
      <dgm:prSet presAssocID="{E00E328F-358C-D94F-A3D7-3C20A16B0050}" presName="parentLeftMargin" presStyleLbl="node1" presStyleIdx="0" presStyleCnt="3"/>
      <dgm:spPr/>
    </dgm:pt>
    <dgm:pt modelId="{7449EDCB-08C8-764D-8C45-B3E6CD987144}" type="pres">
      <dgm:prSet presAssocID="{E00E328F-358C-D94F-A3D7-3C20A16B0050}" presName="parentText" presStyleLbl="node1" presStyleIdx="1" presStyleCnt="3" custScaleX="68254">
        <dgm:presLayoutVars>
          <dgm:chMax val="0"/>
          <dgm:bulletEnabled val="1"/>
        </dgm:presLayoutVars>
      </dgm:prSet>
      <dgm:spPr/>
    </dgm:pt>
    <dgm:pt modelId="{B2B46FA0-5B4D-1F42-9989-02FC866B6DCE}" type="pres">
      <dgm:prSet presAssocID="{E00E328F-358C-D94F-A3D7-3C20A16B0050}" presName="negativeSpace" presStyleCnt="0"/>
      <dgm:spPr/>
    </dgm:pt>
    <dgm:pt modelId="{4BD019A3-BAC4-6B43-8A97-27583B057244}" type="pres">
      <dgm:prSet presAssocID="{E00E328F-358C-D94F-A3D7-3C20A16B0050}" presName="childText" presStyleLbl="conFgAcc1" presStyleIdx="1" presStyleCnt="3">
        <dgm:presLayoutVars>
          <dgm:bulletEnabled val="1"/>
        </dgm:presLayoutVars>
      </dgm:prSet>
      <dgm:spPr/>
    </dgm:pt>
    <dgm:pt modelId="{5B6E29C6-41EC-7443-B819-2C005A904322}" type="pres">
      <dgm:prSet presAssocID="{2A2C0767-DFB5-9E44-B301-0F6E8B3E6771}" presName="spaceBetweenRectangles" presStyleCnt="0"/>
      <dgm:spPr/>
    </dgm:pt>
    <dgm:pt modelId="{B9CE7FD3-4A26-CD43-A702-C954439E0221}" type="pres">
      <dgm:prSet presAssocID="{9A874121-5722-5B41-95C1-DEEA9DFCBE0A}" presName="parentLin" presStyleCnt="0"/>
      <dgm:spPr/>
    </dgm:pt>
    <dgm:pt modelId="{81C4EF6A-463F-6149-9BBA-8CA43554FE07}" type="pres">
      <dgm:prSet presAssocID="{9A874121-5722-5B41-95C1-DEEA9DFCBE0A}" presName="parentLeftMargin" presStyleLbl="node1" presStyleIdx="1" presStyleCnt="3"/>
      <dgm:spPr/>
    </dgm:pt>
    <dgm:pt modelId="{7DD41AC2-F3C5-014F-B6D2-887C576BC2A4}" type="pres">
      <dgm:prSet presAssocID="{9A874121-5722-5B41-95C1-DEEA9DFCBE0A}" presName="parentText" presStyleLbl="node1" presStyleIdx="2" presStyleCnt="3" custScaleX="78836">
        <dgm:presLayoutVars>
          <dgm:chMax val="0"/>
          <dgm:bulletEnabled val="1"/>
        </dgm:presLayoutVars>
      </dgm:prSet>
      <dgm:spPr/>
    </dgm:pt>
    <dgm:pt modelId="{870520D8-4888-CE4E-9799-AD5FBE18E6E6}" type="pres">
      <dgm:prSet presAssocID="{9A874121-5722-5B41-95C1-DEEA9DFCBE0A}" presName="negativeSpace" presStyleCnt="0"/>
      <dgm:spPr/>
    </dgm:pt>
    <dgm:pt modelId="{6E8091BD-98C9-0942-8D6A-DE80F733FC0E}" type="pres">
      <dgm:prSet presAssocID="{9A874121-5722-5B41-95C1-DEEA9DFCBE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4A170E-6F52-6545-ABA5-39C1F25F1A37}" type="presOf" srcId="{95BF5A67-A8F3-FF48-B796-F77A75A6BA16}" destId="{A56AA8AE-486E-2344-A757-E53F42431F03}" srcOrd="0" destOrd="0" presId="urn:microsoft.com/office/officeart/2005/8/layout/list1"/>
    <dgm:cxn modelId="{6463C212-6221-E449-AC91-D1323DEF1F5B}" srcId="{E00E328F-358C-D94F-A3D7-3C20A16B0050}" destId="{ECAC285F-24D7-3845-9B9D-AF4DB3458E80}" srcOrd="1" destOrd="0" parTransId="{DF31E82F-7456-A84A-9407-D4C8B7716871}" sibTransId="{ED99448A-B80D-8042-AD5E-F2383D7B8532}"/>
    <dgm:cxn modelId="{6193531E-896D-7448-89E5-321902A617B3}" type="presOf" srcId="{4C1D1E9C-A23C-6246-BC87-0350F594173A}" destId="{6E8091BD-98C9-0942-8D6A-DE80F733FC0E}" srcOrd="0" destOrd="0" presId="urn:microsoft.com/office/officeart/2005/8/layout/list1"/>
    <dgm:cxn modelId="{9C9EBC20-DA73-F449-A3A3-D8682EAAB57E}" srcId="{626EAF1D-B9CF-6543-80D6-CD34D877251F}" destId="{A2807E85-3CEF-EE48-A404-CF01608E490C}" srcOrd="2" destOrd="0" parTransId="{1674E425-EFD6-3249-9345-68DAA87E7D22}" sibTransId="{1AC240B8-B856-E346-A2AC-208627F01F2E}"/>
    <dgm:cxn modelId="{3E12FD23-4307-644C-BD66-C154B91FCE2B}" type="presOf" srcId="{BFDAAECC-1EE1-1F42-BAB5-CDF5D1617713}" destId="{4BD019A3-BAC4-6B43-8A97-27583B057244}" srcOrd="0" destOrd="0" presId="urn:microsoft.com/office/officeart/2005/8/layout/list1"/>
    <dgm:cxn modelId="{6ADC9626-1CAD-7A42-96B8-8FC9DF1F63CB}" type="presOf" srcId="{858C0297-5C06-BE44-B83B-800177C3FA8E}" destId="{896F321B-0C13-844F-B050-D4991BC7D51D}" srcOrd="0" destOrd="0" presId="urn:microsoft.com/office/officeart/2005/8/layout/list1"/>
    <dgm:cxn modelId="{07533837-399D-1143-8295-1F0DF787192B}" srcId="{9A874121-5722-5B41-95C1-DEEA9DFCBE0A}" destId="{4C1D1E9C-A23C-6246-BC87-0350F594173A}" srcOrd="0" destOrd="0" parTransId="{21B41E04-876F-9343-84CA-5AE030ADDAC2}" sibTransId="{F2D15177-6E04-A244-9E9A-1B6A4612E6A5}"/>
    <dgm:cxn modelId="{125E0C46-FA26-2842-9982-D0BCB8A66BD3}" type="presOf" srcId="{626EAF1D-B9CF-6543-80D6-CD34D877251F}" destId="{A1AB70A4-8EB4-904F-90E6-A172232F40F3}" srcOrd="1" destOrd="0" presId="urn:microsoft.com/office/officeart/2005/8/layout/list1"/>
    <dgm:cxn modelId="{4F816D55-D592-AA40-94D8-E48B5BC43C53}" type="presOf" srcId="{9A874121-5722-5B41-95C1-DEEA9DFCBE0A}" destId="{81C4EF6A-463F-6149-9BBA-8CA43554FE07}" srcOrd="0" destOrd="0" presId="urn:microsoft.com/office/officeart/2005/8/layout/list1"/>
    <dgm:cxn modelId="{0C20F160-9320-A24A-84E6-F7CC40837D79}" srcId="{95BF5A67-A8F3-FF48-B796-F77A75A6BA16}" destId="{626EAF1D-B9CF-6543-80D6-CD34D877251F}" srcOrd="0" destOrd="0" parTransId="{A9BB159F-EC41-9C41-9922-91589D80B126}" sibTransId="{346C38AF-501F-864D-B3A3-FA02735158B5}"/>
    <dgm:cxn modelId="{76EF3464-EA25-934B-A645-B340C68EF57E}" type="presOf" srcId="{292F158B-8340-A749-8231-6EA16081CFCD}" destId="{6E8091BD-98C9-0942-8D6A-DE80F733FC0E}" srcOrd="0" destOrd="1" presId="urn:microsoft.com/office/officeart/2005/8/layout/list1"/>
    <dgm:cxn modelId="{A1976974-74BC-9043-B4CE-5735F90DBA25}" srcId="{626EAF1D-B9CF-6543-80D6-CD34D877251F}" destId="{59D18C68-9569-2840-94F3-4F93A8248AAB}" srcOrd="1" destOrd="0" parTransId="{DE6150DA-BB5E-8147-AAF2-939361B32C24}" sibTransId="{CEBBF828-85F5-8D4F-9A07-5EA2737EC3C1}"/>
    <dgm:cxn modelId="{41611D86-A98E-0C46-9EA1-257C8768303D}" type="presOf" srcId="{ECAC285F-24D7-3845-9B9D-AF4DB3458E80}" destId="{4BD019A3-BAC4-6B43-8A97-27583B057244}" srcOrd="0" destOrd="1" presId="urn:microsoft.com/office/officeart/2005/8/layout/list1"/>
    <dgm:cxn modelId="{280A6E86-AB43-A045-87FC-EA217E53472C}" type="presOf" srcId="{9A874121-5722-5B41-95C1-DEEA9DFCBE0A}" destId="{7DD41AC2-F3C5-014F-B6D2-887C576BC2A4}" srcOrd="1" destOrd="0" presId="urn:microsoft.com/office/officeart/2005/8/layout/list1"/>
    <dgm:cxn modelId="{A5B78887-BB16-7D41-97BF-DA0F81FABABC}" srcId="{95BF5A67-A8F3-FF48-B796-F77A75A6BA16}" destId="{E00E328F-358C-D94F-A3D7-3C20A16B0050}" srcOrd="1" destOrd="0" parTransId="{25D0A026-BB8B-A948-B2CC-FBC7A9C8D528}" sibTransId="{2A2C0767-DFB5-9E44-B301-0F6E8B3E6771}"/>
    <dgm:cxn modelId="{89459790-F09F-2445-8208-8928BC0F9F02}" type="presOf" srcId="{A2807E85-3CEF-EE48-A404-CF01608E490C}" destId="{896F321B-0C13-844F-B050-D4991BC7D51D}" srcOrd="0" destOrd="2" presId="urn:microsoft.com/office/officeart/2005/8/layout/list1"/>
    <dgm:cxn modelId="{BEE784AE-9DA4-374D-B007-57C3D9EBF3EB}" srcId="{95BF5A67-A8F3-FF48-B796-F77A75A6BA16}" destId="{9A874121-5722-5B41-95C1-DEEA9DFCBE0A}" srcOrd="2" destOrd="0" parTransId="{3C6A2C2E-94BF-4447-A311-B18C34281A5F}" sibTransId="{DC79F0D0-3934-E447-93BD-6C80F73CCCF6}"/>
    <dgm:cxn modelId="{E75B1CBD-FC1C-014C-93C3-670ECD0F6491}" type="presOf" srcId="{626EAF1D-B9CF-6543-80D6-CD34D877251F}" destId="{2EA91BF1-E595-7F41-B687-22226C0F197A}" srcOrd="0" destOrd="0" presId="urn:microsoft.com/office/officeart/2005/8/layout/list1"/>
    <dgm:cxn modelId="{A3A931CD-1CD2-B741-89C0-257EF1CDB99B}" type="presOf" srcId="{E00E328F-358C-D94F-A3D7-3C20A16B0050}" destId="{ACFF5C1F-03F6-7641-BD6A-788189DF2D6A}" srcOrd="0" destOrd="0" presId="urn:microsoft.com/office/officeart/2005/8/layout/list1"/>
    <dgm:cxn modelId="{6EE411E0-7190-8E45-B0E0-49198A384304}" type="presOf" srcId="{59D18C68-9569-2840-94F3-4F93A8248AAB}" destId="{896F321B-0C13-844F-B050-D4991BC7D51D}" srcOrd="0" destOrd="1" presId="urn:microsoft.com/office/officeart/2005/8/layout/list1"/>
    <dgm:cxn modelId="{09E883E6-6A93-9144-B8BE-4AC4CC3E931E}" srcId="{626EAF1D-B9CF-6543-80D6-CD34D877251F}" destId="{858C0297-5C06-BE44-B83B-800177C3FA8E}" srcOrd="0" destOrd="0" parTransId="{BFCE1E65-48AB-EA4F-B662-FD43E94611D9}" sibTransId="{C01E7C34-B8FA-B84E-BF6D-19D5B2A12904}"/>
    <dgm:cxn modelId="{FE0FBFE9-7D72-E34F-8CC8-40243FF73EAB}" srcId="{E00E328F-358C-D94F-A3D7-3C20A16B0050}" destId="{BFDAAECC-1EE1-1F42-BAB5-CDF5D1617713}" srcOrd="0" destOrd="0" parTransId="{960518E1-727A-3540-A303-B6EB1C812E38}" sibTransId="{ED0238B0-96BC-9B42-A5D1-92ABF7EB7B3D}"/>
    <dgm:cxn modelId="{0D5FC6F4-D681-5744-8BC5-65A1CD64F39F}" type="presOf" srcId="{E00E328F-358C-D94F-A3D7-3C20A16B0050}" destId="{7449EDCB-08C8-764D-8C45-B3E6CD987144}" srcOrd="1" destOrd="0" presId="urn:microsoft.com/office/officeart/2005/8/layout/list1"/>
    <dgm:cxn modelId="{217E35F9-3349-174C-9763-944E434BCF00}" srcId="{9A874121-5722-5B41-95C1-DEEA9DFCBE0A}" destId="{292F158B-8340-A749-8231-6EA16081CFCD}" srcOrd="1" destOrd="0" parTransId="{90E5F0D3-1E9B-A14B-8F20-1591D1EDB5D6}" sibTransId="{BE86941C-E971-8344-B14C-F26473EDF03F}"/>
    <dgm:cxn modelId="{6B2B55E1-6F71-254E-8A70-8AA5CEC9D545}" type="presParOf" srcId="{A56AA8AE-486E-2344-A757-E53F42431F03}" destId="{DF6EA492-F5DF-E041-97F3-83833393292B}" srcOrd="0" destOrd="0" presId="urn:microsoft.com/office/officeart/2005/8/layout/list1"/>
    <dgm:cxn modelId="{D9393C46-8EA7-6748-AA85-85B54DC362BD}" type="presParOf" srcId="{DF6EA492-F5DF-E041-97F3-83833393292B}" destId="{2EA91BF1-E595-7F41-B687-22226C0F197A}" srcOrd="0" destOrd="0" presId="urn:microsoft.com/office/officeart/2005/8/layout/list1"/>
    <dgm:cxn modelId="{DF68D16A-B9B6-9B4E-A9AA-3EF059C0EF1A}" type="presParOf" srcId="{DF6EA492-F5DF-E041-97F3-83833393292B}" destId="{A1AB70A4-8EB4-904F-90E6-A172232F40F3}" srcOrd="1" destOrd="0" presId="urn:microsoft.com/office/officeart/2005/8/layout/list1"/>
    <dgm:cxn modelId="{71507621-F90D-3B4E-892A-C88B758687D0}" type="presParOf" srcId="{A56AA8AE-486E-2344-A757-E53F42431F03}" destId="{263DCFE4-1A14-384D-9534-546BD22C31E0}" srcOrd="1" destOrd="0" presId="urn:microsoft.com/office/officeart/2005/8/layout/list1"/>
    <dgm:cxn modelId="{BDF402B2-0953-744F-A4FC-8176963505C8}" type="presParOf" srcId="{A56AA8AE-486E-2344-A757-E53F42431F03}" destId="{896F321B-0C13-844F-B050-D4991BC7D51D}" srcOrd="2" destOrd="0" presId="urn:microsoft.com/office/officeart/2005/8/layout/list1"/>
    <dgm:cxn modelId="{94F2F482-77D6-2B4A-85A5-23F8966C2FD7}" type="presParOf" srcId="{A56AA8AE-486E-2344-A757-E53F42431F03}" destId="{29A85A52-EF77-3A42-A3D4-A4A26C08752B}" srcOrd="3" destOrd="0" presId="urn:microsoft.com/office/officeart/2005/8/layout/list1"/>
    <dgm:cxn modelId="{1742E7B2-86E9-9D47-BB6A-F98C1888F8D5}" type="presParOf" srcId="{A56AA8AE-486E-2344-A757-E53F42431F03}" destId="{FDC9C028-0361-8B4E-B25A-22E0D9C96DFC}" srcOrd="4" destOrd="0" presId="urn:microsoft.com/office/officeart/2005/8/layout/list1"/>
    <dgm:cxn modelId="{1769C7E6-DA0D-2744-BC53-F3A3DEE4011C}" type="presParOf" srcId="{FDC9C028-0361-8B4E-B25A-22E0D9C96DFC}" destId="{ACFF5C1F-03F6-7641-BD6A-788189DF2D6A}" srcOrd="0" destOrd="0" presId="urn:microsoft.com/office/officeart/2005/8/layout/list1"/>
    <dgm:cxn modelId="{466269B0-63AF-1D48-8FF1-ACAF16CD153B}" type="presParOf" srcId="{FDC9C028-0361-8B4E-B25A-22E0D9C96DFC}" destId="{7449EDCB-08C8-764D-8C45-B3E6CD987144}" srcOrd="1" destOrd="0" presId="urn:microsoft.com/office/officeart/2005/8/layout/list1"/>
    <dgm:cxn modelId="{969154FD-B5FF-EA46-87ED-A0BCDE2FDFC6}" type="presParOf" srcId="{A56AA8AE-486E-2344-A757-E53F42431F03}" destId="{B2B46FA0-5B4D-1F42-9989-02FC866B6DCE}" srcOrd="5" destOrd="0" presId="urn:microsoft.com/office/officeart/2005/8/layout/list1"/>
    <dgm:cxn modelId="{57918FDD-21A2-B842-99C4-DE0125F5AAA6}" type="presParOf" srcId="{A56AA8AE-486E-2344-A757-E53F42431F03}" destId="{4BD019A3-BAC4-6B43-8A97-27583B057244}" srcOrd="6" destOrd="0" presId="urn:microsoft.com/office/officeart/2005/8/layout/list1"/>
    <dgm:cxn modelId="{AB634526-8812-C44F-B22F-E580E0193668}" type="presParOf" srcId="{A56AA8AE-486E-2344-A757-E53F42431F03}" destId="{5B6E29C6-41EC-7443-B819-2C005A904322}" srcOrd="7" destOrd="0" presId="urn:microsoft.com/office/officeart/2005/8/layout/list1"/>
    <dgm:cxn modelId="{ED3BC322-DAF4-A045-AE37-C4D86FBC5318}" type="presParOf" srcId="{A56AA8AE-486E-2344-A757-E53F42431F03}" destId="{B9CE7FD3-4A26-CD43-A702-C954439E0221}" srcOrd="8" destOrd="0" presId="urn:microsoft.com/office/officeart/2005/8/layout/list1"/>
    <dgm:cxn modelId="{35342A60-AEE5-924E-A105-217C7C1D5BD3}" type="presParOf" srcId="{B9CE7FD3-4A26-CD43-A702-C954439E0221}" destId="{81C4EF6A-463F-6149-9BBA-8CA43554FE07}" srcOrd="0" destOrd="0" presId="urn:microsoft.com/office/officeart/2005/8/layout/list1"/>
    <dgm:cxn modelId="{D4BCF195-CFF3-AB4C-9254-92A4FF2B6188}" type="presParOf" srcId="{B9CE7FD3-4A26-CD43-A702-C954439E0221}" destId="{7DD41AC2-F3C5-014F-B6D2-887C576BC2A4}" srcOrd="1" destOrd="0" presId="urn:microsoft.com/office/officeart/2005/8/layout/list1"/>
    <dgm:cxn modelId="{A2784370-26E1-8A4A-B66A-2F873CA49407}" type="presParOf" srcId="{A56AA8AE-486E-2344-A757-E53F42431F03}" destId="{870520D8-4888-CE4E-9799-AD5FBE18E6E6}" srcOrd="9" destOrd="0" presId="urn:microsoft.com/office/officeart/2005/8/layout/list1"/>
    <dgm:cxn modelId="{CB504D08-AE91-7141-A110-B8F2B9BEB773}" type="presParOf" srcId="{A56AA8AE-486E-2344-A757-E53F42431F03}" destId="{6E8091BD-98C9-0942-8D6A-DE80F733FC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FB4A80-7892-C54A-A053-423F2C7BD286}" type="doc">
      <dgm:prSet loTypeId="urn:microsoft.com/office/officeart/2005/8/layout/vProcess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4E94F-30D6-9C4F-8E65-E916E42482B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000" dirty="0">
              <a:solidFill>
                <a:schemeClr val="bg1"/>
              </a:solidFill>
              <a:latin typeface="+mn-lt"/>
            </a:rPr>
            <a:t>Larger client-server installations</a:t>
          </a:r>
        </a:p>
      </dgm:t>
    </dgm:pt>
    <dgm:pt modelId="{F137F2F0-9C8B-9442-AA1C-5E8B2471DB3F}" type="parTrans" cxnId="{CED86E2F-A327-D745-994E-A3521C021475}">
      <dgm:prSet/>
      <dgm:spPr/>
      <dgm:t>
        <a:bodyPr/>
        <a:lstStyle/>
        <a:p>
          <a:endParaRPr lang="en-US"/>
        </a:p>
      </dgm:t>
    </dgm:pt>
    <dgm:pt modelId="{EB43E16B-9945-2A4A-B56C-6E6D73C03197}" type="sibTrans" cxnId="{CED86E2F-A327-D745-994E-A3521C021475}">
      <dgm:prSet/>
      <dgm:spPr/>
      <dgm:t>
        <a:bodyPr/>
        <a:lstStyle/>
        <a:p>
          <a:endParaRPr lang="en-US"/>
        </a:p>
      </dgm:t>
    </dgm:pt>
    <dgm:pt modelId="{0B92FE05-3C65-A945-B1A2-3CB27EA07B0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000" dirty="0">
              <a:solidFill>
                <a:schemeClr val="bg1"/>
              </a:solidFill>
              <a:latin typeface="+mn-lt"/>
            </a:rPr>
            <a:t>Kerberos security is best assured by placing the Kerberos server on a separate, isolated machine</a:t>
          </a:r>
        </a:p>
      </dgm:t>
    </dgm:pt>
    <dgm:pt modelId="{71526BBE-3293-FD40-AA78-634468A313B6}" type="parTrans" cxnId="{843313EF-5059-6F4A-8B5B-69E300D4970C}">
      <dgm:prSet/>
      <dgm:spPr/>
      <dgm:t>
        <a:bodyPr/>
        <a:lstStyle/>
        <a:p>
          <a:endParaRPr lang="en-US"/>
        </a:p>
      </dgm:t>
    </dgm:pt>
    <dgm:pt modelId="{A0D085C2-E300-384D-9A73-63CD4CF3AA50}" type="sibTrans" cxnId="{843313EF-5059-6F4A-8B5B-69E300D4970C}">
      <dgm:prSet/>
      <dgm:spPr/>
      <dgm:t>
        <a:bodyPr/>
        <a:lstStyle/>
        <a:p>
          <a:endParaRPr lang="en-US"/>
        </a:p>
      </dgm:t>
    </dgm:pt>
    <dgm:pt modelId="{187120A2-34D7-1347-AEB5-A78A7E9FF03B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000" dirty="0">
              <a:solidFill>
                <a:schemeClr val="bg1"/>
              </a:solidFill>
              <a:latin typeface="+mn-lt"/>
            </a:rPr>
            <a:t>Motivation for multiple realms is administrative, not performance related</a:t>
          </a:r>
        </a:p>
      </dgm:t>
    </dgm:pt>
    <dgm:pt modelId="{8D699F3D-CC42-2D45-9C2D-6360448384AD}" type="parTrans" cxnId="{F0205862-869C-C148-A66D-7D05A596EEB2}">
      <dgm:prSet/>
      <dgm:spPr/>
      <dgm:t>
        <a:bodyPr/>
        <a:lstStyle/>
        <a:p>
          <a:endParaRPr lang="en-US"/>
        </a:p>
      </dgm:t>
    </dgm:pt>
    <dgm:pt modelId="{DB88D54A-582B-A249-B3F8-7F7EC24FBEC6}" type="sibTrans" cxnId="{F0205862-869C-C148-A66D-7D05A596EEB2}">
      <dgm:prSet/>
      <dgm:spPr/>
      <dgm:t>
        <a:bodyPr/>
        <a:lstStyle/>
        <a:p>
          <a:endParaRPr lang="en-US"/>
        </a:p>
      </dgm:t>
    </dgm:pt>
    <dgm:pt modelId="{8D8B0A41-C4CF-5F49-925D-6706F04D2C68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000" dirty="0">
              <a:solidFill>
                <a:schemeClr val="bg1"/>
              </a:solidFill>
              <a:latin typeface="+mn-lt"/>
            </a:rPr>
            <a:t>Very little performance impact in a large-scale environment if the system is properly configured </a:t>
          </a:r>
        </a:p>
      </dgm:t>
    </dgm:pt>
    <dgm:pt modelId="{3FBCA1E9-681F-B547-83A5-F5C57377904E}" type="parTrans" cxnId="{98F8758B-0703-E44D-8AB0-B6D3882E2611}">
      <dgm:prSet/>
      <dgm:spPr/>
      <dgm:t>
        <a:bodyPr/>
        <a:lstStyle/>
        <a:p>
          <a:endParaRPr lang="en-US"/>
        </a:p>
      </dgm:t>
    </dgm:pt>
    <dgm:pt modelId="{494BCB4F-5E9B-9548-8CBC-A4D3B3E8D441}" type="sibTrans" cxnId="{98F8758B-0703-E44D-8AB0-B6D3882E2611}">
      <dgm:prSet/>
      <dgm:spPr/>
      <dgm:t>
        <a:bodyPr/>
        <a:lstStyle/>
        <a:p>
          <a:endParaRPr lang="en-US"/>
        </a:p>
      </dgm:t>
    </dgm:pt>
    <dgm:pt modelId="{1C1322B5-8D85-084D-AA3C-3FACFFB9EB8A}" type="pres">
      <dgm:prSet presAssocID="{EAFB4A80-7892-C54A-A053-423F2C7BD286}" presName="outerComposite" presStyleCnt="0">
        <dgm:presLayoutVars>
          <dgm:chMax val="5"/>
          <dgm:dir/>
          <dgm:resizeHandles val="exact"/>
        </dgm:presLayoutVars>
      </dgm:prSet>
      <dgm:spPr/>
    </dgm:pt>
    <dgm:pt modelId="{CA8E01DB-7379-524A-AB36-12C6C02C0032}" type="pres">
      <dgm:prSet presAssocID="{EAFB4A80-7892-C54A-A053-423F2C7BD286}" presName="dummyMaxCanvas" presStyleCnt="0">
        <dgm:presLayoutVars/>
      </dgm:prSet>
      <dgm:spPr/>
    </dgm:pt>
    <dgm:pt modelId="{7F4138E8-4F4D-FB4F-8FAA-727E06E19EC4}" type="pres">
      <dgm:prSet presAssocID="{EAFB4A80-7892-C54A-A053-423F2C7BD286}" presName="FourNodes_1" presStyleLbl="node1" presStyleIdx="0" presStyleCnt="4">
        <dgm:presLayoutVars>
          <dgm:bulletEnabled val="1"/>
        </dgm:presLayoutVars>
      </dgm:prSet>
      <dgm:spPr/>
    </dgm:pt>
    <dgm:pt modelId="{31CAFFCE-0F45-FD41-8FF8-4218FAF6B444}" type="pres">
      <dgm:prSet presAssocID="{EAFB4A80-7892-C54A-A053-423F2C7BD286}" presName="FourNodes_2" presStyleLbl="node1" presStyleIdx="1" presStyleCnt="4">
        <dgm:presLayoutVars>
          <dgm:bulletEnabled val="1"/>
        </dgm:presLayoutVars>
      </dgm:prSet>
      <dgm:spPr/>
    </dgm:pt>
    <dgm:pt modelId="{A56FE34D-5070-D84C-BC6E-4DD202362EC4}" type="pres">
      <dgm:prSet presAssocID="{EAFB4A80-7892-C54A-A053-423F2C7BD286}" presName="FourNodes_3" presStyleLbl="node1" presStyleIdx="2" presStyleCnt="4">
        <dgm:presLayoutVars>
          <dgm:bulletEnabled val="1"/>
        </dgm:presLayoutVars>
      </dgm:prSet>
      <dgm:spPr/>
    </dgm:pt>
    <dgm:pt modelId="{84996C3C-1702-354F-A2EF-CA150CEBEAF8}" type="pres">
      <dgm:prSet presAssocID="{EAFB4A80-7892-C54A-A053-423F2C7BD286}" presName="FourNodes_4" presStyleLbl="node1" presStyleIdx="3" presStyleCnt="4">
        <dgm:presLayoutVars>
          <dgm:bulletEnabled val="1"/>
        </dgm:presLayoutVars>
      </dgm:prSet>
      <dgm:spPr/>
    </dgm:pt>
    <dgm:pt modelId="{0E0EEC65-FD03-0C4B-8FC5-77C220A9F297}" type="pres">
      <dgm:prSet presAssocID="{EAFB4A80-7892-C54A-A053-423F2C7BD286}" presName="FourConn_1-2" presStyleLbl="fgAccFollowNode1" presStyleIdx="0" presStyleCnt="3">
        <dgm:presLayoutVars>
          <dgm:bulletEnabled val="1"/>
        </dgm:presLayoutVars>
      </dgm:prSet>
      <dgm:spPr/>
    </dgm:pt>
    <dgm:pt modelId="{63E239E3-A7B2-E349-83EE-2D463F9B468E}" type="pres">
      <dgm:prSet presAssocID="{EAFB4A80-7892-C54A-A053-423F2C7BD286}" presName="FourConn_2-3" presStyleLbl="fgAccFollowNode1" presStyleIdx="1" presStyleCnt="3">
        <dgm:presLayoutVars>
          <dgm:bulletEnabled val="1"/>
        </dgm:presLayoutVars>
      </dgm:prSet>
      <dgm:spPr/>
    </dgm:pt>
    <dgm:pt modelId="{A19239DC-D1FE-F843-8941-1BBD8B802ABD}" type="pres">
      <dgm:prSet presAssocID="{EAFB4A80-7892-C54A-A053-423F2C7BD286}" presName="FourConn_3-4" presStyleLbl="fgAccFollowNode1" presStyleIdx="2" presStyleCnt="3">
        <dgm:presLayoutVars>
          <dgm:bulletEnabled val="1"/>
        </dgm:presLayoutVars>
      </dgm:prSet>
      <dgm:spPr/>
    </dgm:pt>
    <dgm:pt modelId="{3A06DD64-C824-9146-B073-5166832A476F}" type="pres">
      <dgm:prSet presAssocID="{EAFB4A80-7892-C54A-A053-423F2C7BD286}" presName="FourNodes_1_text" presStyleLbl="node1" presStyleIdx="3" presStyleCnt="4">
        <dgm:presLayoutVars>
          <dgm:bulletEnabled val="1"/>
        </dgm:presLayoutVars>
      </dgm:prSet>
      <dgm:spPr/>
    </dgm:pt>
    <dgm:pt modelId="{FE6F9E9C-96CE-1844-9E57-6B16124EF006}" type="pres">
      <dgm:prSet presAssocID="{EAFB4A80-7892-C54A-A053-423F2C7BD286}" presName="FourNodes_2_text" presStyleLbl="node1" presStyleIdx="3" presStyleCnt="4">
        <dgm:presLayoutVars>
          <dgm:bulletEnabled val="1"/>
        </dgm:presLayoutVars>
      </dgm:prSet>
      <dgm:spPr/>
    </dgm:pt>
    <dgm:pt modelId="{958FC956-856A-4E47-9636-997981767080}" type="pres">
      <dgm:prSet presAssocID="{EAFB4A80-7892-C54A-A053-423F2C7BD286}" presName="FourNodes_3_text" presStyleLbl="node1" presStyleIdx="3" presStyleCnt="4">
        <dgm:presLayoutVars>
          <dgm:bulletEnabled val="1"/>
        </dgm:presLayoutVars>
      </dgm:prSet>
      <dgm:spPr/>
    </dgm:pt>
    <dgm:pt modelId="{DCA2C709-C06D-764D-AC2F-FA51608E9C4C}" type="pres">
      <dgm:prSet presAssocID="{EAFB4A80-7892-C54A-A053-423F2C7BD28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B0E6902-1BE9-2D49-A824-CCF7CA593771}" type="presOf" srcId="{EB43E16B-9945-2A4A-B56C-6E6D73C03197}" destId="{0E0EEC65-FD03-0C4B-8FC5-77C220A9F297}" srcOrd="0" destOrd="0" presId="urn:microsoft.com/office/officeart/2005/8/layout/vProcess5"/>
    <dgm:cxn modelId="{AC40F008-2468-EF49-A30B-BE4B0E3B9C2D}" type="presOf" srcId="{187120A2-34D7-1347-AEB5-A78A7E9FF03B}" destId="{84996C3C-1702-354F-A2EF-CA150CEBEAF8}" srcOrd="0" destOrd="0" presId="urn:microsoft.com/office/officeart/2005/8/layout/vProcess5"/>
    <dgm:cxn modelId="{CED86E2F-A327-D745-994E-A3521C021475}" srcId="{EAFB4A80-7892-C54A-A053-423F2C7BD286}" destId="{13A4E94F-30D6-9C4F-8E65-E916E42482B3}" srcOrd="0" destOrd="0" parTransId="{F137F2F0-9C8B-9442-AA1C-5E8B2471DB3F}" sibTransId="{EB43E16B-9945-2A4A-B56C-6E6D73C03197}"/>
    <dgm:cxn modelId="{3EF5AD46-8C0D-C34A-80F5-DC3F6BF16F36}" type="presOf" srcId="{13A4E94F-30D6-9C4F-8E65-E916E42482B3}" destId="{7F4138E8-4F4D-FB4F-8FAA-727E06E19EC4}" srcOrd="0" destOrd="0" presId="urn:microsoft.com/office/officeart/2005/8/layout/vProcess5"/>
    <dgm:cxn modelId="{A82C714D-31C3-7440-B7B1-B3CB1D195675}" type="presOf" srcId="{187120A2-34D7-1347-AEB5-A78A7E9FF03B}" destId="{DCA2C709-C06D-764D-AC2F-FA51608E9C4C}" srcOrd="1" destOrd="0" presId="urn:microsoft.com/office/officeart/2005/8/layout/vProcess5"/>
    <dgm:cxn modelId="{35285E61-05BF-8443-885C-38569D882981}" type="presOf" srcId="{EAFB4A80-7892-C54A-A053-423F2C7BD286}" destId="{1C1322B5-8D85-084D-AA3C-3FACFFB9EB8A}" srcOrd="0" destOrd="0" presId="urn:microsoft.com/office/officeart/2005/8/layout/vProcess5"/>
    <dgm:cxn modelId="{89653062-9249-074A-8C44-1260339C6D0E}" type="presOf" srcId="{13A4E94F-30D6-9C4F-8E65-E916E42482B3}" destId="{3A06DD64-C824-9146-B073-5166832A476F}" srcOrd="1" destOrd="0" presId="urn:microsoft.com/office/officeart/2005/8/layout/vProcess5"/>
    <dgm:cxn modelId="{F0205862-869C-C148-A66D-7D05A596EEB2}" srcId="{EAFB4A80-7892-C54A-A053-423F2C7BD286}" destId="{187120A2-34D7-1347-AEB5-A78A7E9FF03B}" srcOrd="3" destOrd="0" parTransId="{8D699F3D-CC42-2D45-9C2D-6360448384AD}" sibTransId="{DB88D54A-582B-A249-B3F8-7F7EC24FBEC6}"/>
    <dgm:cxn modelId="{DAAE8E7E-81B5-324F-8802-CABD632405AC}" type="presOf" srcId="{8D8B0A41-C4CF-5F49-925D-6706F04D2C68}" destId="{FE6F9E9C-96CE-1844-9E57-6B16124EF006}" srcOrd="1" destOrd="0" presId="urn:microsoft.com/office/officeart/2005/8/layout/vProcess5"/>
    <dgm:cxn modelId="{98F8758B-0703-E44D-8AB0-B6D3882E2611}" srcId="{EAFB4A80-7892-C54A-A053-423F2C7BD286}" destId="{8D8B0A41-C4CF-5F49-925D-6706F04D2C68}" srcOrd="1" destOrd="0" parTransId="{3FBCA1E9-681F-B547-83A5-F5C57377904E}" sibTransId="{494BCB4F-5E9B-9548-8CBC-A4D3B3E8D441}"/>
    <dgm:cxn modelId="{93E46591-9882-4543-923F-E8C886911CF8}" type="presOf" srcId="{0B92FE05-3C65-A945-B1A2-3CB27EA07B06}" destId="{A56FE34D-5070-D84C-BC6E-4DD202362EC4}" srcOrd="0" destOrd="0" presId="urn:microsoft.com/office/officeart/2005/8/layout/vProcess5"/>
    <dgm:cxn modelId="{95907AE5-A249-7B4C-AFA6-8077A0869CFF}" type="presOf" srcId="{494BCB4F-5E9B-9548-8CBC-A4D3B3E8D441}" destId="{63E239E3-A7B2-E349-83EE-2D463F9B468E}" srcOrd="0" destOrd="0" presId="urn:microsoft.com/office/officeart/2005/8/layout/vProcess5"/>
    <dgm:cxn modelId="{F4BE69E8-0ABB-EA40-81CB-FDE77A8ECC64}" type="presOf" srcId="{0B92FE05-3C65-A945-B1A2-3CB27EA07B06}" destId="{958FC956-856A-4E47-9636-997981767080}" srcOrd="1" destOrd="0" presId="urn:microsoft.com/office/officeart/2005/8/layout/vProcess5"/>
    <dgm:cxn modelId="{843313EF-5059-6F4A-8B5B-69E300D4970C}" srcId="{EAFB4A80-7892-C54A-A053-423F2C7BD286}" destId="{0B92FE05-3C65-A945-B1A2-3CB27EA07B06}" srcOrd="2" destOrd="0" parTransId="{71526BBE-3293-FD40-AA78-634468A313B6}" sibTransId="{A0D085C2-E300-384D-9A73-63CD4CF3AA50}"/>
    <dgm:cxn modelId="{D7F085F2-2F62-2346-BD70-207D20EBDC25}" type="presOf" srcId="{A0D085C2-E300-384D-9A73-63CD4CF3AA50}" destId="{A19239DC-D1FE-F843-8941-1BBD8B802ABD}" srcOrd="0" destOrd="0" presId="urn:microsoft.com/office/officeart/2005/8/layout/vProcess5"/>
    <dgm:cxn modelId="{C2316AF6-DD74-B644-A104-FAC808745EAB}" type="presOf" srcId="{8D8B0A41-C4CF-5F49-925D-6706F04D2C68}" destId="{31CAFFCE-0F45-FD41-8FF8-4218FAF6B444}" srcOrd="0" destOrd="0" presId="urn:microsoft.com/office/officeart/2005/8/layout/vProcess5"/>
    <dgm:cxn modelId="{FE631303-4896-DA4D-B963-21C2E9C7BFDF}" type="presParOf" srcId="{1C1322B5-8D85-084D-AA3C-3FACFFB9EB8A}" destId="{CA8E01DB-7379-524A-AB36-12C6C02C0032}" srcOrd="0" destOrd="0" presId="urn:microsoft.com/office/officeart/2005/8/layout/vProcess5"/>
    <dgm:cxn modelId="{DE50F26F-952A-2D49-ACFF-9E617985BF99}" type="presParOf" srcId="{1C1322B5-8D85-084D-AA3C-3FACFFB9EB8A}" destId="{7F4138E8-4F4D-FB4F-8FAA-727E06E19EC4}" srcOrd="1" destOrd="0" presId="urn:microsoft.com/office/officeart/2005/8/layout/vProcess5"/>
    <dgm:cxn modelId="{C88E511B-4BCD-C04E-8588-A97225031C9E}" type="presParOf" srcId="{1C1322B5-8D85-084D-AA3C-3FACFFB9EB8A}" destId="{31CAFFCE-0F45-FD41-8FF8-4218FAF6B444}" srcOrd="2" destOrd="0" presId="urn:microsoft.com/office/officeart/2005/8/layout/vProcess5"/>
    <dgm:cxn modelId="{BE8C57F1-3C12-5D48-89A2-0FC5D6EE36FC}" type="presParOf" srcId="{1C1322B5-8D85-084D-AA3C-3FACFFB9EB8A}" destId="{A56FE34D-5070-D84C-BC6E-4DD202362EC4}" srcOrd="3" destOrd="0" presId="urn:microsoft.com/office/officeart/2005/8/layout/vProcess5"/>
    <dgm:cxn modelId="{989BE333-D3DA-624E-BE4E-9FC53080E24C}" type="presParOf" srcId="{1C1322B5-8D85-084D-AA3C-3FACFFB9EB8A}" destId="{84996C3C-1702-354F-A2EF-CA150CEBEAF8}" srcOrd="4" destOrd="0" presId="urn:microsoft.com/office/officeart/2005/8/layout/vProcess5"/>
    <dgm:cxn modelId="{FD24E4AB-CCD1-A344-A0BF-1043EB36089D}" type="presParOf" srcId="{1C1322B5-8D85-084D-AA3C-3FACFFB9EB8A}" destId="{0E0EEC65-FD03-0C4B-8FC5-77C220A9F297}" srcOrd="5" destOrd="0" presId="urn:microsoft.com/office/officeart/2005/8/layout/vProcess5"/>
    <dgm:cxn modelId="{E4004943-FD78-4B44-B7DA-1A2F4B59E208}" type="presParOf" srcId="{1C1322B5-8D85-084D-AA3C-3FACFFB9EB8A}" destId="{63E239E3-A7B2-E349-83EE-2D463F9B468E}" srcOrd="6" destOrd="0" presId="urn:microsoft.com/office/officeart/2005/8/layout/vProcess5"/>
    <dgm:cxn modelId="{FA576820-6E6F-4E43-8D1A-78C97CE0F9FC}" type="presParOf" srcId="{1C1322B5-8D85-084D-AA3C-3FACFFB9EB8A}" destId="{A19239DC-D1FE-F843-8941-1BBD8B802ABD}" srcOrd="7" destOrd="0" presId="urn:microsoft.com/office/officeart/2005/8/layout/vProcess5"/>
    <dgm:cxn modelId="{0E9FCE5A-77B0-0347-A93E-ECF4FDFA7D7B}" type="presParOf" srcId="{1C1322B5-8D85-084D-AA3C-3FACFFB9EB8A}" destId="{3A06DD64-C824-9146-B073-5166832A476F}" srcOrd="8" destOrd="0" presId="urn:microsoft.com/office/officeart/2005/8/layout/vProcess5"/>
    <dgm:cxn modelId="{1D521DC4-7700-F043-9FB2-13C47C3B27A7}" type="presParOf" srcId="{1C1322B5-8D85-084D-AA3C-3FACFFB9EB8A}" destId="{FE6F9E9C-96CE-1844-9E57-6B16124EF006}" srcOrd="9" destOrd="0" presId="urn:microsoft.com/office/officeart/2005/8/layout/vProcess5"/>
    <dgm:cxn modelId="{C5DFA4F9-FE2C-2B42-A08E-8150560FABDD}" type="presParOf" srcId="{1C1322B5-8D85-084D-AA3C-3FACFFB9EB8A}" destId="{958FC956-856A-4E47-9636-997981767080}" srcOrd="10" destOrd="0" presId="urn:microsoft.com/office/officeart/2005/8/layout/vProcess5"/>
    <dgm:cxn modelId="{F2731E38-EA36-ED4C-A8EA-A72EF3B06CDF}" type="presParOf" srcId="{1C1322B5-8D85-084D-AA3C-3FACFFB9EB8A}" destId="{DCA2C709-C06D-764D-AC2F-FA51608E9C4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3B11E3-6CF4-7541-BBBA-6AED86D01B97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66243A-59B4-8242-8742-F3A1B51ECE6A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Certificate consists of: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228F7909-59BE-9B40-9789-A8ED123F0511}" type="parTrans" cxnId="{87D808C7-7749-1243-857E-1310D75D4DCE}">
      <dgm:prSet/>
      <dgm:spPr/>
      <dgm:t>
        <a:bodyPr/>
        <a:lstStyle/>
        <a:p>
          <a:endParaRPr lang="en-US"/>
        </a:p>
      </dgm:t>
    </dgm:pt>
    <dgm:pt modelId="{A92FDCFB-DC3F-6A4D-A5F7-C97B51D18231}" type="sibTrans" cxnId="{87D808C7-7749-1243-857E-1310D75D4DCE}">
      <dgm:prSet/>
      <dgm:spPr/>
      <dgm:t>
        <a:bodyPr/>
        <a:lstStyle/>
        <a:p>
          <a:endParaRPr lang="en-US"/>
        </a:p>
      </dgm:t>
    </dgm:pt>
    <dgm:pt modelId="{CE1347A1-C3B2-AB4D-B12A-9CEB53770184}">
      <dgm:prSet/>
      <dgm:spPr/>
      <dgm:t>
        <a:bodyPr/>
        <a:lstStyle/>
        <a:p>
          <a:pPr rtl="0"/>
          <a:r>
            <a:rPr lang="en-US" b="1" dirty="0">
              <a:latin typeface="+mn-lt"/>
            </a:rPr>
            <a:t>A public key with the identity of the key’s owner</a:t>
          </a:r>
          <a:endParaRPr lang="en-US" dirty="0">
            <a:latin typeface="+mn-lt"/>
          </a:endParaRPr>
        </a:p>
      </dgm:t>
    </dgm:pt>
    <dgm:pt modelId="{7F2618A1-7B27-804A-9A30-F03679F62A89}" type="parTrans" cxnId="{6F3FE249-16FD-1642-9BED-82C4ABC8CE02}">
      <dgm:prSet/>
      <dgm:spPr/>
      <dgm:t>
        <a:bodyPr/>
        <a:lstStyle/>
        <a:p>
          <a:endParaRPr lang="en-US"/>
        </a:p>
      </dgm:t>
    </dgm:pt>
    <dgm:pt modelId="{0A281E2A-DA9D-A147-B0A5-BE0F0A6434FE}" type="sibTrans" cxnId="{6F3FE249-16FD-1642-9BED-82C4ABC8CE02}">
      <dgm:prSet/>
      <dgm:spPr/>
      <dgm:t>
        <a:bodyPr/>
        <a:lstStyle/>
        <a:p>
          <a:endParaRPr lang="en-US"/>
        </a:p>
      </dgm:t>
    </dgm:pt>
    <dgm:pt modelId="{E7B37647-E62E-C44D-B2DD-EF195ABAC518}">
      <dgm:prSet/>
      <dgm:spPr/>
      <dgm:t>
        <a:bodyPr/>
        <a:lstStyle/>
        <a:p>
          <a:pPr rtl="0"/>
          <a:r>
            <a:rPr lang="en-US" b="1" dirty="0">
              <a:latin typeface="+mn-lt"/>
            </a:rPr>
            <a:t>Signed by a trusted third party</a:t>
          </a:r>
          <a:endParaRPr lang="en-US" dirty="0">
            <a:latin typeface="+mn-lt"/>
          </a:endParaRPr>
        </a:p>
      </dgm:t>
    </dgm:pt>
    <dgm:pt modelId="{C948132C-A598-CD4A-934A-9AC7ACA3914A}" type="parTrans" cxnId="{2C2ED4CF-7F6D-2046-BEB3-3337DF7CD9FA}">
      <dgm:prSet/>
      <dgm:spPr/>
      <dgm:t>
        <a:bodyPr/>
        <a:lstStyle/>
        <a:p>
          <a:endParaRPr lang="en-US"/>
        </a:p>
      </dgm:t>
    </dgm:pt>
    <dgm:pt modelId="{1B97799F-C42B-F64E-8526-FC1929065876}" type="sibTrans" cxnId="{2C2ED4CF-7F6D-2046-BEB3-3337DF7CD9FA}">
      <dgm:prSet/>
      <dgm:spPr/>
      <dgm:t>
        <a:bodyPr/>
        <a:lstStyle/>
        <a:p>
          <a:endParaRPr lang="en-US"/>
        </a:p>
      </dgm:t>
    </dgm:pt>
    <dgm:pt modelId="{A40DDC75-58CB-2544-A620-BDB22DE9EF04}">
      <dgm:prSet/>
      <dgm:spPr/>
      <dgm:t>
        <a:bodyPr/>
        <a:lstStyle/>
        <a:p>
          <a:pPr rtl="0"/>
          <a:r>
            <a:rPr lang="en-US" b="1" dirty="0">
              <a:latin typeface="+mn-lt"/>
            </a:rPr>
            <a:t>Typically the third party is a CA that is trusted by the user community (such as a government agency, telecommunications company, financial institution, or other trusted peak organization)</a:t>
          </a:r>
          <a:endParaRPr lang="en-US" dirty="0">
            <a:latin typeface="+mn-lt"/>
          </a:endParaRPr>
        </a:p>
      </dgm:t>
    </dgm:pt>
    <dgm:pt modelId="{0882BF62-69D8-DF41-85F1-C276DC7D1651}" type="parTrans" cxnId="{92371A60-69EE-374B-A937-A0D89226787D}">
      <dgm:prSet/>
      <dgm:spPr/>
      <dgm:t>
        <a:bodyPr/>
        <a:lstStyle/>
        <a:p>
          <a:endParaRPr lang="en-US"/>
        </a:p>
      </dgm:t>
    </dgm:pt>
    <dgm:pt modelId="{B8594DAC-5758-7240-9C90-C937C8F3A9E2}" type="sibTrans" cxnId="{92371A60-69EE-374B-A937-A0D89226787D}">
      <dgm:prSet/>
      <dgm:spPr/>
      <dgm:t>
        <a:bodyPr/>
        <a:lstStyle/>
        <a:p>
          <a:endParaRPr lang="en-US"/>
        </a:p>
      </dgm:t>
    </dgm:pt>
    <dgm:pt modelId="{81E98048-98B6-3647-9FAA-5AE61E4F7A4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n-lt"/>
            </a:rPr>
            <a:t>User can present his or her public key to the authority in a secure manner and obtain a certificate</a:t>
          </a:r>
        </a:p>
      </dgm:t>
    </dgm:pt>
    <dgm:pt modelId="{380E658A-C422-A74E-BE87-FFAC2FCD0C22}" type="parTrans" cxnId="{504AF282-406C-9247-BED8-1C81448CC9EE}">
      <dgm:prSet/>
      <dgm:spPr/>
      <dgm:t>
        <a:bodyPr/>
        <a:lstStyle/>
        <a:p>
          <a:endParaRPr lang="en-US"/>
        </a:p>
      </dgm:t>
    </dgm:pt>
    <dgm:pt modelId="{FA7B3B8E-C29F-1E4D-970A-1135ECCCABCE}" type="sibTrans" cxnId="{504AF282-406C-9247-BED8-1C81448CC9EE}">
      <dgm:prSet/>
      <dgm:spPr/>
      <dgm:t>
        <a:bodyPr/>
        <a:lstStyle/>
        <a:p>
          <a:endParaRPr lang="en-US"/>
        </a:p>
      </dgm:t>
    </dgm:pt>
    <dgm:pt modelId="{E353F11A-1F65-B54E-94B2-CDAE548CFFB2}">
      <dgm:prSet/>
      <dgm:spPr/>
      <dgm:t>
        <a:bodyPr/>
        <a:lstStyle/>
        <a:p>
          <a:pPr rtl="0"/>
          <a:r>
            <a:rPr lang="en-US" b="1" dirty="0">
              <a:latin typeface="+mn-lt"/>
            </a:rPr>
            <a:t>User can then publish the certificate or send it to others</a:t>
          </a:r>
          <a:endParaRPr lang="en-US" dirty="0">
            <a:latin typeface="+mn-lt"/>
          </a:endParaRPr>
        </a:p>
      </dgm:t>
    </dgm:pt>
    <dgm:pt modelId="{85151B34-78D4-8C45-B554-C2A9BEA77D02}" type="parTrans" cxnId="{FBB75AAF-8792-DC4F-AD70-781387F7B299}">
      <dgm:prSet/>
      <dgm:spPr/>
      <dgm:t>
        <a:bodyPr/>
        <a:lstStyle/>
        <a:p>
          <a:endParaRPr lang="en-US"/>
        </a:p>
      </dgm:t>
    </dgm:pt>
    <dgm:pt modelId="{7F13334F-5812-CC43-842D-99D7B997CDCC}" type="sibTrans" cxnId="{FBB75AAF-8792-DC4F-AD70-781387F7B299}">
      <dgm:prSet/>
      <dgm:spPr/>
      <dgm:t>
        <a:bodyPr/>
        <a:lstStyle/>
        <a:p>
          <a:endParaRPr lang="en-US"/>
        </a:p>
      </dgm:t>
    </dgm:pt>
    <dgm:pt modelId="{06985EE5-77B3-3441-9EFD-5BB0FF56221D}">
      <dgm:prSet/>
      <dgm:spPr/>
      <dgm:t>
        <a:bodyPr/>
        <a:lstStyle/>
        <a:p>
          <a:pPr rtl="0"/>
          <a:r>
            <a:rPr lang="en-US" b="1" dirty="0">
              <a:latin typeface="+mn-lt"/>
            </a:rPr>
            <a:t>Anyone needing this user’s public key can obtain the certificate and verify that it is valid by way of the attached trusted signature</a:t>
          </a:r>
          <a:endParaRPr lang="en-US" dirty="0">
            <a:latin typeface="+mn-lt"/>
          </a:endParaRPr>
        </a:p>
      </dgm:t>
    </dgm:pt>
    <dgm:pt modelId="{C3C25010-DDD8-0546-B255-EA7778E3D7E1}" type="parTrans" cxnId="{6ADD6D9C-E98F-344B-93B3-AF3474BA069D}">
      <dgm:prSet/>
      <dgm:spPr/>
      <dgm:t>
        <a:bodyPr/>
        <a:lstStyle/>
        <a:p>
          <a:endParaRPr lang="en-US"/>
        </a:p>
      </dgm:t>
    </dgm:pt>
    <dgm:pt modelId="{DACCB9D5-F2A6-2844-A49B-BCEDAE8657D0}" type="sibTrans" cxnId="{6ADD6D9C-E98F-344B-93B3-AF3474BA069D}">
      <dgm:prSet/>
      <dgm:spPr/>
      <dgm:t>
        <a:bodyPr/>
        <a:lstStyle/>
        <a:p>
          <a:endParaRPr lang="en-US"/>
        </a:p>
      </dgm:t>
    </dgm:pt>
    <dgm:pt modelId="{3FD712D0-6BD7-4C4C-941F-3071B1B660C5}" type="pres">
      <dgm:prSet presAssocID="{463B11E3-6CF4-7541-BBBA-6AED86D01B97}" presName="linear" presStyleCnt="0">
        <dgm:presLayoutVars>
          <dgm:animLvl val="lvl"/>
          <dgm:resizeHandles val="exact"/>
        </dgm:presLayoutVars>
      </dgm:prSet>
      <dgm:spPr/>
    </dgm:pt>
    <dgm:pt modelId="{D9215C76-37D2-554B-BC9A-26D8DE7167A3}" type="pres">
      <dgm:prSet presAssocID="{6166243A-59B4-8242-8742-F3A1B51ECE6A}" presName="parentText" presStyleLbl="node1" presStyleIdx="0" presStyleCnt="2" custScaleX="57407" custScaleY="84441" custLinFactNeighborX="-21296" custLinFactNeighborY="-9838">
        <dgm:presLayoutVars>
          <dgm:chMax val="0"/>
          <dgm:bulletEnabled val="1"/>
        </dgm:presLayoutVars>
      </dgm:prSet>
      <dgm:spPr/>
    </dgm:pt>
    <dgm:pt modelId="{8ABD88CA-A875-E143-9DE1-4DAC96C2ABCF}" type="pres">
      <dgm:prSet presAssocID="{6166243A-59B4-8242-8742-F3A1B51ECE6A}" presName="childText" presStyleLbl="revTx" presStyleIdx="0" presStyleCnt="2" custScaleY="99240">
        <dgm:presLayoutVars>
          <dgm:bulletEnabled val="1"/>
        </dgm:presLayoutVars>
      </dgm:prSet>
      <dgm:spPr/>
    </dgm:pt>
    <dgm:pt modelId="{CEB3A8FC-8A8C-7148-9C46-E3052E3D88E8}" type="pres">
      <dgm:prSet presAssocID="{81E98048-98B6-3647-9FAA-5AE61E4F7A4D}" presName="parentText" presStyleLbl="node1" presStyleIdx="1" presStyleCnt="2" custLinFactNeighborY="7866">
        <dgm:presLayoutVars>
          <dgm:chMax val="0"/>
          <dgm:bulletEnabled val="1"/>
        </dgm:presLayoutVars>
      </dgm:prSet>
      <dgm:spPr/>
    </dgm:pt>
    <dgm:pt modelId="{4511E647-3D93-264A-AA66-05CE00E587EB}" type="pres">
      <dgm:prSet presAssocID="{81E98048-98B6-3647-9FAA-5AE61E4F7A4D}" presName="childText" presStyleLbl="revTx" presStyleIdx="1" presStyleCnt="2" custLinFactNeighborY="10664">
        <dgm:presLayoutVars>
          <dgm:bulletEnabled val="1"/>
        </dgm:presLayoutVars>
      </dgm:prSet>
      <dgm:spPr/>
    </dgm:pt>
  </dgm:ptLst>
  <dgm:cxnLst>
    <dgm:cxn modelId="{5E050208-1FBB-E34A-A4AF-08DB040A2E0C}" type="presOf" srcId="{A40DDC75-58CB-2544-A620-BDB22DE9EF04}" destId="{8ABD88CA-A875-E143-9DE1-4DAC96C2ABCF}" srcOrd="0" destOrd="2" presId="urn:microsoft.com/office/officeart/2005/8/layout/vList2"/>
    <dgm:cxn modelId="{98A19D0C-44BD-484D-B6AA-326C97DEC7A7}" type="presOf" srcId="{06985EE5-77B3-3441-9EFD-5BB0FF56221D}" destId="{4511E647-3D93-264A-AA66-05CE00E587EB}" srcOrd="0" destOrd="1" presId="urn:microsoft.com/office/officeart/2005/8/layout/vList2"/>
    <dgm:cxn modelId="{9A6BC148-58AD-1544-BFE6-5079D683CDD7}" type="presOf" srcId="{463B11E3-6CF4-7541-BBBA-6AED86D01B97}" destId="{3FD712D0-6BD7-4C4C-941F-3071B1B660C5}" srcOrd="0" destOrd="0" presId="urn:microsoft.com/office/officeart/2005/8/layout/vList2"/>
    <dgm:cxn modelId="{6F3FE249-16FD-1642-9BED-82C4ABC8CE02}" srcId="{6166243A-59B4-8242-8742-F3A1B51ECE6A}" destId="{CE1347A1-C3B2-AB4D-B12A-9CEB53770184}" srcOrd="0" destOrd="0" parTransId="{7F2618A1-7B27-804A-9A30-F03679F62A89}" sibTransId="{0A281E2A-DA9D-A147-B0A5-BE0F0A6434FE}"/>
    <dgm:cxn modelId="{30725555-3B78-9F4D-87F6-0E150B0FD078}" type="presOf" srcId="{6166243A-59B4-8242-8742-F3A1B51ECE6A}" destId="{D9215C76-37D2-554B-BC9A-26D8DE7167A3}" srcOrd="0" destOrd="0" presId="urn:microsoft.com/office/officeart/2005/8/layout/vList2"/>
    <dgm:cxn modelId="{E30C9D56-215A-4F40-83B0-E131710CB655}" type="presOf" srcId="{E353F11A-1F65-B54E-94B2-CDAE548CFFB2}" destId="{4511E647-3D93-264A-AA66-05CE00E587EB}" srcOrd="0" destOrd="0" presId="urn:microsoft.com/office/officeart/2005/8/layout/vList2"/>
    <dgm:cxn modelId="{92371A60-69EE-374B-A937-A0D89226787D}" srcId="{6166243A-59B4-8242-8742-F3A1B51ECE6A}" destId="{A40DDC75-58CB-2544-A620-BDB22DE9EF04}" srcOrd="2" destOrd="0" parTransId="{0882BF62-69D8-DF41-85F1-C276DC7D1651}" sibTransId="{B8594DAC-5758-7240-9C90-C937C8F3A9E2}"/>
    <dgm:cxn modelId="{37ED4F7A-9B59-7146-B584-B7944E9B3D6C}" type="presOf" srcId="{81E98048-98B6-3647-9FAA-5AE61E4F7A4D}" destId="{CEB3A8FC-8A8C-7148-9C46-E3052E3D88E8}" srcOrd="0" destOrd="0" presId="urn:microsoft.com/office/officeart/2005/8/layout/vList2"/>
    <dgm:cxn modelId="{504AF282-406C-9247-BED8-1C81448CC9EE}" srcId="{463B11E3-6CF4-7541-BBBA-6AED86D01B97}" destId="{81E98048-98B6-3647-9FAA-5AE61E4F7A4D}" srcOrd="1" destOrd="0" parTransId="{380E658A-C422-A74E-BE87-FFAC2FCD0C22}" sibTransId="{FA7B3B8E-C29F-1E4D-970A-1135ECCCABCE}"/>
    <dgm:cxn modelId="{6ADD6D9C-E98F-344B-93B3-AF3474BA069D}" srcId="{81E98048-98B6-3647-9FAA-5AE61E4F7A4D}" destId="{06985EE5-77B3-3441-9EFD-5BB0FF56221D}" srcOrd="1" destOrd="0" parTransId="{C3C25010-DDD8-0546-B255-EA7778E3D7E1}" sibTransId="{DACCB9D5-F2A6-2844-A49B-BCEDAE8657D0}"/>
    <dgm:cxn modelId="{184EB3A7-D6BB-C24E-A538-176CA757588B}" type="presOf" srcId="{CE1347A1-C3B2-AB4D-B12A-9CEB53770184}" destId="{8ABD88CA-A875-E143-9DE1-4DAC96C2ABCF}" srcOrd="0" destOrd="0" presId="urn:microsoft.com/office/officeart/2005/8/layout/vList2"/>
    <dgm:cxn modelId="{FBB75AAF-8792-DC4F-AD70-781387F7B299}" srcId="{81E98048-98B6-3647-9FAA-5AE61E4F7A4D}" destId="{E353F11A-1F65-B54E-94B2-CDAE548CFFB2}" srcOrd="0" destOrd="0" parTransId="{85151B34-78D4-8C45-B554-C2A9BEA77D02}" sibTransId="{7F13334F-5812-CC43-842D-99D7B997CDCC}"/>
    <dgm:cxn modelId="{720D28C5-0147-2546-8A8A-DBC12DF35EDB}" type="presOf" srcId="{E7B37647-E62E-C44D-B2DD-EF195ABAC518}" destId="{8ABD88CA-A875-E143-9DE1-4DAC96C2ABCF}" srcOrd="0" destOrd="1" presId="urn:microsoft.com/office/officeart/2005/8/layout/vList2"/>
    <dgm:cxn modelId="{87D808C7-7749-1243-857E-1310D75D4DCE}" srcId="{463B11E3-6CF4-7541-BBBA-6AED86D01B97}" destId="{6166243A-59B4-8242-8742-F3A1B51ECE6A}" srcOrd="0" destOrd="0" parTransId="{228F7909-59BE-9B40-9789-A8ED123F0511}" sibTransId="{A92FDCFB-DC3F-6A4D-A5F7-C97B51D18231}"/>
    <dgm:cxn modelId="{2C2ED4CF-7F6D-2046-BEB3-3337DF7CD9FA}" srcId="{6166243A-59B4-8242-8742-F3A1B51ECE6A}" destId="{E7B37647-E62E-C44D-B2DD-EF195ABAC518}" srcOrd="1" destOrd="0" parTransId="{C948132C-A598-CD4A-934A-9AC7ACA3914A}" sibTransId="{1B97799F-C42B-F64E-8526-FC1929065876}"/>
    <dgm:cxn modelId="{797DF56E-36A1-F24C-8CE2-136F81732F08}" type="presParOf" srcId="{3FD712D0-6BD7-4C4C-941F-3071B1B660C5}" destId="{D9215C76-37D2-554B-BC9A-26D8DE7167A3}" srcOrd="0" destOrd="0" presId="urn:microsoft.com/office/officeart/2005/8/layout/vList2"/>
    <dgm:cxn modelId="{90D57D30-4553-FD4F-A8C2-2A7C047DAB90}" type="presParOf" srcId="{3FD712D0-6BD7-4C4C-941F-3071B1B660C5}" destId="{8ABD88CA-A875-E143-9DE1-4DAC96C2ABCF}" srcOrd="1" destOrd="0" presId="urn:microsoft.com/office/officeart/2005/8/layout/vList2"/>
    <dgm:cxn modelId="{7038B0CA-87DE-F140-9557-CAD04C62C069}" type="presParOf" srcId="{3FD712D0-6BD7-4C4C-941F-3071B1B660C5}" destId="{CEB3A8FC-8A8C-7148-9C46-E3052E3D88E8}" srcOrd="2" destOrd="0" presId="urn:microsoft.com/office/officeart/2005/8/layout/vList2"/>
    <dgm:cxn modelId="{2B9D983B-14A3-504D-A3A6-A07EBEB547A5}" type="presParOf" srcId="{3FD712D0-6BD7-4C4C-941F-3071B1B660C5}" destId="{4511E647-3D93-264A-AA66-05CE00E587E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321B-0C13-844F-B050-D4991BC7D51D}">
      <dsp:nvSpPr>
        <dsp:cNvPr id="0" name=""/>
        <dsp:cNvSpPr/>
      </dsp:nvSpPr>
      <dsp:spPr>
        <a:xfrm>
          <a:off x="0" y="428316"/>
          <a:ext cx="8229600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  <a:latin typeface="+mn-lt"/>
            </a:rPr>
            <a:t>Designed to counter a variety of threats to the security of a client/server dialogue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  <a:latin typeface="+mn-lt"/>
            </a:rPr>
            <a:t>Obvious security risk is impersonation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  <a:latin typeface="+mn-lt"/>
            </a:rPr>
            <a:t>Servers must be able to confirm the identities of clients who request service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0" y="428316"/>
        <a:ext cx="8229600" cy="1441125"/>
      </dsp:txXfrm>
    </dsp:sp>
    <dsp:sp modelId="{A1AB70A4-8EB4-904F-90E6-A172232F40F3}">
      <dsp:nvSpPr>
        <dsp:cNvPr id="0" name=""/>
        <dsp:cNvSpPr/>
      </dsp:nvSpPr>
      <dsp:spPr>
        <a:xfrm>
          <a:off x="411480" y="206916"/>
          <a:ext cx="5760720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+mn-lt"/>
            </a:rPr>
            <a:t>Involves clients, application servers, and a Kerberos server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411480" y="206916"/>
        <a:ext cx="5760720" cy="442800"/>
      </dsp:txXfrm>
    </dsp:sp>
    <dsp:sp modelId="{4BD019A3-BAC4-6B43-8A97-27583B057244}">
      <dsp:nvSpPr>
        <dsp:cNvPr id="0" name=""/>
        <dsp:cNvSpPr/>
      </dsp:nvSpPr>
      <dsp:spPr>
        <a:xfrm>
          <a:off x="0" y="2171841"/>
          <a:ext cx="8229600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  <a:latin typeface="+mn-lt"/>
            </a:rPr>
            <a:t>User initially negotiates with AS for identity verification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  <a:latin typeface="+mn-lt"/>
            </a:rPr>
            <a:t>AS verifies identity and then passes information on to an application server which will then accept service requests from the client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0" y="2171841"/>
        <a:ext cx="8229600" cy="1157625"/>
      </dsp:txXfrm>
    </dsp:sp>
    <dsp:sp modelId="{7449EDCB-08C8-764D-8C45-B3E6CD987144}">
      <dsp:nvSpPr>
        <dsp:cNvPr id="0" name=""/>
        <dsp:cNvSpPr/>
      </dsp:nvSpPr>
      <dsp:spPr>
        <a:xfrm>
          <a:off x="411480" y="1950441"/>
          <a:ext cx="3931921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+mn-lt"/>
            </a:rPr>
            <a:t>Use an Authentication Server (AS) 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411480" y="1950441"/>
        <a:ext cx="3931921" cy="442800"/>
      </dsp:txXfrm>
    </dsp:sp>
    <dsp:sp modelId="{6E8091BD-98C9-0942-8D6A-DE80F733FC0E}">
      <dsp:nvSpPr>
        <dsp:cNvPr id="0" name=""/>
        <dsp:cNvSpPr/>
      </dsp:nvSpPr>
      <dsp:spPr>
        <a:xfrm>
          <a:off x="0" y="3631866"/>
          <a:ext cx="8229600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  <a:latin typeface="+mn-lt"/>
            </a:rPr>
            <a:t>If client sends user’s password to the AS over the network an opponent could observe the password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  <a:latin typeface="+mn-lt"/>
            </a:rPr>
            <a:t>An opponent could impersonate the AS and send a false validation</a:t>
          </a:r>
          <a:endParaRPr lang="en-AU" sz="1500" b="1" kern="1200" dirty="0">
            <a:solidFill>
              <a:schemeClr val="bg1"/>
            </a:solidFill>
            <a:latin typeface="+mn-lt"/>
          </a:endParaRPr>
        </a:p>
      </dsp:txBody>
      <dsp:txXfrm>
        <a:off x="0" y="3631866"/>
        <a:ext cx="8229600" cy="1157625"/>
      </dsp:txXfrm>
    </dsp:sp>
    <dsp:sp modelId="{7DD41AC2-F3C5-014F-B6D2-887C576BC2A4}">
      <dsp:nvSpPr>
        <dsp:cNvPr id="0" name=""/>
        <dsp:cNvSpPr/>
      </dsp:nvSpPr>
      <dsp:spPr>
        <a:xfrm>
          <a:off x="411480" y="3410466"/>
          <a:ext cx="4541521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+mn-lt"/>
            </a:rPr>
            <a:t>Need to find a way to do this in a secure way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411480" y="3410466"/>
        <a:ext cx="4541521" cy="442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138E8-4F4D-FB4F-8FAA-727E06E19EC4}">
      <dsp:nvSpPr>
        <dsp:cNvPr id="0" name=""/>
        <dsp:cNvSpPr/>
      </dsp:nvSpPr>
      <dsp:spPr>
        <a:xfrm>
          <a:off x="0" y="0"/>
          <a:ext cx="6698892" cy="101387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Larger client-server installations</a:t>
          </a:r>
        </a:p>
      </dsp:txBody>
      <dsp:txXfrm>
        <a:off x="0" y="0"/>
        <a:ext cx="5578563" cy="1013872"/>
      </dsp:txXfrm>
    </dsp:sp>
    <dsp:sp modelId="{31CAFFCE-0F45-FD41-8FF8-4218FAF6B444}">
      <dsp:nvSpPr>
        <dsp:cNvPr id="0" name=""/>
        <dsp:cNvSpPr/>
      </dsp:nvSpPr>
      <dsp:spPr>
        <a:xfrm>
          <a:off x="561032" y="1198213"/>
          <a:ext cx="6698892" cy="10138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Very little performance impact in a large-scale environment if the system is properly configured </a:t>
          </a:r>
        </a:p>
      </dsp:txBody>
      <dsp:txXfrm>
        <a:off x="561032" y="1198213"/>
        <a:ext cx="5478843" cy="1013872"/>
      </dsp:txXfrm>
    </dsp:sp>
    <dsp:sp modelId="{A56FE34D-5070-D84C-BC6E-4DD202362EC4}">
      <dsp:nvSpPr>
        <dsp:cNvPr id="0" name=""/>
        <dsp:cNvSpPr/>
      </dsp:nvSpPr>
      <dsp:spPr>
        <a:xfrm>
          <a:off x="1113690" y="2396426"/>
          <a:ext cx="6698892" cy="101387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Kerberos security is best assured by placing the Kerberos server on a separate, isolated machine</a:t>
          </a:r>
        </a:p>
      </dsp:txBody>
      <dsp:txXfrm>
        <a:off x="1113690" y="2396426"/>
        <a:ext cx="5487216" cy="1013872"/>
      </dsp:txXfrm>
    </dsp:sp>
    <dsp:sp modelId="{84996C3C-1702-354F-A2EF-CA150CEBEAF8}">
      <dsp:nvSpPr>
        <dsp:cNvPr id="0" name=""/>
        <dsp:cNvSpPr/>
      </dsp:nvSpPr>
      <dsp:spPr>
        <a:xfrm>
          <a:off x="1674723" y="3594639"/>
          <a:ext cx="6698892" cy="10138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Motivation for multiple realms is administrative, not performance related</a:t>
          </a:r>
        </a:p>
      </dsp:txBody>
      <dsp:txXfrm>
        <a:off x="1674723" y="3594639"/>
        <a:ext cx="5478843" cy="1013872"/>
      </dsp:txXfrm>
    </dsp:sp>
    <dsp:sp modelId="{0E0EEC65-FD03-0C4B-8FC5-77C220A9F297}">
      <dsp:nvSpPr>
        <dsp:cNvPr id="0" name=""/>
        <dsp:cNvSpPr/>
      </dsp:nvSpPr>
      <dsp:spPr>
        <a:xfrm>
          <a:off x="6039875" y="776534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39875" y="776534"/>
        <a:ext cx="659017" cy="659017"/>
      </dsp:txXfrm>
    </dsp:sp>
    <dsp:sp modelId="{63E239E3-A7B2-E349-83EE-2D463F9B468E}">
      <dsp:nvSpPr>
        <dsp:cNvPr id="0" name=""/>
        <dsp:cNvSpPr/>
      </dsp:nvSpPr>
      <dsp:spPr>
        <a:xfrm>
          <a:off x="6600907" y="1974747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00907" y="1974747"/>
        <a:ext cx="659017" cy="659017"/>
      </dsp:txXfrm>
    </dsp:sp>
    <dsp:sp modelId="{A19239DC-D1FE-F843-8941-1BBD8B802ABD}">
      <dsp:nvSpPr>
        <dsp:cNvPr id="0" name=""/>
        <dsp:cNvSpPr/>
      </dsp:nvSpPr>
      <dsp:spPr>
        <a:xfrm>
          <a:off x="7153566" y="3172960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53566" y="3172960"/>
        <a:ext cx="659017" cy="659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5C76-37D2-554B-BC9A-26D8DE7167A3}">
      <dsp:nvSpPr>
        <dsp:cNvPr id="0" name=""/>
        <dsp:cNvSpPr/>
      </dsp:nvSpPr>
      <dsp:spPr>
        <a:xfrm>
          <a:off x="41" y="0"/>
          <a:ext cx="4724366" cy="86397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+mn-lt"/>
            </a:rPr>
            <a:t>Certificate consists of:</a:t>
          </a:r>
          <a:endParaRPr lang="en-US" sz="2400" kern="1200" dirty="0">
            <a:solidFill>
              <a:schemeClr val="bg1"/>
            </a:solidFill>
            <a:latin typeface="+mn-lt"/>
          </a:endParaRPr>
        </a:p>
      </dsp:txBody>
      <dsp:txXfrm>
        <a:off x="41" y="0"/>
        <a:ext cx="4724366" cy="863970"/>
      </dsp:txXfrm>
    </dsp:sp>
    <dsp:sp modelId="{8ABD88CA-A875-E143-9DE1-4DAC96C2ABCF}">
      <dsp:nvSpPr>
        <dsp:cNvPr id="0" name=""/>
        <dsp:cNvSpPr/>
      </dsp:nvSpPr>
      <dsp:spPr>
        <a:xfrm>
          <a:off x="0" y="957317"/>
          <a:ext cx="8229600" cy="16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>
              <a:latin typeface="+mn-lt"/>
            </a:rPr>
            <a:t>A public key with the identity of the key’s owner</a:t>
          </a:r>
          <a:endParaRPr lang="en-US" sz="190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>
              <a:latin typeface="+mn-lt"/>
            </a:rPr>
            <a:t>Signed by a trusted third party</a:t>
          </a:r>
          <a:endParaRPr lang="en-US" sz="190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>
              <a:latin typeface="+mn-lt"/>
            </a:rPr>
            <a:t>Typically the third party is a CA that is trusted by the user community (such as a government agency, telecommunications company, financial institution, or other trusted peak organization)</a:t>
          </a:r>
          <a:endParaRPr lang="en-US" sz="1900" kern="1200" dirty="0">
            <a:latin typeface="+mn-lt"/>
          </a:endParaRPr>
        </a:p>
      </dsp:txBody>
      <dsp:txXfrm>
        <a:off x="0" y="957317"/>
        <a:ext cx="8229600" cy="1676282"/>
      </dsp:txXfrm>
    </dsp:sp>
    <dsp:sp modelId="{CEB3A8FC-8A8C-7148-9C46-E3052E3D88E8}">
      <dsp:nvSpPr>
        <dsp:cNvPr id="0" name=""/>
        <dsp:cNvSpPr/>
      </dsp:nvSpPr>
      <dsp:spPr>
        <a:xfrm>
          <a:off x="0" y="2713710"/>
          <a:ext cx="8229600" cy="1023164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00"/>
              </a:solidFill>
              <a:latin typeface="+mn-lt"/>
            </a:rPr>
            <a:t>User can present his or her public key to the authority in a secure manner and obtain a certificate</a:t>
          </a:r>
        </a:p>
      </dsp:txBody>
      <dsp:txXfrm>
        <a:off x="0" y="2713710"/>
        <a:ext cx="8229600" cy="1023164"/>
      </dsp:txXfrm>
    </dsp:sp>
    <dsp:sp modelId="{4511E647-3D93-264A-AA66-05CE00E587EB}">
      <dsp:nvSpPr>
        <dsp:cNvPr id="0" name=""/>
        <dsp:cNvSpPr/>
      </dsp:nvSpPr>
      <dsp:spPr>
        <a:xfrm>
          <a:off x="0" y="3750112"/>
          <a:ext cx="82296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>
              <a:latin typeface="+mn-lt"/>
            </a:rPr>
            <a:t>User can then publish the certificate or send it to others</a:t>
          </a:r>
          <a:endParaRPr lang="en-US" sz="190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>
              <a:latin typeface="+mn-lt"/>
            </a:rPr>
            <a:t>Anyone needing this user’s public key can obtain the certificate and verify that it is valid by way of the attached trusted signature</a:t>
          </a:r>
          <a:endParaRPr lang="en-US" sz="1900" kern="1200" dirty="0">
            <a:latin typeface="+mn-lt"/>
          </a:endParaRPr>
        </a:p>
      </dsp:txBody>
      <dsp:txXfrm>
        <a:off x="0" y="3750112"/>
        <a:ext cx="8229600" cy="1018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912077-378F-2C4C-BD86-96D347BFD23B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468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-107" charset="0"/>
              </a:rPr>
              <a:t>Lecture slides prepared for “Computer Security: Principles and Practice”, 4/e</a:t>
            </a:r>
            <a:r>
              <a:rPr lang="en-US">
                <a:latin typeface="Times New Roman" pitchFamily="-107" charset="0"/>
              </a:rPr>
              <a:t>, GE, by </a:t>
            </a:r>
            <a:r>
              <a:rPr lang="en-US" dirty="0">
                <a:latin typeface="Times New Roman" pitchFamily="-107" charset="0"/>
              </a:rPr>
              <a:t>William Stallings and Lawrie Brown, Chapter 23 “Internet</a:t>
            </a:r>
            <a:r>
              <a:rPr lang="en-US" baseline="0" dirty="0">
                <a:latin typeface="Times New Roman" pitchFamily="-107" charset="0"/>
              </a:rPr>
              <a:t> Authentication Applications</a:t>
            </a:r>
            <a:r>
              <a:rPr lang="en-US" dirty="0">
                <a:latin typeface="Times New Roman" pitchFamily="-107" charset="0"/>
              </a:rPr>
              <a:t>”.</a:t>
            </a:r>
            <a:endParaRPr lang="en-AU" dirty="0">
              <a:latin typeface="Times New Roman" pitchFamily="-107" charset="0"/>
            </a:endParaRPr>
          </a:p>
          <a:p>
            <a:endParaRPr lang="en-US" dirty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02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9C574-BD8D-034B-9B72-56B746F961EF}" type="slidenum">
              <a:rPr lang="en-AU"/>
              <a:pPr/>
              <a:t>10</a:t>
            </a:fld>
            <a:endParaRPr lang="en-AU" dirty="0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The X.509 ITU-T standard, also specified in RFC 5280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Internet X.509 Public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Key Infrastructure Certificate and Certificate Revocation List (CRL) Profile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2008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),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most widely accepted format for public-key certificates. X.509 certificates are used in most network security applications, including IP security (IPSEC), secure sockets layer (SSL), secure electronic transactions (SET), and S/MIME, as well as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eBusiness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applications.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385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The CA and “end user” certificates discussed above are the most common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X.509 certificates. However, a number of specialized variants also exist,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distinguished by particular element values or the presence of certain extensions.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Variants include: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Conventional (long-lived) certificates: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 are the CA and “end user” certificates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discussed above. They are typically issued for validity periods of months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years.</a:t>
            </a: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Short-lived certificates: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used to provide authentication for applications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grid computing, while avoiding some of the overheads and limitations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conventional certificates [HSU98]. They have validity periods of hours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days, which limits the period of misuse if compromised. Because they are usually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issued by recognized CA’s, there are issues with verifying them outside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their issuing organization.</a:t>
            </a: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Proxy certificates: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are now widely used to provide authentication for applications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such as grid computing, while addressing some of the limitations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shortlived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certificates. RFC 3820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Internet X.509 Public Key Infrastructure (PKI)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Proxy Certificate Profile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2004) defines proxy certificates, which are identified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by the presence of the “proxy certificate” extension. They allow an “end user”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to sign another certificate, which must be an extension of the existing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with a sub-set of their identity, validity period, and authorizations.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They allow a user to easily create a credential to access resources in some environment,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without needing to provide their full certificate and rights. There 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other proposals to use proxy certificates as network access capability tickets,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which authorize a user to access specific services with specific rights.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Attribute certificates: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use a different certificate format, defined in RFC 5755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 Internet Attribute Certificate Profile for Authorization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2010), to link a user’s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identity to a set of attributes that are typically used for authorization and access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control. A user may have a number of different attribute certificates, with different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sets of attributes for different purposes, associated with their main conventional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certificate. These attributes are defined in an “Attributes” extension.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These extensions could also be included in a conventional certificate, but this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discouraged as being too inflexible. They may also be included in a proxy certificate,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further restricting its use, and this is appropriate for some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2077-378F-2C4C-BD86-96D347BFD23B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497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B5117-4A9D-B14A-ABC7-A38E2A91BF81}" type="slidenum">
              <a:rPr lang="en-AU"/>
              <a:pPr/>
              <a:t>12</a:t>
            </a:fld>
            <a:endParaRPr lang="en-AU" dirty="0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X.509 standard defines a certificate revocation list (CRL), signed by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issuer, that includes the elements shown in Figure 23.3b. Each revoked certificate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entry contains a serial number of a certificate and the revocation date for that certificate.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Because serial numbers are unique within a CA, the serial number is sufficient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identify the certificate. When an application receives a certificate, the X.509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standard states it should determine whether it has been revoked, by checking against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current CRL for its issuing CA. However, due to the overheads in retrieving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storing these lists, very few applications actually do this. “The recent Heartbleed Open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SSL bug, which has forced the revocation and replacement of very large numbers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server certificates, has dramatically highlighted deficiencies with the use of CRLs.”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more practical alternative is to use the RFC 6960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X.509 Internet Public Key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Infrastructure Online Certificate Status Protocol - OCSP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2013), to query the CA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whether a specific certificate is valid. This lightweight protocol is increasingly used,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including in recent versions of most common Web browsers. The “Authority Information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Access” extension in a certificate can specify the address of the OCSP server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use, if the signing CA supports this protocol.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Originally, most X.509 certificates signed an MD5 hash of their contents. Unfortunately,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research advances in creating MD5 collisions has led to the development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several techniques for forging new certificates for different identities that have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same hash, and hence can reuse the same signature, as an existing valid certificate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[STEV07]. The Flame malware authors used this approach to forge what appeared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be a valid Microsoft code-signing certificate. This allowed the malware to remain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undetected for more than 2 years before being identified in 2012. The use of MD5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was depreciated, and the SHA-1 hash algorithm recommended, in the 2000s. However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creation of SHA-1 collisions in 2017 means that, in turn, this algorithm is no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longer considered secure. As of early 2017, most browsers now reject certificates using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SHA-1 or MD5. The current requirement is to use one of the SHA-2 hash algorithms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 certificates, with support for SHA-3 as an alternative likely soon.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850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RFC 4949 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Internet Security Glossary, Version 2,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2007) defines public-key infrastructure (PKI) 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hardware, software, people, policies, and procedures needed to create,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manage, store, distribute, and revoke digital certificates based on asymmetric cryptography.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objective for developing a PKI is to enable secure, convenient,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efficient acquisition of public keys.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order to verify a certificate, you need to know the public key of the signing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CA. This could, in turn, be provided in another certificate, signed by a parent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CA, with the CA’s organized in a hierarchy. Eventually, however, you must reach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top of the hierarchy, and have a copy of the public key for that root CA.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X.509 standard describes a PKI model that originally assumed there would be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internationally specified hierarchy of government regulated CAs. This did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happen. Instead, current X.509 PKI implementations came with a large list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CAs and their public keys, known as a “trust store.” These CAs usually either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directly sign “end-user” certificates or sign a small number of Intermediate-CAs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in turn sign “end-user” certificates. Thus all the hierarchies are very small,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are equally trusted. Users and servers that want an automatically verified certificate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acquire it from one of these CAs. Alternatively they can use either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“self-signed” certificate or a certificate signed by some other CA. However, in both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cases, such certificates will initially be recognized as “untrusted” and the user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presented with stark warnings about accepting such certificates, even if they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actually legitimate.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many problems with this model of a PKI, and these have been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for many years [GUTM02], [GRUS13]. Current implementations suffer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a number of critical issues. The first is the reliance on the user to make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informed decision when there is a problem verifying a certificate. Unfortunately,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clear that most users do not understand what a certificate is and why there might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 problem. Hence they choose to accept a certificate, or not, for reasons that have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little to do with their security, which may result in the compromise of their systems.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critical problem is the assumption that all of the CAs in the “trust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store” are equally trusted, equally well managed, and apply equivalent policies.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was dramatically illustrated by the compromise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DigiNotar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CA in 2011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resulted in the fraudulent issue of certificates for many well-known organizations.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widely believed these were used by the Iranian government to mount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“man-the-middle” attack on the secured communications of many of their citizens.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As a consequence,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DigiNotar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CA keys were removed from the “trust store”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systems, and the company was declared bankrupt later that year. Another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Comodo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was also compromised in 2011, with a small number of fraudulent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certificates issued.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further concern is that different implementations, in the various web browsers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operating systems, use different “trust stores,” and hence present different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security views to users.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Given these and other issues, several proposals exist to improve the practical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handling of X.509 certificates. Some of these recognize that many applications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 not require formal linking of a public key to a verified identity. In many web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applications, for example, all users really need is to know that if they visit the same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secure site and are supplied with a certificate for it, that it is the same site and same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as when they previously visited. This is analogous to ensuring that if you visit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physical store, you see the same company name and layout and staff 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previously. And further, users want to know that it is the same site and same key 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in other locations see.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first of these, confirming continuity in time, can be provided by user’s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keeping a record of certificate details for all sites they visit, and checking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against these on subsequent visits. Certificate pinning in applications can provide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feature, as is used in Google Chrome. The Firefox “Certificate Patrol”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extension is another example of this approach.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second, confirming continuity in space, requires the use of a number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widely separated “network notary servers” that keep records of certificates for 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sites they view, that can be compared with a certificate provided to the user in any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instance. The “Perspectives Project” is a practical implementation of this approach,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may be accessed using the Firefox “Perspectives” plugin. This also verifies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 history of certificates in use, thus providing both desired features for this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approach. The “Google Certificate Catalog” and “Google Certificate Transparency”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project are other examples of such notary servers.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of the above cases, identification of a different certificate and key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that seen at other times or places may well be an indication of attack or other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problems. It may also simply be the result of certificates being updated as they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approach expiry, or of organizations incorrectly using multiple certificates and keys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same, but replicated, server. These latter issues need to be managed by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extensions.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2077-378F-2C4C-BD86-96D347BFD23B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752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0669B-955F-AB44-9493-FE8FEC254CBE}" type="slidenum">
              <a:rPr lang="en-AU"/>
              <a:pPr/>
              <a:t>14</a:t>
            </a:fld>
            <a:endParaRPr lang="en-AU" dirty="0"/>
          </a:p>
        </p:txBody>
      </p:sp>
      <p:sp>
        <p:nvSpPr>
          <p:cNvPr id="2570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The Internet Engineering Task Force (IETF) Public Key Infrastructure X.509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(PKIX) working group has been the driving force behind setting up a formal (and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generic) model based on X.509 that is suitable for deploying a certificate-based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on the Internet. This section briefly describes the PKIX model.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detail, see [STAL17].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Figure 23.4 shows the interrelationship among the key elements of the PKIX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model. These elements include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End entity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 (e.g., user or server) for which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for and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authority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 that issues the certificates. The CA’s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management functions may be further divided to include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Registration authority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(RA)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 that handles end entity registration and the CRL issuer and Repository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manage CRLs.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PKIX identifies a number of management functions that potentially need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supported by management protocols. These are indicated in Figure 23.4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user Registration, Initialization of key material, Certification in which a CA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certificate, Key pair recovery and update, Revocation request for a certificate,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Cross certification between CAs.</a:t>
            </a:r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238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15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23 summary.</a:t>
            </a:r>
          </a:p>
        </p:txBody>
      </p:sp>
    </p:spTree>
    <p:extLst>
      <p:ext uri="{BB962C8B-B14F-4D97-AF65-F5344CB8AC3E}">
        <p14:creationId xmlns:p14="http://schemas.microsoft.com/office/powerpoint/2010/main" val="42882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9D978-6703-4A45-8630-CED7E3036510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21402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approaches that organizations can use to secure networked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servers and hosts. Systems that use one-time passwords thwart any attempt to guess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capture a user’s password. These systems require special equipment such as smart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cards or synchronized password generators to operate and have been slow to 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 for general networking use. Another approach is the use of biometric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systems. These are automated methods of verifying or recognizing identity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basis some physiological characteristic, such as a fingerprint or iris pattern, 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behavioral characteristic, such as handwriting or keystroke patterns. Again,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require specialized equipment.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Another way to tackle the problem is the use of authentication software tied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a secure authentication server. This is the approach taken by Kerberos. Kerberos,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initially developed at MIT, is a software utility available both in the public domain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and in commercially supported versions. Kerberos has been issued as an Internet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standard and is the de facto standard for remote authentication, including as part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Microsoft’s Active Directory service.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overall scheme of Kerberos is that of a trusted third-party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service. It is trusted in the sense that clients and servers trust Kerberos to mediate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their mutual authentication. In essence, Kerberos requires that a user prove his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 identity for each service invoked and, optionally, requires servers to prove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identity to clients.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09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61828-9DC2-3448-B352-282295869C9D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makes use of a protocol that involves clients, application servers,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Kerberos server. That the protocol is complex reflects that fact that there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ways for an opponent to penetrate security. Kerberos is designed to counter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variety of threats to the security of a client/server dialogue.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idea is simple. In an unprotected network environment, any client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apply to any server for service. The obvious security risk is that of impersonation.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opponent can pretend to be another client and obtain unauthorized privileges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server machines. To counter this threat, servers must be able to confirm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identities of clients who request service. Each server can be required to undertake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task for each client/server interaction, but in an open environment, this places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substantial burden on each server. An alternative is to use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authentication server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(AS)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that knows the passwords of all users and stores these in a centralized database.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the user can log onto the AS for identity verification. Once the AS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verified the user’s identity, it can pass this information on to an application server,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will then accept service requests from the client.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trick is how to do all this in a secure way. It simply won’t do to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client send the user’s password to the AS over the network: An opponent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could observe the password on the network and later reuse it. It also won’t do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to send a plain message to a server validating a client: An opponent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impersonate the AS and send a false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7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4B32A-AB73-2743-8E49-7286DA87FE06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2222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way around this problem is to use encryption and a set of messages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accomplish the task (see Figure 23.1). The original version of Kerberos used the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Encryption Standard (DES) as it’s encryption algorithm.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AS shares a unique secret key with each server. These keys have been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distributed physically or in some other secure manner. This will enable the AS to send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messages to application servers in a secure fashion. To begin, the user logs on to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workstation and requests access to a particular server. The client process representing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user sends a message to the AS that includes the user’s ID and a request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what is known as a ticket-granting ticket (TGT) . The AS checks its database to find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password of this user. Then the AS responds with a TGT and a one-time encryption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key, known as a session key, both encrypted using the user’s password as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encryption key. When this message arrives back at the client, the client prompts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user for his or her password, generates the key, and attempts to decrypt the incoming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message. If the correct password has been supplied, the ticket and session key 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successfully recovered.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Notice what has happened. The AS has been able to verify the user’s identity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since this user knows the correct password, but it has been done in such a way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password is never passed over the network. In addition, the AS has passed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to the client that will be used later on to apply to a server for service,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that information is secure since it is encrypted with the user’s password.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ticket constitutes a set of credentials that can be used by the client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apply for service. The ticket indicates that the AS has accepted this client and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user. The ticket contains the user’s ID, the server’s ID, a timestamp, a lifetime after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ticket is invalid, and a copy of the same session key sent in the outer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to the client. The entire ticket is encrypted using a secret DES key shared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the AS and the server. Thus, no one can tamper with the ticket.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Now, Kerberos could have been set up so the AS would send back a ticket granting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access to a particular application server. This would require the client to request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new ticket from the AS for each service the user wants to use during a logon session,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which would in turn require the AS query the user for his or her password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each service request, or else to store the password in memory for the duration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logon session. The first course is inconvenient for the user and the second course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security risk. Therefore, the AS supplies a ticket good not for a specific application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service, but for a special ticket-granting server (TGS). The AS gives the client a ticket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that can be used to get more tickets!</a:t>
            </a:r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idea is that this ticket can be used by the client to request multiple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servicegranting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tickets. So the ticket-granting ticket is to be reusable. However, we do not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wish an opponent to be able to capture the ticket and use it. Consider the following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scenario: An opponent captures the ticket and waits until the user has logged off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workstation. Then the opponent either gains access to that workstation or configures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his workstation with the same network address as that of the victim.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opponent would be able to reuse the ticket to spoof the TGS. To counter this,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ticket includes a timestamp, indicating the date and time at which the ticket was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issued, and a lifetime, indicating the length of time for which the ticket is valid (e.g.,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8 hours). Thus, the client now has a reusable ticket and need not bother the user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password for each new service request. Finally, note the ticket-granting ticket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encrypted with a secret key known only to the AS and the TGS. This prevents alteration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of the ticket. The ticket 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reencrypted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 with a key based on the user’s password.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This assures that the ticket can be recovered only by the correct user, providing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authentication.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9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048FD-A833-6E4A-B4B3-84A5D6901CE8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full-service Kerberos environment consisting of a Kerberos server,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clients, and a number of application servers, requires the following: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Kerberos server must have the user ID and password of all participating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in its database. All users are registered with the Kerberos server.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Kerberos server must share a secret key with each server. All servers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registered with the Kerberos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an environment is referred to as a realm. Networks of clients and servers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 different administrative organizations generally constitute different realms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 Figure 23.2 ). That is, it generally is not practical, or does not conform to administrative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policy, to have users and servers in one administrative domain registered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a Kerberos server elsewhere. However, users in one realm may need access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servers in other realms, and some servers may be willing to provide service to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other realms, provided that those users are authenticated.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provides a mechanism for supporting such interrealm authentication.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two realms to support interrealm authentication, the Kerberos server in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interoperating realm shares a secret key with the server in the other realm. The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servers are registered with each other.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scheme requires that the Kerberos server in one realm trust the Kerberos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 in the other realm to authenticate its users. Furthermore, the participating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servers in the second realm must also be willing to trust the Kerberos server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 realm.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5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C80C-6D9B-B843-B6C0-3EF91D9DBDC7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263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these ground rules in place, we can describe the mechanism as follows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 Figure 23.2 ): A user wishing service on a server in another realm needs a ticket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server. The user’s client follows the usual procedures to gain access to the local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TGS and then requests a ticket-granting ticket for a remote TGS (TGS in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realm). The client can then apply to the remote TGS for a service-granting ticket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desired server in the realm of the remote TGS.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ticket presented to the remote server indicates the realm in which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was originally authenticated. The server chooses whether to honor the remote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7F906-78D7-A540-A0AC-1D3290FAA146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2283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first version of Kerberos that was widely used was version 4, published in the late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1980s. An improved and extended version 5 was introduced in 1993, and updated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2005. Kerberos version 5 is now widely implemented, including as part of Microsoft’s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Active Directory service, in most current UNIX and Linux systems, and in Apple’s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Mac OS X. It includes a number of improvements over version 4. First, in version 5,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 encrypted message is tagged with an encryption algorithm identifier. This enables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users to configure Kerberos to use an algorithm other than DES, with the Advanced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Encryption Standard (AES) now the default choice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Version 5 also supports a technique known as authentication forwarding.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Version 4 does not allow credentials issued to one client to be forwarded to some other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host and used by some other client. Authentication forwarding enables a client to access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server and have that server access another server on behalf of the client. For example,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client issues a request to a print server that then accesses the client’s file from a file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server, using the client’s credentials for access. Version 5 provides this capability.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Finally, version 5 supports a method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interrealm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 authentication that requires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fewer secure key exchanges than in version 4.</a:t>
            </a:r>
          </a:p>
        </p:txBody>
      </p:sp>
    </p:spTree>
    <p:extLst>
      <p:ext uri="{BB962C8B-B14F-4D97-AF65-F5344CB8AC3E}">
        <p14:creationId xmlns:p14="http://schemas.microsoft.com/office/powerpoint/2010/main" val="33077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1C544-F021-F540-A431-A45B0E94DCDF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client/server applications become more popular, larger and larger client/server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installations are appearing. A case can be made that the larger the scale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networking environment, the more important it is to have logon authentication.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question arises: What impact does Kerberos have on performance in a large-scale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environment?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Fortunately, the answer is that there is very little performance impact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properly configured. Keep in mind that tickets are reusable. Therefore,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amount of traffic needed for the granting ticket requests is modest. With respect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transfer of a ticket for logon authentication, the logon exchange must take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anyway, so again the extra overhead is modest.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related issue is whether the Kerberos server application requires a dedicated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platform or can share a computer with other applications. It probably is not wise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 the Kerberos server on the same machine as a resource-intensive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 database server. Moreover, the security of Kerberos is best assured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placing the Kerberos server on a separate, isolated machine.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in a large system, is it necessary to go to multiple realms in order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maintain performance? Probably not. Rather, the motivation for multiple realms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administrative. If you have geographically separate clusters of machines,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its own network administrator, then one realm per administrator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convenient. However, this is not always the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0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9C4F1-6405-8743-B444-2224D01B615C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Public-key certificates are mentioned briefly in Section 2.4. Recall that a certificate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links a public key with the identity of the key’s owner, with the whole block signed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trusted third party. Typically, the third party is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certificate authority (CA)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trusted by the user community, such as a government agency, financial institution,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telecommunications company, or other trusted peak organization. A user can present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his or her public key to the authority in a secure manner and obtain a certificate.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can then publish the certificate, or send it to others. Anyone needing this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user’s public key can obtain the certificate and verify that it is valid by way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trusted signature, provided they can verify the CA’s public key. Figure 2.8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illustrates this process.</a:t>
            </a:r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45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Internet Authentication Applications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Bojan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Božić</a:t>
            </a:r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X.509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608512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Specified in RFC 5280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The most widely accepted format for public-key certificates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Certificates are used in most network security applications, including: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IP security (IPSEC)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Secure sockets layer (SSL)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Secure electronic transactions (SET)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S/MIME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err="1">
                <a:latin typeface="+mn-lt"/>
              </a:rPr>
              <a:t>eBusiness</a:t>
            </a:r>
            <a:r>
              <a:rPr lang="en-US" sz="2000" dirty="0">
                <a:latin typeface="+mn-lt"/>
              </a:rPr>
              <a:t> applications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" y="116632"/>
            <a:ext cx="9036496" cy="119675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EDD3B6"/>
                </a:solidFill>
              </a:rPr>
              <a:t>A number of specialized variants also exist, distinguished by particular element values or the presence of certain extensions: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496944" cy="5328592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600" dirty="0">
                <a:latin typeface="+mn-lt"/>
              </a:rPr>
              <a:t>Conventional (long-lived)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CA and “end user” certificates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Typically issued for validity periods of months to years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Short-lived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Used to provide authentication for applications such as grid computing, while avoiding some of the overheads and limitations of conventional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They have validity periods of hours to days, which limits the period of misuse if compromised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Because they are usually not issued by recognized CA’s there are issues with verifying them outside their issuing organization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Proxy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Widely used to provide authentication for applications such as grid computing, while addressing some of the limitations of short-lived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Defined in RFC 3820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Identified by the presence of the “proxy certificate” extension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They allow an “end user” certificate to sign another certificate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Allow a user to easily create a credential to access resources in some environment, without needing to provide their full certificate and right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Attribute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Defined in RFC 5755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Use a different certificate format to link a user’s identity to a set of attributes that are typically used for authorization and access control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A user may have a number of different attribute certificates, with different set of attributes for different purposes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Defined in an “Attributes” extension</a:t>
            </a:r>
          </a:p>
        </p:txBody>
      </p:sp>
    </p:spTree>
    <p:extLst>
      <p:ext uri="{BB962C8B-B14F-4D97-AF65-F5344CB8AC3E}">
        <p14:creationId xmlns:p14="http://schemas.microsoft.com/office/powerpoint/2010/main" val="329474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7544" r="7758" b="5529"/>
          <a:stretch/>
        </p:blipFill>
        <p:spPr>
          <a:xfrm>
            <a:off x="395536" y="260648"/>
            <a:ext cx="8398744" cy="640291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268760"/>
          </a:xfrm>
        </p:spPr>
        <p:txBody>
          <a:bodyPr/>
          <a:lstStyle/>
          <a:p>
            <a:r>
              <a:rPr lang="en-US" dirty="0">
                <a:solidFill>
                  <a:srgbClr val="EDD3B6"/>
                </a:solidFill>
              </a:rPr>
              <a:t>Public-Key Infrastructure (PKI)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The set of hardware, software, people, policies, and procedures needed to create, manage, store, distribute, and revoke digital certificates based on asymmetric cryptography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Developed to enable secure, convenient, and efficient acquisition of public keys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“Trust store”</a:t>
            </a:r>
          </a:p>
          <a:p>
            <a:pPr lvl="1">
              <a:spcBef>
                <a:spcPts val="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A list of CA’s and their public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6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" t="23318" r="12815" b="13588"/>
          <a:stretch/>
        </p:blipFill>
        <p:spPr>
          <a:xfrm>
            <a:off x="1259632" y="198040"/>
            <a:ext cx="6552728" cy="662438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788024" y="2132856"/>
            <a:ext cx="3528392" cy="4941168"/>
          </a:xfrm>
        </p:spPr>
        <p:txBody>
          <a:bodyPr>
            <a:normAutofit/>
          </a:bodyPr>
          <a:lstStyle/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X.509</a:t>
            </a:r>
          </a:p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Public Key infrastructure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>
                <a:latin typeface="+mn-lt"/>
              </a:rPr>
              <a:t>Public Key infrastructure       X.509 (PKIX)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520" y="1772816"/>
            <a:ext cx="3384376" cy="5184576"/>
          </a:xfrm>
        </p:spPr>
        <p:txBody>
          <a:bodyPr>
            <a:normAutofit/>
          </a:bodyPr>
          <a:lstStyle/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Kerberos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The Kerberos Protocol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Kerberos realms and multiple </a:t>
            </a:r>
            <a:r>
              <a:rPr lang="en-US" sz="2400" dirty="0" err="1">
                <a:latin typeface="+mn-lt"/>
              </a:rPr>
              <a:t>Kerberi</a:t>
            </a:r>
            <a:endParaRPr lang="en-US" sz="2400" dirty="0">
              <a:latin typeface="+mn-lt"/>
            </a:endParaRP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Version 4 and Version 5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Performance issues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380" y="332656"/>
            <a:ext cx="9154380" cy="1143000"/>
          </a:xfrm>
        </p:spPr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Overview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32856"/>
            <a:ext cx="8229600" cy="457199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Initially developed at MIT 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Software utility available in both the public domain and in commercially supported versions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Issued as an Internet standard and is the defacto standard for remote authentication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Overall scheme is that of a trusted third party authentication service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Requires that a user prove his or her identity for each service invoked and requires servers to prove their identity to clients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20430" cy="1143000"/>
          </a:xfrm>
        </p:spPr>
        <p:txBody>
          <a:bodyPr/>
          <a:lstStyle/>
          <a:p>
            <a:r>
              <a:rPr lang="en-AU" dirty="0">
                <a:solidFill>
                  <a:srgbClr val="EDD3B6"/>
                </a:solidFill>
              </a:rPr>
              <a:t>Kerberos Protocol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733456"/>
              </p:ext>
            </p:extLst>
          </p:nvPr>
        </p:nvGraphicFramePr>
        <p:xfrm>
          <a:off x="457200" y="1556792"/>
          <a:ext cx="8229600" cy="4996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2" b="10330"/>
          <a:stretch/>
        </p:blipFill>
        <p:spPr>
          <a:xfrm>
            <a:off x="1547664" y="188640"/>
            <a:ext cx="6349602" cy="64807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Realms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24"/>
            <a:ext cx="8229600" cy="463143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A Kerberos environment consists of: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 Kerberos server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 number of clients, all registered with server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 number of application servers, sharing keys with server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This is referred to as a realm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Networks of clients and servers under different administrative organizations generally constitute different realms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If multiple realms: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Their Kerberos servers must share a secret key and trust the Kerberos server in the other realm to authenticate its users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Participating servers in the second realm must also be willing to trust the Kerberos server in the first realm</a:t>
            </a:r>
            <a:endParaRPr lang="en-AU" sz="18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4158"/>
          <a:stretch/>
        </p:blipFill>
        <p:spPr>
          <a:xfrm>
            <a:off x="1835696" y="113212"/>
            <a:ext cx="5521746" cy="662815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Versions 4 and 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The first version of Kerberos that was widely used was version 4, published in the late 1980s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Improvements found in version 5: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An encrypted message is tagged with an encryption algorithm identifier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This enables users to configure Kerberos to use an algorithm other than DES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Supports authentication forwarding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Enables a client to access a server and have that server access another server on behalf of the client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Supports a method for interrealm authentication that requires fewer secure key exchanges than in version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Performance Issues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366122"/>
              </p:ext>
            </p:extLst>
          </p:nvPr>
        </p:nvGraphicFramePr>
        <p:xfrm>
          <a:off x="323528" y="2060848"/>
          <a:ext cx="837361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1400"/>
            <a:ext cx="91440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Certificate Authority (CA)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030172"/>
              </p:ext>
            </p:extLst>
          </p:nvPr>
        </p:nvGraphicFramePr>
        <p:xfrm>
          <a:off x="457200" y="1828800"/>
          <a:ext cx="8229600" cy="47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</TotalTime>
  <Words>5457</Words>
  <Application>Microsoft Macintosh PowerPoint</Application>
  <PresentationFormat>On-screen Show (4:3)</PresentationFormat>
  <Paragraphs>464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Baskerville Bold Italic</vt:lpstr>
      <vt:lpstr>Century Gothic</vt:lpstr>
      <vt:lpstr>Courier New</vt:lpstr>
      <vt:lpstr>Palatino Linotype</vt:lpstr>
      <vt:lpstr>Times New Roman</vt:lpstr>
      <vt:lpstr>Executive</vt:lpstr>
      <vt:lpstr>PowerPoint Presentation</vt:lpstr>
      <vt:lpstr>Kerberos Overview</vt:lpstr>
      <vt:lpstr>Kerberos Protocol</vt:lpstr>
      <vt:lpstr>PowerPoint Presentation</vt:lpstr>
      <vt:lpstr>Kerberos Realms</vt:lpstr>
      <vt:lpstr>PowerPoint Presentation</vt:lpstr>
      <vt:lpstr>Kerberos Versions 4 and 5</vt:lpstr>
      <vt:lpstr>Kerberos Performance Issues</vt:lpstr>
      <vt:lpstr>Certificate Authority (CA)</vt:lpstr>
      <vt:lpstr>X.509</vt:lpstr>
      <vt:lpstr>A number of specialized variants also exist, distinguished by particular element values or the presence of certain extensions:</vt:lpstr>
      <vt:lpstr>PowerPoint Presentation</vt:lpstr>
      <vt:lpstr>Public-Key Infrastructure (PKI)</vt:lpstr>
      <vt:lpstr>PowerPoint Presentation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22 Lecture Overheads</dc:subject>
  <dc:creator>Dr Lawrie Brown</dc:creator>
  <cp:keywords/>
  <dc:description/>
  <cp:lastModifiedBy>Bojan Bozic</cp:lastModifiedBy>
  <cp:revision>91</cp:revision>
  <cp:lastPrinted>2007-07-13T01:03:27Z</cp:lastPrinted>
  <dcterms:created xsi:type="dcterms:W3CDTF">2012-04-30T02:08:26Z</dcterms:created>
  <dcterms:modified xsi:type="dcterms:W3CDTF">2021-01-26T21:15:40Z</dcterms:modified>
  <cp:category/>
</cp:coreProperties>
</file>