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59" r:id="rId3"/>
    <p:sldId id="270" r:id="rId4"/>
    <p:sldId id="266" r:id="rId5"/>
    <p:sldId id="267" r:id="rId6"/>
    <p:sldId id="268" r:id="rId7"/>
    <p:sldId id="269" r:id="rId8"/>
    <p:sldId id="265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53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52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7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83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77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687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8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03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3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0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09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1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0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12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 userDrawn="1"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1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 20"/>
          <p:cNvSpPr/>
          <p:nvPr/>
        </p:nvSpPr>
        <p:spPr>
          <a:xfrm>
            <a:off x="2538687" y="1771115"/>
            <a:ext cx="7520329" cy="1559913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ko-KR" altLang="en-US" sz="3500" b="1" kern="0" dirty="0" smtClean="0">
                <a:solidFill>
                  <a:srgbClr val="4472C4">
                    <a:lumMod val="75000"/>
                  </a:srgbClr>
                </a:solidFill>
                <a:latin typeface="+mj-ea"/>
                <a:ea typeface="+mj-ea"/>
              </a:rPr>
              <a:t>회원 관리와 게시판</a:t>
            </a:r>
            <a:endParaRPr lang="en-US" altLang="ko-KR" sz="3500" b="1" kern="0" dirty="0">
              <a:solidFill>
                <a:srgbClr val="4472C4">
                  <a:lumMod val="75000"/>
                </a:srgbClr>
              </a:soli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709807" y="5168406"/>
            <a:ext cx="269842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dirty="0" smtClean="0">
                <a:solidFill>
                  <a:srgbClr val="4472C4">
                    <a:lumMod val="75000"/>
                  </a:srgbClr>
                </a:solidFill>
              </a:rPr>
              <a:t>오성호</a:t>
            </a:r>
            <a:endParaRPr lang="ko-KR" altLang="en-US" sz="2600" dirty="0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6436986" y="5079762"/>
            <a:ext cx="1966785" cy="669733"/>
            <a:chOff x="1635164" y="2479457"/>
            <a:chExt cx="1323935" cy="372052"/>
          </a:xfrm>
        </p:grpSpPr>
        <p:sp>
          <p:nvSpPr>
            <p:cNvPr id="28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29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51964" y="2488979"/>
              <a:ext cx="1307135" cy="35899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rgbClr val="4472C4">
                      <a:lumMod val="75000"/>
                    </a:srgbClr>
                  </a:solidFill>
                </a:rPr>
                <a:t>이</a:t>
              </a:r>
              <a:r>
                <a:rPr lang="ko-KR" altLang="en-US" sz="2400" b="1" dirty="0">
                  <a:solidFill>
                    <a:srgbClr val="4472C4">
                      <a:lumMod val="75000"/>
                    </a:srgbClr>
                  </a:solidFill>
                </a:rPr>
                <a:t>름</a:t>
              </a:r>
              <a:endParaRPr lang="en-US" altLang="ko-KR" sz="240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6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1462405" y="237474"/>
            <a:ext cx="8552452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ko-KR" altLang="en-US" sz="2800" b="1" kern="0" dirty="0" smtClean="0">
                <a:solidFill>
                  <a:srgbClr val="4472C4">
                    <a:lumMod val="50000"/>
                  </a:srgbClr>
                </a:solidFill>
              </a:rPr>
              <a:t>회원가입 페이지</a:t>
            </a:r>
            <a:endParaRPr lang="en-US" altLang="ko-KR" sz="2800" b="1" kern="0" dirty="0">
              <a:solidFill>
                <a:srgbClr val="4472C4">
                  <a:lumMod val="50000"/>
                </a:srgbClr>
              </a:solidFill>
            </a:endParaRPr>
          </a:p>
        </p:txBody>
      </p:sp>
      <p:pic>
        <p:nvPicPr>
          <p:cNvPr id="4098" name="Picture 2" descr="C:\Users\User\Desktop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199" y="1370013"/>
            <a:ext cx="7897812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7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1462405" y="237474"/>
            <a:ext cx="8552452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ko-KR" altLang="en-US" sz="2800" b="1" kern="0" dirty="0" smtClean="0">
                <a:solidFill>
                  <a:srgbClr val="4472C4">
                    <a:lumMod val="50000"/>
                  </a:srgbClr>
                </a:solidFill>
              </a:rPr>
              <a:t>메인 페이지</a:t>
            </a:r>
            <a:endParaRPr lang="en-US" altLang="ko-KR" sz="2800" b="1" kern="0" dirty="0">
              <a:solidFill>
                <a:srgbClr val="4472C4">
                  <a:lumMod val="50000"/>
                </a:srgbClr>
              </a:solidFill>
            </a:endParaRPr>
          </a:p>
        </p:txBody>
      </p:sp>
      <p:pic>
        <p:nvPicPr>
          <p:cNvPr id="5122" name="Picture 2" descr="C:\Users\User\Desktop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15" y="1088253"/>
            <a:ext cx="10483198" cy="506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7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1462405" y="237474"/>
            <a:ext cx="8552452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ko-KR" altLang="en-US" sz="2800" b="1" kern="0" dirty="0" smtClean="0">
                <a:solidFill>
                  <a:srgbClr val="4472C4">
                    <a:lumMod val="50000"/>
                  </a:srgbClr>
                </a:solidFill>
              </a:rPr>
              <a:t>게시판 목록</a:t>
            </a:r>
            <a:endParaRPr lang="en-US" altLang="ko-KR" sz="2800" b="1" kern="0" dirty="0">
              <a:solidFill>
                <a:srgbClr val="4472C4">
                  <a:lumMod val="50000"/>
                </a:srgbClr>
              </a:solidFill>
            </a:endParaRPr>
          </a:p>
        </p:txBody>
      </p:sp>
      <p:pic>
        <p:nvPicPr>
          <p:cNvPr id="6146" name="Picture 2" descr="C:\Users\User\Desktop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234" y="1074285"/>
            <a:ext cx="7745412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7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1462405" y="237474"/>
            <a:ext cx="8552452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ko-KR" altLang="en-US" sz="2800" b="1" kern="0" dirty="0" err="1" smtClean="0">
                <a:solidFill>
                  <a:srgbClr val="4472C4">
                    <a:lumMod val="50000"/>
                  </a:srgbClr>
                </a:solidFill>
              </a:rPr>
              <a:t>글보기</a:t>
            </a:r>
            <a:r>
              <a:rPr lang="ko-KR" altLang="en-US" sz="2800" b="1" kern="0" dirty="0" smtClean="0">
                <a:solidFill>
                  <a:srgbClr val="4472C4">
                    <a:lumMod val="50000"/>
                  </a:srgbClr>
                </a:solidFill>
              </a:rPr>
              <a:t> 페이지</a:t>
            </a:r>
            <a:endParaRPr lang="en-US" altLang="ko-KR" sz="2800" b="1" kern="0" dirty="0">
              <a:solidFill>
                <a:srgbClr val="4472C4">
                  <a:lumMod val="50000"/>
                </a:srgbClr>
              </a:solidFill>
            </a:endParaRPr>
          </a:p>
        </p:txBody>
      </p:sp>
      <p:pic>
        <p:nvPicPr>
          <p:cNvPr id="7170" name="Picture 2" descr="C:\Users\User\Desktop\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324" y="957943"/>
            <a:ext cx="7158614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7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49"/>
          <p:cNvSpPr/>
          <p:nvPr/>
        </p:nvSpPr>
        <p:spPr>
          <a:xfrm>
            <a:off x="1462405" y="237474"/>
            <a:ext cx="8552452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ko-KR" altLang="en-US" sz="2800" b="1" kern="0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전체 구조</a:t>
            </a:r>
            <a:endParaRPr lang="en-US" altLang="ko-KR" sz="2800" b="1" kern="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705056" y="1410434"/>
            <a:ext cx="1947547" cy="643790"/>
            <a:chOff x="1635164" y="2479457"/>
            <a:chExt cx="1323935" cy="372052"/>
          </a:xfrm>
        </p:grpSpPr>
        <p:sp>
          <p:nvSpPr>
            <p:cNvPr id="52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53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51964" y="2488979"/>
              <a:ext cx="1307135" cy="35899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4472C4">
                      <a:lumMod val="75000"/>
                    </a:srgbClr>
                  </a:solidFill>
                </a:rPr>
                <a:t>JSP</a:t>
              </a:r>
              <a:endParaRPr lang="en-US" altLang="ko-KR" sz="240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4847967" y="1356004"/>
            <a:ext cx="5341066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3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브라우저 화면에 나타낼 페이지</a:t>
            </a:r>
            <a:endParaRPr lang="en-US" altLang="ko-KR" sz="23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2705056" y="2674587"/>
            <a:ext cx="1947547" cy="643790"/>
            <a:chOff x="1635164" y="2479457"/>
            <a:chExt cx="1323935" cy="372052"/>
          </a:xfrm>
        </p:grpSpPr>
        <p:sp>
          <p:nvSpPr>
            <p:cNvPr id="74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75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51964" y="2488979"/>
              <a:ext cx="1307135" cy="35899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4472C4">
                      <a:lumMod val="75000"/>
                    </a:srgbClr>
                  </a:solidFill>
                </a:rPr>
                <a:t>Action</a:t>
              </a:r>
              <a:endParaRPr lang="en-US" altLang="ko-KR" sz="240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2705056" y="3910286"/>
            <a:ext cx="1947547" cy="643790"/>
            <a:chOff x="1635164" y="2479457"/>
            <a:chExt cx="1323935" cy="372052"/>
          </a:xfrm>
        </p:grpSpPr>
        <p:sp>
          <p:nvSpPr>
            <p:cNvPr id="77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78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51964" y="2488979"/>
              <a:ext cx="1307135" cy="35899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rgbClr val="4472C4">
                      <a:lumMod val="75000"/>
                    </a:srgbClr>
                  </a:solidFill>
                </a:rPr>
                <a:t>자바 </a:t>
              </a:r>
              <a:r>
                <a:rPr lang="ko-KR" altLang="en-US" sz="2400" b="1" dirty="0" err="1" smtClean="0">
                  <a:solidFill>
                    <a:srgbClr val="4472C4">
                      <a:lumMod val="75000"/>
                    </a:srgbClr>
                  </a:solidFill>
                </a:rPr>
                <a:t>빈즈</a:t>
              </a:r>
              <a:endParaRPr lang="en-US" altLang="ko-KR" sz="240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705056" y="5085943"/>
            <a:ext cx="1947547" cy="643790"/>
            <a:chOff x="1635164" y="2479457"/>
            <a:chExt cx="1323935" cy="372052"/>
          </a:xfrm>
        </p:grpSpPr>
        <p:sp>
          <p:nvSpPr>
            <p:cNvPr id="80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81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51964" y="2488979"/>
              <a:ext cx="1307135" cy="35899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4472C4">
                      <a:lumMod val="75000"/>
                    </a:srgbClr>
                  </a:solidFill>
                </a:rPr>
                <a:t>DB</a:t>
              </a:r>
              <a:endParaRPr lang="en-US" altLang="ko-KR" sz="240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4847967" y="2691587"/>
            <a:ext cx="5341066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3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기능처리와 유효성 검사</a:t>
            </a:r>
            <a:endParaRPr lang="en-US" altLang="ko-KR" sz="23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847967" y="3927286"/>
            <a:ext cx="5341066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DB</a:t>
            </a:r>
            <a:r>
              <a:rPr lang="ko-KR" altLang="en-US" sz="23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와 연결해 데이터 저장과 호출</a:t>
            </a:r>
            <a:endParaRPr lang="en-US" altLang="ko-KR" sz="23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47967" y="5102943"/>
            <a:ext cx="5341066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3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게시글과</a:t>
            </a:r>
            <a:r>
              <a:rPr lang="ko-KR" altLang="en-US" sz="23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유저정보 저장</a:t>
            </a:r>
            <a:endParaRPr lang="en-US" altLang="ko-KR" sz="23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1462405" y="237474"/>
            <a:ext cx="8552452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ko-KR" altLang="en-US" sz="2800" b="1" kern="0" dirty="0" smtClean="0">
                <a:solidFill>
                  <a:srgbClr val="4472C4">
                    <a:lumMod val="50000"/>
                  </a:srgbClr>
                </a:solidFill>
              </a:rPr>
              <a:t>기능</a:t>
            </a:r>
            <a:endParaRPr lang="en-US" altLang="ko-KR" sz="2800" b="1" kern="0" dirty="0">
              <a:solidFill>
                <a:srgbClr val="4472C4">
                  <a:lumMod val="50000"/>
                </a:srgbClr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100190" y="1384296"/>
            <a:ext cx="7776864" cy="430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>
              <a:lnSpc>
                <a:spcPct val="200000"/>
              </a:lnSpc>
              <a:buClr>
                <a:srgbClr val="4173F1"/>
              </a:buClr>
            </a:pPr>
            <a:r>
              <a:rPr lang="ko-KR" altLang="en-US" sz="2400" kern="0" dirty="0" err="1">
                <a:solidFill>
                  <a:srgbClr val="000000"/>
                </a:solidFill>
                <a:latin typeface="Verdana"/>
              </a:rPr>
              <a:t>반응형</a:t>
            </a:r>
            <a:r>
              <a:rPr lang="ko-KR" altLang="en-US" sz="2400" kern="0" dirty="0">
                <a:solidFill>
                  <a:srgbClr val="000000"/>
                </a:solidFill>
                <a:latin typeface="Verdana"/>
              </a:rPr>
              <a:t> 웹</a:t>
            </a:r>
          </a:p>
          <a:p>
            <a:pPr lvl="0">
              <a:lnSpc>
                <a:spcPct val="200000"/>
              </a:lnSpc>
              <a:buClr>
                <a:srgbClr val="4173F1"/>
              </a:buClr>
            </a:pPr>
            <a:r>
              <a:rPr lang="ko-KR" altLang="en-US" sz="2400" kern="0" dirty="0" err="1">
                <a:solidFill>
                  <a:srgbClr val="000000"/>
                </a:solidFill>
                <a:latin typeface="Verdana"/>
              </a:rPr>
              <a:t>메인페이지에</a:t>
            </a:r>
            <a:r>
              <a:rPr lang="ko-KR" altLang="en-US" sz="2400" kern="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sz="2400" kern="0" dirty="0">
                <a:solidFill>
                  <a:srgbClr val="000000"/>
                </a:solidFill>
                <a:latin typeface="Verdana"/>
              </a:rPr>
              <a:t>carousel </a:t>
            </a:r>
            <a:r>
              <a:rPr lang="ko-KR" altLang="en-US" sz="2400" kern="0" dirty="0" smtClean="0">
                <a:solidFill>
                  <a:srgbClr val="000000"/>
                </a:solidFill>
                <a:latin typeface="Verdana"/>
              </a:rPr>
              <a:t>기능</a:t>
            </a:r>
            <a:endParaRPr lang="en-US" altLang="ko-KR" sz="2400" kern="0" dirty="0" smtClean="0">
              <a:solidFill>
                <a:srgbClr val="000000"/>
              </a:solidFill>
              <a:latin typeface="Verdana"/>
            </a:endParaRPr>
          </a:p>
          <a:p>
            <a:pPr lvl="0">
              <a:lnSpc>
                <a:spcPct val="200000"/>
              </a:lnSpc>
              <a:buClr>
                <a:srgbClr val="4173F1"/>
              </a:buClr>
            </a:pPr>
            <a:r>
              <a:rPr lang="ko-KR" altLang="en-US" sz="2400" kern="0" dirty="0" smtClean="0">
                <a:solidFill>
                  <a:srgbClr val="000000"/>
                </a:solidFill>
                <a:latin typeface="Verdana"/>
              </a:rPr>
              <a:t>로그인 중에만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Verdana"/>
              </a:rPr>
              <a:t>글작성</a:t>
            </a:r>
            <a:r>
              <a:rPr lang="ko-KR" altLang="en-US" sz="2400" kern="0" dirty="0" smtClean="0">
                <a:solidFill>
                  <a:srgbClr val="000000"/>
                </a:solidFill>
                <a:latin typeface="Verdana"/>
              </a:rPr>
              <a:t> 가능 기능</a:t>
            </a:r>
            <a:endParaRPr lang="ko-KR" altLang="en-US" sz="2400" kern="0" dirty="0">
              <a:solidFill>
                <a:srgbClr val="000000"/>
              </a:solidFill>
              <a:latin typeface="Verdana"/>
            </a:endParaRPr>
          </a:p>
          <a:p>
            <a:pPr lvl="0">
              <a:lnSpc>
                <a:spcPct val="200000"/>
              </a:lnSpc>
              <a:buClr>
                <a:srgbClr val="4173F1"/>
              </a:buClr>
            </a:pPr>
            <a:r>
              <a:rPr lang="ko-KR" altLang="en-US" sz="2400" kern="0" dirty="0" smtClean="0">
                <a:solidFill>
                  <a:srgbClr val="000000"/>
                </a:solidFill>
                <a:latin typeface="Verdana"/>
              </a:rPr>
              <a:t>작성자만 </a:t>
            </a:r>
            <a:r>
              <a:rPr lang="ko-KR" altLang="en-US" sz="2400" kern="0" dirty="0" err="1">
                <a:solidFill>
                  <a:srgbClr val="000000"/>
                </a:solidFill>
                <a:latin typeface="Verdana"/>
              </a:rPr>
              <a:t>글수정</a:t>
            </a:r>
            <a:r>
              <a:rPr lang="en-US" altLang="ko-KR" sz="2400" kern="0" dirty="0">
                <a:solidFill>
                  <a:srgbClr val="000000"/>
                </a:solidFill>
                <a:latin typeface="Verdana"/>
              </a:rPr>
              <a:t>, </a:t>
            </a:r>
            <a:r>
              <a:rPr lang="ko-KR" altLang="en-US" sz="2400" kern="0" dirty="0">
                <a:solidFill>
                  <a:srgbClr val="000000"/>
                </a:solidFill>
                <a:latin typeface="Verdana"/>
              </a:rPr>
              <a:t>삭제 가능 기능</a:t>
            </a:r>
          </a:p>
          <a:p>
            <a:pPr lvl="0">
              <a:lnSpc>
                <a:spcPct val="200000"/>
              </a:lnSpc>
              <a:buClr>
                <a:srgbClr val="4173F1"/>
              </a:buClr>
            </a:pPr>
            <a:r>
              <a:rPr lang="ko-KR" altLang="en-US" sz="2400" kern="0" dirty="0" err="1">
                <a:solidFill>
                  <a:srgbClr val="000000"/>
                </a:solidFill>
                <a:latin typeface="Verdana"/>
              </a:rPr>
              <a:t>회원가입시</a:t>
            </a:r>
            <a:r>
              <a:rPr lang="ko-KR" altLang="en-US" sz="2400" kern="0" dirty="0">
                <a:solidFill>
                  <a:srgbClr val="000000"/>
                </a:solidFill>
                <a:latin typeface="Verdana"/>
              </a:rPr>
              <a:t> </a:t>
            </a:r>
            <a:r>
              <a:rPr lang="ko-KR" altLang="en-US" sz="2400" kern="0" dirty="0" err="1">
                <a:solidFill>
                  <a:srgbClr val="000000"/>
                </a:solidFill>
                <a:latin typeface="Verdana"/>
              </a:rPr>
              <a:t>이메일형식</a:t>
            </a:r>
            <a:r>
              <a:rPr lang="ko-KR" altLang="en-US" sz="2400" kern="0" dirty="0">
                <a:solidFill>
                  <a:srgbClr val="000000"/>
                </a:solidFill>
                <a:latin typeface="Verdana"/>
              </a:rPr>
              <a:t> 체크 </a:t>
            </a:r>
            <a:r>
              <a:rPr lang="ko-KR" altLang="en-US" sz="2400" kern="0" dirty="0" smtClean="0">
                <a:solidFill>
                  <a:srgbClr val="000000"/>
                </a:solidFill>
                <a:latin typeface="Verdana"/>
              </a:rPr>
              <a:t>기능</a:t>
            </a:r>
            <a:endParaRPr lang="ko-KR" altLang="en-US" sz="2400" kern="0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9200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49"/>
          <p:cNvSpPr/>
          <p:nvPr/>
        </p:nvSpPr>
        <p:spPr>
          <a:xfrm>
            <a:off x="1462405" y="237474"/>
            <a:ext cx="8552452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ko-KR" altLang="en-US" sz="2800" b="1" kern="0" dirty="0" smtClean="0">
                <a:solidFill>
                  <a:srgbClr val="4472C4">
                    <a:lumMod val="50000"/>
                  </a:srgbClr>
                </a:solidFill>
              </a:rPr>
              <a:t>전체 구조</a:t>
            </a:r>
            <a:endParaRPr lang="en-US" altLang="ko-KR" sz="2800" b="1" kern="0" dirty="0">
              <a:solidFill>
                <a:srgbClr val="4472C4">
                  <a:lumMod val="50000"/>
                </a:srgbClr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919752" y="1410434"/>
            <a:ext cx="1947547" cy="643790"/>
            <a:chOff x="1635164" y="2479457"/>
            <a:chExt cx="1323935" cy="372052"/>
          </a:xfrm>
        </p:grpSpPr>
        <p:sp>
          <p:nvSpPr>
            <p:cNvPr id="52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53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51964" y="2488979"/>
              <a:ext cx="1307135" cy="35899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4472C4">
                      <a:lumMod val="75000"/>
                    </a:srgbClr>
                  </a:solidFill>
                </a:rPr>
                <a:t>JSP</a:t>
              </a:r>
              <a:endParaRPr lang="en-US" altLang="ko-KR" sz="240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1177734" y="2271804"/>
            <a:ext cx="1456296" cy="32644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bbs.jsp</a:t>
            </a:r>
            <a:endParaRPr lang="en-US" altLang="ko-KR" sz="20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index.jsp</a:t>
            </a:r>
            <a:endParaRPr lang="en-US" altLang="ko-KR" sz="20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login.jsp</a:t>
            </a:r>
            <a:endParaRPr lang="en-US" altLang="ko-KR" sz="20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main.jsp</a:t>
            </a:r>
            <a:endParaRPr lang="en-US" altLang="ko-KR" sz="20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update.jsp</a:t>
            </a:r>
            <a:endParaRPr lang="en-US" altLang="ko-KR" sz="20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view.jsp</a:t>
            </a:r>
            <a:endParaRPr lang="en-US" altLang="ko-KR" sz="20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write.jsp</a:t>
            </a:r>
            <a:endParaRPr lang="en-US" altLang="ko-KR" sz="20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3680273" y="1410434"/>
            <a:ext cx="1947547" cy="643790"/>
            <a:chOff x="1635164" y="2479457"/>
            <a:chExt cx="1323935" cy="372052"/>
          </a:xfrm>
        </p:grpSpPr>
        <p:sp>
          <p:nvSpPr>
            <p:cNvPr id="56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57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51964" y="2488979"/>
              <a:ext cx="1307135" cy="35899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4472C4">
                      <a:lumMod val="75000"/>
                    </a:srgbClr>
                  </a:solidFill>
                </a:rPr>
                <a:t>Action</a:t>
              </a:r>
              <a:endParaRPr lang="en-US" altLang="ko-KR" sz="240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6545926" y="1410434"/>
            <a:ext cx="1947547" cy="643790"/>
            <a:chOff x="1635164" y="2479457"/>
            <a:chExt cx="1323935" cy="372052"/>
          </a:xfrm>
        </p:grpSpPr>
        <p:sp>
          <p:nvSpPr>
            <p:cNvPr id="59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60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51964" y="2488979"/>
              <a:ext cx="1307135" cy="35899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rgbClr val="4472C4">
                      <a:lumMod val="75000"/>
                    </a:srgbClr>
                  </a:solidFill>
                </a:rPr>
                <a:t>자바 </a:t>
              </a:r>
              <a:r>
                <a:rPr lang="ko-KR" altLang="en-US" sz="2400" b="1" dirty="0" err="1" smtClean="0">
                  <a:solidFill>
                    <a:srgbClr val="4472C4">
                      <a:lumMod val="75000"/>
                    </a:srgbClr>
                  </a:solidFill>
                </a:rPr>
                <a:t>빈즈</a:t>
              </a:r>
              <a:endParaRPr lang="en-US" altLang="ko-KR" sz="240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3543918" y="2348007"/>
            <a:ext cx="2244974" cy="2341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deleteAction.jsp</a:t>
            </a:r>
            <a:endParaRPr lang="en-US" altLang="ko-KR" sz="20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joinAction.jsp</a:t>
            </a:r>
            <a:endParaRPr lang="en-US" altLang="ko-KR" sz="20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loginAction.jsp</a:t>
            </a:r>
            <a:endParaRPr lang="en-US" altLang="ko-KR" sz="20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updateAction.jsp</a:t>
            </a:r>
            <a:endParaRPr lang="en-US" altLang="ko-KR" sz="20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writeAction.jsp</a:t>
            </a:r>
            <a:endParaRPr lang="en-US" altLang="ko-KR" sz="20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601468" y="2500411"/>
            <a:ext cx="1836465" cy="1879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Bbs.java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BbsDAO.java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User.java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UserDAO.java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9290239" y="1410434"/>
            <a:ext cx="1947547" cy="643790"/>
            <a:chOff x="1635164" y="2479457"/>
            <a:chExt cx="1323935" cy="372052"/>
          </a:xfrm>
        </p:grpSpPr>
        <p:sp>
          <p:nvSpPr>
            <p:cNvPr id="68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69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51964" y="2488979"/>
              <a:ext cx="1307135" cy="35899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4472C4">
                      <a:lumMod val="75000"/>
                    </a:srgbClr>
                  </a:solidFill>
                </a:rPr>
                <a:t>DB</a:t>
              </a:r>
              <a:endParaRPr lang="en-US" altLang="ko-KR" sz="240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sp>
        <p:nvSpPr>
          <p:cNvPr id="8" name="오른쪽 화살표 7"/>
          <p:cNvSpPr/>
          <p:nvPr/>
        </p:nvSpPr>
        <p:spPr>
          <a:xfrm>
            <a:off x="3080657" y="1513114"/>
            <a:ext cx="463261" cy="224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flipH="1">
            <a:off x="3080657" y="1737508"/>
            <a:ext cx="463261" cy="224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5878286" y="1513114"/>
            <a:ext cx="463261" cy="224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flipH="1">
            <a:off x="5878286" y="1737508"/>
            <a:ext cx="463261" cy="224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8621486" y="1513114"/>
            <a:ext cx="463261" cy="224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 flipH="1">
            <a:off x="8621486" y="1737508"/>
            <a:ext cx="463261" cy="224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6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10268"/>
              </p:ext>
            </p:extLst>
          </p:nvPr>
        </p:nvGraphicFramePr>
        <p:xfrm>
          <a:off x="2721429" y="2184769"/>
          <a:ext cx="6346371" cy="3541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131"/>
                <a:gridCol w="4721240"/>
              </a:tblGrid>
              <a:tr h="5901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800" b="1" dirty="0" err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bbs.jsp</a:t>
                      </a:r>
                      <a:endParaRPr lang="en-US" altLang="ko-KR" sz="1800" b="1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게시판 페이지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01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login.jsp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로그인 처리 페이지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01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main.jsp</a:t>
                      </a:r>
                      <a:endParaRPr lang="en-US" altLang="ko-KR" sz="1800" b="1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메인 페이지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01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update.jsp</a:t>
                      </a:r>
                      <a:endParaRPr lang="en-US" altLang="ko-KR" sz="1800" b="1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글수정</a:t>
                      </a: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처리 페이지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01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view.jsp</a:t>
                      </a:r>
                      <a:endParaRPr lang="en-US" altLang="ko-KR" sz="1800" b="1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글내용</a:t>
                      </a: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페이지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01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write.jsp</a:t>
                      </a:r>
                      <a:endParaRPr lang="en-US" altLang="ko-KR" sz="1800" b="1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글작성</a:t>
                      </a: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처리 페이지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자유형 15"/>
          <p:cNvSpPr/>
          <p:nvPr/>
        </p:nvSpPr>
        <p:spPr>
          <a:xfrm>
            <a:off x="1462405" y="237474"/>
            <a:ext cx="8552452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ko-KR" altLang="en-US" sz="2800" b="1" kern="0" dirty="0" smtClean="0">
                <a:solidFill>
                  <a:srgbClr val="4472C4">
                    <a:lumMod val="50000"/>
                  </a:srgbClr>
                </a:solidFill>
              </a:rPr>
              <a:t>구조</a:t>
            </a:r>
            <a:endParaRPr lang="en-US" altLang="ko-KR" sz="2800" b="1" kern="0" dirty="0">
              <a:solidFill>
                <a:srgbClr val="4472C4">
                  <a:lumMod val="50000"/>
                </a:srgb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764857" y="1127405"/>
            <a:ext cx="1947547" cy="643790"/>
            <a:chOff x="1635164" y="2479457"/>
            <a:chExt cx="1323935" cy="372052"/>
          </a:xfrm>
        </p:grpSpPr>
        <p:sp>
          <p:nvSpPr>
            <p:cNvPr id="19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20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51964" y="2488979"/>
              <a:ext cx="1307135" cy="35899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4472C4">
                      <a:lumMod val="75000"/>
                    </a:srgbClr>
                  </a:solidFill>
                </a:rPr>
                <a:t>JSP</a:t>
              </a:r>
              <a:endParaRPr lang="en-US" altLang="ko-KR" sz="240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7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56981"/>
              </p:ext>
            </p:extLst>
          </p:nvPr>
        </p:nvGraphicFramePr>
        <p:xfrm>
          <a:off x="3026229" y="2204705"/>
          <a:ext cx="5932714" cy="3205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204"/>
                <a:gridCol w="3847510"/>
              </a:tblGrid>
              <a:tr h="6549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800" b="1" dirty="0" err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deleteAction.jsp</a:t>
                      </a:r>
                      <a:endParaRPr lang="en-US" altLang="ko-KR" sz="1800" b="1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삭제 처리 기능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49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800" b="1" dirty="0" err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joinAction.jsp</a:t>
                      </a:r>
                      <a:endParaRPr lang="en-US" altLang="ko-KR" sz="1800" b="1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회원가입 처리 기능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49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800" b="1" dirty="0" err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loginAction.jsp</a:t>
                      </a:r>
                      <a:endParaRPr lang="en-US" altLang="ko-KR" sz="1800" b="1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로그인 처리 기능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49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800" b="1" dirty="0" err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updateAction.jsp</a:t>
                      </a:r>
                      <a:endParaRPr lang="en-US" altLang="ko-KR" sz="1800" b="1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글수정</a:t>
                      </a: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처리 기능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58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800" b="1" dirty="0" err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writeAction.jsp</a:t>
                      </a:r>
                      <a:endParaRPr lang="en-US" altLang="ko-KR" sz="1800" b="1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글쓰기 처리 기능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자유형 15"/>
          <p:cNvSpPr/>
          <p:nvPr/>
        </p:nvSpPr>
        <p:spPr>
          <a:xfrm>
            <a:off x="1462405" y="237474"/>
            <a:ext cx="8552452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ko-KR" altLang="en-US" sz="2800" b="1" kern="0" dirty="0" smtClean="0">
                <a:solidFill>
                  <a:srgbClr val="4472C4">
                    <a:lumMod val="50000"/>
                  </a:srgbClr>
                </a:solidFill>
              </a:rPr>
              <a:t>구조</a:t>
            </a:r>
            <a:endParaRPr lang="en-US" altLang="ko-KR" sz="2800" b="1" kern="0" dirty="0">
              <a:solidFill>
                <a:srgbClr val="4472C4">
                  <a:lumMod val="50000"/>
                </a:srgb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764857" y="1104977"/>
            <a:ext cx="1947547" cy="643790"/>
            <a:chOff x="1635164" y="2479457"/>
            <a:chExt cx="1323935" cy="372052"/>
          </a:xfrm>
        </p:grpSpPr>
        <p:sp>
          <p:nvSpPr>
            <p:cNvPr id="8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9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51964" y="2488979"/>
              <a:ext cx="1307135" cy="35899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4472C4">
                      <a:lumMod val="75000"/>
                    </a:srgbClr>
                  </a:solidFill>
                </a:rPr>
                <a:t>Action</a:t>
              </a:r>
              <a:endParaRPr lang="en-US" altLang="ko-KR" sz="240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0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878307"/>
              </p:ext>
            </p:extLst>
          </p:nvPr>
        </p:nvGraphicFramePr>
        <p:xfrm>
          <a:off x="1937661" y="1730828"/>
          <a:ext cx="8077196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239"/>
                <a:gridCol w="1680239"/>
                <a:gridCol w="4716718"/>
              </a:tblGrid>
              <a:tr h="297498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Bbs.java</a:t>
                      </a:r>
                      <a:endParaRPr lang="en-US" altLang="ko-KR" sz="1800" b="1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1800" b="1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게시판 </a:t>
                      </a:r>
                      <a:r>
                        <a:rPr kumimoji="0" lang="ko-KR" alt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자바빈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BbsDAO.java</a:t>
                      </a:r>
                      <a:endParaRPr lang="en-US" altLang="ko-KR" sz="1800" b="1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800" b="1" dirty="0" err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BbsDAO</a:t>
                      </a:r>
                      <a:r>
                        <a:rPr lang="en-US" altLang="ko-KR" sz="1800" b="1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()</a:t>
                      </a:r>
                      <a:endParaRPr lang="en-US" altLang="ko-KR" sz="1800" b="1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베이스와 연결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1800" b="1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write()</a:t>
                      </a:r>
                      <a:endParaRPr lang="en-US" altLang="ko-KR" sz="1800" b="1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저장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1800" b="1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800" b="1" dirty="0" err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getList</a:t>
                      </a:r>
                      <a:r>
                        <a:rPr lang="en-US" altLang="ko-KR" sz="1800" b="1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()</a:t>
                      </a:r>
                      <a:endParaRPr lang="en-US" altLang="ko-KR" sz="1800" b="1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글목록</a:t>
                      </a: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호출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1800" b="1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800" b="1" dirty="0" err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getBbs</a:t>
                      </a:r>
                      <a:r>
                        <a:rPr lang="en-US" altLang="ko-KR" sz="1800" b="1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()</a:t>
                      </a:r>
                      <a:endParaRPr lang="en-US" altLang="ko-KR" sz="1800" b="1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글내용</a:t>
                      </a: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호출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User.java</a:t>
                      </a:r>
                      <a:endParaRPr lang="en-US" altLang="ko-KR" sz="1800" b="1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1800" b="1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 </a:t>
                      </a:r>
                      <a:r>
                        <a:rPr kumimoji="0" lang="ko-KR" alt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자바빈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UserDAO.java</a:t>
                      </a:r>
                      <a:endParaRPr lang="en-US" altLang="ko-KR" sz="1800" b="1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800" b="1" dirty="0" err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UserDAO</a:t>
                      </a:r>
                      <a:r>
                        <a:rPr lang="en-US" altLang="ko-KR" sz="1800" b="1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()</a:t>
                      </a:r>
                      <a:endParaRPr lang="en-US" altLang="ko-KR" sz="1800" b="1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베이스와 연결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1800" b="1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login()</a:t>
                      </a:r>
                      <a:endParaRPr lang="en-US" altLang="ko-KR" sz="1800" b="1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로그인 기능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1800" b="1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join()</a:t>
                      </a:r>
                      <a:endParaRPr lang="en-US" altLang="ko-KR" sz="1800" b="1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회원정보 저장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자유형 15"/>
          <p:cNvSpPr/>
          <p:nvPr/>
        </p:nvSpPr>
        <p:spPr>
          <a:xfrm>
            <a:off x="1462405" y="237474"/>
            <a:ext cx="8552452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ko-KR" altLang="en-US" sz="2800" b="1" kern="0" dirty="0" smtClean="0">
                <a:solidFill>
                  <a:srgbClr val="4472C4">
                    <a:lumMod val="50000"/>
                  </a:srgbClr>
                </a:solidFill>
              </a:rPr>
              <a:t>구조</a:t>
            </a:r>
            <a:endParaRPr lang="en-US" altLang="ko-KR" sz="2800" b="1" kern="0" dirty="0">
              <a:solidFill>
                <a:srgbClr val="4472C4">
                  <a:lumMod val="50000"/>
                </a:srgb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764857" y="930840"/>
            <a:ext cx="1947547" cy="643790"/>
            <a:chOff x="1635164" y="2479457"/>
            <a:chExt cx="1323935" cy="372052"/>
          </a:xfrm>
        </p:grpSpPr>
        <p:sp>
          <p:nvSpPr>
            <p:cNvPr id="8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9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51964" y="2488979"/>
              <a:ext cx="1307135" cy="35899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rgbClr val="4472C4">
                      <a:lumMod val="75000"/>
                    </a:srgbClr>
                  </a:solidFill>
                </a:rPr>
                <a:t>자바 </a:t>
              </a:r>
              <a:r>
                <a:rPr lang="ko-KR" altLang="en-US" sz="2400" b="1" dirty="0" err="1" smtClean="0">
                  <a:solidFill>
                    <a:srgbClr val="4472C4">
                      <a:lumMod val="75000"/>
                    </a:srgbClr>
                  </a:solidFill>
                </a:rPr>
                <a:t>빈즈</a:t>
              </a:r>
              <a:endParaRPr lang="en-US" altLang="ko-KR" sz="240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0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1462405" y="237474"/>
            <a:ext cx="8552452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ko-KR" altLang="en-US" sz="2800" b="1" kern="0" dirty="0" smtClean="0">
                <a:solidFill>
                  <a:srgbClr val="4472C4">
                    <a:lumMod val="50000"/>
                  </a:srgbClr>
                </a:solidFill>
              </a:rPr>
              <a:t>데이터 베이스</a:t>
            </a:r>
            <a:endParaRPr lang="en-US" altLang="ko-KR" sz="2800" b="1" kern="0" dirty="0">
              <a:solidFill>
                <a:srgbClr val="4472C4">
                  <a:lumMod val="50000"/>
                </a:srgbClr>
              </a:solidFill>
            </a:endParaRPr>
          </a:p>
        </p:txBody>
      </p:sp>
      <p:pic>
        <p:nvPicPr>
          <p:cNvPr id="2051" name="Picture 3" descr="C:\Users\User\Desktop\DB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735" y="963583"/>
            <a:ext cx="8000408" cy="543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79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1462405" y="237474"/>
            <a:ext cx="8552452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ko-KR" altLang="en-US" sz="2800" b="1" kern="0" dirty="0" smtClean="0">
                <a:solidFill>
                  <a:srgbClr val="4472C4">
                    <a:lumMod val="50000"/>
                  </a:srgbClr>
                </a:solidFill>
              </a:rPr>
              <a:t>로그인 페이지</a:t>
            </a:r>
            <a:endParaRPr lang="en-US" altLang="ko-KR" sz="2800" b="1" kern="0" dirty="0">
              <a:solidFill>
                <a:srgbClr val="4472C4">
                  <a:lumMod val="50000"/>
                </a:srgbClr>
              </a:solidFill>
            </a:endParaRPr>
          </a:p>
        </p:txBody>
      </p:sp>
      <p:pic>
        <p:nvPicPr>
          <p:cNvPr id="3074" name="Picture 2" descr="C:\Users\User\Desktop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669" y="2034702"/>
            <a:ext cx="7850188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7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182</Words>
  <Application>Microsoft Office PowerPoint</Application>
  <PresentationFormat>사용자 지정</PresentationFormat>
  <Paragraphs>105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User</cp:lastModifiedBy>
  <cp:revision>19</cp:revision>
  <dcterms:created xsi:type="dcterms:W3CDTF">2019-08-22T03:33:30Z</dcterms:created>
  <dcterms:modified xsi:type="dcterms:W3CDTF">2019-09-02T07:44:01Z</dcterms:modified>
</cp:coreProperties>
</file>