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318A1-1A1E-4A11-9855-FFC4437B42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810822-21D3-4C9A-8001-9A2864A94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"GitHub Copilot: Your AI-powered coding partner designed to understand context from comments, code, and patterns, accelerating development and innovation."</a:t>
          </a:r>
          <a:endParaRPr lang="en-US"/>
        </a:p>
      </dgm:t>
    </dgm:pt>
    <dgm:pt modelId="{7323B634-D93F-472A-B244-B2A95D7B7C19}" type="parTrans" cxnId="{BB0A62AC-57A9-4348-9E00-CF52C91AE012}">
      <dgm:prSet/>
      <dgm:spPr/>
      <dgm:t>
        <a:bodyPr/>
        <a:lstStyle/>
        <a:p>
          <a:endParaRPr lang="en-US"/>
        </a:p>
      </dgm:t>
    </dgm:pt>
    <dgm:pt modelId="{8B3F694C-5EA0-4C14-AF32-BFDCAEBA9B40}" type="sibTrans" cxnId="{BB0A62AC-57A9-4348-9E00-CF52C91AE012}">
      <dgm:prSet/>
      <dgm:spPr/>
      <dgm:t>
        <a:bodyPr/>
        <a:lstStyle/>
        <a:p>
          <a:endParaRPr lang="en-US"/>
        </a:p>
      </dgm:t>
    </dgm:pt>
    <dgm:pt modelId="{B872BBD1-A586-4A7E-8839-3CF8E2C5F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"Leverages OpenAI's Codex to provide suggestions across dozens of languages and frameworks."</a:t>
          </a:r>
          <a:endParaRPr lang="en-US"/>
        </a:p>
      </dgm:t>
    </dgm:pt>
    <dgm:pt modelId="{BF4D8C51-3436-49C7-A04C-5F4F9A92D070}" type="parTrans" cxnId="{5636EB39-18EA-47ED-BA7C-06E6B172878C}">
      <dgm:prSet/>
      <dgm:spPr/>
      <dgm:t>
        <a:bodyPr/>
        <a:lstStyle/>
        <a:p>
          <a:endParaRPr lang="en-US"/>
        </a:p>
      </dgm:t>
    </dgm:pt>
    <dgm:pt modelId="{1828ACE9-FB0D-4E1A-AA36-9CD42D6F1D15}" type="sibTrans" cxnId="{5636EB39-18EA-47ED-BA7C-06E6B172878C}">
      <dgm:prSet/>
      <dgm:spPr/>
      <dgm:t>
        <a:bodyPr/>
        <a:lstStyle/>
        <a:p>
          <a:endParaRPr lang="en-US"/>
        </a:p>
      </dgm:t>
    </dgm:pt>
    <dgm:pt modelId="{D9937FFD-0B4B-45CE-ABEF-890EF508A4D5}" type="pres">
      <dgm:prSet presAssocID="{F3B318A1-1A1E-4A11-9855-FFC4437B425C}" presName="root" presStyleCnt="0">
        <dgm:presLayoutVars>
          <dgm:dir/>
          <dgm:resizeHandles val="exact"/>
        </dgm:presLayoutVars>
      </dgm:prSet>
      <dgm:spPr/>
    </dgm:pt>
    <dgm:pt modelId="{2C330B12-EE8F-4E3D-A736-04B22B6EB9C2}" type="pres">
      <dgm:prSet presAssocID="{C9810822-21D3-4C9A-8001-9A2864A94BCA}" presName="compNode" presStyleCnt="0"/>
      <dgm:spPr/>
    </dgm:pt>
    <dgm:pt modelId="{9C1D0170-A779-4A74-9195-2AAE96022672}" type="pres">
      <dgm:prSet presAssocID="{C9810822-21D3-4C9A-8001-9A2864A94BCA}" presName="bgRect" presStyleLbl="bgShp" presStyleIdx="0" presStyleCnt="2"/>
      <dgm:spPr/>
    </dgm:pt>
    <dgm:pt modelId="{E2F4A681-8963-41A9-AD1D-83CCAD3B65CF}" type="pres">
      <dgm:prSet presAssocID="{C9810822-21D3-4C9A-8001-9A2864A94B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B02C2AC-60D6-4168-A405-9CEEBDCCF696}" type="pres">
      <dgm:prSet presAssocID="{C9810822-21D3-4C9A-8001-9A2864A94BCA}" presName="spaceRect" presStyleCnt="0"/>
      <dgm:spPr/>
    </dgm:pt>
    <dgm:pt modelId="{9A3B4B84-6F95-4B1B-BBEA-C6D684114B7D}" type="pres">
      <dgm:prSet presAssocID="{C9810822-21D3-4C9A-8001-9A2864A94BCA}" presName="parTx" presStyleLbl="revTx" presStyleIdx="0" presStyleCnt="2">
        <dgm:presLayoutVars>
          <dgm:chMax val="0"/>
          <dgm:chPref val="0"/>
        </dgm:presLayoutVars>
      </dgm:prSet>
      <dgm:spPr/>
    </dgm:pt>
    <dgm:pt modelId="{3A91B1A3-F978-4C96-A9A9-2022B354FD65}" type="pres">
      <dgm:prSet presAssocID="{8B3F694C-5EA0-4C14-AF32-BFDCAEBA9B40}" presName="sibTrans" presStyleCnt="0"/>
      <dgm:spPr/>
    </dgm:pt>
    <dgm:pt modelId="{0081DD4C-52D7-4004-B32F-6166296A7EDF}" type="pres">
      <dgm:prSet presAssocID="{B872BBD1-A586-4A7E-8839-3CF8E2C5F574}" presName="compNode" presStyleCnt="0"/>
      <dgm:spPr/>
    </dgm:pt>
    <dgm:pt modelId="{CCECAABB-1AA2-485A-ABF7-2B277C861938}" type="pres">
      <dgm:prSet presAssocID="{B872BBD1-A586-4A7E-8839-3CF8E2C5F574}" presName="bgRect" presStyleLbl="bgShp" presStyleIdx="1" presStyleCnt="2"/>
      <dgm:spPr/>
    </dgm:pt>
    <dgm:pt modelId="{8BCC167E-B3F3-463B-9635-1A438678032E}" type="pres">
      <dgm:prSet presAssocID="{B872BBD1-A586-4A7E-8839-3CF8E2C5F5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251CB8-DFAF-4B38-8B71-EE33FD916D91}" type="pres">
      <dgm:prSet presAssocID="{B872BBD1-A586-4A7E-8839-3CF8E2C5F574}" presName="spaceRect" presStyleCnt="0"/>
      <dgm:spPr/>
    </dgm:pt>
    <dgm:pt modelId="{94C2A679-1F8C-4826-84EF-136016433EB3}" type="pres">
      <dgm:prSet presAssocID="{B872BBD1-A586-4A7E-8839-3CF8E2C5F57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36EB39-18EA-47ED-BA7C-06E6B172878C}" srcId="{F3B318A1-1A1E-4A11-9855-FFC4437B425C}" destId="{B872BBD1-A586-4A7E-8839-3CF8E2C5F574}" srcOrd="1" destOrd="0" parTransId="{BF4D8C51-3436-49C7-A04C-5F4F9A92D070}" sibTransId="{1828ACE9-FB0D-4E1A-AA36-9CD42D6F1D15}"/>
    <dgm:cxn modelId="{01B29080-BEF4-4BD9-A0D9-0ADCEBB41322}" type="presOf" srcId="{F3B318A1-1A1E-4A11-9855-FFC4437B425C}" destId="{D9937FFD-0B4B-45CE-ABEF-890EF508A4D5}" srcOrd="0" destOrd="0" presId="urn:microsoft.com/office/officeart/2018/2/layout/IconVerticalSolidList"/>
    <dgm:cxn modelId="{3A4BBF8A-75A6-4785-A52A-788799A44707}" type="presOf" srcId="{B872BBD1-A586-4A7E-8839-3CF8E2C5F574}" destId="{94C2A679-1F8C-4826-84EF-136016433EB3}" srcOrd="0" destOrd="0" presId="urn:microsoft.com/office/officeart/2018/2/layout/IconVerticalSolidList"/>
    <dgm:cxn modelId="{BB0A62AC-57A9-4348-9E00-CF52C91AE012}" srcId="{F3B318A1-1A1E-4A11-9855-FFC4437B425C}" destId="{C9810822-21D3-4C9A-8001-9A2864A94BCA}" srcOrd="0" destOrd="0" parTransId="{7323B634-D93F-472A-B244-B2A95D7B7C19}" sibTransId="{8B3F694C-5EA0-4C14-AF32-BFDCAEBA9B40}"/>
    <dgm:cxn modelId="{6B04E3D2-6100-4E9C-AAFD-73B3F6711196}" type="presOf" srcId="{C9810822-21D3-4C9A-8001-9A2864A94BCA}" destId="{9A3B4B84-6F95-4B1B-BBEA-C6D684114B7D}" srcOrd="0" destOrd="0" presId="urn:microsoft.com/office/officeart/2018/2/layout/IconVerticalSolidList"/>
    <dgm:cxn modelId="{67546185-8358-4E6E-8B7A-F49C88A04796}" type="presParOf" srcId="{D9937FFD-0B4B-45CE-ABEF-890EF508A4D5}" destId="{2C330B12-EE8F-4E3D-A736-04B22B6EB9C2}" srcOrd="0" destOrd="0" presId="urn:microsoft.com/office/officeart/2018/2/layout/IconVerticalSolidList"/>
    <dgm:cxn modelId="{6C819979-D618-495D-B80A-8AB96E0813B2}" type="presParOf" srcId="{2C330B12-EE8F-4E3D-A736-04B22B6EB9C2}" destId="{9C1D0170-A779-4A74-9195-2AAE96022672}" srcOrd="0" destOrd="0" presId="urn:microsoft.com/office/officeart/2018/2/layout/IconVerticalSolidList"/>
    <dgm:cxn modelId="{BF7506C2-414C-4085-B632-C974B2603A46}" type="presParOf" srcId="{2C330B12-EE8F-4E3D-A736-04B22B6EB9C2}" destId="{E2F4A681-8963-41A9-AD1D-83CCAD3B65CF}" srcOrd="1" destOrd="0" presId="urn:microsoft.com/office/officeart/2018/2/layout/IconVerticalSolidList"/>
    <dgm:cxn modelId="{8B7B81CA-0607-4591-8496-4DD3B77C5DEF}" type="presParOf" srcId="{2C330B12-EE8F-4E3D-A736-04B22B6EB9C2}" destId="{4B02C2AC-60D6-4168-A405-9CEEBDCCF696}" srcOrd="2" destOrd="0" presId="urn:microsoft.com/office/officeart/2018/2/layout/IconVerticalSolidList"/>
    <dgm:cxn modelId="{164F6BF9-6258-465E-B722-44BFE8CDA4B8}" type="presParOf" srcId="{2C330B12-EE8F-4E3D-A736-04B22B6EB9C2}" destId="{9A3B4B84-6F95-4B1B-BBEA-C6D684114B7D}" srcOrd="3" destOrd="0" presId="urn:microsoft.com/office/officeart/2018/2/layout/IconVerticalSolidList"/>
    <dgm:cxn modelId="{3EF73534-D123-415F-95E1-F5A69FEF1B81}" type="presParOf" srcId="{D9937FFD-0B4B-45CE-ABEF-890EF508A4D5}" destId="{3A91B1A3-F978-4C96-A9A9-2022B354FD65}" srcOrd="1" destOrd="0" presId="urn:microsoft.com/office/officeart/2018/2/layout/IconVerticalSolidList"/>
    <dgm:cxn modelId="{CE68DA98-2E76-443C-A165-6F7967278B06}" type="presParOf" srcId="{D9937FFD-0B4B-45CE-ABEF-890EF508A4D5}" destId="{0081DD4C-52D7-4004-B32F-6166296A7EDF}" srcOrd="2" destOrd="0" presId="urn:microsoft.com/office/officeart/2018/2/layout/IconVerticalSolidList"/>
    <dgm:cxn modelId="{0403F549-9BC4-4349-A5D3-CC864F6AF126}" type="presParOf" srcId="{0081DD4C-52D7-4004-B32F-6166296A7EDF}" destId="{CCECAABB-1AA2-485A-ABF7-2B277C861938}" srcOrd="0" destOrd="0" presId="urn:microsoft.com/office/officeart/2018/2/layout/IconVerticalSolidList"/>
    <dgm:cxn modelId="{B0267C88-6E8D-455D-87B6-264E5DE0715E}" type="presParOf" srcId="{0081DD4C-52D7-4004-B32F-6166296A7EDF}" destId="{8BCC167E-B3F3-463B-9635-1A438678032E}" srcOrd="1" destOrd="0" presId="urn:microsoft.com/office/officeart/2018/2/layout/IconVerticalSolidList"/>
    <dgm:cxn modelId="{2A6DC284-D952-41F1-820B-1BD7B0D6915A}" type="presParOf" srcId="{0081DD4C-52D7-4004-B32F-6166296A7EDF}" destId="{1A251CB8-DFAF-4B38-8B71-EE33FD916D91}" srcOrd="2" destOrd="0" presId="urn:microsoft.com/office/officeart/2018/2/layout/IconVerticalSolidList"/>
    <dgm:cxn modelId="{E4CC942C-C12A-471E-B1A2-5EFD876F0240}" type="presParOf" srcId="{0081DD4C-52D7-4004-B32F-6166296A7EDF}" destId="{94C2A679-1F8C-4826-84EF-136016433E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5899E-E8E6-45D6-A09A-5791C48BB1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F4665B-072D-4821-B04F-44315CBB9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Project-Specific Context</a:t>
          </a:r>
          <a:r>
            <a:rPr lang="en-US" b="0" i="0"/>
            <a:t>: While adept at generating code, Copilot may not fully grasp unique project contexts or specialized requirements without detailed guidance.</a:t>
          </a:r>
          <a:endParaRPr lang="en-US"/>
        </a:p>
      </dgm:t>
    </dgm:pt>
    <dgm:pt modelId="{C6E5BA25-5807-4C83-87F3-920F483F789A}" type="parTrans" cxnId="{0DB706EE-F44B-4020-B874-ACD1CE52249A}">
      <dgm:prSet/>
      <dgm:spPr/>
      <dgm:t>
        <a:bodyPr/>
        <a:lstStyle/>
        <a:p>
          <a:endParaRPr lang="en-US"/>
        </a:p>
      </dgm:t>
    </dgm:pt>
    <dgm:pt modelId="{5B58AECF-67CE-4D3B-B029-0D9A20719BA3}" type="sibTrans" cxnId="{0DB706EE-F44B-4020-B874-ACD1CE5224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61E130-BF83-498F-A1C2-63511B286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Custom Logic and Domain Expertise</a:t>
          </a:r>
          <a:r>
            <a:rPr lang="en-US" b="0" i="0"/>
            <a:t>: Copilot's suggestions for highly specialized or complex logic may require refinement to align with specific business needs.</a:t>
          </a:r>
          <a:endParaRPr lang="en-US"/>
        </a:p>
      </dgm:t>
    </dgm:pt>
    <dgm:pt modelId="{2A1C9D52-D3D5-443A-84EB-47E6CAB6E8C0}" type="parTrans" cxnId="{3661C025-888E-4D27-8425-D36AF67CF66F}">
      <dgm:prSet/>
      <dgm:spPr/>
      <dgm:t>
        <a:bodyPr/>
        <a:lstStyle/>
        <a:p>
          <a:endParaRPr lang="en-US"/>
        </a:p>
      </dgm:t>
    </dgm:pt>
    <dgm:pt modelId="{7B4741BD-9C9B-4005-9A05-CDD248A8EB96}" type="sibTrans" cxnId="{3661C025-888E-4D27-8425-D36AF67CF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0850FE-95F6-4513-B142-21BE44D3FE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Handling Ambiguity</a:t>
          </a:r>
          <a:r>
            <a:rPr lang="en-US" b="0" i="0" dirty="0"/>
            <a:t>: Ambiguous requests can lead to irrelevant suggestions. Specific and clear comments improve Copilot’s  effectiveness.</a:t>
          </a:r>
          <a:endParaRPr lang="en-US" dirty="0"/>
        </a:p>
      </dgm:t>
    </dgm:pt>
    <dgm:pt modelId="{790B9B5B-49C6-4E03-B2F5-3CE87D0E1F0C}" type="parTrans" cxnId="{A4CCE354-4305-4862-9444-07EA381416A5}">
      <dgm:prSet/>
      <dgm:spPr/>
      <dgm:t>
        <a:bodyPr/>
        <a:lstStyle/>
        <a:p>
          <a:endParaRPr lang="en-US"/>
        </a:p>
      </dgm:t>
    </dgm:pt>
    <dgm:pt modelId="{AAF4DD6E-8616-48EF-AE58-58EC586E68DE}" type="sibTrans" cxnId="{A4CCE354-4305-4862-9444-07EA381416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C2234-103A-4EE3-B46B-328FE4A4B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Adaptation and Learning Curve</a:t>
          </a:r>
          <a:r>
            <a:rPr lang="en-US" b="0" i="0"/>
            <a:t>: Effective use of Copilot requires learning how to craft prompts and integrate its suggestions thoughtfully within your development workflow.</a:t>
          </a:r>
          <a:endParaRPr lang="en-US"/>
        </a:p>
      </dgm:t>
    </dgm:pt>
    <dgm:pt modelId="{9C4ACC76-EFD6-44FC-8C85-2519FBCA04D9}" type="parTrans" cxnId="{6A6A1EB7-08C1-47E3-8710-90B1FCF58DF6}">
      <dgm:prSet/>
      <dgm:spPr/>
      <dgm:t>
        <a:bodyPr/>
        <a:lstStyle/>
        <a:p>
          <a:endParaRPr lang="en-US"/>
        </a:p>
      </dgm:t>
    </dgm:pt>
    <dgm:pt modelId="{BB34F73F-364B-4B48-9D5F-5A72B3880662}" type="sibTrans" cxnId="{6A6A1EB7-08C1-47E3-8710-90B1FCF58DF6}">
      <dgm:prSet/>
      <dgm:spPr/>
      <dgm:t>
        <a:bodyPr/>
        <a:lstStyle/>
        <a:p>
          <a:endParaRPr lang="en-US"/>
        </a:p>
      </dgm:t>
    </dgm:pt>
    <dgm:pt modelId="{F4525D6F-DCD6-4577-851E-3D252C0AAFC2}" type="pres">
      <dgm:prSet presAssocID="{E2D5899E-E8E6-45D6-A09A-5791C48BB192}" presName="root" presStyleCnt="0">
        <dgm:presLayoutVars>
          <dgm:dir/>
          <dgm:resizeHandles val="exact"/>
        </dgm:presLayoutVars>
      </dgm:prSet>
      <dgm:spPr/>
    </dgm:pt>
    <dgm:pt modelId="{30DEB22F-C882-4590-BE1B-C8878564559E}" type="pres">
      <dgm:prSet presAssocID="{64F4665B-072D-4821-B04F-44315CBB9B90}" presName="compNode" presStyleCnt="0"/>
      <dgm:spPr/>
    </dgm:pt>
    <dgm:pt modelId="{62969571-73AC-4E17-BEC1-ED222AFE8A8E}" type="pres">
      <dgm:prSet presAssocID="{64F4665B-072D-4821-B04F-44315CBB9B90}" presName="bgRect" presStyleLbl="bgShp" presStyleIdx="0" presStyleCnt="4"/>
      <dgm:spPr/>
    </dgm:pt>
    <dgm:pt modelId="{46EF9130-25F8-40AE-9FE1-0B358CEE654F}" type="pres">
      <dgm:prSet presAssocID="{64F4665B-072D-4821-B04F-44315CBB9B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9B9E0CC-A078-418C-A3A4-BB463F0DF986}" type="pres">
      <dgm:prSet presAssocID="{64F4665B-072D-4821-B04F-44315CBB9B90}" presName="spaceRect" presStyleCnt="0"/>
      <dgm:spPr/>
    </dgm:pt>
    <dgm:pt modelId="{A2B535DA-CF6F-4EE5-AFDB-2357FA84AEAC}" type="pres">
      <dgm:prSet presAssocID="{64F4665B-072D-4821-B04F-44315CBB9B90}" presName="parTx" presStyleLbl="revTx" presStyleIdx="0" presStyleCnt="4">
        <dgm:presLayoutVars>
          <dgm:chMax val="0"/>
          <dgm:chPref val="0"/>
        </dgm:presLayoutVars>
      </dgm:prSet>
      <dgm:spPr/>
    </dgm:pt>
    <dgm:pt modelId="{A832AA9C-1107-4A75-8FE7-55DEC6C9FAE9}" type="pres">
      <dgm:prSet presAssocID="{5B58AECF-67CE-4D3B-B029-0D9A20719BA3}" presName="sibTrans" presStyleCnt="0"/>
      <dgm:spPr/>
    </dgm:pt>
    <dgm:pt modelId="{188AE2C3-7668-4299-A51F-26AE7DCC5AEE}" type="pres">
      <dgm:prSet presAssocID="{2A61E130-BF83-498F-A1C2-63511B286CF1}" presName="compNode" presStyleCnt="0"/>
      <dgm:spPr/>
    </dgm:pt>
    <dgm:pt modelId="{C959DE52-9BF8-41C9-BADD-599596469BD8}" type="pres">
      <dgm:prSet presAssocID="{2A61E130-BF83-498F-A1C2-63511B286CF1}" presName="bgRect" presStyleLbl="bgShp" presStyleIdx="1" presStyleCnt="4"/>
      <dgm:spPr/>
    </dgm:pt>
    <dgm:pt modelId="{F8319EBC-E9D7-400B-B098-B5A1D86A2C96}" type="pres">
      <dgm:prSet presAssocID="{2A61E130-BF83-498F-A1C2-63511B286C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5B872CC-7C96-4170-AF16-BD29AFDBCD14}" type="pres">
      <dgm:prSet presAssocID="{2A61E130-BF83-498F-A1C2-63511B286CF1}" presName="spaceRect" presStyleCnt="0"/>
      <dgm:spPr/>
    </dgm:pt>
    <dgm:pt modelId="{4CB14A1A-1E11-45CF-87F0-1EAEE18DD4AF}" type="pres">
      <dgm:prSet presAssocID="{2A61E130-BF83-498F-A1C2-63511B286CF1}" presName="parTx" presStyleLbl="revTx" presStyleIdx="1" presStyleCnt="4">
        <dgm:presLayoutVars>
          <dgm:chMax val="0"/>
          <dgm:chPref val="0"/>
        </dgm:presLayoutVars>
      </dgm:prSet>
      <dgm:spPr/>
    </dgm:pt>
    <dgm:pt modelId="{EEBEF9E0-3DA0-4C98-AD8E-F44402690B58}" type="pres">
      <dgm:prSet presAssocID="{7B4741BD-9C9B-4005-9A05-CDD248A8EB96}" presName="sibTrans" presStyleCnt="0"/>
      <dgm:spPr/>
    </dgm:pt>
    <dgm:pt modelId="{F5D6DBED-81AB-4A5D-B48D-374BA67E2189}" type="pres">
      <dgm:prSet presAssocID="{250850FE-95F6-4513-B142-21BE44D3FECE}" presName="compNode" presStyleCnt="0"/>
      <dgm:spPr/>
    </dgm:pt>
    <dgm:pt modelId="{13041D68-12C9-4765-9F45-42F76D0B28D6}" type="pres">
      <dgm:prSet presAssocID="{250850FE-95F6-4513-B142-21BE44D3FECE}" presName="bgRect" presStyleLbl="bgShp" presStyleIdx="2" presStyleCnt="4"/>
      <dgm:spPr/>
    </dgm:pt>
    <dgm:pt modelId="{A607E115-8A00-4F67-8136-480B10BD5E3A}" type="pres">
      <dgm:prSet presAssocID="{250850FE-95F6-4513-B142-21BE44D3FE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3D540C-A661-4FF3-B677-437A5B83C93B}" type="pres">
      <dgm:prSet presAssocID="{250850FE-95F6-4513-B142-21BE44D3FECE}" presName="spaceRect" presStyleCnt="0"/>
      <dgm:spPr/>
    </dgm:pt>
    <dgm:pt modelId="{0475F7C9-0D83-4A8C-8968-163E2A94C80C}" type="pres">
      <dgm:prSet presAssocID="{250850FE-95F6-4513-B142-21BE44D3FECE}" presName="parTx" presStyleLbl="revTx" presStyleIdx="2" presStyleCnt="4">
        <dgm:presLayoutVars>
          <dgm:chMax val="0"/>
          <dgm:chPref val="0"/>
        </dgm:presLayoutVars>
      </dgm:prSet>
      <dgm:spPr/>
    </dgm:pt>
    <dgm:pt modelId="{90D25072-15DC-4710-A77B-052447460A5E}" type="pres">
      <dgm:prSet presAssocID="{AAF4DD6E-8616-48EF-AE58-58EC586E68DE}" presName="sibTrans" presStyleCnt="0"/>
      <dgm:spPr/>
    </dgm:pt>
    <dgm:pt modelId="{4FB2A133-D1A9-48F8-A12B-067C04D7EF7E}" type="pres">
      <dgm:prSet presAssocID="{34DC2234-103A-4EE3-B46B-328FE4A4BF60}" presName="compNode" presStyleCnt="0"/>
      <dgm:spPr/>
    </dgm:pt>
    <dgm:pt modelId="{016ADAC4-9F30-4D60-A7C1-F750ADDECED4}" type="pres">
      <dgm:prSet presAssocID="{34DC2234-103A-4EE3-B46B-328FE4A4BF60}" presName="bgRect" presStyleLbl="bgShp" presStyleIdx="3" presStyleCnt="4"/>
      <dgm:spPr/>
    </dgm:pt>
    <dgm:pt modelId="{682BE4BA-EBDF-4E9A-83A2-58F3AFF9EB94}" type="pres">
      <dgm:prSet presAssocID="{34DC2234-103A-4EE3-B46B-328FE4A4BF60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651B02C0-4FCD-4BAC-88BF-7D3B4DCB46C4}" type="pres">
      <dgm:prSet presAssocID="{34DC2234-103A-4EE3-B46B-328FE4A4BF60}" presName="spaceRect" presStyleCnt="0"/>
      <dgm:spPr/>
    </dgm:pt>
    <dgm:pt modelId="{377231B4-E481-4FE8-9955-86D864F00BDE}" type="pres">
      <dgm:prSet presAssocID="{34DC2234-103A-4EE3-B46B-328FE4A4BF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919930C-6B20-4BF0-86C2-B4EB989B373B}" type="presOf" srcId="{64F4665B-072D-4821-B04F-44315CBB9B90}" destId="{A2B535DA-CF6F-4EE5-AFDB-2357FA84AEAC}" srcOrd="0" destOrd="0" presId="urn:microsoft.com/office/officeart/2018/2/layout/IconVerticalSolidList"/>
    <dgm:cxn modelId="{3661C025-888E-4D27-8425-D36AF67CF66F}" srcId="{E2D5899E-E8E6-45D6-A09A-5791C48BB192}" destId="{2A61E130-BF83-498F-A1C2-63511B286CF1}" srcOrd="1" destOrd="0" parTransId="{2A1C9D52-D3D5-443A-84EB-47E6CAB6E8C0}" sibTransId="{7B4741BD-9C9B-4005-9A05-CDD248A8EB96}"/>
    <dgm:cxn modelId="{E581AC5E-196A-45CB-B393-4D9887C39611}" type="presOf" srcId="{2A61E130-BF83-498F-A1C2-63511B286CF1}" destId="{4CB14A1A-1E11-45CF-87F0-1EAEE18DD4AF}" srcOrd="0" destOrd="0" presId="urn:microsoft.com/office/officeart/2018/2/layout/IconVerticalSolidList"/>
    <dgm:cxn modelId="{A4CCE354-4305-4862-9444-07EA381416A5}" srcId="{E2D5899E-E8E6-45D6-A09A-5791C48BB192}" destId="{250850FE-95F6-4513-B142-21BE44D3FECE}" srcOrd="2" destOrd="0" parTransId="{790B9B5B-49C6-4E03-B2F5-3CE87D0E1F0C}" sibTransId="{AAF4DD6E-8616-48EF-AE58-58EC586E68DE}"/>
    <dgm:cxn modelId="{2F70BA58-CF59-40A9-AA05-ED7F8BF6A3C7}" type="presOf" srcId="{34DC2234-103A-4EE3-B46B-328FE4A4BF60}" destId="{377231B4-E481-4FE8-9955-86D864F00BDE}" srcOrd="0" destOrd="0" presId="urn:microsoft.com/office/officeart/2018/2/layout/IconVerticalSolidList"/>
    <dgm:cxn modelId="{6A6A1EB7-08C1-47E3-8710-90B1FCF58DF6}" srcId="{E2D5899E-E8E6-45D6-A09A-5791C48BB192}" destId="{34DC2234-103A-4EE3-B46B-328FE4A4BF60}" srcOrd="3" destOrd="0" parTransId="{9C4ACC76-EFD6-44FC-8C85-2519FBCA04D9}" sibTransId="{BB34F73F-364B-4B48-9D5F-5A72B3880662}"/>
    <dgm:cxn modelId="{DCA678EA-DFBC-4725-8CDA-1734EE362629}" type="presOf" srcId="{E2D5899E-E8E6-45D6-A09A-5791C48BB192}" destId="{F4525D6F-DCD6-4577-851E-3D252C0AAFC2}" srcOrd="0" destOrd="0" presId="urn:microsoft.com/office/officeart/2018/2/layout/IconVerticalSolidList"/>
    <dgm:cxn modelId="{0DB706EE-F44B-4020-B874-ACD1CE52249A}" srcId="{E2D5899E-E8E6-45D6-A09A-5791C48BB192}" destId="{64F4665B-072D-4821-B04F-44315CBB9B90}" srcOrd="0" destOrd="0" parTransId="{C6E5BA25-5807-4C83-87F3-920F483F789A}" sibTransId="{5B58AECF-67CE-4D3B-B029-0D9A20719BA3}"/>
    <dgm:cxn modelId="{34F37DF3-5FC1-45C2-96B4-4067F64DCCC7}" type="presOf" srcId="{250850FE-95F6-4513-B142-21BE44D3FECE}" destId="{0475F7C9-0D83-4A8C-8968-163E2A94C80C}" srcOrd="0" destOrd="0" presId="urn:microsoft.com/office/officeart/2018/2/layout/IconVerticalSolidList"/>
    <dgm:cxn modelId="{E3DCFCEC-D6C3-406A-9D9C-46F2120549D6}" type="presParOf" srcId="{F4525D6F-DCD6-4577-851E-3D252C0AAFC2}" destId="{30DEB22F-C882-4590-BE1B-C8878564559E}" srcOrd="0" destOrd="0" presId="urn:microsoft.com/office/officeart/2018/2/layout/IconVerticalSolidList"/>
    <dgm:cxn modelId="{33A33252-70B8-4465-8A05-9EFA5C5CFF5F}" type="presParOf" srcId="{30DEB22F-C882-4590-BE1B-C8878564559E}" destId="{62969571-73AC-4E17-BEC1-ED222AFE8A8E}" srcOrd="0" destOrd="0" presId="urn:microsoft.com/office/officeart/2018/2/layout/IconVerticalSolidList"/>
    <dgm:cxn modelId="{E9480436-341C-46FD-932A-860EE425BE06}" type="presParOf" srcId="{30DEB22F-C882-4590-BE1B-C8878564559E}" destId="{46EF9130-25F8-40AE-9FE1-0B358CEE654F}" srcOrd="1" destOrd="0" presId="urn:microsoft.com/office/officeart/2018/2/layout/IconVerticalSolidList"/>
    <dgm:cxn modelId="{0D9CCB2F-993F-436D-B173-F31C64E48638}" type="presParOf" srcId="{30DEB22F-C882-4590-BE1B-C8878564559E}" destId="{A9B9E0CC-A078-418C-A3A4-BB463F0DF986}" srcOrd="2" destOrd="0" presId="urn:microsoft.com/office/officeart/2018/2/layout/IconVerticalSolidList"/>
    <dgm:cxn modelId="{B8A1BCA3-6B95-4098-A5EE-C2400D3F226D}" type="presParOf" srcId="{30DEB22F-C882-4590-BE1B-C8878564559E}" destId="{A2B535DA-CF6F-4EE5-AFDB-2357FA84AEAC}" srcOrd="3" destOrd="0" presId="urn:microsoft.com/office/officeart/2018/2/layout/IconVerticalSolidList"/>
    <dgm:cxn modelId="{A96A6B6A-D2F7-4D98-980B-6B560465D664}" type="presParOf" srcId="{F4525D6F-DCD6-4577-851E-3D252C0AAFC2}" destId="{A832AA9C-1107-4A75-8FE7-55DEC6C9FAE9}" srcOrd="1" destOrd="0" presId="urn:microsoft.com/office/officeart/2018/2/layout/IconVerticalSolidList"/>
    <dgm:cxn modelId="{C3C78EE0-6B0D-45A6-AE1E-68A18D2ABCB0}" type="presParOf" srcId="{F4525D6F-DCD6-4577-851E-3D252C0AAFC2}" destId="{188AE2C3-7668-4299-A51F-26AE7DCC5AEE}" srcOrd="2" destOrd="0" presId="urn:microsoft.com/office/officeart/2018/2/layout/IconVerticalSolidList"/>
    <dgm:cxn modelId="{E40AEE1F-B291-4724-83A0-C73956305769}" type="presParOf" srcId="{188AE2C3-7668-4299-A51F-26AE7DCC5AEE}" destId="{C959DE52-9BF8-41C9-BADD-599596469BD8}" srcOrd="0" destOrd="0" presId="urn:microsoft.com/office/officeart/2018/2/layout/IconVerticalSolidList"/>
    <dgm:cxn modelId="{74C3A243-D226-4167-BE95-1C19177BF503}" type="presParOf" srcId="{188AE2C3-7668-4299-A51F-26AE7DCC5AEE}" destId="{F8319EBC-E9D7-400B-B098-B5A1D86A2C96}" srcOrd="1" destOrd="0" presId="urn:microsoft.com/office/officeart/2018/2/layout/IconVerticalSolidList"/>
    <dgm:cxn modelId="{61939CA1-04A6-4E01-8B47-B3850145BEC5}" type="presParOf" srcId="{188AE2C3-7668-4299-A51F-26AE7DCC5AEE}" destId="{85B872CC-7C96-4170-AF16-BD29AFDBCD14}" srcOrd="2" destOrd="0" presId="urn:microsoft.com/office/officeart/2018/2/layout/IconVerticalSolidList"/>
    <dgm:cxn modelId="{1967145C-6A6F-46F0-B61F-8F4C8DDE2C37}" type="presParOf" srcId="{188AE2C3-7668-4299-A51F-26AE7DCC5AEE}" destId="{4CB14A1A-1E11-45CF-87F0-1EAEE18DD4AF}" srcOrd="3" destOrd="0" presId="urn:microsoft.com/office/officeart/2018/2/layout/IconVerticalSolidList"/>
    <dgm:cxn modelId="{436ABC0A-002A-4E52-A036-A1FB44864AC9}" type="presParOf" srcId="{F4525D6F-DCD6-4577-851E-3D252C0AAFC2}" destId="{EEBEF9E0-3DA0-4C98-AD8E-F44402690B58}" srcOrd="3" destOrd="0" presId="urn:microsoft.com/office/officeart/2018/2/layout/IconVerticalSolidList"/>
    <dgm:cxn modelId="{2E0B5774-57C8-48AE-81EE-99CCF3EE5F73}" type="presParOf" srcId="{F4525D6F-DCD6-4577-851E-3D252C0AAFC2}" destId="{F5D6DBED-81AB-4A5D-B48D-374BA67E2189}" srcOrd="4" destOrd="0" presId="urn:microsoft.com/office/officeart/2018/2/layout/IconVerticalSolidList"/>
    <dgm:cxn modelId="{850A5601-8B91-4649-A5AB-0E2F5E6B06D5}" type="presParOf" srcId="{F5D6DBED-81AB-4A5D-B48D-374BA67E2189}" destId="{13041D68-12C9-4765-9F45-42F76D0B28D6}" srcOrd="0" destOrd="0" presId="urn:microsoft.com/office/officeart/2018/2/layout/IconVerticalSolidList"/>
    <dgm:cxn modelId="{827D48DC-60F3-43AB-BDBD-F5C123CB2F64}" type="presParOf" srcId="{F5D6DBED-81AB-4A5D-B48D-374BA67E2189}" destId="{A607E115-8A00-4F67-8136-480B10BD5E3A}" srcOrd="1" destOrd="0" presId="urn:microsoft.com/office/officeart/2018/2/layout/IconVerticalSolidList"/>
    <dgm:cxn modelId="{78C55793-0AD5-4D0A-9481-FEE3D686FD66}" type="presParOf" srcId="{F5D6DBED-81AB-4A5D-B48D-374BA67E2189}" destId="{F33D540C-A661-4FF3-B677-437A5B83C93B}" srcOrd="2" destOrd="0" presId="urn:microsoft.com/office/officeart/2018/2/layout/IconVerticalSolidList"/>
    <dgm:cxn modelId="{2A45A48F-F902-4C58-943F-F9AC0BA62EF1}" type="presParOf" srcId="{F5D6DBED-81AB-4A5D-B48D-374BA67E2189}" destId="{0475F7C9-0D83-4A8C-8968-163E2A94C80C}" srcOrd="3" destOrd="0" presId="urn:microsoft.com/office/officeart/2018/2/layout/IconVerticalSolidList"/>
    <dgm:cxn modelId="{46A877DD-5EF0-4C62-8D9E-D252927290DD}" type="presParOf" srcId="{F4525D6F-DCD6-4577-851E-3D252C0AAFC2}" destId="{90D25072-15DC-4710-A77B-052447460A5E}" srcOrd="5" destOrd="0" presId="urn:microsoft.com/office/officeart/2018/2/layout/IconVerticalSolidList"/>
    <dgm:cxn modelId="{48DE142C-6642-4422-B831-A3DF993C2012}" type="presParOf" srcId="{F4525D6F-DCD6-4577-851E-3D252C0AAFC2}" destId="{4FB2A133-D1A9-48F8-A12B-067C04D7EF7E}" srcOrd="6" destOrd="0" presId="urn:microsoft.com/office/officeart/2018/2/layout/IconVerticalSolidList"/>
    <dgm:cxn modelId="{96CBEB19-FC32-4222-97D6-228AD3F00BC7}" type="presParOf" srcId="{4FB2A133-D1A9-48F8-A12B-067C04D7EF7E}" destId="{016ADAC4-9F30-4D60-A7C1-F750ADDECED4}" srcOrd="0" destOrd="0" presId="urn:microsoft.com/office/officeart/2018/2/layout/IconVerticalSolidList"/>
    <dgm:cxn modelId="{348C9A16-F9B4-48A6-B2CA-541D46EA7374}" type="presParOf" srcId="{4FB2A133-D1A9-48F8-A12B-067C04D7EF7E}" destId="{682BE4BA-EBDF-4E9A-83A2-58F3AFF9EB94}" srcOrd="1" destOrd="0" presId="urn:microsoft.com/office/officeart/2018/2/layout/IconVerticalSolidList"/>
    <dgm:cxn modelId="{1F9B72A3-73D9-4E60-A3CE-519AE331CF7D}" type="presParOf" srcId="{4FB2A133-D1A9-48F8-A12B-067C04D7EF7E}" destId="{651B02C0-4FCD-4BAC-88BF-7D3B4DCB46C4}" srcOrd="2" destOrd="0" presId="urn:microsoft.com/office/officeart/2018/2/layout/IconVerticalSolidList"/>
    <dgm:cxn modelId="{25F1333A-2C0F-4C19-9A88-0254078BF8D2}" type="presParOf" srcId="{4FB2A133-D1A9-48F8-A12B-067C04D7EF7E}" destId="{377231B4-E481-4FE8-9955-86D864F00B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0170-A779-4A74-9195-2AAE96022672}">
      <dsp:nvSpPr>
        <dsp:cNvPr id="0" name=""/>
        <dsp:cNvSpPr/>
      </dsp:nvSpPr>
      <dsp:spPr>
        <a:xfrm>
          <a:off x="0" y="968175"/>
          <a:ext cx="7084788" cy="1787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4A681-8963-41A9-AD1D-83CCAD3B65CF}">
      <dsp:nvSpPr>
        <dsp:cNvPr id="0" name=""/>
        <dsp:cNvSpPr/>
      </dsp:nvSpPr>
      <dsp:spPr>
        <a:xfrm>
          <a:off x="540688" y="1370340"/>
          <a:ext cx="983070" cy="9830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B4B84-6F95-4B1B-BBEA-C6D684114B7D}">
      <dsp:nvSpPr>
        <dsp:cNvPr id="0" name=""/>
        <dsp:cNvSpPr/>
      </dsp:nvSpPr>
      <dsp:spPr>
        <a:xfrm>
          <a:off x="2064448" y="968175"/>
          <a:ext cx="5020339" cy="1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67" tIns="189167" rIns="189167" bIns="1891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"GitHub Copilot: Your AI-powered coding partner designed to understand context from comments, code, and patterns, accelerating development and innovation."</a:t>
          </a:r>
          <a:endParaRPr lang="en-US" sz="2000" kern="1200"/>
        </a:p>
      </dsp:txBody>
      <dsp:txXfrm>
        <a:off x="2064448" y="968175"/>
        <a:ext cx="5020339" cy="1787400"/>
      </dsp:txXfrm>
    </dsp:sp>
    <dsp:sp modelId="{CCECAABB-1AA2-485A-ABF7-2B277C861938}">
      <dsp:nvSpPr>
        <dsp:cNvPr id="0" name=""/>
        <dsp:cNvSpPr/>
      </dsp:nvSpPr>
      <dsp:spPr>
        <a:xfrm>
          <a:off x="0" y="3202426"/>
          <a:ext cx="7084788" cy="1787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C167E-B3F3-463B-9635-1A438678032E}">
      <dsp:nvSpPr>
        <dsp:cNvPr id="0" name=""/>
        <dsp:cNvSpPr/>
      </dsp:nvSpPr>
      <dsp:spPr>
        <a:xfrm>
          <a:off x="540688" y="3604591"/>
          <a:ext cx="983070" cy="9830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2A679-1F8C-4826-84EF-136016433EB3}">
      <dsp:nvSpPr>
        <dsp:cNvPr id="0" name=""/>
        <dsp:cNvSpPr/>
      </dsp:nvSpPr>
      <dsp:spPr>
        <a:xfrm>
          <a:off x="2064448" y="3202426"/>
          <a:ext cx="5020339" cy="178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67" tIns="189167" rIns="189167" bIns="1891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"Leverages OpenAI's Codex to provide suggestions across dozens of languages and frameworks."</a:t>
          </a:r>
          <a:endParaRPr lang="en-US" sz="2000" kern="1200"/>
        </a:p>
      </dsp:txBody>
      <dsp:txXfrm>
        <a:off x="2064448" y="3202426"/>
        <a:ext cx="5020339" cy="178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69571-73AC-4E17-BEC1-ED222AFE8A8E}">
      <dsp:nvSpPr>
        <dsp:cNvPr id="0" name=""/>
        <dsp:cNvSpPr/>
      </dsp:nvSpPr>
      <dsp:spPr>
        <a:xfrm>
          <a:off x="0" y="2472"/>
          <a:ext cx="7084788" cy="125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F9130-25F8-40AE-9FE1-0B358CEE654F}">
      <dsp:nvSpPr>
        <dsp:cNvPr id="0" name=""/>
        <dsp:cNvSpPr/>
      </dsp:nvSpPr>
      <dsp:spPr>
        <a:xfrm>
          <a:off x="379115" y="284459"/>
          <a:ext cx="689301" cy="689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535DA-CF6F-4EE5-AFDB-2357FA84AEAC}">
      <dsp:nvSpPr>
        <dsp:cNvPr id="0" name=""/>
        <dsp:cNvSpPr/>
      </dsp:nvSpPr>
      <dsp:spPr>
        <a:xfrm>
          <a:off x="1447532" y="2472"/>
          <a:ext cx="5637255" cy="125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38" tIns="132638" rIns="132638" bIns="1326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Project-Specific Context</a:t>
          </a:r>
          <a:r>
            <a:rPr lang="en-US" sz="1600" b="0" i="0" kern="1200"/>
            <a:t>: While adept at generating code, Copilot may not fully grasp unique project contexts or specialized requirements without detailed guidance.</a:t>
          </a:r>
          <a:endParaRPr lang="en-US" sz="1600" kern="1200"/>
        </a:p>
      </dsp:txBody>
      <dsp:txXfrm>
        <a:off x="1447532" y="2472"/>
        <a:ext cx="5637255" cy="1253275"/>
      </dsp:txXfrm>
    </dsp:sp>
    <dsp:sp modelId="{C959DE52-9BF8-41C9-BADD-599596469BD8}">
      <dsp:nvSpPr>
        <dsp:cNvPr id="0" name=""/>
        <dsp:cNvSpPr/>
      </dsp:nvSpPr>
      <dsp:spPr>
        <a:xfrm>
          <a:off x="0" y="1569066"/>
          <a:ext cx="7084788" cy="125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19EBC-E9D7-400B-B098-B5A1D86A2C96}">
      <dsp:nvSpPr>
        <dsp:cNvPr id="0" name=""/>
        <dsp:cNvSpPr/>
      </dsp:nvSpPr>
      <dsp:spPr>
        <a:xfrm>
          <a:off x="379115" y="1851053"/>
          <a:ext cx="689301" cy="689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14A1A-1E11-45CF-87F0-1EAEE18DD4AF}">
      <dsp:nvSpPr>
        <dsp:cNvPr id="0" name=""/>
        <dsp:cNvSpPr/>
      </dsp:nvSpPr>
      <dsp:spPr>
        <a:xfrm>
          <a:off x="1447532" y="1569066"/>
          <a:ext cx="5637255" cy="125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38" tIns="132638" rIns="132638" bIns="1326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Custom Logic and Domain Expertise</a:t>
          </a:r>
          <a:r>
            <a:rPr lang="en-US" sz="1600" b="0" i="0" kern="1200"/>
            <a:t>: Copilot's suggestions for highly specialized or complex logic may require refinement to align with specific business needs.</a:t>
          </a:r>
          <a:endParaRPr lang="en-US" sz="1600" kern="1200"/>
        </a:p>
      </dsp:txBody>
      <dsp:txXfrm>
        <a:off x="1447532" y="1569066"/>
        <a:ext cx="5637255" cy="1253275"/>
      </dsp:txXfrm>
    </dsp:sp>
    <dsp:sp modelId="{13041D68-12C9-4765-9F45-42F76D0B28D6}">
      <dsp:nvSpPr>
        <dsp:cNvPr id="0" name=""/>
        <dsp:cNvSpPr/>
      </dsp:nvSpPr>
      <dsp:spPr>
        <a:xfrm>
          <a:off x="0" y="3135660"/>
          <a:ext cx="7084788" cy="125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7E115-8A00-4F67-8136-480B10BD5E3A}">
      <dsp:nvSpPr>
        <dsp:cNvPr id="0" name=""/>
        <dsp:cNvSpPr/>
      </dsp:nvSpPr>
      <dsp:spPr>
        <a:xfrm>
          <a:off x="379115" y="3417647"/>
          <a:ext cx="689301" cy="689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5F7C9-0D83-4A8C-8968-163E2A94C80C}">
      <dsp:nvSpPr>
        <dsp:cNvPr id="0" name=""/>
        <dsp:cNvSpPr/>
      </dsp:nvSpPr>
      <dsp:spPr>
        <a:xfrm>
          <a:off x="1447532" y="3135660"/>
          <a:ext cx="5637255" cy="125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38" tIns="132638" rIns="132638" bIns="1326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Handling Ambiguity</a:t>
          </a:r>
          <a:r>
            <a:rPr lang="en-US" sz="1600" b="0" i="0" kern="1200" dirty="0"/>
            <a:t>: Ambiguous requests can lead to irrelevant suggestions. Specific and clear comments improve Copilot’s  effectiveness.</a:t>
          </a:r>
          <a:endParaRPr lang="en-US" sz="1600" kern="1200" dirty="0"/>
        </a:p>
      </dsp:txBody>
      <dsp:txXfrm>
        <a:off x="1447532" y="3135660"/>
        <a:ext cx="5637255" cy="1253275"/>
      </dsp:txXfrm>
    </dsp:sp>
    <dsp:sp modelId="{016ADAC4-9F30-4D60-A7C1-F750ADDECED4}">
      <dsp:nvSpPr>
        <dsp:cNvPr id="0" name=""/>
        <dsp:cNvSpPr/>
      </dsp:nvSpPr>
      <dsp:spPr>
        <a:xfrm>
          <a:off x="0" y="4702254"/>
          <a:ext cx="7084788" cy="1253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BE4BA-EBDF-4E9A-83A2-58F3AFF9EB94}">
      <dsp:nvSpPr>
        <dsp:cNvPr id="0" name=""/>
        <dsp:cNvSpPr/>
      </dsp:nvSpPr>
      <dsp:spPr>
        <a:xfrm>
          <a:off x="379115" y="4984241"/>
          <a:ext cx="689301" cy="689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31B4-E481-4FE8-9955-86D864F00BDE}">
      <dsp:nvSpPr>
        <dsp:cNvPr id="0" name=""/>
        <dsp:cNvSpPr/>
      </dsp:nvSpPr>
      <dsp:spPr>
        <a:xfrm>
          <a:off x="1447532" y="4702254"/>
          <a:ext cx="5637255" cy="1253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38" tIns="132638" rIns="132638" bIns="13263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Adaptation and Learning Curve</a:t>
          </a:r>
          <a:r>
            <a:rPr lang="en-US" sz="1600" b="0" i="0" kern="1200"/>
            <a:t>: Effective use of Copilot requires learning how to craft prompts and integrate its suggestions thoughtfully within your development workflow.</a:t>
          </a:r>
          <a:endParaRPr lang="en-US" sz="1600" kern="1200"/>
        </a:p>
      </dsp:txBody>
      <dsp:txXfrm>
        <a:off x="1447532" y="4702254"/>
        <a:ext cx="5637255" cy="125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11,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11,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February 11,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February 11,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February 11,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6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dfeet.com/blog/tag/co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DAF00-E3E9-E49E-0FA0-9AF7F0418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>
            <a:normAutofit/>
          </a:bodyPr>
          <a:lstStyle/>
          <a:p>
            <a:r>
              <a:rPr lang="en-IN" dirty="0"/>
              <a:t>GitHub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D9027-E651-625C-10FC-6668F6C0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>
            <a:normAutofit/>
          </a:bodyPr>
          <a:lstStyle/>
          <a:p>
            <a:r>
              <a:rPr lang="en-IN" dirty="0"/>
              <a:t>Bindu Priya</a:t>
            </a:r>
          </a:p>
        </p:txBody>
      </p:sp>
      <p:pic>
        <p:nvPicPr>
          <p:cNvPr id="5" name="Picture 4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E1610F24-47A6-3D66-1AC8-C2855CF6B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104" y="1527445"/>
            <a:ext cx="5422576" cy="33891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9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E5D-3BFA-2B85-712A-B393844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Söhne"/>
              </a:rPr>
              <a:t>jQuery to React Translation</a:t>
            </a:r>
            <a:br>
              <a:rPr lang="en-IN" b="1" i="0" dirty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60A2-0D9D-5EFB-05CB-1602F7F52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Example Scenario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 Converting jQuery AJAX call to React fetch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Before Code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</a:t>
            </a:r>
          </a:p>
          <a:p>
            <a:r>
              <a:rPr lang="en-IN" dirty="0"/>
              <a:t>// jQuery:</a:t>
            </a:r>
          </a:p>
          <a:p>
            <a:r>
              <a:rPr lang="en-IN" dirty="0"/>
              <a:t>$.ajax({</a:t>
            </a:r>
          </a:p>
          <a:p>
            <a:r>
              <a:rPr lang="en-IN" dirty="0"/>
              <a:t>  url: '</a:t>
            </a:r>
            <a:r>
              <a:rPr lang="en-IN" dirty="0" err="1"/>
              <a:t>api</a:t>
            </a:r>
            <a:r>
              <a:rPr lang="en-IN" dirty="0"/>
              <a:t>/data',</a:t>
            </a:r>
          </a:p>
          <a:p>
            <a:r>
              <a:rPr lang="en-IN" dirty="0"/>
              <a:t>  success: function(data) {</a:t>
            </a:r>
          </a:p>
          <a:p>
            <a:r>
              <a:rPr lang="en-IN" dirty="0"/>
              <a:t>    console.log(data);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CAC5-FF43-68FC-7601-655FDEC4F4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// After Copilot's suggestion to React:</a:t>
            </a:r>
          </a:p>
          <a:p>
            <a:r>
              <a:rPr lang="en-IN" dirty="0"/>
              <a:t>fetch('</a:t>
            </a:r>
            <a:r>
              <a:rPr lang="en-IN" dirty="0" err="1"/>
              <a:t>api</a:t>
            </a:r>
            <a:r>
              <a:rPr lang="en-IN" dirty="0"/>
              <a:t>/data')</a:t>
            </a:r>
          </a:p>
          <a:p>
            <a:r>
              <a:rPr lang="en-IN" dirty="0"/>
              <a:t>  .then(response =&gt; </a:t>
            </a:r>
            <a:r>
              <a:rPr lang="en-IN" dirty="0" err="1"/>
              <a:t>response.json</a:t>
            </a:r>
            <a:r>
              <a:rPr lang="en-IN" dirty="0"/>
              <a:t>())</a:t>
            </a:r>
          </a:p>
          <a:p>
            <a:r>
              <a:rPr lang="en-IN" dirty="0"/>
              <a:t>  .then(data =&gt; console.log(data));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4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CD365-DAA9-67F6-60BB-842E21C0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öhne"/>
              </a:rPr>
              <a:t>Understanding GitHub Copilot's Limitations</a:t>
            </a:r>
            <a:br>
              <a:rPr lang="en-IN" b="1" i="0">
                <a:effectLst/>
                <a:latin typeface="Söhne"/>
              </a:rPr>
            </a:b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6CD2895-D815-6972-CDF3-CB0C6C68F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799615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3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9E995-D11E-DFBC-F3DF-6AA97B2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Söhne"/>
              </a:rPr>
              <a:t>Introduction to GitHub Copilot</a:t>
            </a:r>
            <a:br>
              <a:rPr lang="en-IN" b="1" i="0">
                <a:effectLst/>
                <a:latin typeface="Söhne"/>
              </a:rPr>
            </a:br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68A4F2-06C8-4FF3-6856-EB3260167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521010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7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40A5-52E5-EBFB-6BB3-BE031B4E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F9F9F9"/>
                </a:solidFill>
                <a:effectLst/>
                <a:latin typeface="Söhne"/>
              </a:rPr>
              <a:t>Writing Java Code with GitHub Copilot</a:t>
            </a:r>
            <a:br>
              <a:rPr lang="en-US" b="1" i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7DD4-0910-1E69-BBED-65945A16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Example Prompt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 "Write a Java method to calculate the factorial of a number."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Code Example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</a:t>
            </a:r>
          </a:p>
          <a:p>
            <a:pPr lvl="3"/>
            <a:r>
              <a:rPr lang="en-US" dirty="0"/>
              <a:t>// GitHub Copilot suggestion:</a:t>
            </a:r>
          </a:p>
          <a:p>
            <a:pPr lvl="3"/>
            <a:r>
              <a:rPr lang="en-US" dirty="0"/>
              <a:t>public int factorial(int number) {</a:t>
            </a:r>
          </a:p>
          <a:p>
            <a:pPr lvl="3"/>
            <a:r>
              <a:rPr lang="en-US" dirty="0"/>
              <a:t>    if (number &lt;= 1) return 1;</a:t>
            </a:r>
          </a:p>
          <a:p>
            <a:pPr lvl="3"/>
            <a:r>
              <a:rPr lang="en-US" dirty="0"/>
              <a:t>    else return number * factorial(number - 1);</a:t>
            </a:r>
          </a:p>
          <a:p>
            <a:pPr lvl="3"/>
            <a:r>
              <a:rPr lang="en-US" dirty="0"/>
              <a:t>}</a:t>
            </a:r>
          </a:p>
          <a:p>
            <a:pPr marL="1944" indent="0">
              <a:buNone/>
            </a:pPr>
            <a:endParaRPr lang="en-US" b="0" i="0" dirty="0">
              <a:solidFill>
                <a:srgbClr val="F9F9F9"/>
              </a:solidFill>
              <a:effectLst/>
              <a:latin typeface="Söhne"/>
            </a:endParaRPr>
          </a:p>
          <a:p>
            <a:pPr marL="1944" indent="0">
              <a:buNone/>
            </a:pP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"Copilot quickly understands the task and offers a concise, recursive solution, demonstrating proficiency in Java."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1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7381-300B-D941-AAE9-65259C34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F9F9F9"/>
                </a:solidFill>
                <a:effectLst/>
                <a:latin typeface="Söhne"/>
              </a:rPr>
              <a:t>Generating Test Cases</a:t>
            </a:r>
            <a:br>
              <a:rPr lang="en-IN" b="1" i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8D12-7E24-3207-F5F4-595B33B7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923731"/>
            <a:ext cx="11507991" cy="582230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Example Scenario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Before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 Java method to sort an array.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After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 Copilot suggests JUnit test cases for the sorting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Code Example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</a:t>
            </a:r>
          </a:p>
          <a:p>
            <a:r>
              <a:rPr lang="en-IN" sz="1600" dirty="0"/>
              <a:t>// Given Java method:</a:t>
            </a:r>
          </a:p>
          <a:p>
            <a:r>
              <a:rPr lang="en-IN" sz="1600" dirty="0"/>
              <a:t>public int[] </a:t>
            </a:r>
            <a:r>
              <a:rPr lang="en-IN" sz="1600" dirty="0" err="1"/>
              <a:t>sortArray</a:t>
            </a:r>
            <a:r>
              <a:rPr lang="en-IN" sz="1600" dirty="0"/>
              <a:t>(int[] </a:t>
            </a:r>
            <a:r>
              <a:rPr lang="en-IN" sz="1600" dirty="0" err="1"/>
              <a:t>arr</a:t>
            </a:r>
            <a:r>
              <a:rPr lang="en-IN" sz="1600" dirty="0"/>
              <a:t>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Arrays.sort</a:t>
            </a:r>
            <a:r>
              <a:rPr lang="en-IN" sz="1600" dirty="0"/>
              <a:t>(</a:t>
            </a:r>
            <a:r>
              <a:rPr lang="en-IN" sz="1600" dirty="0" err="1"/>
              <a:t>arr</a:t>
            </a:r>
            <a:r>
              <a:rPr lang="en-IN" sz="1600" dirty="0"/>
              <a:t>);</a:t>
            </a:r>
          </a:p>
          <a:p>
            <a:r>
              <a:rPr lang="en-IN" sz="1600" dirty="0"/>
              <a:t>    return </a:t>
            </a:r>
            <a:r>
              <a:rPr lang="en-IN" sz="1600" dirty="0" err="1"/>
              <a:t>arr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// Copilot-generated test case:</a:t>
            </a:r>
          </a:p>
          <a:p>
            <a:r>
              <a:rPr lang="en-IN" sz="1600" dirty="0"/>
              <a:t>@Test</a:t>
            </a:r>
          </a:p>
          <a:p>
            <a:r>
              <a:rPr lang="en-IN" sz="1600" dirty="0"/>
              <a:t>public void </a:t>
            </a:r>
            <a:r>
              <a:rPr lang="en-IN" sz="1600" dirty="0" err="1"/>
              <a:t>testSortArray</a:t>
            </a:r>
            <a:r>
              <a:rPr lang="en-IN" sz="1600" dirty="0"/>
              <a:t>()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assertArrayEquals</a:t>
            </a:r>
            <a:r>
              <a:rPr lang="en-IN" sz="1600" dirty="0"/>
              <a:t>(new int[]{1, 2, 3}, </a:t>
            </a:r>
            <a:r>
              <a:rPr lang="en-IN" sz="1600" dirty="0" err="1"/>
              <a:t>sortArray</a:t>
            </a:r>
            <a:r>
              <a:rPr lang="en-IN" sz="1600" dirty="0"/>
              <a:t>(new int[]{3, 1, 2}));</a:t>
            </a:r>
          </a:p>
          <a:p>
            <a:r>
              <a:rPr lang="en-IN" sz="400" dirty="0"/>
              <a:t>}</a:t>
            </a:r>
          </a:p>
          <a:p>
            <a:endParaRPr lang="en-IN" sz="400" dirty="0"/>
          </a:p>
        </p:txBody>
      </p:sp>
    </p:spTree>
    <p:extLst>
      <p:ext uri="{BB962C8B-B14F-4D97-AF65-F5344CB8AC3E}">
        <p14:creationId xmlns:p14="http://schemas.microsoft.com/office/powerpoint/2010/main" val="367957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6D1C-C6FF-44CC-2118-1DFF8A91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Generating Configuration Files for PCF</a:t>
            </a:r>
            <a:br>
              <a:rPr lang="en-US" b="1" i="0" dirty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6CC9-95CA-8C90-16C4-13E60DCC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Example Prompt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 "Generate a </a:t>
            </a:r>
            <a:r>
              <a:rPr lang="en-US" b="0" i="0" dirty="0" err="1">
                <a:solidFill>
                  <a:srgbClr val="F9F9F9"/>
                </a:solidFill>
                <a:effectLst/>
                <a:latin typeface="Söhne"/>
              </a:rPr>
              <a:t>manifest.yml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 for a PCF application with 2 instances, 1GB memory."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Code Example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</a:t>
            </a:r>
          </a:p>
          <a:p>
            <a:r>
              <a:rPr lang="en-US" dirty="0"/>
              <a:t>applications:</a:t>
            </a:r>
          </a:p>
          <a:p>
            <a:r>
              <a:rPr lang="en-US" dirty="0"/>
              <a:t>- name: my-app</a:t>
            </a:r>
          </a:p>
          <a:p>
            <a:r>
              <a:rPr lang="en-US" dirty="0"/>
              <a:t>  instances: 2</a:t>
            </a:r>
          </a:p>
          <a:p>
            <a:r>
              <a:rPr lang="en-US" dirty="0"/>
              <a:t>  memory: 1G</a:t>
            </a:r>
          </a:p>
          <a:p>
            <a:r>
              <a:rPr lang="en-US" dirty="0"/>
              <a:t>  path: target/my-application.jar</a:t>
            </a:r>
          </a:p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Copilot translates infrastructure requirements into accurate configuration, streamlining cloud deployments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6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40E5-1352-8A95-D452-94F336A0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F9F9F9"/>
                </a:solidFill>
                <a:effectLst/>
                <a:latin typeface="Söhne"/>
              </a:rPr>
              <a:t>API Creation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0715-7C77-D75C-DCDA-E4D9ACE2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Example Scenario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 Creating and integrating a RESTful API endpoint for retrieving user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Code Example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</a:t>
            </a:r>
          </a:p>
          <a:p>
            <a:r>
              <a:rPr lang="en-US" sz="1600" dirty="0"/>
              <a:t>// New API endpoint suggestion by Copilot:</a:t>
            </a:r>
          </a:p>
          <a:p>
            <a:r>
              <a:rPr lang="en-US" sz="1600" dirty="0"/>
              <a:t>@GetMapping("/users/{id}")</a:t>
            </a:r>
          </a:p>
          <a:p>
            <a:r>
              <a:rPr lang="en-US" sz="1600" dirty="0"/>
              <a:t>public User </a:t>
            </a:r>
            <a:r>
              <a:rPr lang="en-US" sz="1600" dirty="0" err="1"/>
              <a:t>getUserById</a:t>
            </a:r>
            <a:r>
              <a:rPr lang="en-US" sz="1600" dirty="0"/>
              <a:t>(@PathVariable String id) {</a:t>
            </a:r>
          </a:p>
          <a:p>
            <a:r>
              <a:rPr lang="en-US" sz="1600" dirty="0"/>
              <a:t>    return </a:t>
            </a:r>
            <a:r>
              <a:rPr lang="en-US" sz="1600" dirty="0" err="1"/>
              <a:t>userRepository.findById</a:t>
            </a:r>
            <a:r>
              <a:rPr lang="en-US" sz="1600" dirty="0"/>
              <a:t>(id);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// Integration with existing code:</a:t>
            </a:r>
          </a:p>
          <a:p>
            <a:r>
              <a:rPr lang="en-US" sz="1600" dirty="0"/>
              <a:t>// Automatically suggested changes to utilize the new endpoint where needed.</a:t>
            </a:r>
          </a:p>
          <a:p>
            <a:r>
              <a:rPr lang="en-US" sz="1600" b="0" i="0" dirty="0">
                <a:solidFill>
                  <a:srgbClr val="F9F9F9"/>
                </a:solidFill>
                <a:effectLst/>
              </a:rPr>
              <a:t>Copilot not only assists in creating API endpoints but also seamlessly integrates them into the existing codebase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7256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003D-401B-AC45-402D-FD8AE198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Söhne"/>
              </a:rPr>
              <a:t>Showcasing Python Code Assistance</a:t>
            </a:r>
            <a:br>
              <a:rPr lang="en-IN" b="1" i="0" dirty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B045-1C63-57F2-A775-831B6C92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Example Prompt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 "Write a Python script to read a CSV file and print each row."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F9F9F9"/>
                </a:solidFill>
                <a:effectLst/>
              </a:rPr>
              <a:t>Code Example</a:t>
            </a:r>
            <a:r>
              <a:rPr lang="en-US" sz="1600" b="0" i="0" dirty="0">
                <a:solidFill>
                  <a:srgbClr val="F9F9F9"/>
                </a:solidFill>
                <a:effectLst/>
              </a:rPr>
              <a:t>:</a:t>
            </a:r>
          </a:p>
          <a:p>
            <a:r>
              <a:rPr lang="en-IN" sz="1600" dirty="0"/>
              <a:t># Copilot-generated Python script:</a:t>
            </a:r>
          </a:p>
          <a:p>
            <a:r>
              <a:rPr lang="en-IN" sz="1600" dirty="0"/>
              <a:t>import csv</a:t>
            </a:r>
          </a:p>
          <a:p>
            <a:endParaRPr lang="en-IN" sz="1600" dirty="0"/>
          </a:p>
          <a:p>
            <a:r>
              <a:rPr lang="en-IN" sz="1600" dirty="0"/>
              <a:t>with open('data.csv', mode ='r')as file: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csvFile</a:t>
            </a:r>
            <a:r>
              <a:rPr lang="en-IN" sz="1600" dirty="0"/>
              <a:t> = </a:t>
            </a:r>
            <a:r>
              <a:rPr lang="en-IN" sz="1600" dirty="0" err="1"/>
              <a:t>csv.reader</a:t>
            </a:r>
            <a:r>
              <a:rPr lang="en-IN" sz="1600" dirty="0"/>
              <a:t>(file)</a:t>
            </a:r>
          </a:p>
          <a:p>
            <a:r>
              <a:rPr lang="en-IN" sz="1600" dirty="0"/>
              <a:t>  for lines in </a:t>
            </a:r>
            <a:r>
              <a:rPr lang="en-IN" sz="1600" dirty="0" err="1"/>
              <a:t>csvFile</a:t>
            </a:r>
            <a:r>
              <a:rPr lang="en-IN" sz="1600" dirty="0"/>
              <a:t>:</a:t>
            </a:r>
          </a:p>
          <a:p>
            <a:r>
              <a:rPr lang="en-IN" sz="1600" dirty="0"/>
              <a:t>      print(lines)</a:t>
            </a:r>
          </a:p>
          <a:p>
            <a:r>
              <a:rPr lang="en-US" sz="1600" b="0" i="0" dirty="0">
                <a:solidFill>
                  <a:srgbClr val="F9F9F9"/>
                </a:solidFill>
                <a:effectLst/>
              </a:rPr>
              <a:t>Demonstrates Copilot's ability to handle data manipulation tasks in Python effortlessly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842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9F7-1175-0BD2-A5C7-C757389F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Söhne"/>
              </a:rPr>
              <a:t>Java Code Modernization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3BC1-54B2-916F-9D6B-CBB071764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9F9F9"/>
                </a:solidFill>
                <a:effectLst/>
              </a:rPr>
              <a:t>Example Scenario</a:t>
            </a:r>
            <a:r>
              <a:rPr lang="en-US" sz="1700" b="0" i="0" dirty="0">
                <a:solidFill>
                  <a:srgbClr val="F9F9F9"/>
                </a:solidFill>
                <a:effectLst/>
              </a:rPr>
              <a:t>: Converting Java code to use Streams for filtering a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F9F9F9"/>
                </a:solidFill>
                <a:effectLst/>
              </a:rPr>
              <a:t>Before Code</a:t>
            </a:r>
            <a:r>
              <a:rPr lang="en-US" sz="1700" b="0" i="0" dirty="0">
                <a:solidFill>
                  <a:srgbClr val="F9F9F9"/>
                </a:solidFill>
                <a:effectLst/>
              </a:rPr>
              <a:t>:</a:t>
            </a:r>
          </a:p>
          <a:p>
            <a:r>
              <a:rPr lang="en-IN" sz="1700" dirty="0"/>
              <a:t>// Before:							</a:t>
            </a:r>
          </a:p>
          <a:p>
            <a:r>
              <a:rPr lang="en-IN" sz="1700" dirty="0"/>
              <a:t>List&lt;String&gt; </a:t>
            </a:r>
            <a:r>
              <a:rPr lang="en-IN" sz="1700" dirty="0" err="1"/>
              <a:t>filteredList</a:t>
            </a:r>
            <a:r>
              <a:rPr lang="en-IN" sz="1700" dirty="0"/>
              <a:t> = new </a:t>
            </a:r>
            <a:r>
              <a:rPr lang="en-IN" sz="1700" dirty="0" err="1"/>
              <a:t>ArrayList</a:t>
            </a:r>
            <a:r>
              <a:rPr lang="en-IN" sz="1700" dirty="0"/>
              <a:t>&lt;&gt;();</a:t>
            </a:r>
          </a:p>
          <a:p>
            <a:r>
              <a:rPr lang="en-IN" sz="1700" dirty="0"/>
              <a:t>for (String s : </a:t>
            </a:r>
            <a:r>
              <a:rPr lang="en-IN" sz="1700" dirty="0" err="1"/>
              <a:t>myList</a:t>
            </a:r>
            <a:r>
              <a:rPr lang="en-IN" sz="1700" dirty="0"/>
              <a:t>) {</a:t>
            </a:r>
          </a:p>
          <a:p>
            <a:r>
              <a:rPr lang="en-IN" sz="1700" dirty="0"/>
              <a:t>    if (</a:t>
            </a:r>
            <a:r>
              <a:rPr lang="en-IN" sz="1700" dirty="0" err="1"/>
              <a:t>s.startsWith</a:t>
            </a:r>
            <a:r>
              <a:rPr lang="en-IN" sz="1700" dirty="0"/>
              <a:t>("A")) {</a:t>
            </a:r>
          </a:p>
          <a:p>
            <a:r>
              <a:rPr lang="en-IN" sz="1700" dirty="0"/>
              <a:t>        </a:t>
            </a:r>
            <a:r>
              <a:rPr lang="en-IN" sz="1700" dirty="0" err="1"/>
              <a:t>filteredList.add</a:t>
            </a:r>
            <a:r>
              <a:rPr lang="en-IN" sz="1700" dirty="0"/>
              <a:t>(s);</a:t>
            </a:r>
          </a:p>
          <a:p>
            <a:r>
              <a:rPr lang="en-IN" sz="1700" dirty="0"/>
              <a:t>    }</a:t>
            </a:r>
          </a:p>
          <a:p>
            <a:r>
              <a:rPr lang="en-IN" sz="1700" dirty="0"/>
              <a:t>}</a:t>
            </a:r>
          </a:p>
          <a:p>
            <a:endParaRPr lang="en-IN" sz="1700" dirty="0"/>
          </a:p>
          <a:p>
            <a:endParaRPr lang="en-IN" sz="1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409C12-FCEB-4230-6F44-97DA24347F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sz="1800" b="1" i="0" dirty="0">
                <a:solidFill>
                  <a:srgbClr val="F9F9F9"/>
                </a:solidFill>
                <a:effectLst/>
              </a:rPr>
              <a:t>After Code</a:t>
            </a:r>
            <a:r>
              <a:rPr lang="en-US" sz="1800" b="0" i="0" dirty="0">
                <a:solidFill>
                  <a:srgbClr val="F9F9F9"/>
                </a:solidFill>
                <a:effectLst/>
              </a:rPr>
              <a:t>:</a:t>
            </a:r>
            <a:endParaRPr lang="en-IN" sz="1800" dirty="0"/>
          </a:p>
          <a:p>
            <a:r>
              <a:rPr lang="en-IN" sz="1800" dirty="0"/>
              <a:t>// After suggestion by Copilot:</a:t>
            </a:r>
          </a:p>
          <a:p>
            <a:r>
              <a:rPr lang="en-IN" sz="1800" dirty="0"/>
              <a:t>List&lt;String&gt; </a:t>
            </a:r>
            <a:r>
              <a:rPr lang="en-IN" sz="1800" dirty="0" err="1"/>
              <a:t>filteredList</a:t>
            </a:r>
            <a:r>
              <a:rPr lang="en-IN" sz="1800" dirty="0"/>
              <a:t> = </a:t>
            </a:r>
            <a:r>
              <a:rPr lang="en-IN" sz="1800" dirty="0" err="1"/>
              <a:t>myList.stream</a:t>
            </a:r>
            <a:r>
              <a:rPr lang="en-IN" sz="1800" dirty="0"/>
              <a:t>()</a:t>
            </a:r>
          </a:p>
          <a:p>
            <a:r>
              <a:rPr lang="en-IN" sz="1800" dirty="0"/>
              <a:t>                                   .filter(s -&gt; </a:t>
            </a:r>
            <a:r>
              <a:rPr lang="en-IN" sz="1800" dirty="0" err="1"/>
              <a:t>s.startsWith</a:t>
            </a:r>
            <a:r>
              <a:rPr lang="en-IN" sz="1800" dirty="0"/>
              <a:t>("A"))</a:t>
            </a:r>
          </a:p>
          <a:p>
            <a:r>
              <a:rPr lang="en-IN" sz="1800" dirty="0"/>
              <a:t>                                   .collect(</a:t>
            </a:r>
            <a:r>
              <a:rPr lang="en-IN" sz="1800" dirty="0" err="1"/>
              <a:t>Collectors.toList</a:t>
            </a:r>
            <a:r>
              <a:rPr lang="en-IN" sz="1800" dirty="0"/>
              <a:t>());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21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E547-9BF3-4F2F-0315-596C63A6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Söhne"/>
              </a:rPr>
              <a:t>Optimizing Existing Code</a:t>
            </a:r>
            <a:br>
              <a:rPr lang="en-IN" b="1" i="0" dirty="0">
                <a:solidFill>
                  <a:srgbClr val="F9F9F9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3E46-0121-1D05-0D00-C5AEF8EB8E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F9F9F9"/>
                </a:solidFill>
                <a:effectLst/>
                <a:latin typeface="Söhne"/>
              </a:rPr>
              <a:t>Example Scenario</a:t>
            </a:r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: Optimizing a method for better performance.</a:t>
            </a:r>
          </a:p>
          <a:p>
            <a:r>
              <a:rPr lang="en-US" dirty="0">
                <a:solidFill>
                  <a:srgbClr val="F9F9F9"/>
                </a:solidFill>
                <a:latin typeface="Söhne"/>
              </a:rPr>
              <a:t>Before:</a:t>
            </a:r>
          </a:p>
          <a:p>
            <a:r>
              <a:rPr lang="en-US" b="0" i="0" dirty="0">
                <a:effectLst/>
                <a:latin typeface="Söhne Mono"/>
              </a:rPr>
              <a:t>// Before:</a:t>
            </a:r>
          </a:p>
          <a:p>
            <a:r>
              <a:rPr lang="en-US" b="0" i="0" dirty="0">
                <a:effectLst/>
                <a:latin typeface="Söhne Mono"/>
              </a:rPr>
              <a:t>public </a:t>
            </a:r>
            <a:r>
              <a:rPr lang="en-US" b="0" i="0" dirty="0" err="1">
                <a:effectLst/>
                <a:latin typeface="Söhne Mono"/>
              </a:rPr>
              <a:t>boolean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isPrime</a:t>
            </a:r>
            <a:r>
              <a:rPr lang="en-US" b="0" i="0" dirty="0">
                <a:effectLst/>
                <a:latin typeface="Söhne Mono"/>
              </a:rPr>
              <a:t>(int number) {</a:t>
            </a:r>
          </a:p>
          <a:p>
            <a:r>
              <a:rPr lang="en-US" b="0" i="0" dirty="0">
                <a:effectLst/>
                <a:latin typeface="Söhne Mono"/>
              </a:rPr>
              <a:t>    for (int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= 2;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&lt; number;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++) {</a:t>
            </a:r>
          </a:p>
          <a:p>
            <a:r>
              <a:rPr lang="en-US" b="0" i="0" dirty="0">
                <a:effectLst/>
                <a:latin typeface="Söhne Mono"/>
              </a:rPr>
              <a:t>        if (number %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== 0) return false;</a:t>
            </a:r>
          </a:p>
          <a:p>
            <a:r>
              <a:rPr lang="en-US" b="0" i="0" dirty="0">
                <a:effectLst/>
                <a:latin typeface="Söhne Mono"/>
              </a:rPr>
              <a:t>    }</a:t>
            </a:r>
          </a:p>
          <a:p>
            <a:r>
              <a:rPr lang="en-US" b="0" i="0" dirty="0">
                <a:effectLst/>
                <a:latin typeface="Söhne Mono"/>
              </a:rPr>
              <a:t>    return true;</a:t>
            </a:r>
          </a:p>
          <a:p>
            <a:r>
              <a:rPr lang="en-US" b="0" i="0" dirty="0">
                <a:effectLst/>
                <a:latin typeface="Söhne Mono"/>
              </a:rPr>
              <a:t>}</a:t>
            </a:r>
          </a:p>
          <a:p>
            <a:endParaRPr lang="en-US" b="0" i="0" dirty="0">
              <a:effectLst/>
              <a:latin typeface="Söhne Mono"/>
            </a:endParaRPr>
          </a:p>
          <a:p>
            <a:endParaRPr lang="en-US" b="0" i="0" dirty="0">
              <a:effectLst/>
              <a:latin typeface="Söhne Mon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B8A4-26A3-6977-6146-3285E76AE9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1944" indent="0">
              <a:buNone/>
            </a:pPr>
            <a:r>
              <a:rPr lang="en-US" b="0" i="0" dirty="0">
                <a:effectLst/>
                <a:latin typeface="Söhne Mono"/>
              </a:rPr>
              <a:t>// After Copilot's optimization:</a:t>
            </a:r>
          </a:p>
          <a:p>
            <a:r>
              <a:rPr lang="en-US" b="0" i="0" dirty="0">
                <a:effectLst/>
                <a:latin typeface="Söhne Mono"/>
              </a:rPr>
              <a:t>public </a:t>
            </a:r>
            <a:r>
              <a:rPr lang="en-US" b="0" i="0" dirty="0" err="1">
                <a:effectLst/>
                <a:latin typeface="Söhne Mono"/>
              </a:rPr>
              <a:t>boolean</a:t>
            </a:r>
            <a:r>
              <a:rPr lang="en-US" b="0" i="0" dirty="0">
                <a:effectLst/>
                <a:latin typeface="Söhne Mono"/>
              </a:rPr>
              <a:t> </a:t>
            </a:r>
            <a:r>
              <a:rPr lang="en-US" b="0" i="0" dirty="0" err="1">
                <a:effectLst/>
                <a:latin typeface="Söhne Mono"/>
              </a:rPr>
              <a:t>isPrime</a:t>
            </a:r>
            <a:r>
              <a:rPr lang="en-US" b="0" i="0" dirty="0">
                <a:effectLst/>
                <a:latin typeface="Söhne Mono"/>
              </a:rPr>
              <a:t>(int number) {</a:t>
            </a:r>
          </a:p>
          <a:p>
            <a:r>
              <a:rPr lang="en-US" b="0" i="0" dirty="0">
                <a:effectLst/>
                <a:latin typeface="Söhne Mono"/>
              </a:rPr>
              <a:t>    if (number &lt;= 1) return false;</a:t>
            </a:r>
          </a:p>
          <a:p>
            <a:r>
              <a:rPr lang="en-US" b="0" i="0" dirty="0">
                <a:effectLst/>
                <a:latin typeface="Söhne Mono"/>
              </a:rPr>
              <a:t>    for (int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= 2;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&lt;= </a:t>
            </a:r>
            <a:r>
              <a:rPr lang="en-US" b="0" i="0" dirty="0" err="1">
                <a:effectLst/>
                <a:latin typeface="Söhne Mono"/>
              </a:rPr>
              <a:t>Math.sqrt</a:t>
            </a:r>
            <a:r>
              <a:rPr lang="en-US" b="0" i="0" dirty="0">
                <a:effectLst/>
                <a:latin typeface="Söhne Mono"/>
              </a:rPr>
              <a:t>(number);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++) {</a:t>
            </a:r>
          </a:p>
          <a:p>
            <a:r>
              <a:rPr lang="en-US" b="0" i="0" dirty="0">
                <a:effectLst/>
                <a:latin typeface="Söhne Mono"/>
              </a:rPr>
              <a:t>        if (number %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== 0) return false;</a:t>
            </a:r>
          </a:p>
          <a:p>
            <a:r>
              <a:rPr lang="en-US" b="0" i="0" dirty="0">
                <a:effectLst/>
                <a:latin typeface="Söhne Mono"/>
              </a:rPr>
              <a:t>    }</a:t>
            </a:r>
          </a:p>
          <a:p>
            <a:r>
              <a:rPr lang="en-US" b="0" i="0" dirty="0">
                <a:effectLst/>
                <a:latin typeface="Söhne Mono"/>
              </a:rPr>
              <a:t>    return true;</a:t>
            </a:r>
          </a:p>
          <a:p>
            <a:r>
              <a:rPr lang="en-US" b="0" i="0" dirty="0">
                <a:effectLst/>
                <a:latin typeface="Söhne Mono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863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Söhne</vt:lpstr>
      <vt:lpstr>Söhne Mono</vt:lpstr>
      <vt:lpstr>Source Sans Pro</vt:lpstr>
      <vt:lpstr>Source Sans Pro Light</vt:lpstr>
      <vt:lpstr>ThinLineVTI</vt:lpstr>
      <vt:lpstr>GitHub Copilot</vt:lpstr>
      <vt:lpstr>Introduction to GitHub Copilot </vt:lpstr>
      <vt:lpstr>Writing Java Code with GitHub Copilot </vt:lpstr>
      <vt:lpstr>Generating Test Cases </vt:lpstr>
      <vt:lpstr>Generating Configuration Files for PCF </vt:lpstr>
      <vt:lpstr>API Creation and Integration</vt:lpstr>
      <vt:lpstr>Showcasing Python Code Assistance </vt:lpstr>
      <vt:lpstr>Java Code Modernization</vt:lpstr>
      <vt:lpstr>Optimizing Existing Code </vt:lpstr>
      <vt:lpstr>jQuery to React Translation </vt:lpstr>
      <vt:lpstr>Understanding GitHub Copilot's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</dc:title>
  <dc:creator>Vaibhav Rajkumar</dc:creator>
  <cp:lastModifiedBy>bindu priya</cp:lastModifiedBy>
  <cp:revision>1</cp:revision>
  <dcterms:created xsi:type="dcterms:W3CDTF">2024-02-10T19:53:36Z</dcterms:created>
  <dcterms:modified xsi:type="dcterms:W3CDTF">2024-02-10T20:25:14Z</dcterms:modified>
</cp:coreProperties>
</file>