
<file path=[Content_Types].xml><?xml version="1.0" encoding="utf-8"?>
<Types xmlns="http://schemas.openxmlformats.org/package/2006/content-types">
  <Default ContentType="image/svg+xml" Extension="sv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drawingml.diagramData+xml" PartName="/ppt/diagrams/data2.xml"/>
  <Override ContentType="application/vnd.openxmlformats-officedocument.drawingml.diagramData+xml" PartName="/ppt/diagrams/data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2.xml"/>
  <Override ContentType="application/vnd.openxmlformats-officedocument.presentationml.slideLayout+xml" PartName="/ppt/slideLayouts/slideLayout10.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drawingml.diagramLayout+xml" PartName="/ppt/diagrams/layout2.xml"/>
  <Override ContentType="application/vnd.openxmlformats-officedocument.drawingml.diagramLayout+xml" PartName="/ppt/diagrams/layout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drawingml.diagramStyle+xml" PartName="/ppt/diagrams/quickStyle2.xml"/>
  <Override ContentType="application/vnd.openxmlformats-officedocument.drawingml.diagramStyle+xml" PartName="/ppt/diagrams/quickStyle1.xml"/>
  <Override ContentType="application/vnd.openxmlformats-officedocument.presentationml.presentation.main+xml" PartName="/ppt/presentation.xml"/>
  <Override ContentType="application/vnd.ms-office.drawingml.diagramDrawing+xml" PartName="/ppt/diagrams/drawing2.xml"/>
  <Override ContentType="application/vnd.ms-office.drawingml.diagramDrawing+xml" PartName="/ppt/diagrams/drawing1.xml"/>
  <Override ContentType="application/vnd.openxmlformats-officedocument.presentationml.presProps+xml" PartName="/ppt/presProps1.xml"/>
  <Override ContentType="application/vnd.openxmlformats-officedocument.drawingml.diagramColors+xml" PartName="/ppt/diagrams/colors2.xml"/>
  <Override ContentType="application/vnd.openxmlformats-officedocument.drawingml.diagramColors+xml" PartName="/ppt/diagrams/colors1.xml"/>
  <Override ContentType="application/vnd.openxmlformats-officedocument.theme+xml" PartName="/ppt/theme/theme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sldIdLst>
    <p:sldId id="256" r:id="rId4"/>
    <p:sldId id="257" r:id="rId5"/>
    <p:sldId id="258" r:id="rId6"/>
    <p:sldId id="259" r:id="rId7"/>
    <p:sldId id="260" r:id="rId8"/>
    <p:sldId id="261" r:id="rId9"/>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slide" Target="slides/slide1.xml"/><Relationship Id="rId9" Type="http://schemas.openxmlformats.org/officeDocument/2006/relationships/slide" Target="slides/slide6.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 Id="rId4" Type="http://schemas.openxmlformats.org/officeDocument/2006/relationships/image" Target="../media/image20.jpe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image" Target="../media/image17.jpeg"/><Relationship Id="rId4" Type="http://schemas.openxmlformats.org/officeDocument/2006/relationships/image" Target="../media/image20.jpe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7D3D2E-5356-48B2-9538-913D1C6021CC}"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E640CA3C-4A12-45D3-95A4-030FB9E15946}">
      <dgm:prSet/>
      <dgm:spPr/>
      <dgm:t>
        <a:bodyPr/>
        <a:lstStyle/>
        <a:p>
          <a:pPr>
            <a:lnSpc>
              <a:spcPct val="100000"/>
            </a:lnSpc>
          </a:pPr>
          <a:r>
            <a:rPr lang="en-IN" b="0" i="0" dirty="0"/>
            <a:t>While social media platforms thrive by keeping users glued through stories, shares, and likes, the banking industry faces a starkly different engagement challenge. Traditional banking apps, with their transactional nature, struggle to capture user interest beyond necessity, leading to missed opportunities in financial education, savings growth, and customer loyalty.</a:t>
          </a:r>
        </a:p>
        <a:p>
          <a:endParaRPr lang="en-US" dirty="0"/>
        </a:p>
      </dgm:t>
    </dgm:pt>
    <dgm:pt modelId="{21C9C9ED-CD07-4839-8D46-3232492B86EC}" type="parTrans" cxnId="{B2A5C30B-2031-483B-B3F8-B05CC6688684}">
      <dgm:prSet/>
      <dgm:spPr/>
      <dgm:t>
        <a:bodyPr/>
        <a:lstStyle/>
        <a:p>
          <a:endParaRPr lang="en-US"/>
        </a:p>
      </dgm:t>
    </dgm:pt>
    <dgm:pt modelId="{1FEEEA42-EA7F-4B09-BA40-7371043A68DE}" type="sibTrans" cxnId="{B2A5C30B-2031-483B-B3F8-B05CC6688684}">
      <dgm:prSet/>
      <dgm:spPr/>
      <dgm:t>
        <a:bodyPr/>
        <a:lstStyle/>
        <a:p>
          <a:pPr>
            <a:lnSpc>
              <a:spcPct val="100000"/>
            </a:lnSpc>
          </a:pPr>
          <a:endParaRPr lang="en-US"/>
        </a:p>
      </dgm:t>
    </dgm:pt>
    <dgm:pt modelId="{B33BDC1D-253B-4CC9-9692-D71D265EADB5}">
      <dgm:prSet/>
      <dgm:spPr/>
      <dgm:t>
        <a:bodyPr/>
        <a:lstStyle/>
        <a:p>
          <a:pPr>
            <a:lnSpc>
              <a:spcPct val="100000"/>
            </a:lnSpc>
          </a:pPr>
          <a:r>
            <a:rPr lang="en-IN" b="0" i="0" dirty="0"/>
            <a:t>FinStreak begins with a simple premise: what if checking your bank app was as exciting as checking your social feed? What if every savings goal achieved, every budget maintained, and every financial milestone reached was celebrated not just by you, but within a community of like-minded individuals?</a:t>
          </a:r>
        </a:p>
        <a:p>
          <a:endParaRPr lang="en-US" dirty="0"/>
        </a:p>
      </dgm:t>
    </dgm:pt>
    <dgm:pt modelId="{21C3A907-7F28-4D3C-9C0B-4AF26F01BA4B}" type="parTrans" cxnId="{23D1B783-BC8E-43A3-8722-5521F85AA373}">
      <dgm:prSet/>
      <dgm:spPr/>
      <dgm:t>
        <a:bodyPr/>
        <a:lstStyle/>
        <a:p>
          <a:endParaRPr lang="en-US"/>
        </a:p>
      </dgm:t>
    </dgm:pt>
    <dgm:pt modelId="{706FDC12-7BD9-404D-97C7-33F9D2BF4ADE}" type="sibTrans" cxnId="{23D1B783-BC8E-43A3-8722-5521F85AA373}">
      <dgm:prSet/>
      <dgm:spPr/>
      <dgm:t>
        <a:bodyPr/>
        <a:lstStyle/>
        <a:p>
          <a:pPr>
            <a:lnSpc>
              <a:spcPct val="100000"/>
            </a:lnSpc>
          </a:pPr>
          <a:endParaRPr lang="en-US"/>
        </a:p>
      </dgm:t>
    </dgm:pt>
    <dgm:pt modelId="{DDF82AE9-3734-49CA-870D-1A834D4B3967}">
      <dgm:prSet/>
      <dgm:spPr/>
      <dgm:t>
        <a:bodyPr/>
        <a:lstStyle/>
        <a:p>
          <a:pPr>
            <a:lnSpc>
              <a:spcPct val="100000"/>
            </a:lnSpc>
          </a:pPr>
          <a:r>
            <a:rPr lang="en-IN" b="0" i="0" dirty="0"/>
            <a:t>With FinStreak, we've turned this premise into reality. The app introduces a streak-based engagement model, where users are rewarded for consistent financial activities. Similar to the way social media platforms use notifications and streaks to keep users coming back, FinStreak uses personalized financial goals, progress tracking, and rewards to keep users engaged and motivated.</a:t>
          </a:r>
          <a:endParaRPr lang="en-US" dirty="0"/>
        </a:p>
      </dgm:t>
    </dgm:pt>
    <dgm:pt modelId="{4096F48D-DD60-4DE5-A7CF-DB811F10A426}" type="parTrans" cxnId="{7B151285-7F18-4693-871D-D70D01A43AC3}">
      <dgm:prSet/>
      <dgm:spPr/>
      <dgm:t>
        <a:bodyPr/>
        <a:lstStyle/>
        <a:p>
          <a:endParaRPr lang="en-US"/>
        </a:p>
      </dgm:t>
    </dgm:pt>
    <dgm:pt modelId="{35830195-AD84-47EE-8C74-31201FBEA470}" type="sibTrans" cxnId="{7B151285-7F18-4693-871D-D70D01A43AC3}">
      <dgm:prSet/>
      <dgm:spPr/>
      <dgm:t>
        <a:bodyPr/>
        <a:lstStyle/>
        <a:p>
          <a:pPr>
            <a:lnSpc>
              <a:spcPct val="100000"/>
            </a:lnSpc>
          </a:pPr>
          <a:endParaRPr lang="en-US"/>
        </a:p>
      </dgm:t>
    </dgm:pt>
    <dgm:pt modelId="{1025C547-DF6B-4889-B9BE-EFB4250D968C}">
      <dgm:prSet/>
      <dgm:spPr/>
      <dgm:t>
        <a:bodyPr/>
        <a:lstStyle/>
        <a:p>
          <a:pPr>
            <a:lnSpc>
              <a:spcPct val="100000"/>
            </a:lnSpc>
          </a:pPr>
          <a:r>
            <a:rPr lang="en-IN" b="0" i="0" dirty="0"/>
            <a:t>Beyond individual achievements, FinStreak fosters a sense of community. Users can share their financial victories, no matter how small, creating a ripple effect of motivation. Seeing a friend save for and finally afford a dream vacation can inspire others to start their own savings streak. </a:t>
          </a:r>
          <a:endParaRPr lang="en-US" dirty="0"/>
        </a:p>
      </dgm:t>
    </dgm:pt>
    <dgm:pt modelId="{FBD59A5C-CB8C-45A2-BECB-20C51CFDCCDE}" type="parTrans" cxnId="{B958C888-5221-4227-AEF9-CC6EFCDA2856}">
      <dgm:prSet/>
      <dgm:spPr/>
      <dgm:t>
        <a:bodyPr/>
        <a:lstStyle/>
        <a:p>
          <a:endParaRPr lang="en-US"/>
        </a:p>
      </dgm:t>
    </dgm:pt>
    <dgm:pt modelId="{91F1BDAD-B055-46C3-A53A-2EEF9274BFE6}" type="sibTrans" cxnId="{B958C888-5221-4227-AEF9-CC6EFCDA2856}">
      <dgm:prSet/>
      <dgm:spPr/>
      <dgm:t>
        <a:bodyPr/>
        <a:lstStyle/>
        <a:p>
          <a:pPr>
            <a:lnSpc>
              <a:spcPct val="100000"/>
            </a:lnSpc>
          </a:pPr>
          <a:endParaRPr lang="en-US"/>
        </a:p>
      </dgm:t>
    </dgm:pt>
    <dgm:pt modelId="{ED2BADF7-820F-46F6-8CFF-9B69564D8EDA}">
      <dgm:prSet/>
      <dgm:spPr/>
      <dgm:t>
        <a:bodyPr/>
        <a:lstStyle/>
        <a:p>
          <a:pPr>
            <a:lnSpc>
              <a:spcPct val="100000"/>
            </a:lnSpc>
          </a:pPr>
          <a:r>
            <a:rPr lang="en-IN" b="0" i="0" dirty="0"/>
            <a:t>FinStreak does for financial wellness what Instagram and Facebook have done for social connectivity. It creates a world where managing your finances is a source of joy, inspiration, and community, fundamentally changing how people interact with their money. With FinStreak, you’re not just saving money; you’re building the life you've always pictured.</a:t>
          </a:r>
          <a:endParaRPr lang="en-US" dirty="0"/>
        </a:p>
      </dgm:t>
    </dgm:pt>
    <dgm:pt modelId="{99AAD949-3FC7-49F8-B6E3-4E950674D015}" type="parTrans" cxnId="{45456D6A-8829-4C67-810C-0F15474AE55C}">
      <dgm:prSet/>
      <dgm:spPr/>
      <dgm:t>
        <a:bodyPr/>
        <a:lstStyle/>
        <a:p>
          <a:endParaRPr lang="en-US"/>
        </a:p>
      </dgm:t>
    </dgm:pt>
    <dgm:pt modelId="{027BDF26-0B48-4F30-840A-92EBB53B5564}" type="sibTrans" cxnId="{45456D6A-8829-4C67-810C-0F15474AE55C}">
      <dgm:prSet/>
      <dgm:spPr/>
      <dgm:t>
        <a:bodyPr/>
        <a:lstStyle/>
        <a:p>
          <a:endParaRPr lang="en-US"/>
        </a:p>
      </dgm:t>
    </dgm:pt>
    <dgm:pt modelId="{46653320-5A3B-4601-99AB-9ADA8335B106}" type="pres">
      <dgm:prSet presAssocID="{907D3D2E-5356-48B2-9538-913D1C6021CC}" presName="root" presStyleCnt="0">
        <dgm:presLayoutVars>
          <dgm:dir/>
          <dgm:resizeHandles val="exact"/>
        </dgm:presLayoutVars>
      </dgm:prSet>
      <dgm:spPr/>
    </dgm:pt>
    <dgm:pt modelId="{FFC4FB34-89CC-40AE-B5FA-D9D50EFBEBD8}" type="pres">
      <dgm:prSet presAssocID="{E640CA3C-4A12-45D3-95A4-030FB9E15946}" presName="compNode" presStyleCnt="0"/>
      <dgm:spPr/>
    </dgm:pt>
    <dgm:pt modelId="{12559AA8-E8DC-4428-864C-40740340DDFB}" type="pres">
      <dgm:prSet presAssocID="{E640CA3C-4A12-45D3-95A4-030FB9E15946}" presName="bgRect" presStyleLbl="bgShp" presStyleIdx="0" presStyleCnt="5"/>
      <dgm:spPr/>
    </dgm:pt>
    <dgm:pt modelId="{FE7D4FED-2F04-4FFF-A3F0-295029AB4E8D}" type="pres">
      <dgm:prSet presAssocID="{E640CA3C-4A12-45D3-95A4-030FB9E1594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A1DBB7A7-B575-4AAD-96A2-D3BA1BE088DC}" type="pres">
      <dgm:prSet presAssocID="{E640CA3C-4A12-45D3-95A4-030FB9E15946}" presName="spaceRect" presStyleCnt="0"/>
      <dgm:spPr/>
    </dgm:pt>
    <dgm:pt modelId="{1F6DD0BC-FFF7-4577-AD9A-6567BCBD6476}" type="pres">
      <dgm:prSet presAssocID="{E640CA3C-4A12-45D3-95A4-030FB9E15946}" presName="parTx" presStyleLbl="revTx" presStyleIdx="0" presStyleCnt="5" custLinFactNeighborY="17890">
        <dgm:presLayoutVars>
          <dgm:chMax val="0"/>
          <dgm:chPref val="0"/>
        </dgm:presLayoutVars>
      </dgm:prSet>
      <dgm:spPr/>
    </dgm:pt>
    <dgm:pt modelId="{C332D3F2-6A13-4AD1-B811-82DBB72E3873}" type="pres">
      <dgm:prSet presAssocID="{1FEEEA42-EA7F-4B09-BA40-7371043A68DE}" presName="sibTrans" presStyleCnt="0"/>
      <dgm:spPr/>
    </dgm:pt>
    <dgm:pt modelId="{FA3F0120-CFC3-43D0-8B08-A8E0DDEAF6BD}" type="pres">
      <dgm:prSet presAssocID="{B33BDC1D-253B-4CC9-9692-D71D265EADB5}" presName="compNode" presStyleCnt="0"/>
      <dgm:spPr/>
    </dgm:pt>
    <dgm:pt modelId="{A3559BE1-40C9-4946-8989-B4548B6CC388}" type="pres">
      <dgm:prSet presAssocID="{B33BDC1D-253B-4CC9-9692-D71D265EADB5}" presName="bgRect" presStyleLbl="bgShp" presStyleIdx="1" presStyleCnt="5"/>
      <dgm:spPr/>
    </dgm:pt>
    <dgm:pt modelId="{8EB6ECFB-A341-4C01-8385-3CA72BE67B24}" type="pres">
      <dgm:prSet presAssocID="{B33BDC1D-253B-4CC9-9692-D71D265EADB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ggy Bank"/>
        </a:ext>
      </dgm:extLst>
    </dgm:pt>
    <dgm:pt modelId="{6FCFD165-0A3A-448B-9CE7-8D5E6550342B}" type="pres">
      <dgm:prSet presAssocID="{B33BDC1D-253B-4CC9-9692-D71D265EADB5}" presName="spaceRect" presStyleCnt="0"/>
      <dgm:spPr/>
    </dgm:pt>
    <dgm:pt modelId="{910D31B2-3E0D-4B3F-AC19-0D80B3CE868F}" type="pres">
      <dgm:prSet presAssocID="{B33BDC1D-253B-4CC9-9692-D71D265EADB5}" presName="parTx" presStyleLbl="revTx" presStyleIdx="1" presStyleCnt="5" custLinFactNeighborY="16598">
        <dgm:presLayoutVars>
          <dgm:chMax val="0"/>
          <dgm:chPref val="0"/>
        </dgm:presLayoutVars>
      </dgm:prSet>
      <dgm:spPr/>
    </dgm:pt>
    <dgm:pt modelId="{EFF7ACCE-86E5-4F81-A5A8-1EF16AEFC31A}" type="pres">
      <dgm:prSet presAssocID="{706FDC12-7BD9-404D-97C7-33F9D2BF4ADE}" presName="sibTrans" presStyleCnt="0"/>
      <dgm:spPr/>
    </dgm:pt>
    <dgm:pt modelId="{418BA441-A116-4BEC-8BA5-01B63296B5CB}" type="pres">
      <dgm:prSet presAssocID="{DDF82AE9-3734-49CA-870D-1A834D4B3967}" presName="compNode" presStyleCnt="0"/>
      <dgm:spPr/>
    </dgm:pt>
    <dgm:pt modelId="{5D518E04-CAF5-4CC0-9A6C-00D0A7EC568F}" type="pres">
      <dgm:prSet presAssocID="{DDF82AE9-3734-49CA-870D-1A834D4B3967}" presName="bgRect" presStyleLbl="bgShp" presStyleIdx="2" presStyleCnt="5"/>
      <dgm:spPr/>
    </dgm:pt>
    <dgm:pt modelId="{95F17D82-07A3-474D-A729-9396F24A9BD3}" type="pres">
      <dgm:prSet presAssocID="{DDF82AE9-3734-49CA-870D-1A834D4B396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ning bolt"/>
        </a:ext>
      </dgm:extLst>
    </dgm:pt>
    <dgm:pt modelId="{F72CE52C-63C1-400F-955A-E4A05AC18C35}" type="pres">
      <dgm:prSet presAssocID="{DDF82AE9-3734-49CA-870D-1A834D4B3967}" presName="spaceRect" presStyleCnt="0"/>
      <dgm:spPr/>
    </dgm:pt>
    <dgm:pt modelId="{36DCBEB2-1C97-4317-8EB5-9D4B95697A59}" type="pres">
      <dgm:prSet presAssocID="{DDF82AE9-3734-49CA-870D-1A834D4B3967}" presName="parTx" presStyleLbl="revTx" presStyleIdx="2" presStyleCnt="5">
        <dgm:presLayoutVars>
          <dgm:chMax val="0"/>
          <dgm:chPref val="0"/>
        </dgm:presLayoutVars>
      </dgm:prSet>
      <dgm:spPr/>
    </dgm:pt>
    <dgm:pt modelId="{6381B30D-6AD5-4682-AB49-4FB100CF8544}" type="pres">
      <dgm:prSet presAssocID="{35830195-AD84-47EE-8C74-31201FBEA470}" presName="sibTrans" presStyleCnt="0"/>
      <dgm:spPr/>
    </dgm:pt>
    <dgm:pt modelId="{14E2E955-5D29-4A3A-A974-BF57F709795B}" type="pres">
      <dgm:prSet presAssocID="{1025C547-DF6B-4889-B9BE-EFB4250D968C}" presName="compNode" presStyleCnt="0"/>
      <dgm:spPr/>
    </dgm:pt>
    <dgm:pt modelId="{AA65E5E8-3680-43D0-B9AF-FA631980FC5C}" type="pres">
      <dgm:prSet presAssocID="{1025C547-DF6B-4889-B9BE-EFB4250D968C}" presName="bgRect" presStyleLbl="bgShp" presStyleIdx="3" presStyleCnt="5"/>
      <dgm:spPr/>
    </dgm:pt>
    <dgm:pt modelId="{64A659FE-5733-403A-A7F8-14B70555AFC8}" type="pres">
      <dgm:prSet presAssocID="{1025C547-DF6B-4889-B9BE-EFB4250D968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odium"/>
        </a:ext>
      </dgm:extLst>
    </dgm:pt>
    <dgm:pt modelId="{56238177-EE4B-4CEA-A361-591D54DD048B}" type="pres">
      <dgm:prSet presAssocID="{1025C547-DF6B-4889-B9BE-EFB4250D968C}" presName="spaceRect" presStyleCnt="0"/>
      <dgm:spPr/>
    </dgm:pt>
    <dgm:pt modelId="{042A95F3-3750-4DE6-BBAD-1C59403EC374}" type="pres">
      <dgm:prSet presAssocID="{1025C547-DF6B-4889-B9BE-EFB4250D968C}" presName="parTx" presStyleLbl="revTx" presStyleIdx="3" presStyleCnt="5">
        <dgm:presLayoutVars>
          <dgm:chMax val="0"/>
          <dgm:chPref val="0"/>
        </dgm:presLayoutVars>
      </dgm:prSet>
      <dgm:spPr/>
    </dgm:pt>
    <dgm:pt modelId="{AD65A299-B829-413C-8FE0-02D8C65A591E}" type="pres">
      <dgm:prSet presAssocID="{91F1BDAD-B055-46C3-A53A-2EEF9274BFE6}" presName="sibTrans" presStyleCnt="0"/>
      <dgm:spPr/>
    </dgm:pt>
    <dgm:pt modelId="{0D6DA1FB-CE3C-4211-B80E-BA62B971708E}" type="pres">
      <dgm:prSet presAssocID="{ED2BADF7-820F-46F6-8CFF-9B69564D8EDA}" presName="compNode" presStyleCnt="0"/>
      <dgm:spPr/>
    </dgm:pt>
    <dgm:pt modelId="{A57EF53A-2BCA-4C8F-AD2A-7BFC2093691D}" type="pres">
      <dgm:prSet presAssocID="{ED2BADF7-820F-46F6-8CFF-9B69564D8EDA}" presName="bgRect" presStyleLbl="bgShp" presStyleIdx="4" presStyleCnt="5"/>
      <dgm:spPr/>
    </dgm:pt>
    <dgm:pt modelId="{926D7366-07B2-446D-9417-6C0FD227A417}" type="pres">
      <dgm:prSet presAssocID="{ED2BADF7-820F-46F6-8CFF-9B69564D8E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Money"/>
        </a:ext>
      </dgm:extLst>
    </dgm:pt>
    <dgm:pt modelId="{9B21B4C4-ED46-4107-8E65-87CA6C765471}" type="pres">
      <dgm:prSet presAssocID="{ED2BADF7-820F-46F6-8CFF-9B69564D8EDA}" presName="spaceRect" presStyleCnt="0"/>
      <dgm:spPr/>
    </dgm:pt>
    <dgm:pt modelId="{F238C835-EDA0-4D80-870A-FF7BF49C8E5B}" type="pres">
      <dgm:prSet presAssocID="{ED2BADF7-820F-46F6-8CFF-9B69564D8EDA}" presName="parTx" presStyleLbl="revTx" presStyleIdx="4" presStyleCnt="5">
        <dgm:presLayoutVars>
          <dgm:chMax val="0"/>
          <dgm:chPref val="0"/>
        </dgm:presLayoutVars>
      </dgm:prSet>
      <dgm:spPr/>
    </dgm:pt>
  </dgm:ptLst>
  <dgm:cxnLst>
    <dgm:cxn modelId="{B2A5C30B-2031-483B-B3F8-B05CC6688684}" srcId="{907D3D2E-5356-48B2-9538-913D1C6021CC}" destId="{E640CA3C-4A12-45D3-95A4-030FB9E15946}" srcOrd="0" destOrd="0" parTransId="{21C9C9ED-CD07-4839-8D46-3232492B86EC}" sibTransId="{1FEEEA42-EA7F-4B09-BA40-7371043A68DE}"/>
    <dgm:cxn modelId="{37B8550D-8F64-3247-8C68-5F11F3C85564}" type="presOf" srcId="{DDF82AE9-3734-49CA-870D-1A834D4B3967}" destId="{36DCBEB2-1C97-4317-8EB5-9D4B95697A59}" srcOrd="0" destOrd="0" presId="urn:microsoft.com/office/officeart/2018/2/layout/IconVerticalSolidList"/>
    <dgm:cxn modelId="{AED09916-5365-9646-8D39-1DA31E59E4DB}" type="presOf" srcId="{E640CA3C-4A12-45D3-95A4-030FB9E15946}" destId="{1F6DD0BC-FFF7-4577-AD9A-6567BCBD6476}" srcOrd="0" destOrd="0" presId="urn:microsoft.com/office/officeart/2018/2/layout/IconVerticalSolidList"/>
    <dgm:cxn modelId="{45456D6A-8829-4C67-810C-0F15474AE55C}" srcId="{907D3D2E-5356-48B2-9538-913D1C6021CC}" destId="{ED2BADF7-820F-46F6-8CFF-9B69564D8EDA}" srcOrd="4" destOrd="0" parTransId="{99AAD949-3FC7-49F8-B6E3-4E950674D015}" sibTransId="{027BDF26-0B48-4F30-840A-92EBB53B5564}"/>
    <dgm:cxn modelId="{23D1B783-BC8E-43A3-8722-5521F85AA373}" srcId="{907D3D2E-5356-48B2-9538-913D1C6021CC}" destId="{B33BDC1D-253B-4CC9-9692-D71D265EADB5}" srcOrd="1" destOrd="0" parTransId="{21C3A907-7F28-4D3C-9C0B-4AF26F01BA4B}" sibTransId="{706FDC12-7BD9-404D-97C7-33F9D2BF4ADE}"/>
    <dgm:cxn modelId="{7B151285-7F18-4693-871D-D70D01A43AC3}" srcId="{907D3D2E-5356-48B2-9538-913D1C6021CC}" destId="{DDF82AE9-3734-49CA-870D-1A834D4B3967}" srcOrd="2" destOrd="0" parTransId="{4096F48D-DD60-4DE5-A7CF-DB811F10A426}" sibTransId="{35830195-AD84-47EE-8C74-31201FBEA470}"/>
    <dgm:cxn modelId="{B958C888-5221-4227-AEF9-CC6EFCDA2856}" srcId="{907D3D2E-5356-48B2-9538-913D1C6021CC}" destId="{1025C547-DF6B-4889-B9BE-EFB4250D968C}" srcOrd="3" destOrd="0" parTransId="{FBD59A5C-CB8C-45A2-BECB-20C51CFDCCDE}" sibTransId="{91F1BDAD-B055-46C3-A53A-2EEF9274BFE6}"/>
    <dgm:cxn modelId="{79A16499-5C2C-EA42-B714-760D53354A00}" type="presOf" srcId="{ED2BADF7-820F-46F6-8CFF-9B69564D8EDA}" destId="{F238C835-EDA0-4D80-870A-FF7BF49C8E5B}" srcOrd="0" destOrd="0" presId="urn:microsoft.com/office/officeart/2018/2/layout/IconVerticalSolidList"/>
    <dgm:cxn modelId="{31AFACDD-A57D-DC40-805B-9255A0F2C6E9}" type="presOf" srcId="{1025C547-DF6B-4889-B9BE-EFB4250D968C}" destId="{042A95F3-3750-4DE6-BBAD-1C59403EC374}" srcOrd="0" destOrd="0" presId="urn:microsoft.com/office/officeart/2018/2/layout/IconVerticalSolidList"/>
    <dgm:cxn modelId="{5DB57EE5-A3D4-F84D-BCB7-54C3A88EC36A}" type="presOf" srcId="{B33BDC1D-253B-4CC9-9692-D71D265EADB5}" destId="{910D31B2-3E0D-4B3F-AC19-0D80B3CE868F}" srcOrd="0" destOrd="0" presId="urn:microsoft.com/office/officeart/2018/2/layout/IconVerticalSolidList"/>
    <dgm:cxn modelId="{E20611F2-CA94-0A45-B689-3CD7F5F791B5}" type="presOf" srcId="{907D3D2E-5356-48B2-9538-913D1C6021CC}" destId="{46653320-5A3B-4601-99AB-9ADA8335B106}" srcOrd="0" destOrd="0" presId="urn:microsoft.com/office/officeart/2018/2/layout/IconVerticalSolidList"/>
    <dgm:cxn modelId="{8037AD8C-A74A-9642-AF52-067EE73A0E37}" type="presParOf" srcId="{46653320-5A3B-4601-99AB-9ADA8335B106}" destId="{FFC4FB34-89CC-40AE-B5FA-D9D50EFBEBD8}" srcOrd="0" destOrd="0" presId="urn:microsoft.com/office/officeart/2018/2/layout/IconVerticalSolidList"/>
    <dgm:cxn modelId="{AD2EB10F-7833-1E47-B119-8290BE269AEA}" type="presParOf" srcId="{FFC4FB34-89CC-40AE-B5FA-D9D50EFBEBD8}" destId="{12559AA8-E8DC-4428-864C-40740340DDFB}" srcOrd="0" destOrd="0" presId="urn:microsoft.com/office/officeart/2018/2/layout/IconVerticalSolidList"/>
    <dgm:cxn modelId="{BBDDF759-C527-A042-BB3C-F02E6B02D57C}" type="presParOf" srcId="{FFC4FB34-89CC-40AE-B5FA-D9D50EFBEBD8}" destId="{FE7D4FED-2F04-4FFF-A3F0-295029AB4E8D}" srcOrd="1" destOrd="0" presId="urn:microsoft.com/office/officeart/2018/2/layout/IconVerticalSolidList"/>
    <dgm:cxn modelId="{2E3313DF-7520-4246-A043-C3BAC1A93E76}" type="presParOf" srcId="{FFC4FB34-89CC-40AE-B5FA-D9D50EFBEBD8}" destId="{A1DBB7A7-B575-4AAD-96A2-D3BA1BE088DC}" srcOrd="2" destOrd="0" presId="urn:microsoft.com/office/officeart/2018/2/layout/IconVerticalSolidList"/>
    <dgm:cxn modelId="{BE02AE7E-65E2-D64B-A01A-A7F5EF02FA8D}" type="presParOf" srcId="{FFC4FB34-89CC-40AE-B5FA-D9D50EFBEBD8}" destId="{1F6DD0BC-FFF7-4577-AD9A-6567BCBD6476}" srcOrd="3" destOrd="0" presId="urn:microsoft.com/office/officeart/2018/2/layout/IconVerticalSolidList"/>
    <dgm:cxn modelId="{050D0284-9154-AE4F-B28A-9C0EBA3F8562}" type="presParOf" srcId="{46653320-5A3B-4601-99AB-9ADA8335B106}" destId="{C332D3F2-6A13-4AD1-B811-82DBB72E3873}" srcOrd="1" destOrd="0" presId="urn:microsoft.com/office/officeart/2018/2/layout/IconVerticalSolidList"/>
    <dgm:cxn modelId="{E17466E7-4191-B944-AFD6-2D16D21D7A6B}" type="presParOf" srcId="{46653320-5A3B-4601-99AB-9ADA8335B106}" destId="{FA3F0120-CFC3-43D0-8B08-A8E0DDEAF6BD}" srcOrd="2" destOrd="0" presId="urn:microsoft.com/office/officeart/2018/2/layout/IconVerticalSolidList"/>
    <dgm:cxn modelId="{5129B1A4-AE79-7140-9047-20A02B93EC18}" type="presParOf" srcId="{FA3F0120-CFC3-43D0-8B08-A8E0DDEAF6BD}" destId="{A3559BE1-40C9-4946-8989-B4548B6CC388}" srcOrd="0" destOrd="0" presId="urn:microsoft.com/office/officeart/2018/2/layout/IconVerticalSolidList"/>
    <dgm:cxn modelId="{2BAE8506-7100-784E-A2CA-F2C44701002F}" type="presParOf" srcId="{FA3F0120-CFC3-43D0-8B08-A8E0DDEAF6BD}" destId="{8EB6ECFB-A341-4C01-8385-3CA72BE67B24}" srcOrd="1" destOrd="0" presId="urn:microsoft.com/office/officeart/2018/2/layout/IconVerticalSolidList"/>
    <dgm:cxn modelId="{603F4E65-1910-D443-84EA-A19610DF5A98}" type="presParOf" srcId="{FA3F0120-CFC3-43D0-8B08-A8E0DDEAF6BD}" destId="{6FCFD165-0A3A-448B-9CE7-8D5E6550342B}" srcOrd="2" destOrd="0" presId="urn:microsoft.com/office/officeart/2018/2/layout/IconVerticalSolidList"/>
    <dgm:cxn modelId="{639C2041-AD36-F240-A741-80DC33A96170}" type="presParOf" srcId="{FA3F0120-CFC3-43D0-8B08-A8E0DDEAF6BD}" destId="{910D31B2-3E0D-4B3F-AC19-0D80B3CE868F}" srcOrd="3" destOrd="0" presId="urn:microsoft.com/office/officeart/2018/2/layout/IconVerticalSolidList"/>
    <dgm:cxn modelId="{784D0BB1-426C-8B4D-9DB1-6610B3DF2315}" type="presParOf" srcId="{46653320-5A3B-4601-99AB-9ADA8335B106}" destId="{EFF7ACCE-86E5-4F81-A5A8-1EF16AEFC31A}" srcOrd="3" destOrd="0" presId="urn:microsoft.com/office/officeart/2018/2/layout/IconVerticalSolidList"/>
    <dgm:cxn modelId="{34C334CB-8765-914C-8852-2DF02B2C2140}" type="presParOf" srcId="{46653320-5A3B-4601-99AB-9ADA8335B106}" destId="{418BA441-A116-4BEC-8BA5-01B63296B5CB}" srcOrd="4" destOrd="0" presId="urn:microsoft.com/office/officeart/2018/2/layout/IconVerticalSolidList"/>
    <dgm:cxn modelId="{C0365D0E-1848-1843-99C2-91DDA16E0B35}" type="presParOf" srcId="{418BA441-A116-4BEC-8BA5-01B63296B5CB}" destId="{5D518E04-CAF5-4CC0-9A6C-00D0A7EC568F}" srcOrd="0" destOrd="0" presId="urn:microsoft.com/office/officeart/2018/2/layout/IconVerticalSolidList"/>
    <dgm:cxn modelId="{9D67E0FF-C806-244F-96DF-01E01C66799A}" type="presParOf" srcId="{418BA441-A116-4BEC-8BA5-01B63296B5CB}" destId="{95F17D82-07A3-474D-A729-9396F24A9BD3}" srcOrd="1" destOrd="0" presId="urn:microsoft.com/office/officeart/2018/2/layout/IconVerticalSolidList"/>
    <dgm:cxn modelId="{ADD20ABA-6058-1A4A-AB5D-CE3989663B85}" type="presParOf" srcId="{418BA441-A116-4BEC-8BA5-01B63296B5CB}" destId="{F72CE52C-63C1-400F-955A-E4A05AC18C35}" srcOrd="2" destOrd="0" presId="urn:microsoft.com/office/officeart/2018/2/layout/IconVerticalSolidList"/>
    <dgm:cxn modelId="{1ED9721B-BE0C-0140-A01D-33BCF7742E0E}" type="presParOf" srcId="{418BA441-A116-4BEC-8BA5-01B63296B5CB}" destId="{36DCBEB2-1C97-4317-8EB5-9D4B95697A59}" srcOrd="3" destOrd="0" presId="urn:microsoft.com/office/officeart/2018/2/layout/IconVerticalSolidList"/>
    <dgm:cxn modelId="{6C7C296C-B9FD-0144-B287-FD7D35831FB8}" type="presParOf" srcId="{46653320-5A3B-4601-99AB-9ADA8335B106}" destId="{6381B30D-6AD5-4682-AB49-4FB100CF8544}" srcOrd="5" destOrd="0" presId="urn:microsoft.com/office/officeart/2018/2/layout/IconVerticalSolidList"/>
    <dgm:cxn modelId="{7B18CEE7-7D5D-0942-9608-A416A1FB46FF}" type="presParOf" srcId="{46653320-5A3B-4601-99AB-9ADA8335B106}" destId="{14E2E955-5D29-4A3A-A974-BF57F709795B}" srcOrd="6" destOrd="0" presId="urn:microsoft.com/office/officeart/2018/2/layout/IconVerticalSolidList"/>
    <dgm:cxn modelId="{4DFB6093-E991-D04F-BEF4-835CCBD1A7E2}" type="presParOf" srcId="{14E2E955-5D29-4A3A-A974-BF57F709795B}" destId="{AA65E5E8-3680-43D0-B9AF-FA631980FC5C}" srcOrd="0" destOrd="0" presId="urn:microsoft.com/office/officeart/2018/2/layout/IconVerticalSolidList"/>
    <dgm:cxn modelId="{270B05B4-3DB3-AD45-BFD7-308196DE7AB0}" type="presParOf" srcId="{14E2E955-5D29-4A3A-A974-BF57F709795B}" destId="{64A659FE-5733-403A-A7F8-14B70555AFC8}" srcOrd="1" destOrd="0" presId="urn:microsoft.com/office/officeart/2018/2/layout/IconVerticalSolidList"/>
    <dgm:cxn modelId="{07FEE440-6DC4-2545-B7EA-107723C09617}" type="presParOf" srcId="{14E2E955-5D29-4A3A-A974-BF57F709795B}" destId="{56238177-EE4B-4CEA-A361-591D54DD048B}" srcOrd="2" destOrd="0" presId="urn:microsoft.com/office/officeart/2018/2/layout/IconVerticalSolidList"/>
    <dgm:cxn modelId="{16E1DD5F-6060-D145-9DD5-04F3E6E47F26}" type="presParOf" srcId="{14E2E955-5D29-4A3A-A974-BF57F709795B}" destId="{042A95F3-3750-4DE6-BBAD-1C59403EC374}" srcOrd="3" destOrd="0" presId="urn:microsoft.com/office/officeart/2018/2/layout/IconVerticalSolidList"/>
    <dgm:cxn modelId="{BF57784F-1AA2-B14A-9A95-5AE6096CEAC5}" type="presParOf" srcId="{46653320-5A3B-4601-99AB-9ADA8335B106}" destId="{AD65A299-B829-413C-8FE0-02D8C65A591E}" srcOrd="7" destOrd="0" presId="urn:microsoft.com/office/officeart/2018/2/layout/IconVerticalSolidList"/>
    <dgm:cxn modelId="{C6AB6832-5E62-1B44-99A4-74351E17394F}" type="presParOf" srcId="{46653320-5A3B-4601-99AB-9ADA8335B106}" destId="{0D6DA1FB-CE3C-4211-B80E-BA62B971708E}" srcOrd="8" destOrd="0" presId="urn:microsoft.com/office/officeart/2018/2/layout/IconVerticalSolidList"/>
    <dgm:cxn modelId="{7D2B6F9F-3BA5-4649-A625-BF4FB73F592D}" type="presParOf" srcId="{0D6DA1FB-CE3C-4211-B80E-BA62B971708E}" destId="{A57EF53A-2BCA-4C8F-AD2A-7BFC2093691D}" srcOrd="0" destOrd="0" presId="urn:microsoft.com/office/officeart/2018/2/layout/IconVerticalSolidList"/>
    <dgm:cxn modelId="{67C95A85-8199-8F4D-8E40-FA7C6A79C89A}" type="presParOf" srcId="{0D6DA1FB-CE3C-4211-B80E-BA62B971708E}" destId="{926D7366-07B2-446D-9417-6C0FD227A417}" srcOrd="1" destOrd="0" presId="urn:microsoft.com/office/officeart/2018/2/layout/IconVerticalSolidList"/>
    <dgm:cxn modelId="{A1FCD85B-4949-4245-9403-21668B16FFA0}" type="presParOf" srcId="{0D6DA1FB-CE3C-4211-B80E-BA62B971708E}" destId="{9B21B4C4-ED46-4107-8E65-87CA6C765471}" srcOrd="2" destOrd="0" presId="urn:microsoft.com/office/officeart/2018/2/layout/IconVerticalSolidList"/>
    <dgm:cxn modelId="{FF22BA33-A878-0F41-98FC-9F3F97E67F42}" type="presParOf" srcId="{0D6DA1FB-CE3C-4211-B80E-BA62B971708E}" destId="{F238C835-EDA0-4D80-870A-FF7BF49C8E5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B72FA5C-B768-4AAF-8AF7-56FDAB7848D5}"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ED2F221A-A9DB-40AE-892C-AA8F79251E21}">
      <dgm:prSet/>
      <dgm:spPr/>
      <dgm:t>
        <a:bodyPr/>
        <a:lstStyle/>
        <a:p>
          <a:r>
            <a:rPr lang="en-IN" b="1" i="0"/>
            <a:t>Starting the Journey - Day 1: Optimistic and Ready</a:t>
          </a:r>
          <a:endParaRPr lang="en-US"/>
        </a:p>
      </dgm:t>
    </dgm:pt>
    <dgm:pt modelId="{9B1E7BE3-7FFC-4529-B1AB-43CA7882D742}" type="parTrans" cxnId="{FD74EF4B-C74C-40BB-BB9E-C0FE6A548EA4}">
      <dgm:prSet/>
      <dgm:spPr/>
      <dgm:t>
        <a:bodyPr/>
        <a:lstStyle/>
        <a:p>
          <a:endParaRPr lang="en-US"/>
        </a:p>
      </dgm:t>
    </dgm:pt>
    <dgm:pt modelId="{28FEFB20-C56B-4E22-9CE8-473EBF3B7FEF}" type="sibTrans" cxnId="{FD74EF4B-C74C-40BB-BB9E-C0FE6A548EA4}">
      <dgm:prSet/>
      <dgm:spPr/>
      <dgm:t>
        <a:bodyPr/>
        <a:lstStyle/>
        <a:p>
          <a:endParaRPr lang="en-US"/>
        </a:p>
      </dgm:t>
    </dgm:pt>
    <dgm:pt modelId="{21272CD6-EFC3-45E6-81A5-9C8A6FC85CB7}">
      <dgm:prSet/>
      <dgm:spPr>
        <a:blipFill rotWithShape="0">
          <a:blip xmlns:r="http://schemas.openxmlformats.org/officeDocument/2006/relationships" r:embed="rId1"/>
          <a:srcRect/>
          <a:stretch>
            <a:fillRect/>
          </a:stretch>
        </a:blipFill>
      </dgm:spPr>
      <dgm:t>
        <a:bodyPr/>
        <a:lstStyle/>
        <a:p>
          <a:endParaRPr lang="en-US" dirty="0"/>
        </a:p>
      </dgm:t>
    </dgm:pt>
    <dgm:pt modelId="{692D59E6-62CB-4328-B81D-6BA83C7A0A8B}" type="parTrans" cxnId="{C2EFE432-414E-4213-A004-C706ED7739D9}">
      <dgm:prSet/>
      <dgm:spPr/>
      <dgm:t>
        <a:bodyPr/>
        <a:lstStyle/>
        <a:p>
          <a:endParaRPr lang="en-US"/>
        </a:p>
      </dgm:t>
    </dgm:pt>
    <dgm:pt modelId="{F44B9F33-3BF6-48AA-B947-3AFDF666FF2B}" type="sibTrans" cxnId="{C2EFE432-414E-4213-A004-C706ED7739D9}">
      <dgm:prSet/>
      <dgm:spPr/>
      <dgm:t>
        <a:bodyPr/>
        <a:lstStyle/>
        <a:p>
          <a:endParaRPr lang="en-US"/>
        </a:p>
      </dgm:t>
    </dgm:pt>
    <dgm:pt modelId="{02964C48-77A6-48FD-B185-35573209F3BF}">
      <dgm:prSet/>
      <dgm:spPr/>
      <dgm:t>
        <a:bodyPr/>
        <a:lstStyle/>
        <a:p>
          <a:r>
            <a:rPr lang="en-IN" b="1" i="0" dirty="0"/>
            <a:t>One-Liner:</a:t>
          </a:r>
          <a:r>
            <a:rPr lang="en-IN" b="0" i="0" dirty="0"/>
            <a:t> "Day 1 of your savings journey! Let's trot to success with every penny saved."</a:t>
          </a:r>
          <a:endParaRPr lang="en-US" dirty="0"/>
        </a:p>
      </dgm:t>
    </dgm:pt>
    <dgm:pt modelId="{9FCAED52-683D-44FF-941B-B9CC6666C104}" type="parTrans" cxnId="{DC30087D-05AF-4964-B718-24D0DB89C8B3}">
      <dgm:prSet/>
      <dgm:spPr/>
      <dgm:t>
        <a:bodyPr/>
        <a:lstStyle/>
        <a:p>
          <a:endParaRPr lang="en-US"/>
        </a:p>
      </dgm:t>
    </dgm:pt>
    <dgm:pt modelId="{EF9E13C2-DEFC-4165-9D12-98BC3995CC25}" type="sibTrans" cxnId="{DC30087D-05AF-4964-B718-24D0DB89C8B3}">
      <dgm:prSet/>
      <dgm:spPr/>
      <dgm:t>
        <a:bodyPr/>
        <a:lstStyle/>
        <a:p>
          <a:endParaRPr lang="en-US"/>
        </a:p>
      </dgm:t>
    </dgm:pt>
    <dgm:pt modelId="{63A1EAA6-555F-4638-9D19-45A2098B53B1}">
      <dgm:prSet/>
      <dgm:spPr/>
      <dgm:t>
        <a:bodyPr/>
        <a:lstStyle/>
        <a:p>
          <a:r>
            <a:rPr lang="en-IN" b="1" i="0" dirty="0"/>
            <a:t>Progressing - Day 7: Motivated and Achieving</a:t>
          </a:r>
          <a:endParaRPr lang="en-US" dirty="0"/>
        </a:p>
      </dgm:t>
    </dgm:pt>
    <dgm:pt modelId="{FBAAF915-91CB-4E10-B5EE-B968EBC60234}" type="parTrans" cxnId="{65572E7D-1D1A-4676-B6F8-5E812BE16990}">
      <dgm:prSet/>
      <dgm:spPr/>
      <dgm:t>
        <a:bodyPr/>
        <a:lstStyle/>
        <a:p>
          <a:endParaRPr lang="en-US"/>
        </a:p>
      </dgm:t>
    </dgm:pt>
    <dgm:pt modelId="{7D83D38D-FCD3-4A22-A421-2ED0B6548215}" type="sibTrans" cxnId="{65572E7D-1D1A-4676-B6F8-5E812BE16990}">
      <dgm:prSet/>
      <dgm:spPr/>
      <dgm:t>
        <a:bodyPr/>
        <a:lstStyle/>
        <a:p>
          <a:endParaRPr lang="en-US"/>
        </a:p>
      </dgm:t>
    </dgm:pt>
    <dgm:pt modelId="{1912B62A-0D17-4CD1-B560-8BF5A45C07F6}">
      <dgm:prSet/>
      <dgm:spPr>
        <a:blipFill rotWithShape="0">
          <a:blip xmlns:r="http://schemas.openxmlformats.org/officeDocument/2006/relationships" r:embed="rId2"/>
          <a:srcRect/>
          <a:stretch>
            <a:fillRect/>
          </a:stretch>
        </a:blipFill>
      </dgm:spPr>
      <dgm:t>
        <a:bodyPr/>
        <a:lstStyle/>
        <a:p>
          <a:endParaRPr lang="en-US" dirty="0"/>
        </a:p>
      </dgm:t>
    </dgm:pt>
    <dgm:pt modelId="{7E346DD7-E2A0-4A14-B91B-B1565B83D88F}" type="parTrans" cxnId="{20A52356-53C3-4B28-BC3F-8A216F8603DE}">
      <dgm:prSet/>
      <dgm:spPr/>
      <dgm:t>
        <a:bodyPr/>
        <a:lstStyle/>
        <a:p>
          <a:endParaRPr lang="en-US"/>
        </a:p>
      </dgm:t>
    </dgm:pt>
    <dgm:pt modelId="{725619C9-8D37-426F-924E-3309AB9431E9}" type="sibTrans" cxnId="{20A52356-53C3-4B28-BC3F-8A216F8603DE}">
      <dgm:prSet/>
      <dgm:spPr/>
      <dgm:t>
        <a:bodyPr/>
        <a:lstStyle/>
        <a:p>
          <a:endParaRPr lang="en-US"/>
        </a:p>
      </dgm:t>
    </dgm:pt>
    <dgm:pt modelId="{051E45B4-39BE-414A-9E31-BDE3479E3071}">
      <dgm:prSet/>
      <dgm:spPr/>
      <dgm:t>
        <a:bodyPr/>
        <a:lstStyle/>
        <a:p>
          <a:r>
            <a:rPr lang="en-IN" b="1" i="0"/>
            <a:t>One-Liner:</a:t>
          </a:r>
          <a:r>
            <a:rPr lang="en-IN" b="0" i="0"/>
            <a:t> "A whole week of financial wins! Keep galloping towards your goals."</a:t>
          </a:r>
          <a:endParaRPr lang="en-US"/>
        </a:p>
      </dgm:t>
    </dgm:pt>
    <dgm:pt modelId="{2B99E104-96A4-45BB-9060-F1B3E8EB8A9D}" type="parTrans" cxnId="{51CA1F68-54D6-4924-9222-8316751C01E9}">
      <dgm:prSet/>
      <dgm:spPr/>
      <dgm:t>
        <a:bodyPr/>
        <a:lstStyle/>
        <a:p>
          <a:endParaRPr lang="en-US"/>
        </a:p>
      </dgm:t>
    </dgm:pt>
    <dgm:pt modelId="{913588E7-D4E3-44DD-9760-409B06BA1D53}" type="sibTrans" cxnId="{51CA1F68-54D6-4924-9222-8316751C01E9}">
      <dgm:prSet/>
      <dgm:spPr/>
      <dgm:t>
        <a:bodyPr/>
        <a:lstStyle/>
        <a:p>
          <a:endParaRPr lang="en-US"/>
        </a:p>
      </dgm:t>
    </dgm:pt>
    <dgm:pt modelId="{63EE7887-7A07-48B1-B227-9836D59444A6}">
      <dgm:prSet/>
      <dgm:spPr/>
      <dgm:t>
        <a:bodyPr/>
        <a:lstStyle/>
        <a:p>
          <a:r>
            <a:rPr lang="en-IN" b="1" i="0"/>
            <a:t>Facing a Setback - Broken Streak: Sad but Hopeful</a:t>
          </a:r>
          <a:endParaRPr lang="en-US"/>
        </a:p>
      </dgm:t>
    </dgm:pt>
    <dgm:pt modelId="{2136BF86-89A4-4A8E-94E2-925FE0FCEFAE}" type="parTrans" cxnId="{1E428AA4-CC03-426B-8266-6CC5A55767C6}">
      <dgm:prSet/>
      <dgm:spPr/>
      <dgm:t>
        <a:bodyPr/>
        <a:lstStyle/>
        <a:p>
          <a:endParaRPr lang="en-US"/>
        </a:p>
      </dgm:t>
    </dgm:pt>
    <dgm:pt modelId="{FACF73D1-E67E-41F0-8DA2-F355FBDE617A}" type="sibTrans" cxnId="{1E428AA4-CC03-426B-8266-6CC5A55767C6}">
      <dgm:prSet/>
      <dgm:spPr/>
      <dgm:t>
        <a:bodyPr/>
        <a:lstStyle/>
        <a:p>
          <a:endParaRPr lang="en-US"/>
        </a:p>
      </dgm:t>
    </dgm:pt>
    <dgm:pt modelId="{0E94BAA7-274E-400B-B2C0-0BAB235B5244}">
      <dgm:prSet/>
      <dgm:spPr>
        <a:blipFill rotWithShape="0">
          <a:blip xmlns:r="http://schemas.openxmlformats.org/officeDocument/2006/relationships" r:embed="rId3"/>
          <a:srcRect/>
          <a:stretch>
            <a:fillRect/>
          </a:stretch>
        </a:blipFill>
      </dgm:spPr>
      <dgm:t>
        <a:bodyPr/>
        <a:lstStyle/>
        <a:p>
          <a:endParaRPr lang="en-US" dirty="0"/>
        </a:p>
      </dgm:t>
    </dgm:pt>
    <dgm:pt modelId="{14FF14F8-0143-4B42-9DAC-B996AADC770C}" type="parTrans" cxnId="{15A38B21-1963-4685-91B7-1C4811C43EA8}">
      <dgm:prSet/>
      <dgm:spPr/>
      <dgm:t>
        <a:bodyPr/>
        <a:lstStyle/>
        <a:p>
          <a:endParaRPr lang="en-US"/>
        </a:p>
      </dgm:t>
    </dgm:pt>
    <dgm:pt modelId="{28423CEB-4FDF-42E6-8C10-45997C7C0ED1}" type="sibTrans" cxnId="{15A38B21-1963-4685-91B7-1C4811C43EA8}">
      <dgm:prSet/>
      <dgm:spPr/>
      <dgm:t>
        <a:bodyPr/>
        <a:lstStyle/>
        <a:p>
          <a:endParaRPr lang="en-US"/>
        </a:p>
      </dgm:t>
    </dgm:pt>
    <dgm:pt modelId="{33C65118-047D-448A-88CC-2AD15EC9FF09}">
      <dgm:prSet/>
      <dgm:spPr/>
      <dgm:t>
        <a:bodyPr/>
        <a:lstStyle/>
        <a:p>
          <a:r>
            <a:rPr lang="en-IN" b="1" i="0" dirty="0"/>
            <a:t>One-Liner:</a:t>
          </a:r>
          <a:r>
            <a:rPr lang="en-IN" b="0" i="0" dirty="0"/>
            <a:t> "Oops! Stumbled on your savings path? Let’s get back up and restart the streak!"</a:t>
          </a:r>
          <a:endParaRPr lang="en-US" dirty="0"/>
        </a:p>
      </dgm:t>
    </dgm:pt>
    <dgm:pt modelId="{FC26E722-ADA8-4AE8-88AB-373F0303BDF7}" type="parTrans" cxnId="{D3B501D0-E0D1-46C2-AE24-7F8644960939}">
      <dgm:prSet/>
      <dgm:spPr/>
      <dgm:t>
        <a:bodyPr/>
        <a:lstStyle/>
        <a:p>
          <a:endParaRPr lang="en-US"/>
        </a:p>
      </dgm:t>
    </dgm:pt>
    <dgm:pt modelId="{F41BC237-6707-40F3-8DCF-906D97314ADA}" type="sibTrans" cxnId="{D3B501D0-E0D1-46C2-AE24-7F8644960939}">
      <dgm:prSet/>
      <dgm:spPr/>
      <dgm:t>
        <a:bodyPr/>
        <a:lstStyle/>
        <a:p>
          <a:endParaRPr lang="en-US"/>
        </a:p>
      </dgm:t>
    </dgm:pt>
    <dgm:pt modelId="{5F77BE5E-AAC3-40A6-B7CA-0EA29ABBEB4C}">
      <dgm:prSet/>
      <dgm:spPr/>
      <dgm:t>
        <a:bodyPr/>
        <a:lstStyle/>
        <a:p>
          <a:r>
            <a:rPr lang="en-IN" b="1" i="0" dirty="0"/>
            <a:t>Anticipation - Waiting for a Big Goal: Patient and Focused</a:t>
          </a:r>
          <a:endParaRPr lang="en-US" dirty="0"/>
        </a:p>
      </dgm:t>
    </dgm:pt>
    <dgm:pt modelId="{D39B0DA2-89E1-4A97-87E3-93F55ADA4DCB}" type="parTrans" cxnId="{508AD43C-CD52-4CB7-A7A7-9551A4B3244E}">
      <dgm:prSet/>
      <dgm:spPr/>
      <dgm:t>
        <a:bodyPr/>
        <a:lstStyle/>
        <a:p>
          <a:endParaRPr lang="en-US"/>
        </a:p>
      </dgm:t>
    </dgm:pt>
    <dgm:pt modelId="{321787A0-FF70-4FBC-96DF-654AD7F50785}" type="sibTrans" cxnId="{508AD43C-CD52-4CB7-A7A7-9551A4B3244E}">
      <dgm:prSet/>
      <dgm:spPr/>
      <dgm:t>
        <a:bodyPr/>
        <a:lstStyle/>
        <a:p>
          <a:endParaRPr lang="en-US"/>
        </a:p>
      </dgm:t>
    </dgm:pt>
    <dgm:pt modelId="{7C8C48AA-C707-41E6-B830-4C7577C64E82}">
      <dgm:prSet/>
      <dgm:spPr/>
      <dgm:t>
        <a:bodyPr/>
        <a:lstStyle/>
        <a:p>
          <a:r>
            <a:rPr lang="en-IN" b="1" i="0"/>
            <a:t>Frustration - Encountering Challenges: Annoyed but Resilient</a:t>
          </a:r>
          <a:endParaRPr lang="en-US"/>
        </a:p>
      </dgm:t>
    </dgm:pt>
    <dgm:pt modelId="{F1E7DDAF-9813-4081-9BB6-6A4EFE67BF30}" type="parTrans" cxnId="{3272F975-EC23-4909-90AD-C787F4EDE3D3}">
      <dgm:prSet/>
      <dgm:spPr/>
      <dgm:t>
        <a:bodyPr/>
        <a:lstStyle/>
        <a:p>
          <a:endParaRPr lang="en-US"/>
        </a:p>
      </dgm:t>
    </dgm:pt>
    <dgm:pt modelId="{2E138FDD-4547-4EBC-9D11-830B0D0920CA}" type="sibTrans" cxnId="{3272F975-EC23-4909-90AD-C787F4EDE3D3}">
      <dgm:prSet/>
      <dgm:spPr/>
      <dgm:t>
        <a:bodyPr/>
        <a:lstStyle/>
        <a:p>
          <a:endParaRPr lang="en-US"/>
        </a:p>
      </dgm:t>
    </dgm:pt>
    <dgm:pt modelId="{EC708A53-3C4A-4EEB-9E8C-C1A9B3467E25}">
      <dgm:prSet/>
      <dgm:spPr>
        <a:blipFill rotWithShape="0">
          <a:blip xmlns:r="http://schemas.openxmlformats.org/officeDocument/2006/relationships" r:embed="rId4"/>
          <a:srcRect/>
          <a:stretch>
            <a:fillRect/>
          </a:stretch>
        </a:blipFill>
      </dgm:spPr>
      <dgm:t>
        <a:bodyPr/>
        <a:lstStyle/>
        <a:p>
          <a:endParaRPr lang="en-US" dirty="0"/>
        </a:p>
      </dgm:t>
    </dgm:pt>
    <dgm:pt modelId="{64BDDA77-6DF9-4CD5-83D6-C43912A596A5}" type="parTrans" cxnId="{79026FAA-C332-439B-BD22-52F3E6EC5A66}">
      <dgm:prSet/>
      <dgm:spPr/>
      <dgm:t>
        <a:bodyPr/>
        <a:lstStyle/>
        <a:p>
          <a:endParaRPr lang="en-US"/>
        </a:p>
      </dgm:t>
    </dgm:pt>
    <dgm:pt modelId="{D8D8DFBA-0468-4E35-9E90-CA2E04337E7B}" type="sibTrans" cxnId="{79026FAA-C332-439B-BD22-52F3E6EC5A66}">
      <dgm:prSet/>
      <dgm:spPr/>
      <dgm:t>
        <a:bodyPr/>
        <a:lstStyle/>
        <a:p>
          <a:endParaRPr lang="en-US"/>
        </a:p>
      </dgm:t>
    </dgm:pt>
    <dgm:pt modelId="{37CA3238-73AD-4868-B9EA-EBE25CEC8260}">
      <dgm:prSet/>
      <dgm:spPr/>
      <dgm:t>
        <a:bodyPr/>
        <a:lstStyle/>
        <a:p>
          <a:r>
            <a:rPr lang="en-IN" b="1" i="0"/>
            <a:t>One-Liner:</a:t>
          </a:r>
          <a:r>
            <a:rPr lang="en-IN" b="0" i="0"/>
            <a:t> "Facing hurdles? Every champion does. Let’s push through to brighter days!"</a:t>
          </a:r>
          <a:endParaRPr lang="en-US"/>
        </a:p>
      </dgm:t>
    </dgm:pt>
    <dgm:pt modelId="{324344D7-AA50-406C-8A4D-9CFBA4B13D96}" type="parTrans" cxnId="{61AA3C21-032A-4907-A39C-569477DFE256}">
      <dgm:prSet/>
      <dgm:spPr/>
      <dgm:t>
        <a:bodyPr/>
        <a:lstStyle/>
        <a:p>
          <a:endParaRPr lang="en-US"/>
        </a:p>
      </dgm:t>
    </dgm:pt>
    <dgm:pt modelId="{6D8C16BE-9FB3-490B-AA49-E1DD280CFECA}" type="sibTrans" cxnId="{61AA3C21-032A-4907-A39C-569477DFE256}">
      <dgm:prSet/>
      <dgm:spPr/>
      <dgm:t>
        <a:bodyPr/>
        <a:lstStyle/>
        <a:p>
          <a:endParaRPr lang="en-US"/>
        </a:p>
      </dgm:t>
    </dgm:pt>
    <dgm:pt modelId="{883F6FCF-0BD4-8C47-B313-C6F487BD0770}" type="pres">
      <dgm:prSet presAssocID="{0B72FA5C-B768-4AAF-8AF7-56FDAB7848D5}" presName="Name0" presStyleCnt="0">
        <dgm:presLayoutVars>
          <dgm:dir/>
          <dgm:resizeHandles val="exact"/>
        </dgm:presLayoutVars>
      </dgm:prSet>
      <dgm:spPr/>
    </dgm:pt>
    <dgm:pt modelId="{D203BE94-A351-7E4C-8A9C-CBF038EBBEE1}" type="pres">
      <dgm:prSet presAssocID="{ED2F221A-A9DB-40AE-892C-AA8F79251E21}" presName="node" presStyleLbl="node1" presStyleIdx="0" presStyleCnt="13">
        <dgm:presLayoutVars>
          <dgm:bulletEnabled val="1"/>
        </dgm:presLayoutVars>
      </dgm:prSet>
      <dgm:spPr/>
    </dgm:pt>
    <dgm:pt modelId="{99373F64-4A3C-AE43-9F98-C739F07DFF46}" type="pres">
      <dgm:prSet presAssocID="{28FEFB20-C56B-4E22-9CE8-473EBF3B7FEF}" presName="sibTrans" presStyleLbl="sibTrans1D1" presStyleIdx="0" presStyleCnt="12"/>
      <dgm:spPr/>
    </dgm:pt>
    <dgm:pt modelId="{016852BC-6D00-964D-B873-E1635605F29B}" type="pres">
      <dgm:prSet presAssocID="{28FEFB20-C56B-4E22-9CE8-473EBF3B7FEF}" presName="connectorText" presStyleLbl="sibTrans1D1" presStyleIdx="0" presStyleCnt="12"/>
      <dgm:spPr/>
    </dgm:pt>
    <dgm:pt modelId="{58BC243F-F19D-E14E-8FE0-C575BE306BDF}" type="pres">
      <dgm:prSet presAssocID="{21272CD6-EFC3-45E6-81A5-9C8A6FC85CB7}" presName="node" presStyleLbl="node1" presStyleIdx="1" presStyleCnt="13">
        <dgm:presLayoutVars>
          <dgm:bulletEnabled val="1"/>
        </dgm:presLayoutVars>
      </dgm:prSet>
      <dgm:spPr/>
    </dgm:pt>
    <dgm:pt modelId="{4BEA4DDF-B804-254E-8C2A-DE489BC7D98A}" type="pres">
      <dgm:prSet presAssocID="{F44B9F33-3BF6-48AA-B947-3AFDF666FF2B}" presName="sibTrans" presStyleLbl="sibTrans1D1" presStyleIdx="1" presStyleCnt="12"/>
      <dgm:spPr/>
    </dgm:pt>
    <dgm:pt modelId="{DC15A6C2-D086-3A48-AB71-8E18A6F24EEA}" type="pres">
      <dgm:prSet presAssocID="{F44B9F33-3BF6-48AA-B947-3AFDF666FF2B}" presName="connectorText" presStyleLbl="sibTrans1D1" presStyleIdx="1" presStyleCnt="12"/>
      <dgm:spPr/>
    </dgm:pt>
    <dgm:pt modelId="{A79394FF-DD1A-2244-9311-C22D504EE58C}" type="pres">
      <dgm:prSet presAssocID="{02964C48-77A6-48FD-B185-35573209F3BF}" presName="node" presStyleLbl="node1" presStyleIdx="2" presStyleCnt="13">
        <dgm:presLayoutVars>
          <dgm:bulletEnabled val="1"/>
        </dgm:presLayoutVars>
      </dgm:prSet>
      <dgm:spPr/>
    </dgm:pt>
    <dgm:pt modelId="{0A582BE0-2D27-2941-A7D7-625FA60C6340}" type="pres">
      <dgm:prSet presAssocID="{EF9E13C2-DEFC-4165-9D12-98BC3995CC25}" presName="sibTrans" presStyleLbl="sibTrans1D1" presStyleIdx="2" presStyleCnt="12"/>
      <dgm:spPr/>
    </dgm:pt>
    <dgm:pt modelId="{09051245-B7AE-8243-AF8B-AC532294B6EB}" type="pres">
      <dgm:prSet presAssocID="{EF9E13C2-DEFC-4165-9D12-98BC3995CC25}" presName="connectorText" presStyleLbl="sibTrans1D1" presStyleIdx="2" presStyleCnt="12"/>
      <dgm:spPr/>
    </dgm:pt>
    <dgm:pt modelId="{46F2A0BF-B3C7-CE4D-8470-F592B924883F}" type="pres">
      <dgm:prSet presAssocID="{63A1EAA6-555F-4638-9D19-45A2098B53B1}" presName="node" presStyleLbl="node1" presStyleIdx="3" presStyleCnt="13">
        <dgm:presLayoutVars>
          <dgm:bulletEnabled val="1"/>
        </dgm:presLayoutVars>
      </dgm:prSet>
      <dgm:spPr/>
    </dgm:pt>
    <dgm:pt modelId="{DAC8FB33-F023-474B-8D1D-9724F61AEDDA}" type="pres">
      <dgm:prSet presAssocID="{7D83D38D-FCD3-4A22-A421-2ED0B6548215}" presName="sibTrans" presStyleLbl="sibTrans1D1" presStyleIdx="3" presStyleCnt="12"/>
      <dgm:spPr/>
    </dgm:pt>
    <dgm:pt modelId="{282837F0-7FC0-1741-8505-2414927F408C}" type="pres">
      <dgm:prSet presAssocID="{7D83D38D-FCD3-4A22-A421-2ED0B6548215}" presName="connectorText" presStyleLbl="sibTrans1D1" presStyleIdx="3" presStyleCnt="12"/>
      <dgm:spPr/>
    </dgm:pt>
    <dgm:pt modelId="{BCB6ED0A-060B-DB4A-9A38-50D7D9D7FF14}" type="pres">
      <dgm:prSet presAssocID="{1912B62A-0D17-4CD1-B560-8BF5A45C07F6}" presName="node" presStyleLbl="node1" presStyleIdx="4" presStyleCnt="13" custLinFactNeighborX="382" custLinFactNeighborY="5555">
        <dgm:presLayoutVars>
          <dgm:bulletEnabled val="1"/>
        </dgm:presLayoutVars>
      </dgm:prSet>
      <dgm:spPr/>
    </dgm:pt>
    <dgm:pt modelId="{71679173-48DE-CF45-81A4-085C5EA6BF77}" type="pres">
      <dgm:prSet presAssocID="{725619C9-8D37-426F-924E-3309AB9431E9}" presName="sibTrans" presStyleLbl="sibTrans1D1" presStyleIdx="4" presStyleCnt="12"/>
      <dgm:spPr/>
    </dgm:pt>
    <dgm:pt modelId="{9AC44FF0-5178-DE45-BACC-4692C6465872}" type="pres">
      <dgm:prSet presAssocID="{725619C9-8D37-426F-924E-3309AB9431E9}" presName="connectorText" presStyleLbl="sibTrans1D1" presStyleIdx="4" presStyleCnt="12"/>
      <dgm:spPr/>
    </dgm:pt>
    <dgm:pt modelId="{9CAEF162-26B1-BD4F-AF1A-519D11678D11}" type="pres">
      <dgm:prSet presAssocID="{051E45B4-39BE-414A-9E31-BDE3479E3071}" presName="node" presStyleLbl="node1" presStyleIdx="5" presStyleCnt="13">
        <dgm:presLayoutVars>
          <dgm:bulletEnabled val="1"/>
        </dgm:presLayoutVars>
      </dgm:prSet>
      <dgm:spPr/>
    </dgm:pt>
    <dgm:pt modelId="{6EDFCE9C-09AE-4C47-8610-A2C8B59EAB27}" type="pres">
      <dgm:prSet presAssocID="{913588E7-D4E3-44DD-9760-409B06BA1D53}" presName="sibTrans" presStyleLbl="sibTrans1D1" presStyleIdx="5" presStyleCnt="12"/>
      <dgm:spPr/>
    </dgm:pt>
    <dgm:pt modelId="{8747ABE8-5D60-6E41-B43E-3BF17F56DF11}" type="pres">
      <dgm:prSet presAssocID="{913588E7-D4E3-44DD-9760-409B06BA1D53}" presName="connectorText" presStyleLbl="sibTrans1D1" presStyleIdx="5" presStyleCnt="12"/>
      <dgm:spPr/>
    </dgm:pt>
    <dgm:pt modelId="{E1CA68E5-625B-474C-90C2-BF18F3E128B7}" type="pres">
      <dgm:prSet presAssocID="{63EE7887-7A07-48B1-B227-9836D59444A6}" presName="node" presStyleLbl="node1" presStyleIdx="6" presStyleCnt="13">
        <dgm:presLayoutVars>
          <dgm:bulletEnabled val="1"/>
        </dgm:presLayoutVars>
      </dgm:prSet>
      <dgm:spPr/>
    </dgm:pt>
    <dgm:pt modelId="{D626E4F4-B228-9045-AF8E-B699B2095C8D}" type="pres">
      <dgm:prSet presAssocID="{FACF73D1-E67E-41F0-8DA2-F355FBDE617A}" presName="sibTrans" presStyleLbl="sibTrans1D1" presStyleIdx="6" presStyleCnt="12"/>
      <dgm:spPr/>
    </dgm:pt>
    <dgm:pt modelId="{BB7EDEA0-4CE0-9045-B7B1-D6B6AAB4FB1C}" type="pres">
      <dgm:prSet presAssocID="{FACF73D1-E67E-41F0-8DA2-F355FBDE617A}" presName="connectorText" presStyleLbl="sibTrans1D1" presStyleIdx="6" presStyleCnt="12"/>
      <dgm:spPr/>
    </dgm:pt>
    <dgm:pt modelId="{BA3C5F45-6411-1649-8D1B-25DE6ECF58A4}" type="pres">
      <dgm:prSet presAssocID="{0E94BAA7-274E-400B-B2C0-0BAB235B5244}" presName="node" presStyleLbl="node1" presStyleIdx="7" presStyleCnt="13">
        <dgm:presLayoutVars>
          <dgm:bulletEnabled val="1"/>
        </dgm:presLayoutVars>
      </dgm:prSet>
      <dgm:spPr/>
    </dgm:pt>
    <dgm:pt modelId="{043589D4-0BC0-A746-BED2-2EB201F6B40D}" type="pres">
      <dgm:prSet presAssocID="{28423CEB-4FDF-42E6-8C10-45997C7C0ED1}" presName="sibTrans" presStyleLbl="sibTrans1D1" presStyleIdx="7" presStyleCnt="12"/>
      <dgm:spPr/>
    </dgm:pt>
    <dgm:pt modelId="{DFFA310A-9DC1-7D44-B1C1-137B2DCF8507}" type="pres">
      <dgm:prSet presAssocID="{28423CEB-4FDF-42E6-8C10-45997C7C0ED1}" presName="connectorText" presStyleLbl="sibTrans1D1" presStyleIdx="7" presStyleCnt="12"/>
      <dgm:spPr/>
    </dgm:pt>
    <dgm:pt modelId="{1AC06A24-17D7-1E43-8485-419804FB812C}" type="pres">
      <dgm:prSet presAssocID="{33C65118-047D-448A-88CC-2AD15EC9FF09}" presName="node" presStyleLbl="node1" presStyleIdx="8" presStyleCnt="13">
        <dgm:presLayoutVars>
          <dgm:bulletEnabled val="1"/>
        </dgm:presLayoutVars>
      </dgm:prSet>
      <dgm:spPr/>
    </dgm:pt>
    <dgm:pt modelId="{68B8DE9A-0054-544C-A2D0-8C9744426265}" type="pres">
      <dgm:prSet presAssocID="{F41BC237-6707-40F3-8DCF-906D97314ADA}" presName="sibTrans" presStyleLbl="sibTrans1D1" presStyleIdx="8" presStyleCnt="12"/>
      <dgm:spPr/>
    </dgm:pt>
    <dgm:pt modelId="{78FAD748-3E3D-944C-A1BB-FC18A51DB37B}" type="pres">
      <dgm:prSet presAssocID="{F41BC237-6707-40F3-8DCF-906D97314ADA}" presName="connectorText" presStyleLbl="sibTrans1D1" presStyleIdx="8" presStyleCnt="12"/>
      <dgm:spPr/>
    </dgm:pt>
    <dgm:pt modelId="{C77BB42E-0FAA-CD4C-BD02-C1F44613A1FE}" type="pres">
      <dgm:prSet presAssocID="{5F77BE5E-AAC3-40A6-B7CA-0EA29ABBEB4C}" presName="node" presStyleLbl="node1" presStyleIdx="9" presStyleCnt="13">
        <dgm:presLayoutVars>
          <dgm:bulletEnabled val="1"/>
        </dgm:presLayoutVars>
      </dgm:prSet>
      <dgm:spPr/>
    </dgm:pt>
    <dgm:pt modelId="{41E5DAA9-E3F3-6649-82DC-1571568AE78D}" type="pres">
      <dgm:prSet presAssocID="{321787A0-FF70-4FBC-96DF-654AD7F50785}" presName="sibTrans" presStyleLbl="sibTrans1D1" presStyleIdx="9" presStyleCnt="12"/>
      <dgm:spPr/>
    </dgm:pt>
    <dgm:pt modelId="{2AF8D611-560E-8548-A6FB-CE75E8C1CAB3}" type="pres">
      <dgm:prSet presAssocID="{321787A0-FF70-4FBC-96DF-654AD7F50785}" presName="connectorText" presStyleLbl="sibTrans1D1" presStyleIdx="9" presStyleCnt="12"/>
      <dgm:spPr/>
    </dgm:pt>
    <dgm:pt modelId="{A608A909-8845-3843-B595-9EC9E28B3959}" type="pres">
      <dgm:prSet presAssocID="{7C8C48AA-C707-41E6-B830-4C7577C64E82}" presName="node" presStyleLbl="node1" presStyleIdx="10" presStyleCnt="13">
        <dgm:presLayoutVars>
          <dgm:bulletEnabled val="1"/>
        </dgm:presLayoutVars>
      </dgm:prSet>
      <dgm:spPr/>
    </dgm:pt>
    <dgm:pt modelId="{539B8174-D24B-D94C-8E97-7D9EFAEB27A4}" type="pres">
      <dgm:prSet presAssocID="{2E138FDD-4547-4EBC-9D11-830B0D0920CA}" presName="sibTrans" presStyleLbl="sibTrans1D1" presStyleIdx="10" presStyleCnt="12"/>
      <dgm:spPr/>
    </dgm:pt>
    <dgm:pt modelId="{13B146E4-ACF4-BA4A-B46E-05330536518F}" type="pres">
      <dgm:prSet presAssocID="{2E138FDD-4547-4EBC-9D11-830B0D0920CA}" presName="connectorText" presStyleLbl="sibTrans1D1" presStyleIdx="10" presStyleCnt="12"/>
      <dgm:spPr/>
    </dgm:pt>
    <dgm:pt modelId="{812A01D7-8C08-1A46-8593-A3067E93593E}" type="pres">
      <dgm:prSet presAssocID="{EC708A53-3C4A-4EEB-9E8C-C1A9B3467E25}" presName="node" presStyleLbl="node1" presStyleIdx="11" presStyleCnt="13">
        <dgm:presLayoutVars>
          <dgm:bulletEnabled val="1"/>
        </dgm:presLayoutVars>
      </dgm:prSet>
      <dgm:spPr/>
    </dgm:pt>
    <dgm:pt modelId="{9045F6AF-A2AD-D24B-B29F-AA4245FA5D86}" type="pres">
      <dgm:prSet presAssocID="{D8D8DFBA-0468-4E35-9E90-CA2E04337E7B}" presName="sibTrans" presStyleLbl="sibTrans1D1" presStyleIdx="11" presStyleCnt="12"/>
      <dgm:spPr/>
    </dgm:pt>
    <dgm:pt modelId="{0A2E6BAD-97F5-FD4F-90B0-779FFAD1111D}" type="pres">
      <dgm:prSet presAssocID="{D8D8DFBA-0468-4E35-9E90-CA2E04337E7B}" presName="connectorText" presStyleLbl="sibTrans1D1" presStyleIdx="11" presStyleCnt="12"/>
      <dgm:spPr/>
    </dgm:pt>
    <dgm:pt modelId="{3666291C-98FD-DD48-83A8-7BF623E5117D}" type="pres">
      <dgm:prSet presAssocID="{37CA3238-73AD-4868-B9EA-EBE25CEC8260}" presName="node" presStyleLbl="node1" presStyleIdx="12" presStyleCnt="13">
        <dgm:presLayoutVars>
          <dgm:bulletEnabled val="1"/>
        </dgm:presLayoutVars>
      </dgm:prSet>
      <dgm:spPr/>
    </dgm:pt>
  </dgm:ptLst>
  <dgm:cxnLst>
    <dgm:cxn modelId="{5A12E108-28B5-0940-8B14-45821A380EE4}" type="presOf" srcId="{EF9E13C2-DEFC-4165-9D12-98BC3995CC25}" destId="{0A582BE0-2D27-2941-A7D7-625FA60C6340}" srcOrd="0" destOrd="0" presId="urn:microsoft.com/office/officeart/2016/7/layout/RepeatingBendingProcessNew"/>
    <dgm:cxn modelId="{A47DCD0E-E9C1-C443-918F-2EB73B22F6A7}" type="presOf" srcId="{1912B62A-0D17-4CD1-B560-8BF5A45C07F6}" destId="{BCB6ED0A-060B-DB4A-9A38-50D7D9D7FF14}" srcOrd="0" destOrd="0" presId="urn:microsoft.com/office/officeart/2016/7/layout/RepeatingBendingProcessNew"/>
    <dgm:cxn modelId="{EAE8E018-6AB4-3843-9016-15E0A4121C7E}" type="presOf" srcId="{02964C48-77A6-48FD-B185-35573209F3BF}" destId="{A79394FF-DD1A-2244-9311-C22D504EE58C}" srcOrd="0" destOrd="0" presId="urn:microsoft.com/office/officeart/2016/7/layout/RepeatingBendingProcessNew"/>
    <dgm:cxn modelId="{3026891A-DB64-EA4F-BA91-3DE43A6A1AD4}" type="presOf" srcId="{37CA3238-73AD-4868-B9EA-EBE25CEC8260}" destId="{3666291C-98FD-DD48-83A8-7BF623E5117D}" srcOrd="0" destOrd="0" presId="urn:microsoft.com/office/officeart/2016/7/layout/RepeatingBendingProcessNew"/>
    <dgm:cxn modelId="{61AA3C21-032A-4907-A39C-569477DFE256}" srcId="{0B72FA5C-B768-4AAF-8AF7-56FDAB7848D5}" destId="{37CA3238-73AD-4868-B9EA-EBE25CEC8260}" srcOrd="12" destOrd="0" parTransId="{324344D7-AA50-406C-8A4D-9CFBA4B13D96}" sibTransId="{6D8C16BE-9FB3-490B-AA49-E1DD280CFECA}"/>
    <dgm:cxn modelId="{15A38B21-1963-4685-91B7-1C4811C43EA8}" srcId="{0B72FA5C-B768-4AAF-8AF7-56FDAB7848D5}" destId="{0E94BAA7-274E-400B-B2C0-0BAB235B5244}" srcOrd="7" destOrd="0" parTransId="{14FF14F8-0143-4B42-9DAC-B996AADC770C}" sibTransId="{28423CEB-4FDF-42E6-8C10-45997C7C0ED1}"/>
    <dgm:cxn modelId="{ADA6CD2B-1C79-6447-B54D-3015B39415AA}" type="presOf" srcId="{FACF73D1-E67E-41F0-8DA2-F355FBDE617A}" destId="{BB7EDEA0-4CE0-9045-B7B1-D6B6AAB4FB1C}" srcOrd="1" destOrd="0" presId="urn:microsoft.com/office/officeart/2016/7/layout/RepeatingBendingProcessNew"/>
    <dgm:cxn modelId="{A5E5512C-71E0-F74F-ADA0-0C83883F8B9D}" type="presOf" srcId="{5F77BE5E-AAC3-40A6-B7CA-0EA29ABBEB4C}" destId="{C77BB42E-0FAA-CD4C-BD02-C1F44613A1FE}" srcOrd="0" destOrd="0" presId="urn:microsoft.com/office/officeart/2016/7/layout/RepeatingBendingProcessNew"/>
    <dgm:cxn modelId="{2341F62D-921E-114B-A276-C98DFEC4F54A}" type="presOf" srcId="{F41BC237-6707-40F3-8DCF-906D97314ADA}" destId="{78FAD748-3E3D-944C-A1BB-FC18A51DB37B}" srcOrd="1" destOrd="0" presId="urn:microsoft.com/office/officeart/2016/7/layout/RepeatingBendingProcessNew"/>
    <dgm:cxn modelId="{39EB372F-3F18-6442-91E3-44B349658621}" type="presOf" srcId="{28FEFB20-C56B-4E22-9CE8-473EBF3B7FEF}" destId="{016852BC-6D00-964D-B873-E1635605F29B}" srcOrd="1" destOrd="0" presId="urn:microsoft.com/office/officeart/2016/7/layout/RepeatingBendingProcessNew"/>
    <dgm:cxn modelId="{C2EFE432-414E-4213-A004-C706ED7739D9}" srcId="{0B72FA5C-B768-4AAF-8AF7-56FDAB7848D5}" destId="{21272CD6-EFC3-45E6-81A5-9C8A6FC85CB7}" srcOrd="1" destOrd="0" parTransId="{692D59E6-62CB-4328-B81D-6BA83C7A0A8B}" sibTransId="{F44B9F33-3BF6-48AA-B947-3AFDF666FF2B}"/>
    <dgm:cxn modelId="{EDF66339-2383-5F48-833E-73AAA5CB2017}" type="presOf" srcId="{21272CD6-EFC3-45E6-81A5-9C8A6FC85CB7}" destId="{58BC243F-F19D-E14E-8FE0-C575BE306BDF}" srcOrd="0" destOrd="0" presId="urn:microsoft.com/office/officeart/2016/7/layout/RepeatingBendingProcessNew"/>
    <dgm:cxn modelId="{508AD43C-CD52-4CB7-A7A7-9551A4B3244E}" srcId="{0B72FA5C-B768-4AAF-8AF7-56FDAB7848D5}" destId="{5F77BE5E-AAC3-40A6-B7CA-0EA29ABBEB4C}" srcOrd="9" destOrd="0" parTransId="{D39B0DA2-89E1-4A97-87E3-93F55ADA4DCB}" sibTransId="{321787A0-FF70-4FBC-96DF-654AD7F50785}"/>
    <dgm:cxn modelId="{EFA3D23D-3666-E04B-9A8F-351815FD5E63}" type="presOf" srcId="{0B72FA5C-B768-4AAF-8AF7-56FDAB7848D5}" destId="{883F6FCF-0BD4-8C47-B313-C6F487BD0770}" srcOrd="0" destOrd="0" presId="urn:microsoft.com/office/officeart/2016/7/layout/RepeatingBendingProcessNew"/>
    <dgm:cxn modelId="{FD74EF4B-C74C-40BB-BB9E-C0FE6A548EA4}" srcId="{0B72FA5C-B768-4AAF-8AF7-56FDAB7848D5}" destId="{ED2F221A-A9DB-40AE-892C-AA8F79251E21}" srcOrd="0" destOrd="0" parTransId="{9B1E7BE3-7FFC-4529-B1AB-43CA7882D742}" sibTransId="{28FEFB20-C56B-4E22-9CE8-473EBF3B7FEF}"/>
    <dgm:cxn modelId="{6074C14E-6798-BD4E-919D-B975507A2A99}" type="presOf" srcId="{63A1EAA6-555F-4638-9D19-45A2098B53B1}" destId="{46F2A0BF-B3C7-CE4D-8470-F592B924883F}" srcOrd="0" destOrd="0" presId="urn:microsoft.com/office/officeart/2016/7/layout/RepeatingBendingProcessNew"/>
    <dgm:cxn modelId="{20A52356-53C3-4B28-BC3F-8A216F8603DE}" srcId="{0B72FA5C-B768-4AAF-8AF7-56FDAB7848D5}" destId="{1912B62A-0D17-4CD1-B560-8BF5A45C07F6}" srcOrd="4" destOrd="0" parTransId="{7E346DD7-E2A0-4A14-B91B-B1565B83D88F}" sibTransId="{725619C9-8D37-426F-924E-3309AB9431E9}"/>
    <dgm:cxn modelId="{7B85C859-B31C-2E4F-B558-B1320625BC0C}" type="presOf" srcId="{FACF73D1-E67E-41F0-8DA2-F355FBDE617A}" destId="{D626E4F4-B228-9045-AF8E-B699B2095C8D}" srcOrd="0" destOrd="0" presId="urn:microsoft.com/office/officeart/2016/7/layout/RepeatingBendingProcessNew"/>
    <dgm:cxn modelId="{75FAFB61-B1FE-3749-BCD6-4E906B7532FA}" type="presOf" srcId="{63EE7887-7A07-48B1-B227-9836D59444A6}" destId="{E1CA68E5-625B-474C-90C2-BF18F3E128B7}" srcOrd="0" destOrd="0" presId="urn:microsoft.com/office/officeart/2016/7/layout/RepeatingBendingProcessNew"/>
    <dgm:cxn modelId="{51CA1F68-54D6-4924-9222-8316751C01E9}" srcId="{0B72FA5C-B768-4AAF-8AF7-56FDAB7848D5}" destId="{051E45B4-39BE-414A-9E31-BDE3479E3071}" srcOrd="5" destOrd="0" parTransId="{2B99E104-96A4-45BB-9060-F1B3E8EB8A9D}" sibTransId="{913588E7-D4E3-44DD-9760-409B06BA1D53}"/>
    <dgm:cxn modelId="{EBD7A26B-60CB-1E40-8983-3D7EBBCE33D0}" type="presOf" srcId="{321787A0-FF70-4FBC-96DF-654AD7F50785}" destId="{41E5DAA9-E3F3-6649-82DC-1571568AE78D}" srcOrd="0" destOrd="0" presId="urn:microsoft.com/office/officeart/2016/7/layout/RepeatingBendingProcessNew"/>
    <dgm:cxn modelId="{6861F96B-29E1-D24B-975B-9E98FFDBFDBE}" type="presOf" srcId="{28423CEB-4FDF-42E6-8C10-45997C7C0ED1}" destId="{043589D4-0BC0-A746-BED2-2EB201F6B40D}" srcOrd="0" destOrd="0" presId="urn:microsoft.com/office/officeart/2016/7/layout/RepeatingBendingProcessNew"/>
    <dgm:cxn modelId="{A7D73775-8107-0B4A-98CF-A7A575F7DAD7}" type="presOf" srcId="{D8D8DFBA-0468-4E35-9E90-CA2E04337E7B}" destId="{0A2E6BAD-97F5-FD4F-90B0-779FFAD1111D}" srcOrd="1" destOrd="0" presId="urn:microsoft.com/office/officeart/2016/7/layout/RepeatingBendingProcessNew"/>
    <dgm:cxn modelId="{3272F975-EC23-4909-90AD-C787F4EDE3D3}" srcId="{0B72FA5C-B768-4AAF-8AF7-56FDAB7848D5}" destId="{7C8C48AA-C707-41E6-B830-4C7577C64E82}" srcOrd="10" destOrd="0" parTransId="{F1E7DDAF-9813-4081-9BB6-6A4EFE67BF30}" sibTransId="{2E138FDD-4547-4EBC-9D11-830B0D0920CA}"/>
    <dgm:cxn modelId="{DC30087D-05AF-4964-B718-24D0DB89C8B3}" srcId="{0B72FA5C-B768-4AAF-8AF7-56FDAB7848D5}" destId="{02964C48-77A6-48FD-B185-35573209F3BF}" srcOrd="2" destOrd="0" parTransId="{9FCAED52-683D-44FF-941B-B9CC6666C104}" sibTransId="{EF9E13C2-DEFC-4165-9D12-98BC3995CC25}"/>
    <dgm:cxn modelId="{65572E7D-1D1A-4676-B6F8-5E812BE16990}" srcId="{0B72FA5C-B768-4AAF-8AF7-56FDAB7848D5}" destId="{63A1EAA6-555F-4638-9D19-45A2098B53B1}" srcOrd="3" destOrd="0" parTransId="{FBAAF915-91CB-4E10-B5EE-B968EBC60234}" sibTransId="{7D83D38D-FCD3-4A22-A421-2ED0B6548215}"/>
    <dgm:cxn modelId="{A90CA97E-ABA4-0D49-AEEF-6D6CC61D153A}" type="presOf" srcId="{725619C9-8D37-426F-924E-3309AB9431E9}" destId="{71679173-48DE-CF45-81A4-085C5EA6BF77}" srcOrd="0" destOrd="0" presId="urn:microsoft.com/office/officeart/2016/7/layout/RepeatingBendingProcessNew"/>
    <dgm:cxn modelId="{C1766584-5E48-2C4F-A50E-E8F33005BB78}" type="presOf" srcId="{D8D8DFBA-0468-4E35-9E90-CA2E04337E7B}" destId="{9045F6AF-A2AD-D24B-B29F-AA4245FA5D86}" srcOrd="0" destOrd="0" presId="urn:microsoft.com/office/officeart/2016/7/layout/RepeatingBendingProcessNew"/>
    <dgm:cxn modelId="{A2471A85-05D0-764A-9818-91B6BF73EADB}" type="presOf" srcId="{2E138FDD-4547-4EBC-9D11-830B0D0920CA}" destId="{539B8174-D24B-D94C-8E97-7D9EFAEB27A4}" srcOrd="0" destOrd="0" presId="urn:microsoft.com/office/officeart/2016/7/layout/RepeatingBendingProcessNew"/>
    <dgm:cxn modelId="{0503D585-5902-A54F-B00F-1D8C3252E577}" type="presOf" srcId="{33C65118-047D-448A-88CC-2AD15EC9FF09}" destId="{1AC06A24-17D7-1E43-8485-419804FB812C}" srcOrd="0" destOrd="0" presId="urn:microsoft.com/office/officeart/2016/7/layout/RepeatingBendingProcessNew"/>
    <dgm:cxn modelId="{DB1ED288-04F6-A243-A49B-B67565E9DB1B}" type="presOf" srcId="{7D83D38D-FCD3-4A22-A421-2ED0B6548215}" destId="{282837F0-7FC0-1741-8505-2414927F408C}" srcOrd="1" destOrd="0" presId="urn:microsoft.com/office/officeart/2016/7/layout/RepeatingBendingProcessNew"/>
    <dgm:cxn modelId="{2EAABC89-826D-D345-8904-385CE146D0FE}" type="presOf" srcId="{F44B9F33-3BF6-48AA-B947-3AFDF666FF2B}" destId="{4BEA4DDF-B804-254E-8C2A-DE489BC7D98A}" srcOrd="0" destOrd="0" presId="urn:microsoft.com/office/officeart/2016/7/layout/RepeatingBendingProcessNew"/>
    <dgm:cxn modelId="{D1F2258A-0DB3-6D44-9BAB-332A25A276DF}" type="presOf" srcId="{EC708A53-3C4A-4EEB-9E8C-C1A9B3467E25}" destId="{812A01D7-8C08-1A46-8593-A3067E93593E}" srcOrd="0" destOrd="0" presId="urn:microsoft.com/office/officeart/2016/7/layout/RepeatingBendingProcessNew"/>
    <dgm:cxn modelId="{C4D9218F-6BBC-3445-957F-67D55F9F09D3}" type="presOf" srcId="{F41BC237-6707-40F3-8DCF-906D97314ADA}" destId="{68B8DE9A-0054-544C-A2D0-8C9744426265}" srcOrd="0" destOrd="0" presId="urn:microsoft.com/office/officeart/2016/7/layout/RepeatingBendingProcessNew"/>
    <dgm:cxn modelId="{9F8E4393-4C8F-B643-B66E-92201F706201}" type="presOf" srcId="{725619C9-8D37-426F-924E-3309AB9431E9}" destId="{9AC44FF0-5178-DE45-BACC-4692C6465872}" srcOrd="1" destOrd="0" presId="urn:microsoft.com/office/officeart/2016/7/layout/RepeatingBendingProcessNew"/>
    <dgm:cxn modelId="{65B4329E-134D-AA4B-98F5-4BA19300106B}" type="presOf" srcId="{2E138FDD-4547-4EBC-9D11-830B0D0920CA}" destId="{13B146E4-ACF4-BA4A-B46E-05330536518F}" srcOrd="1" destOrd="0" presId="urn:microsoft.com/office/officeart/2016/7/layout/RepeatingBendingProcessNew"/>
    <dgm:cxn modelId="{1E428AA4-CC03-426B-8266-6CC5A55767C6}" srcId="{0B72FA5C-B768-4AAF-8AF7-56FDAB7848D5}" destId="{63EE7887-7A07-48B1-B227-9836D59444A6}" srcOrd="6" destOrd="0" parTransId="{2136BF86-89A4-4A8E-94E2-925FE0FCEFAE}" sibTransId="{FACF73D1-E67E-41F0-8DA2-F355FBDE617A}"/>
    <dgm:cxn modelId="{CF3F22A8-E090-9747-A5C7-1E2C3A861E75}" type="presOf" srcId="{ED2F221A-A9DB-40AE-892C-AA8F79251E21}" destId="{D203BE94-A351-7E4C-8A9C-CBF038EBBEE1}" srcOrd="0" destOrd="0" presId="urn:microsoft.com/office/officeart/2016/7/layout/RepeatingBendingProcessNew"/>
    <dgm:cxn modelId="{79026FAA-C332-439B-BD22-52F3E6EC5A66}" srcId="{0B72FA5C-B768-4AAF-8AF7-56FDAB7848D5}" destId="{EC708A53-3C4A-4EEB-9E8C-C1A9B3467E25}" srcOrd="11" destOrd="0" parTransId="{64BDDA77-6DF9-4CD5-83D6-C43912A596A5}" sibTransId="{D8D8DFBA-0468-4E35-9E90-CA2E04337E7B}"/>
    <dgm:cxn modelId="{F11BF5B2-172F-3C4F-BBFA-615B8484D94E}" type="presOf" srcId="{7D83D38D-FCD3-4A22-A421-2ED0B6548215}" destId="{DAC8FB33-F023-474B-8D1D-9724F61AEDDA}" srcOrd="0" destOrd="0" presId="urn:microsoft.com/office/officeart/2016/7/layout/RepeatingBendingProcessNew"/>
    <dgm:cxn modelId="{19F1E9BB-2206-9746-AF7A-2B622CBC3B8D}" type="presOf" srcId="{F44B9F33-3BF6-48AA-B947-3AFDF666FF2B}" destId="{DC15A6C2-D086-3A48-AB71-8E18A6F24EEA}" srcOrd="1" destOrd="0" presId="urn:microsoft.com/office/officeart/2016/7/layout/RepeatingBendingProcessNew"/>
    <dgm:cxn modelId="{968C8CC1-D2C5-1E46-A7D7-E2C20DB1BB39}" type="presOf" srcId="{28423CEB-4FDF-42E6-8C10-45997C7C0ED1}" destId="{DFFA310A-9DC1-7D44-B1C1-137B2DCF8507}" srcOrd="1" destOrd="0" presId="urn:microsoft.com/office/officeart/2016/7/layout/RepeatingBendingProcessNew"/>
    <dgm:cxn modelId="{659B51C3-B537-CB4B-8E22-48064C47ABB7}" type="presOf" srcId="{051E45B4-39BE-414A-9E31-BDE3479E3071}" destId="{9CAEF162-26B1-BD4F-AF1A-519D11678D11}" srcOrd="0" destOrd="0" presId="urn:microsoft.com/office/officeart/2016/7/layout/RepeatingBendingProcessNew"/>
    <dgm:cxn modelId="{F1B63CC5-77CB-CA45-A567-DA97BB74427B}" type="presOf" srcId="{913588E7-D4E3-44DD-9760-409B06BA1D53}" destId="{6EDFCE9C-09AE-4C47-8610-A2C8B59EAB27}" srcOrd="0" destOrd="0" presId="urn:microsoft.com/office/officeart/2016/7/layout/RepeatingBendingProcessNew"/>
    <dgm:cxn modelId="{D3B501D0-E0D1-46C2-AE24-7F8644960939}" srcId="{0B72FA5C-B768-4AAF-8AF7-56FDAB7848D5}" destId="{33C65118-047D-448A-88CC-2AD15EC9FF09}" srcOrd="8" destOrd="0" parTransId="{FC26E722-ADA8-4AE8-88AB-373F0303BDF7}" sibTransId="{F41BC237-6707-40F3-8DCF-906D97314ADA}"/>
    <dgm:cxn modelId="{DF1A67DF-237B-A14D-B0D2-45BEE69A6F7C}" type="presOf" srcId="{EF9E13C2-DEFC-4165-9D12-98BC3995CC25}" destId="{09051245-B7AE-8243-AF8B-AC532294B6EB}" srcOrd="1" destOrd="0" presId="urn:microsoft.com/office/officeart/2016/7/layout/RepeatingBendingProcessNew"/>
    <dgm:cxn modelId="{A334D9E3-75E4-C24B-9202-CE527AE380D3}" type="presOf" srcId="{28FEFB20-C56B-4E22-9CE8-473EBF3B7FEF}" destId="{99373F64-4A3C-AE43-9F98-C739F07DFF46}" srcOrd="0" destOrd="0" presId="urn:microsoft.com/office/officeart/2016/7/layout/RepeatingBendingProcessNew"/>
    <dgm:cxn modelId="{3664BFEE-63A0-BB4E-A241-44528A8E26F2}" type="presOf" srcId="{321787A0-FF70-4FBC-96DF-654AD7F50785}" destId="{2AF8D611-560E-8548-A6FB-CE75E8C1CAB3}" srcOrd="1" destOrd="0" presId="urn:microsoft.com/office/officeart/2016/7/layout/RepeatingBendingProcessNew"/>
    <dgm:cxn modelId="{988D4EF1-79DA-F94D-A377-742C46F8ABE0}" type="presOf" srcId="{7C8C48AA-C707-41E6-B830-4C7577C64E82}" destId="{A608A909-8845-3843-B595-9EC9E28B3959}" srcOrd="0" destOrd="0" presId="urn:microsoft.com/office/officeart/2016/7/layout/RepeatingBendingProcessNew"/>
    <dgm:cxn modelId="{C4EF96FB-5AAE-2549-882D-E2147437B219}" type="presOf" srcId="{913588E7-D4E3-44DD-9760-409B06BA1D53}" destId="{8747ABE8-5D60-6E41-B43E-3BF17F56DF11}" srcOrd="1" destOrd="0" presId="urn:microsoft.com/office/officeart/2016/7/layout/RepeatingBendingProcessNew"/>
    <dgm:cxn modelId="{F9AEC9FC-C4B9-6443-9782-A2F4DC219881}" type="presOf" srcId="{0E94BAA7-274E-400B-B2C0-0BAB235B5244}" destId="{BA3C5F45-6411-1649-8D1B-25DE6ECF58A4}" srcOrd="0" destOrd="0" presId="urn:microsoft.com/office/officeart/2016/7/layout/RepeatingBendingProcessNew"/>
    <dgm:cxn modelId="{9E810B7F-1EF8-084D-8A7E-C436DD025B6E}" type="presParOf" srcId="{883F6FCF-0BD4-8C47-B313-C6F487BD0770}" destId="{D203BE94-A351-7E4C-8A9C-CBF038EBBEE1}" srcOrd="0" destOrd="0" presId="urn:microsoft.com/office/officeart/2016/7/layout/RepeatingBendingProcessNew"/>
    <dgm:cxn modelId="{BBB3B100-B24D-BD49-85C8-06DD890F2C53}" type="presParOf" srcId="{883F6FCF-0BD4-8C47-B313-C6F487BD0770}" destId="{99373F64-4A3C-AE43-9F98-C739F07DFF46}" srcOrd="1" destOrd="0" presId="urn:microsoft.com/office/officeart/2016/7/layout/RepeatingBendingProcessNew"/>
    <dgm:cxn modelId="{A3AC974F-2BFE-6F4A-8663-B78CA290E237}" type="presParOf" srcId="{99373F64-4A3C-AE43-9F98-C739F07DFF46}" destId="{016852BC-6D00-964D-B873-E1635605F29B}" srcOrd="0" destOrd="0" presId="urn:microsoft.com/office/officeart/2016/7/layout/RepeatingBendingProcessNew"/>
    <dgm:cxn modelId="{D693E16C-D7BF-2641-AA4E-F45B997B7E8D}" type="presParOf" srcId="{883F6FCF-0BD4-8C47-B313-C6F487BD0770}" destId="{58BC243F-F19D-E14E-8FE0-C575BE306BDF}" srcOrd="2" destOrd="0" presId="urn:microsoft.com/office/officeart/2016/7/layout/RepeatingBendingProcessNew"/>
    <dgm:cxn modelId="{13E0575D-169F-6A43-9AF7-BFD397F25837}" type="presParOf" srcId="{883F6FCF-0BD4-8C47-B313-C6F487BD0770}" destId="{4BEA4DDF-B804-254E-8C2A-DE489BC7D98A}" srcOrd="3" destOrd="0" presId="urn:microsoft.com/office/officeart/2016/7/layout/RepeatingBendingProcessNew"/>
    <dgm:cxn modelId="{0D25E6E0-A546-F140-A5CB-0F4F9C692C25}" type="presParOf" srcId="{4BEA4DDF-B804-254E-8C2A-DE489BC7D98A}" destId="{DC15A6C2-D086-3A48-AB71-8E18A6F24EEA}" srcOrd="0" destOrd="0" presId="urn:microsoft.com/office/officeart/2016/7/layout/RepeatingBendingProcessNew"/>
    <dgm:cxn modelId="{2F2F9896-78E9-1747-BEEA-2ABD22A0B198}" type="presParOf" srcId="{883F6FCF-0BD4-8C47-B313-C6F487BD0770}" destId="{A79394FF-DD1A-2244-9311-C22D504EE58C}" srcOrd="4" destOrd="0" presId="urn:microsoft.com/office/officeart/2016/7/layout/RepeatingBendingProcessNew"/>
    <dgm:cxn modelId="{8A8F3A55-72DA-274D-8FB5-FB6E49F54C10}" type="presParOf" srcId="{883F6FCF-0BD4-8C47-B313-C6F487BD0770}" destId="{0A582BE0-2D27-2941-A7D7-625FA60C6340}" srcOrd="5" destOrd="0" presId="urn:microsoft.com/office/officeart/2016/7/layout/RepeatingBendingProcessNew"/>
    <dgm:cxn modelId="{4EF93D54-76FA-CD48-AE89-97A81423E30C}" type="presParOf" srcId="{0A582BE0-2D27-2941-A7D7-625FA60C6340}" destId="{09051245-B7AE-8243-AF8B-AC532294B6EB}" srcOrd="0" destOrd="0" presId="urn:microsoft.com/office/officeart/2016/7/layout/RepeatingBendingProcessNew"/>
    <dgm:cxn modelId="{6C318B2B-D441-9743-B3D4-7588924BCFBB}" type="presParOf" srcId="{883F6FCF-0BD4-8C47-B313-C6F487BD0770}" destId="{46F2A0BF-B3C7-CE4D-8470-F592B924883F}" srcOrd="6" destOrd="0" presId="urn:microsoft.com/office/officeart/2016/7/layout/RepeatingBendingProcessNew"/>
    <dgm:cxn modelId="{F7C662DC-C3FC-E04C-A259-DE5CF11AC0FB}" type="presParOf" srcId="{883F6FCF-0BD4-8C47-B313-C6F487BD0770}" destId="{DAC8FB33-F023-474B-8D1D-9724F61AEDDA}" srcOrd="7" destOrd="0" presId="urn:microsoft.com/office/officeart/2016/7/layout/RepeatingBendingProcessNew"/>
    <dgm:cxn modelId="{EE36F0BB-39BF-814B-804C-422ACCE11E42}" type="presParOf" srcId="{DAC8FB33-F023-474B-8D1D-9724F61AEDDA}" destId="{282837F0-7FC0-1741-8505-2414927F408C}" srcOrd="0" destOrd="0" presId="urn:microsoft.com/office/officeart/2016/7/layout/RepeatingBendingProcessNew"/>
    <dgm:cxn modelId="{843DD8B8-1F69-CB4D-A01B-FC8EC74F906E}" type="presParOf" srcId="{883F6FCF-0BD4-8C47-B313-C6F487BD0770}" destId="{BCB6ED0A-060B-DB4A-9A38-50D7D9D7FF14}" srcOrd="8" destOrd="0" presId="urn:microsoft.com/office/officeart/2016/7/layout/RepeatingBendingProcessNew"/>
    <dgm:cxn modelId="{D5F4ECDC-22E1-6B4C-BE74-102262033B1D}" type="presParOf" srcId="{883F6FCF-0BD4-8C47-B313-C6F487BD0770}" destId="{71679173-48DE-CF45-81A4-085C5EA6BF77}" srcOrd="9" destOrd="0" presId="urn:microsoft.com/office/officeart/2016/7/layout/RepeatingBendingProcessNew"/>
    <dgm:cxn modelId="{CEA45ECF-FF01-704B-8521-C33DD50DA9B5}" type="presParOf" srcId="{71679173-48DE-CF45-81A4-085C5EA6BF77}" destId="{9AC44FF0-5178-DE45-BACC-4692C6465872}" srcOrd="0" destOrd="0" presId="urn:microsoft.com/office/officeart/2016/7/layout/RepeatingBendingProcessNew"/>
    <dgm:cxn modelId="{10778A8D-8FED-E941-8613-6C0BA708B8AB}" type="presParOf" srcId="{883F6FCF-0BD4-8C47-B313-C6F487BD0770}" destId="{9CAEF162-26B1-BD4F-AF1A-519D11678D11}" srcOrd="10" destOrd="0" presId="urn:microsoft.com/office/officeart/2016/7/layout/RepeatingBendingProcessNew"/>
    <dgm:cxn modelId="{7983E3AC-B280-CF43-98A8-70819A04AB87}" type="presParOf" srcId="{883F6FCF-0BD4-8C47-B313-C6F487BD0770}" destId="{6EDFCE9C-09AE-4C47-8610-A2C8B59EAB27}" srcOrd="11" destOrd="0" presId="urn:microsoft.com/office/officeart/2016/7/layout/RepeatingBendingProcessNew"/>
    <dgm:cxn modelId="{FBA5CDF6-6DA9-6344-A862-3E8B5D10EC55}" type="presParOf" srcId="{6EDFCE9C-09AE-4C47-8610-A2C8B59EAB27}" destId="{8747ABE8-5D60-6E41-B43E-3BF17F56DF11}" srcOrd="0" destOrd="0" presId="urn:microsoft.com/office/officeart/2016/7/layout/RepeatingBendingProcessNew"/>
    <dgm:cxn modelId="{A0EBD198-1496-B84C-84A9-FB0FA8DD2BD8}" type="presParOf" srcId="{883F6FCF-0BD4-8C47-B313-C6F487BD0770}" destId="{E1CA68E5-625B-474C-90C2-BF18F3E128B7}" srcOrd="12" destOrd="0" presId="urn:microsoft.com/office/officeart/2016/7/layout/RepeatingBendingProcessNew"/>
    <dgm:cxn modelId="{82CBBD9E-334F-4247-B391-F8F5275DA609}" type="presParOf" srcId="{883F6FCF-0BD4-8C47-B313-C6F487BD0770}" destId="{D626E4F4-B228-9045-AF8E-B699B2095C8D}" srcOrd="13" destOrd="0" presId="urn:microsoft.com/office/officeart/2016/7/layout/RepeatingBendingProcessNew"/>
    <dgm:cxn modelId="{810120DA-7EEC-4947-89C1-5EE53549CEAB}" type="presParOf" srcId="{D626E4F4-B228-9045-AF8E-B699B2095C8D}" destId="{BB7EDEA0-4CE0-9045-B7B1-D6B6AAB4FB1C}" srcOrd="0" destOrd="0" presId="urn:microsoft.com/office/officeart/2016/7/layout/RepeatingBendingProcessNew"/>
    <dgm:cxn modelId="{FF5603BC-CCE5-9049-B09F-5AD76F25A18C}" type="presParOf" srcId="{883F6FCF-0BD4-8C47-B313-C6F487BD0770}" destId="{BA3C5F45-6411-1649-8D1B-25DE6ECF58A4}" srcOrd="14" destOrd="0" presId="urn:microsoft.com/office/officeart/2016/7/layout/RepeatingBendingProcessNew"/>
    <dgm:cxn modelId="{75196520-B831-1043-9B3B-B4DFA3154F18}" type="presParOf" srcId="{883F6FCF-0BD4-8C47-B313-C6F487BD0770}" destId="{043589D4-0BC0-A746-BED2-2EB201F6B40D}" srcOrd="15" destOrd="0" presId="urn:microsoft.com/office/officeart/2016/7/layout/RepeatingBendingProcessNew"/>
    <dgm:cxn modelId="{F975552B-831F-404C-BC30-8AC649891CA5}" type="presParOf" srcId="{043589D4-0BC0-A746-BED2-2EB201F6B40D}" destId="{DFFA310A-9DC1-7D44-B1C1-137B2DCF8507}" srcOrd="0" destOrd="0" presId="urn:microsoft.com/office/officeart/2016/7/layout/RepeatingBendingProcessNew"/>
    <dgm:cxn modelId="{26314FEE-9307-CD47-8E16-FBAB29FDB0CD}" type="presParOf" srcId="{883F6FCF-0BD4-8C47-B313-C6F487BD0770}" destId="{1AC06A24-17D7-1E43-8485-419804FB812C}" srcOrd="16" destOrd="0" presId="urn:microsoft.com/office/officeart/2016/7/layout/RepeatingBendingProcessNew"/>
    <dgm:cxn modelId="{3A973E83-2E15-AF45-8125-4F66046AA3D4}" type="presParOf" srcId="{883F6FCF-0BD4-8C47-B313-C6F487BD0770}" destId="{68B8DE9A-0054-544C-A2D0-8C9744426265}" srcOrd="17" destOrd="0" presId="urn:microsoft.com/office/officeart/2016/7/layout/RepeatingBendingProcessNew"/>
    <dgm:cxn modelId="{BA9CCF29-F50F-E246-8EAE-1C62A5453A98}" type="presParOf" srcId="{68B8DE9A-0054-544C-A2D0-8C9744426265}" destId="{78FAD748-3E3D-944C-A1BB-FC18A51DB37B}" srcOrd="0" destOrd="0" presId="urn:microsoft.com/office/officeart/2016/7/layout/RepeatingBendingProcessNew"/>
    <dgm:cxn modelId="{18C71741-7048-9446-A3D9-D9340D5FE623}" type="presParOf" srcId="{883F6FCF-0BD4-8C47-B313-C6F487BD0770}" destId="{C77BB42E-0FAA-CD4C-BD02-C1F44613A1FE}" srcOrd="18" destOrd="0" presId="urn:microsoft.com/office/officeart/2016/7/layout/RepeatingBendingProcessNew"/>
    <dgm:cxn modelId="{16ADCE0E-3F6F-0F40-A787-8A1061B05EC2}" type="presParOf" srcId="{883F6FCF-0BD4-8C47-B313-C6F487BD0770}" destId="{41E5DAA9-E3F3-6649-82DC-1571568AE78D}" srcOrd="19" destOrd="0" presId="urn:microsoft.com/office/officeart/2016/7/layout/RepeatingBendingProcessNew"/>
    <dgm:cxn modelId="{352A1CCC-4042-2D49-B6F0-32F748096421}" type="presParOf" srcId="{41E5DAA9-E3F3-6649-82DC-1571568AE78D}" destId="{2AF8D611-560E-8548-A6FB-CE75E8C1CAB3}" srcOrd="0" destOrd="0" presId="urn:microsoft.com/office/officeart/2016/7/layout/RepeatingBendingProcessNew"/>
    <dgm:cxn modelId="{C47D0060-F4C8-454B-B8DF-586914347247}" type="presParOf" srcId="{883F6FCF-0BD4-8C47-B313-C6F487BD0770}" destId="{A608A909-8845-3843-B595-9EC9E28B3959}" srcOrd="20" destOrd="0" presId="urn:microsoft.com/office/officeart/2016/7/layout/RepeatingBendingProcessNew"/>
    <dgm:cxn modelId="{12B6113C-300C-864B-A4F4-5F3EBF18B595}" type="presParOf" srcId="{883F6FCF-0BD4-8C47-B313-C6F487BD0770}" destId="{539B8174-D24B-D94C-8E97-7D9EFAEB27A4}" srcOrd="21" destOrd="0" presId="urn:microsoft.com/office/officeart/2016/7/layout/RepeatingBendingProcessNew"/>
    <dgm:cxn modelId="{8B7B435A-85EF-794B-93C6-6E710602803D}" type="presParOf" srcId="{539B8174-D24B-D94C-8E97-7D9EFAEB27A4}" destId="{13B146E4-ACF4-BA4A-B46E-05330536518F}" srcOrd="0" destOrd="0" presId="urn:microsoft.com/office/officeart/2016/7/layout/RepeatingBendingProcessNew"/>
    <dgm:cxn modelId="{8B5A4BAE-97CA-9041-875E-6CBBC46D71E0}" type="presParOf" srcId="{883F6FCF-0BD4-8C47-B313-C6F487BD0770}" destId="{812A01D7-8C08-1A46-8593-A3067E93593E}" srcOrd="22" destOrd="0" presId="urn:microsoft.com/office/officeart/2016/7/layout/RepeatingBendingProcessNew"/>
    <dgm:cxn modelId="{E31A2738-3EAE-5443-8F20-2E339908690D}" type="presParOf" srcId="{883F6FCF-0BD4-8C47-B313-C6F487BD0770}" destId="{9045F6AF-A2AD-D24B-B29F-AA4245FA5D86}" srcOrd="23" destOrd="0" presId="urn:microsoft.com/office/officeart/2016/7/layout/RepeatingBendingProcessNew"/>
    <dgm:cxn modelId="{B289F6F7-FCF0-A743-A642-909743F9896F}" type="presParOf" srcId="{9045F6AF-A2AD-D24B-B29F-AA4245FA5D86}" destId="{0A2E6BAD-97F5-FD4F-90B0-779FFAD1111D}" srcOrd="0" destOrd="0" presId="urn:microsoft.com/office/officeart/2016/7/layout/RepeatingBendingProcessNew"/>
    <dgm:cxn modelId="{32817DBB-36DF-2548-8D97-F5D97B6AD72D}" type="presParOf" srcId="{883F6FCF-0BD4-8C47-B313-C6F487BD0770}" destId="{3666291C-98FD-DD48-83A8-7BF623E5117D}" srcOrd="2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559AA8-E8DC-4428-864C-40740340DDFB}">
      <dsp:nvSpPr>
        <dsp:cNvPr id="0" name=""/>
        <dsp:cNvSpPr/>
      </dsp:nvSpPr>
      <dsp:spPr>
        <a:xfrm>
          <a:off x="0" y="3630"/>
          <a:ext cx="10515600" cy="7399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7D4FED-2F04-4FFF-A3F0-295029AB4E8D}">
      <dsp:nvSpPr>
        <dsp:cNvPr id="0" name=""/>
        <dsp:cNvSpPr/>
      </dsp:nvSpPr>
      <dsp:spPr>
        <a:xfrm>
          <a:off x="223841" y="170124"/>
          <a:ext cx="407382" cy="4069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6DD0BC-FFF7-4577-AD9A-6567BCBD6476}">
      <dsp:nvSpPr>
        <dsp:cNvPr id="0" name=""/>
        <dsp:cNvSpPr/>
      </dsp:nvSpPr>
      <dsp:spPr>
        <a:xfrm>
          <a:off x="855065" y="136140"/>
          <a:ext cx="9236887" cy="740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90" tIns="78390" rIns="78390" bIns="78390" numCol="1" spcCol="1270" anchor="ctr" anchorCtr="0">
          <a:noAutofit/>
        </a:bodyPr>
        <a:lstStyle/>
        <a:p>
          <a:pPr marL="0" lvl="0" indent="0" algn="l" defTabSz="622300">
            <a:lnSpc>
              <a:spcPct val="100000"/>
            </a:lnSpc>
            <a:spcBef>
              <a:spcPct val="0"/>
            </a:spcBef>
            <a:spcAft>
              <a:spcPct val="35000"/>
            </a:spcAft>
            <a:buNone/>
          </a:pPr>
          <a:r>
            <a:rPr lang="en-IN" sz="1400" b="0" i="0" kern="1200" dirty="0"/>
            <a:t>While social media platforms thrive by keeping users glued through stories, shares, and likes, the banking industry faces a starkly different engagement challenge. Traditional banking apps, with their transactional nature, struggle to capture user interest beyond necessity, leading to missed opportunities in financial education, savings growth, and customer loyalty.</a:t>
          </a:r>
        </a:p>
        <a:p>
          <a:pPr marL="0" lvl="0" indent="0" algn="l" defTabSz="622300">
            <a:spcBef>
              <a:spcPct val="0"/>
            </a:spcBef>
            <a:spcAft>
              <a:spcPct val="35000"/>
            </a:spcAft>
            <a:buNone/>
          </a:pPr>
          <a:endParaRPr lang="en-US" sz="1400" kern="1200" dirty="0"/>
        </a:p>
      </dsp:txBody>
      <dsp:txXfrm>
        <a:off x="855065" y="136140"/>
        <a:ext cx="9236887" cy="740695"/>
      </dsp:txXfrm>
    </dsp:sp>
    <dsp:sp modelId="{A3559BE1-40C9-4946-8989-B4548B6CC388}">
      <dsp:nvSpPr>
        <dsp:cNvPr id="0" name=""/>
        <dsp:cNvSpPr/>
      </dsp:nvSpPr>
      <dsp:spPr>
        <a:xfrm>
          <a:off x="0" y="904475"/>
          <a:ext cx="10515600" cy="7399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B6ECFB-A341-4C01-8385-3CA72BE67B24}">
      <dsp:nvSpPr>
        <dsp:cNvPr id="0" name=""/>
        <dsp:cNvSpPr/>
      </dsp:nvSpPr>
      <dsp:spPr>
        <a:xfrm>
          <a:off x="223841" y="1070969"/>
          <a:ext cx="407382" cy="40698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0D31B2-3E0D-4B3F-AC19-0D80B3CE868F}">
      <dsp:nvSpPr>
        <dsp:cNvPr id="0" name=""/>
        <dsp:cNvSpPr/>
      </dsp:nvSpPr>
      <dsp:spPr>
        <a:xfrm>
          <a:off x="855065" y="1027416"/>
          <a:ext cx="9236887" cy="740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90" tIns="78390" rIns="78390" bIns="78390" numCol="1" spcCol="1270" anchor="ctr" anchorCtr="0">
          <a:noAutofit/>
        </a:bodyPr>
        <a:lstStyle/>
        <a:p>
          <a:pPr marL="0" lvl="0" indent="0" algn="l" defTabSz="622300">
            <a:lnSpc>
              <a:spcPct val="100000"/>
            </a:lnSpc>
            <a:spcBef>
              <a:spcPct val="0"/>
            </a:spcBef>
            <a:spcAft>
              <a:spcPct val="35000"/>
            </a:spcAft>
            <a:buNone/>
          </a:pPr>
          <a:r>
            <a:rPr lang="en-IN" sz="1400" b="0" i="0" kern="1200" dirty="0"/>
            <a:t>FinStreak begins with a simple premise: what if checking your bank app was as exciting as checking your social feed? What if every savings goal achieved, every budget maintained, and every financial milestone reached was celebrated not just by you, but within a community of like-minded individuals?</a:t>
          </a:r>
        </a:p>
        <a:p>
          <a:pPr marL="0" lvl="0" indent="0" algn="l" defTabSz="622300">
            <a:spcBef>
              <a:spcPct val="0"/>
            </a:spcBef>
            <a:spcAft>
              <a:spcPct val="35000"/>
            </a:spcAft>
            <a:buNone/>
          </a:pPr>
          <a:endParaRPr lang="en-US" sz="1400" kern="1200" dirty="0"/>
        </a:p>
      </dsp:txBody>
      <dsp:txXfrm>
        <a:off x="855065" y="1027416"/>
        <a:ext cx="9236887" cy="740695"/>
      </dsp:txXfrm>
    </dsp:sp>
    <dsp:sp modelId="{5D518E04-CAF5-4CC0-9A6C-00D0A7EC568F}">
      <dsp:nvSpPr>
        <dsp:cNvPr id="0" name=""/>
        <dsp:cNvSpPr/>
      </dsp:nvSpPr>
      <dsp:spPr>
        <a:xfrm>
          <a:off x="0" y="1805321"/>
          <a:ext cx="10515600" cy="7399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F17D82-07A3-474D-A729-9396F24A9BD3}">
      <dsp:nvSpPr>
        <dsp:cNvPr id="0" name=""/>
        <dsp:cNvSpPr/>
      </dsp:nvSpPr>
      <dsp:spPr>
        <a:xfrm>
          <a:off x="223841" y="1971815"/>
          <a:ext cx="407382" cy="40698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DCBEB2-1C97-4317-8EB5-9D4B95697A59}">
      <dsp:nvSpPr>
        <dsp:cNvPr id="0" name=""/>
        <dsp:cNvSpPr/>
      </dsp:nvSpPr>
      <dsp:spPr>
        <a:xfrm>
          <a:off x="855065" y="1805321"/>
          <a:ext cx="9236887" cy="740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90" tIns="78390" rIns="78390" bIns="78390" numCol="1" spcCol="1270" anchor="ctr" anchorCtr="0">
          <a:noAutofit/>
        </a:bodyPr>
        <a:lstStyle/>
        <a:p>
          <a:pPr marL="0" lvl="0" indent="0" algn="l" defTabSz="622300">
            <a:lnSpc>
              <a:spcPct val="100000"/>
            </a:lnSpc>
            <a:spcBef>
              <a:spcPct val="0"/>
            </a:spcBef>
            <a:spcAft>
              <a:spcPct val="35000"/>
            </a:spcAft>
            <a:buNone/>
          </a:pPr>
          <a:r>
            <a:rPr lang="en-IN" sz="1400" b="0" i="0" kern="1200" dirty="0"/>
            <a:t>With FinStreak, we've turned this premise into reality. The app introduces a streak-based engagement model, where users are rewarded for consistent financial activities. Similar to the way social media platforms use notifications and streaks to keep users coming back, FinStreak uses personalized financial goals, progress tracking, and rewards to keep users engaged and motivated.</a:t>
          </a:r>
          <a:endParaRPr lang="en-US" sz="1400" kern="1200" dirty="0"/>
        </a:p>
      </dsp:txBody>
      <dsp:txXfrm>
        <a:off x="855065" y="1805321"/>
        <a:ext cx="9236887" cy="740695"/>
      </dsp:txXfrm>
    </dsp:sp>
    <dsp:sp modelId="{AA65E5E8-3680-43D0-B9AF-FA631980FC5C}">
      <dsp:nvSpPr>
        <dsp:cNvPr id="0" name=""/>
        <dsp:cNvSpPr/>
      </dsp:nvSpPr>
      <dsp:spPr>
        <a:xfrm>
          <a:off x="0" y="2706166"/>
          <a:ext cx="10515600" cy="7399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4A659FE-5733-403A-A7F8-14B70555AFC8}">
      <dsp:nvSpPr>
        <dsp:cNvPr id="0" name=""/>
        <dsp:cNvSpPr/>
      </dsp:nvSpPr>
      <dsp:spPr>
        <a:xfrm>
          <a:off x="223841" y="2872660"/>
          <a:ext cx="407382" cy="40698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2A95F3-3750-4DE6-BBAD-1C59403EC374}">
      <dsp:nvSpPr>
        <dsp:cNvPr id="0" name=""/>
        <dsp:cNvSpPr/>
      </dsp:nvSpPr>
      <dsp:spPr>
        <a:xfrm>
          <a:off x="855065" y="2706166"/>
          <a:ext cx="9236887" cy="740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90" tIns="78390" rIns="78390" bIns="78390" numCol="1" spcCol="1270" anchor="ctr" anchorCtr="0">
          <a:noAutofit/>
        </a:bodyPr>
        <a:lstStyle/>
        <a:p>
          <a:pPr marL="0" lvl="0" indent="0" algn="l" defTabSz="622300">
            <a:lnSpc>
              <a:spcPct val="100000"/>
            </a:lnSpc>
            <a:spcBef>
              <a:spcPct val="0"/>
            </a:spcBef>
            <a:spcAft>
              <a:spcPct val="35000"/>
            </a:spcAft>
            <a:buNone/>
          </a:pPr>
          <a:r>
            <a:rPr lang="en-IN" sz="1400" b="0" i="0" kern="1200" dirty="0"/>
            <a:t>Beyond individual achievements, FinStreak fosters a sense of community. Users can share their financial victories, no matter how small, creating a ripple effect of motivation. Seeing a friend save for and finally afford a dream vacation can inspire others to start their own savings streak. </a:t>
          </a:r>
          <a:endParaRPr lang="en-US" sz="1400" kern="1200" dirty="0"/>
        </a:p>
      </dsp:txBody>
      <dsp:txXfrm>
        <a:off x="855065" y="2706166"/>
        <a:ext cx="9236887" cy="740695"/>
      </dsp:txXfrm>
    </dsp:sp>
    <dsp:sp modelId="{A57EF53A-2BCA-4C8F-AD2A-7BFC2093691D}">
      <dsp:nvSpPr>
        <dsp:cNvPr id="0" name=""/>
        <dsp:cNvSpPr/>
      </dsp:nvSpPr>
      <dsp:spPr>
        <a:xfrm>
          <a:off x="0" y="3607012"/>
          <a:ext cx="10515600" cy="7399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D7366-07B2-446D-9417-6C0FD227A417}">
      <dsp:nvSpPr>
        <dsp:cNvPr id="0" name=""/>
        <dsp:cNvSpPr/>
      </dsp:nvSpPr>
      <dsp:spPr>
        <a:xfrm>
          <a:off x="223841" y="3773506"/>
          <a:ext cx="407382" cy="40698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238C835-EDA0-4D80-870A-FF7BF49C8E5B}">
      <dsp:nvSpPr>
        <dsp:cNvPr id="0" name=""/>
        <dsp:cNvSpPr/>
      </dsp:nvSpPr>
      <dsp:spPr>
        <a:xfrm>
          <a:off x="855065" y="3607012"/>
          <a:ext cx="9236887" cy="7406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390" tIns="78390" rIns="78390" bIns="78390" numCol="1" spcCol="1270" anchor="ctr" anchorCtr="0">
          <a:noAutofit/>
        </a:bodyPr>
        <a:lstStyle/>
        <a:p>
          <a:pPr marL="0" lvl="0" indent="0" algn="l" defTabSz="622300">
            <a:lnSpc>
              <a:spcPct val="100000"/>
            </a:lnSpc>
            <a:spcBef>
              <a:spcPct val="0"/>
            </a:spcBef>
            <a:spcAft>
              <a:spcPct val="35000"/>
            </a:spcAft>
            <a:buNone/>
          </a:pPr>
          <a:r>
            <a:rPr lang="en-IN" sz="1400" b="0" i="0" kern="1200" dirty="0"/>
            <a:t>FinStreak does for financial wellness what Instagram and Facebook have done for social connectivity. It creates a world where managing your finances is a source of joy, inspiration, and community, fundamentally changing how people interact with their money. With FinStreak, you’re not just saving money; you’re building the life you've always pictured.</a:t>
          </a:r>
          <a:endParaRPr lang="en-US" sz="1400" kern="1200" dirty="0"/>
        </a:p>
      </dsp:txBody>
      <dsp:txXfrm>
        <a:off x="855065" y="3607012"/>
        <a:ext cx="9236887" cy="740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373F64-4A3C-AE43-9F98-C739F07DFF46}">
      <dsp:nvSpPr>
        <dsp:cNvPr id="0" name=""/>
        <dsp:cNvSpPr/>
      </dsp:nvSpPr>
      <dsp:spPr>
        <a:xfrm>
          <a:off x="1778971" y="657533"/>
          <a:ext cx="377418" cy="91440"/>
        </a:xfrm>
        <a:custGeom>
          <a:avLst/>
          <a:gdLst/>
          <a:ahLst/>
          <a:cxnLst/>
          <a:rect l="0" t="0" r="0" b="0"/>
          <a:pathLst>
            <a:path>
              <a:moveTo>
                <a:pt x="0" y="45720"/>
              </a:moveTo>
              <a:lnTo>
                <a:pt x="377418"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701213"/>
        <a:ext cx="20400" cy="4080"/>
      </dsp:txXfrm>
    </dsp:sp>
    <dsp:sp modelId="{D203BE94-A351-7E4C-8A9C-CBF038EBBEE1}">
      <dsp:nvSpPr>
        <dsp:cNvPr id="0" name=""/>
        <dsp:cNvSpPr/>
      </dsp:nvSpPr>
      <dsp:spPr>
        <a:xfrm>
          <a:off x="6777" y="171055"/>
          <a:ext cx="1773994" cy="106439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n-IN" sz="1200" b="1" i="0" kern="1200"/>
            <a:t>Starting the Journey - Day 1: Optimistic and Ready</a:t>
          </a:r>
          <a:endParaRPr lang="en-US" sz="1200" kern="1200"/>
        </a:p>
      </dsp:txBody>
      <dsp:txXfrm>
        <a:off x="6777" y="171055"/>
        <a:ext cx="1773994" cy="1064396"/>
      </dsp:txXfrm>
    </dsp:sp>
    <dsp:sp modelId="{4BEA4DDF-B804-254E-8C2A-DE489BC7D98A}">
      <dsp:nvSpPr>
        <dsp:cNvPr id="0" name=""/>
        <dsp:cNvSpPr/>
      </dsp:nvSpPr>
      <dsp:spPr>
        <a:xfrm>
          <a:off x="3960984" y="657533"/>
          <a:ext cx="377418" cy="91440"/>
        </a:xfrm>
        <a:custGeom>
          <a:avLst/>
          <a:gdLst/>
          <a:ahLst/>
          <a:cxnLst/>
          <a:rect l="0" t="0" r="0" b="0"/>
          <a:pathLst>
            <a:path>
              <a:moveTo>
                <a:pt x="0" y="45720"/>
              </a:moveTo>
              <a:lnTo>
                <a:pt x="377418" y="45720"/>
              </a:lnTo>
            </a:path>
          </a:pathLst>
        </a:custGeom>
        <a:noFill/>
        <a:ln w="6350" cap="flat" cmpd="sng" algn="ctr">
          <a:solidFill>
            <a:schemeClr val="accent2">
              <a:hueOff val="-132306"/>
              <a:satOff val="-7630"/>
              <a:lumOff val="78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701213"/>
        <a:ext cx="20400" cy="4080"/>
      </dsp:txXfrm>
    </dsp:sp>
    <dsp:sp modelId="{58BC243F-F19D-E14E-8FE0-C575BE306BDF}">
      <dsp:nvSpPr>
        <dsp:cNvPr id="0" name=""/>
        <dsp:cNvSpPr/>
      </dsp:nvSpPr>
      <dsp:spPr>
        <a:xfrm>
          <a:off x="2188790" y="171055"/>
          <a:ext cx="1773994" cy="1064396"/>
        </a:xfrm>
        <a:prstGeom prst="rect">
          <a:avLst/>
        </a:prstGeom>
        <a:blipFill rotWithShape="0">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188790" y="171055"/>
        <a:ext cx="1773994" cy="1064396"/>
      </dsp:txXfrm>
    </dsp:sp>
    <dsp:sp modelId="{0A582BE0-2D27-2941-A7D7-625FA60C6340}">
      <dsp:nvSpPr>
        <dsp:cNvPr id="0" name=""/>
        <dsp:cNvSpPr/>
      </dsp:nvSpPr>
      <dsp:spPr>
        <a:xfrm>
          <a:off x="6142997" y="657533"/>
          <a:ext cx="377418" cy="91440"/>
        </a:xfrm>
        <a:custGeom>
          <a:avLst/>
          <a:gdLst/>
          <a:ahLst/>
          <a:cxnLst/>
          <a:rect l="0" t="0" r="0" b="0"/>
          <a:pathLst>
            <a:path>
              <a:moveTo>
                <a:pt x="0" y="45720"/>
              </a:moveTo>
              <a:lnTo>
                <a:pt x="377418" y="45720"/>
              </a:lnTo>
            </a:path>
          </a:pathLst>
        </a:custGeom>
        <a:noFill/>
        <a:ln w="6350" cap="flat" cmpd="sng" algn="ctr">
          <a:solidFill>
            <a:schemeClr val="accent2">
              <a:hueOff val="-264611"/>
              <a:satOff val="-15260"/>
              <a:lumOff val="156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701213"/>
        <a:ext cx="20400" cy="4080"/>
      </dsp:txXfrm>
    </dsp:sp>
    <dsp:sp modelId="{A79394FF-DD1A-2244-9311-C22D504EE58C}">
      <dsp:nvSpPr>
        <dsp:cNvPr id="0" name=""/>
        <dsp:cNvSpPr/>
      </dsp:nvSpPr>
      <dsp:spPr>
        <a:xfrm>
          <a:off x="4370802" y="171055"/>
          <a:ext cx="1773994" cy="1064396"/>
        </a:xfrm>
        <a:prstGeom prst="rect">
          <a:avLst/>
        </a:prstGeom>
        <a:solidFill>
          <a:schemeClr val="accent2">
            <a:hueOff val="-242561"/>
            <a:satOff val="-13988"/>
            <a:lumOff val="143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n-IN" sz="1200" b="1" i="0" kern="1200" dirty="0"/>
            <a:t>One-Liner:</a:t>
          </a:r>
          <a:r>
            <a:rPr lang="en-IN" sz="1200" b="0" i="0" kern="1200" dirty="0"/>
            <a:t> "Day 1 of your savings journey! Let's trot to success with every penny saved."</a:t>
          </a:r>
          <a:endParaRPr lang="en-US" sz="1200" kern="1200" dirty="0"/>
        </a:p>
      </dsp:txBody>
      <dsp:txXfrm>
        <a:off x="4370802" y="171055"/>
        <a:ext cx="1773994" cy="1064396"/>
      </dsp:txXfrm>
    </dsp:sp>
    <dsp:sp modelId="{DAC8FB33-F023-474B-8D1D-9724F61AEDDA}">
      <dsp:nvSpPr>
        <dsp:cNvPr id="0" name=""/>
        <dsp:cNvSpPr/>
      </dsp:nvSpPr>
      <dsp:spPr>
        <a:xfrm>
          <a:off x="8325009" y="657533"/>
          <a:ext cx="384195" cy="91440"/>
        </a:xfrm>
        <a:custGeom>
          <a:avLst/>
          <a:gdLst/>
          <a:ahLst/>
          <a:cxnLst/>
          <a:rect l="0" t="0" r="0" b="0"/>
          <a:pathLst>
            <a:path>
              <a:moveTo>
                <a:pt x="0" y="45720"/>
              </a:moveTo>
              <a:lnTo>
                <a:pt x="209197" y="45720"/>
              </a:lnTo>
              <a:lnTo>
                <a:pt x="209197" y="104847"/>
              </a:lnTo>
              <a:lnTo>
                <a:pt x="384195" y="104847"/>
              </a:lnTo>
            </a:path>
          </a:pathLst>
        </a:custGeom>
        <a:noFill/>
        <a:ln w="6350" cap="flat" cmpd="sng" algn="ctr">
          <a:solidFill>
            <a:schemeClr val="accent2">
              <a:hueOff val="-396917"/>
              <a:satOff val="-22889"/>
              <a:lumOff val="235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6632" y="701213"/>
        <a:ext cx="20949" cy="4080"/>
      </dsp:txXfrm>
    </dsp:sp>
    <dsp:sp modelId="{46F2A0BF-B3C7-CE4D-8470-F592B924883F}">
      <dsp:nvSpPr>
        <dsp:cNvPr id="0" name=""/>
        <dsp:cNvSpPr/>
      </dsp:nvSpPr>
      <dsp:spPr>
        <a:xfrm>
          <a:off x="6552815" y="171055"/>
          <a:ext cx="1773994" cy="1064396"/>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n-IN" sz="1200" b="1" i="0" kern="1200" dirty="0"/>
            <a:t>Progressing - Day 7: Motivated and Achieving</a:t>
          </a:r>
          <a:endParaRPr lang="en-US" sz="1200" kern="1200" dirty="0"/>
        </a:p>
      </dsp:txBody>
      <dsp:txXfrm>
        <a:off x="6552815" y="171055"/>
        <a:ext cx="1773994" cy="1064396"/>
      </dsp:txXfrm>
    </dsp:sp>
    <dsp:sp modelId="{71679173-48DE-CF45-81A4-085C5EA6BF77}">
      <dsp:nvSpPr>
        <dsp:cNvPr id="0" name=""/>
        <dsp:cNvSpPr/>
      </dsp:nvSpPr>
      <dsp:spPr>
        <a:xfrm>
          <a:off x="893774" y="1292779"/>
          <a:ext cx="8734827" cy="318291"/>
        </a:xfrm>
        <a:custGeom>
          <a:avLst/>
          <a:gdLst/>
          <a:ahLst/>
          <a:cxnLst/>
          <a:rect l="0" t="0" r="0" b="0"/>
          <a:pathLst>
            <a:path>
              <a:moveTo>
                <a:pt x="8734827" y="0"/>
              </a:moveTo>
              <a:lnTo>
                <a:pt x="8734827" y="176245"/>
              </a:lnTo>
              <a:lnTo>
                <a:pt x="0" y="176245"/>
              </a:lnTo>
              <a:lnTo>
                <a:pt x="0" y="318291"/>
              </a:lnTo>
            </a:path>
          </a:pathLst>
        </a:custGeom>
        <a:noFill/>
        <a:ln w="6350" cap="flat" cmpd="sng" algn="ctr">
          <a:solidFill>
            <a:schemeClr val="accent2">
              <a:hueOff val="-529223"/>
              <a:satOff val="-30519"/>
              <a:lumOff val="313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2643" y="1449884"/>
        <a:ext cx="437089" cy="4080"/>
      </dsp:txXfrm>
    </dsp:sp>
    <dsp:sp modelId="{BCB6ED0A-060B-DB4A-9A38-50D7D9D7FF14}">
      <dsp:nvSpPr>
        <dsp:cNvPr id="0" name=""/>
        <dsp:cNvSpPr/>
      </dsp:nvSpPr>
      <dsp:spPr>
        <a:xfrm>
          <a:off x="8741604" y="230182"/>
          <a:ext cx="1773994" cy="1064396"/>
        </a:xfrm>
        <a:prstGeom prst="rect">
          <a:avLst/>
        </a:prstGeom>
        <a:blipFill rotWithShape="0">
          <a:blip xmlns:r="http://schemas.openxmlformats.org/officeDocument/2006/relationships" r:embed="rId2"/>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8741604" y="230182"/>
        <a:ext cx="1773994" cy="1064396"/>
      </dsp:txXfrm>
    </dsp:sp>
    <dsp:sp modelId="{6EDFCE9C-09AE-4C47-8610-A2C8B59EAB27}">
      <dsp:nvSpPr>
        <dsp:cNvPr id="0" name=""/>
        <dsp:cNvSpPr/>
      </dsp:nvSpPr>
      <dsp:spPr>
        <a:xfrm>
          <a:off x="1778971" y="2129948"/>
          <a:ext cx="377418" cy="91440"/>
        </a:xfrm>
        <a:custGeom>
          <a:avLst/>
          <a:gdLst/>
          <a:ahLst/>
          <a:cxnLst/>
          <a:rect l="0" t="0" r="0" b="0"/>
          <a:pathLst>
            <a:path>
              <a:moveTo>
                <a:pt x="0" y="45720"/>
              </a:moveTo>
              <a:lnTo>
                <a:pt x="377418" y="45720"/>
              </a:lnTo>
            </a:path>
          </a:pathLst>
        </a:custGeom>
        <a:noFill/>
        <a:ln w="6350" cap="flat" cmpd="sng" algn="ctr">
          <a:solidFill>
            <a:schemeClr val="accent2">
              <a:hueOff val="-661529"/>
              <a:satOff val="-38149"/>
              <a:lumOff val="392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2173628"/>
        <a:ext cx="20400" cy="4080"/>
      </dsp:txXfrm>
    </dsp:sp>
    <dsp:sp modelId="{9CAEF162-26B1-BD4F-AF1A-519D11678D11}">
      <dsp:nvSpPr>
        <dsp:cNvPr id="0" name=""/>
        <dsp:cNvSpPr/>
      </dsp:nvSpPr>
      <dsp:spPr>
        <a:xfrm>
          <a:off x="6777" y="1643470"/>
          <a:ext cx="1773994" cy="1064396"/>
        </a:xfrm>
        <a:prstGeom prst="rect">
          <a:avLst/>
        </a:prstGeom>
        <a:solidFill>
          <a:schemeClr val="accent2">
            <a:hueOff val="-606401"/>
            <a:satOff val="-34970"/>
            <a:lumOff val="359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n-IN" sz="1200" b="1" i="0" kern="1200"/>
            <a:t>One-Liner:</a:t>
          </a:r>
          <a:r>
            <a:rPr lang="en-IN" sz="1200" b="0" i="0" kern="1200"/>
            <a:t> "A whole week of financial wins! Keep galloping towards your goals."</a:t>
          </a:r>
          <a:endParaRPr lang="en-US" sz="1200" kern="1200"/>
        </a:p>
      </dsp:txBody>
      <dsp:txXfrm>
        <a:off x="6777" y="1643470"/>
        <a:ext cx="1773994" cy="1064396"/>
      </dsp:txXfrm>
    </dsp:sp>
    <dsp:sp modelId="{D626E4F4-B228-9045-AF8E-B699B2095C8D}">
      <dsp:nvSpPr>
        <dsp:cNvPr id="0" name=""/>
        <dsp:cNvSpPr/>
      </dsp:nvSpPr>
      <dsp:spPr>
        <a:xfrm>
          <a:off x="3960984" y="2129948"/>
          <a:ext cx="377418" cy="91440"/>
        </a:xfrm>
        <a:custGeom>
          <a:avLst/>
          <a:gdLst/>
          <a:ahLst/>
          <a:cxnLst/>
          <a:rect l="0" t="0" r="0" b="0"/>
          <a:pathLst>
            <a:path>
              <a:moveTo>
                <a:pt x="0" y="45720"/>
              </a:moveTo>
              <a:lnTo>
                <a:pt x="377418" y="45720"/>
              </a:lnTo>
            </a:path>
          </a:pathLst>
        </a:custGeom>
        <a:noFill/>
        <a:ln w="6350" cap="flat" cmpd="sng" algn="ctr">
          <a:solidFill>
            <a:schemeClr val="accent2">
              <a:hueOff val="-793834"/>
              <a:satOff val="-45779"/>
              <a:lumOff val="47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2173628"/>
        <a:ext cx="20400" cy="4080"/>
      </dsp:txXfrm>
    </dsp:sp>
    <dsp:sp modelId="{E1CA68E5-625B-474C-90C2-BF18F3E128B7}">
      <dsp:nvSpPr>
        <dsp:cNvPr id="0" name=""/>
        <dsp:cNvSpPr/>
      </dsp:nvSpPr>
      <dsp:spPr>
        <a:xfrm>
          <a:off x="2188790" y="1643470"/>
          <a:ext cx="1773994" cy="1064396"/>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n-IN" sz="1200" b="1" i="0" kern="1200"/>
            <a:t>Facing a Setback - Broken Streak: Sad but Hopeful</a:t>
          </a:r>
          <a:endParaRPr lang="en-US" sz="1200" kern="1200"/>
        </a:p>
      </dsp:txBody>
      <dsp:txXfrm>
        <a:off x="2188790" y="1643470"/>
        <a:ext cx="1773994" cy="1064396"/>
      </dsp:txXfrm>
    </dsp:sp>
    <dsp:sp modelId="{043589D4-0BC0-A746-BED2-2EB201F6B40D}">
      <dsp:nvSpPr>
        <dsp:cNvPr id="0" name=""/>
        <dsp:cNvSpPr/>
      </dsp:nvSpPr>
      <dsp:spPr>
        <a:xfrm>
          <a:off x="6142997" y="2129948"/>
          <a:ext cx="377418" cy="91440"/>
        </a:xfrm>
        <a:custGeom>
          <a:avLst/>
          <a:gdLst/>
          <a:ahLst/>
          <a:cxnLst/>
          <a:rect l="0" t="0" r="0" b="0"/>
          <a:pathLst>
            <a:path>
              <a:moveTo>
                <a:pt x="0" y="45720"/>
              </a:moveTo>
              <a:lnTo>
                <a:pt x="377418" y="45720"/>
              </a:lnTo>
            </a:path>
          </a:pathLst>
        </a:custGeom>
        <a:noFill/>
        <a:ln w="6350" cap="flat" cmpd="sng" algn="ctr">
          <a:solidFill>
            <a:schemeClr val="accent2">
              <a:hueOff val="-926140"/>
              <a:satOff val="-53409"/>
              <a:lumOff val="549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2173628"/>
        <a:ext cx="20400" cy="4080"/>
      </dsp:txXfrm>
    </dsp:sp>
    <dsp:sp modelId="{BA3C5F45-6411-1649-8D1B-25DE6ECF58A4}">
      <dsp:nvSpPr>
        <dsp:cNvPr id="0" name=""/>
        <dsp:cNvSpPr/>
      </dsp:nvSpPr>
      <dsp:spPr>
        <a:xfrm>
          <a:off x="4370802" y="1643470"/>
          <a:ext cx="1773994" cy="1064396"/>
        </a:xfrm>
        <a:prstGeom prst="rect">
          <a:avLst/>
        </a:prstGeom>
        <a:blipFill rotWithShape="0">
          <a:blip xmlns:r="http://schemas.openxmlformats.org/officeDocument/2006/relationships" r:embed="rId3"/>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4370802" y="1643470"/>
        <a:ext cx="1773994" cy="1064396"/>
      </dsp:txXfrm>
    </dsp:sp>
    <dsp:sp modelId="{68B8DE9A-0054-544C-A2D0-8C9744426265}">
      <dsp:nvSpPr>
        <dsp:cNvPr id="0" name=""/>
        <dsp:cNvSpPr/>
      </dsp:nvSpPr>
      <dsp:spPr>
        <a:xfrm>
          <a:off x="8325009" y="2129948"/>
          <a:ext cx="377418" cy="91440"/>
        </a:xfrm>
        <a:custGeom>
          <a:avLst/>
          <a:gdLst/>
          <a:ahLst/>
          <a:cxnLst/>
          <a:rect l="0" t="0" r="0" b="0"/>
          <a:pathLst>
            <a:path>
              <a:moveTo>
                <a:pt x="0" y="45720"/>
              </a:moveTo>
              <a:lnTo>
                <a:pt x="377418" y="45720"/>
              </a:lnTo>
            </a:path>
          </a:pathLst>
        </a:custGeom>
        <a:noFill/>
        <a:ln w="6350" cap="flat" cmpd="sng" algn="ctr">
          <a:solidFill>
            <a:schemeClr val="accent2">
              <a:hueOff val="-1058446"/>
              <a:satOff val="-61039"/>
              <a:lumOff val="627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3518" y="2173628"/>
        <a:ext cx="20400" cy="4080"/>
      </dsp:txXfrm>
    </dsp:sp>
    <dsp:sp modelId="{1AC06A24-17D7-1E43-8485-419804FB812C}">
      <dsp:nvSpPr>
        <dsp:cNvPr id="0" name=""/>
        <dsp:cNvSpPr/>
      </dsp:nvSpPr>
      <dsp:spPr>
        <a:xfrm>
          <a:off x="6552815" y="1643470"/>
          <a:ext cx="1773994" cy="1064396"/>
        </a:xfrm>
        <a:prstGeom prst="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n-IN" sz="1200" b="1" i="0" kern="1200" dirty="0"/>
            <a:t>One-Liner:</a:t>
          </a:r>
          <a:r>
            <a:rPr lang="en-IN" sz="1200" b="0" i="0" kern="1200" dirty="0"/>
            <a:t> "Oops! Stumbled on your savings path? Let’s get back up and restart the streak!"</a:t>
          </a:r>
          <a:endParaRPr lang="en-US" sz="1200" kern="1200" dirty="0"/>
        </a:p>
      </dsp:txBody>
      <dsp:txXfrm>
        <a:off x="6552815" y="1643470"/>
        <a:ext cx="1773994" cy="1064396"/>
      </dsp:txXfrm>
    </dsp:sp>
    <dsp:sp modelId="{41E5DAA9-E3F3-6649-82DC-1571568AE78D}">
      <dsp:nvSpPr>
        <dsp:cNvPr id="0" name=""/>
        <dsp:cNvSpPr/>
      </dsp:nvSpPr>
      <dsp:spPr>
        <a:xfrm>
          <a:off x="893774" y="2706067"/>
          <a:ext cx="8728050" cy="377418"/>
        </a:xfrm>
        <a:custGeom>
          <a:avLst/>
          <a:gdLst/>
          <a:ahLst/>
          <a:cxnLst/>
          <a:rect l="0" t="0" r="0" b="0"/>
          <a:pathLst>
            <a:path>
              <a:moveTo>
                <a:pt x="8728050" y="0"/>
              </a:moveTo>
              <a:lnTo>
                <a:pt x="8728050" y="205809"/>
              </a:lnTo>
              <a:lnTo>
                <a:pt x="0" y="205809"/>
              </a:lnTo>
              <a:lnTo>
                <a:pt x="0" y="377418"/>
              </a:lnTo>
            </a:path>
          </a:pathLst>
        </a:custGeom>
        <a:noFill/>
        <a:ln w="6350" cap="flat" cmpd="sng" algn="ctr">
          <a:solidFill>
            <a:schemeClr val="accent2">
              <a:hueOff val="-1190752"/>
              <a:satOff val="-68668"/>
              <a:lumOff val="705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360" y="2892736"/>
        <a:ext cx="436879" cy="4080"/>
      </dsp:txXfrm>
    </dsp:sp>
    <dsp:sp modelId="{C77BB42E-0FAA-CD4C-BD02-C1F44613A1FE}">
      <dsp:nvSpPr>
        <dsp:cNvPr id="0" name=""/>
        <dsp:cNvSpPr/>
      </dsp:nvSpPr>
      <dsp:spPr>
        <a:xfrm>
          <a:off x="8734828" y="1643470"/>
          <a:ext cx="1773994" cy="1064396"/>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n-IN" sz="1200" b="1" i="0" kern="1200" dirty="0"/>
            <a:t>Anticipation - Waiting for a Big Goal: Patient and Focused</a:t>
          </a:r>
          <a:endParaRPr lang="en-US" sz="1200" kern="1200" dirty="0"/>
        </a:p>
      </dsp:txBody>
      <dsp:txXfrm>
        <a:off x="8734828" y="1643470"/>
        <a:ext cx="1773994" cy="1064396"/>
      </dsp:txXfrm>
    </dsp:sp>
    <dsp:sp modelId="{539B8174-D24B-D94C-8E97-7D9EFAEB27A4}">
      <dsp:nvSpPr>
        <dsp:cNvPr id="0" name=""/>
        <dsp:cNvSpPr/>
      </dsp:nvSpPr>
      <dsp:spPr>
        <a:xfrm>
          <a:off x="1778971" y="3602364"/>
          <a:ext cx="377418" cy="91440"/>
        </a:xfrm>
        <a:custGeom>
          <a:avLst/>
          <a:gdLst/>
          <a:ahLst/>
          <a:cxnLst/>
          <a:rect l="0" t="0" r="0" b="0"/>
          <a:pathLst>
            <a:path>
              <a:moveTo>
                <a:pt x="0" y="45720"/>
              </a:moveTo>
              <a:lnTo>
                <a:pt x="377418" y="45720"/>
              </a:lnTo>
            </a:path>
          </a:pathLst>
        </a:custGeom>
        <a:noFill/>
        <a:ln w="6350" cap="flat" cmpd="sng" algn="ctr">
          <a:solidFill>
            <a:schemeClr val="accent2">
              <a:hueOff val="-1323057"/>
              <a:satOff val="-76298"/>
              <a:lumOff val="784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3646043"/>
        <a:ext cx="20400" cy="4080"/>
      </dsp:txXfrm>
    </dsp:sp>
    <dsp:sp modelId="{A608A909-8845-3843-B595-9EC9E28B3959}">
      <dsp:nvSpPr>
        <dsp:cNvPr id="0" name=""/>
        <dsp:cNvSpPr/>
      </dsp:nvSpPr>
      <dsp:spPr>
        <a:xfrm>
          <a:off x="6777" y="3115885"/>
          <a:ext cx="1773994" cy="1064396"/>
        </a:xfrm>
        <a:prstGeom prst="rect">
          <a:avLst/>
        </a:prstGeom>
        <a:solidFill>
          <a:schemeClr val="accent2">
            <a:hueOff val="-1212803"/>
            <a:satOff val="-69940"/>
            <a:lumOff val="719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n-IN" sz="1200" b="1" i="0" kern="1200"/>
            <a:t>Frustration - Encountering Challenges: Annoyed but Resilient</a:t>
          </a:r>
          <a:endParaRPr lang="en-US" sz="1200" kern="1200"/>
        </a:p>
      </dsp:txBody>
      <dsp:txXfrm>
        <a:off x="6777" y="3115885"/>
        <a:ext cx="1773994" cy="1064396"/>
      </dsp:txXfrm>
    </dsp:sp>
    <dsp:sp modelId="{9045F6AF-A2AD-D24B-B29F-AA4245FA5D86}">
      <dsp:nvSpPr>
        <dsp:cNvPr id="0" name=""/>
        <dsp:cNvSpPr/>
      </dsp:nvSpPr>
      <dsp:spPr>
        <a:xfrm>
          <a:off x="3960984" y="3602364"/>
          <a:ext cx="377418" cy="91440"/>
        </a:xfrm>
        <a:custGeom>
          <a:avLst/>
          <a:gdLst/>
          <a:ahLst/>
          <a:cxnLst/>
          <a:rect l="0" t="0" r="0" b="0"/>
          <a:pathLst>
            <a:path>
              <a:moveTo>
                <a:pt x="0" y="45720"/>
              </a:moveTo>
              <a:lnTo>
                <a:pt x="377418"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3646043"/>
        <a:ext cx="20400" cy="4080"/>
      </dsp:txXfrm>
    </dsp:sp>
    <dsp:sp modelId="{812A01D7-8C08-1A46-8593-A3067E93593E}">
      <dsp:nvSpPr>
        <dsp:cNvPr id="0" name=""/>
        <dsp:cNvSpPr/>
      </dsp:nvSpPr>
      <dsp:spPr>
        <a:xfrm>
          <a:off x="2188790" y="3115885"/>
          <a:ext cx="1773994" cy="1064396"/>
        </a:xfrm>
        <a:prstGeom prst="rect">
          <a:avLst/>
        </a:prstGeom>
        <a:blipFill rotWithShape="0">
          <a:blip xmlns:r="http://schemas.openxmlformats.org/officeDocument/2006/relationships" r:embed="rId4"/>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endParaRPr lang="en-US" sz="1200" kern="1200" dirty="0"/>
        </a:p>
      </dsp:txBody>
      <dsp:txXfrm>
        <a:off x="2188790" y="3115885"/>
        <a:ext cx="1773994" cy="1064396"/>
      </dsp:txXfrm>
    </dsp:sp>
    <dsp:sp modelId="{3666291C-98FD-DD48-83A8-7BF623E5117D}">
      <dsp:nvSpPr>
        <dsp:cNvPr id="0" name=""/>
        <dsp:cNvSpPr/>
      </dsp:nvSpPr>
      <dsp:spPr>
        <a:xfrm>
          <a:off x="4370802" y="3115885"/>
          <a:ext cx="1773994" cy="1064396"/>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533400">
            <a:lnSpc>
              <a:spcPct val="90000"/>
            </a:lnSpc>
            <a:spcBef>
              <a:spcPct val="0"/>
            </a:spcBef>
            <a:spcAft>
              <a:spcPct val="35000"/>
            </a:spcAft>
            <a:buNone/>
          </a:pPr>
          <a:r>
            <a:rPr lang="en-IN" sz="1200" b="1" i="0" kern="1200"/>
            <a:t>One-Liner:</a:t>
          </a:r>
          <a:r>
            <a:rPr lang="en-IN" sz="1200" b="0" i="0" kern="1200"/>
            <a:t> "Facing hurdles? Every champion does. Let’s push through to brighter days!"</a:t>
          </a:r>
          <a:endParaRPr lang="en-US" sz="1200" kern="1200"/>
        </a:p>
      </dsp:txBody>
      <dsp:txXfrm>
        <a:off x="4370802" y="3115885"/>
        <a:ext cx="1773994" cy="10643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A411F-65FE-459B-B916-D2F5EF6D860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380EA30-5684-D033-4C3B-C11D358AC1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4F9E1C6-2A40-533E-4237-6EF70976F9B8}"/>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5" name="Footer Placeholder 4">
            <a:extLst>
              <a:ext uri="{FF2B5EF4-FFF2-40B4-BE49-F238E27FC236}">
                <a16:creationId xmlns:a16="http://schemas.microsoft.com/office/drawing/2014/main" id="{1D0A53C1-232F-8E54-C990-6265A4CA1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99BE67-0E90-7BB8-951C-39688FC40871}"/>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3300810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D814-0398-5243-215C-B72EE3E3133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1883263-3D4E-BAB6-C207-4B11587600C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830768-21F2-23B2-7B34-94628EF726A2}"/>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5" name="Footer Placeholder 4">
            <a:extLst>
              <a:ext uri="{FF2B5EF4-FFF2-40B4-BE49-F238E27FC236}">
                <a16:creationId xmlns:a16="http://schemas.microsoft.com/office/drawing/2014/main" id="{795C6A3B-1ECB-6ACB-8468-F450D67896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D5BC8-08F3-E3C6-E134-845E6DA7A5C0}"/>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247143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2ED5A6-A075-0CA9-BB94-04A874D31CD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DE4E692-42D8-BC10-18A9-95907770B72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7CD9F8C-E8A2-61AE-FFEC-5B496A4BFDE9}"/>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5" name="Footer Placeholder 4">
            <a:extLst>
              <a:ext uri="{FF2B5EF4-FFF2-40B4-BE49-F238E27FC236}">
                <a16:creationId xmlns:a16="http://schemas.microsoft.com/office/drawing/2014/main" id="{47F80FB7-D7AC-80B6-0E9C-AB41A0C55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7BCE1E-04FE-A429-7533-F4B2750A0264}"/>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79786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04C8-4308-5765-3D24-A8A497BEB75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EBCE8E9-31CC-5B98-05E5-339F9922204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C08163E-66AE-C791-8337-B3BDCAE6AF3C}"/>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5" name="Footer Placeholder 4">
            <a:extLst>
              <a:ext uri="{FF2B5EF4-FFF2-40B4-BE49-F238E27FC236}">
                <a16:creationId xmlns:a16="http://schemas.microsoft.com/office/drawing/2014/main" id="{2C2BC0EF-B2E7-8A1D-0F8B-2F49676BC4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B0CD0-9236-54FB-308B-04649B8FF2ED}"/>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2205566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182BF-79EC-D453-EED8-E64ABC7E57A6}"/>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A04F357-C62F-AFE3-C8FE-7847828B37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AF41B0A-963A-23B9-BB1C-720EDC795E27}"/>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5" name="Footer Placeholder 4">
            <a:extLst>
              <a:ext uri="{FF2B5EF4-FFF2-40B4-BE49-F238E27FC236}">
                <a16:creationId xmlns:a16="http://schemas.microsoft.com/office/drawing/2014/main" id="{9AC918CB-CB89-520C-E0FC-78BF0811C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6E71F-641F-880A-2088-D08F6C29A083}"/>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372075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19047-6BBC-2C7D-847B-D3E9EDEE35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4752891-DEDD-1167-14D5-792048828D3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EAF5CA2-54A3-C70C-E305-B4DC80A59E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5CC574B-F249-AB87-BA00-332270DF968C}"/>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6" name="Footer Placeholder 5">
            <a:extLst>
              <a:ext uri="{FF2B5EF4-FFF2-40B4-BE49-F238E27FC236}">
                <a16:creationId xmlns:a16="http://schemas.microsoft.com/office/drawing/2014/main" id="{AB9A6795-4CC9-EB39-2F83-046C2746FA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EB9C2B-0082-92C8-34B9-9B0B4F42EF84}"/>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1519159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8D63-3C83-2A35-181E-14EF81DAC3F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EBDEB8D-B2E9-474A-715B-DFF020913B7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13A527C-A044-830B-687D-27A05372B70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0559FB5-051E-BC05-63E7-6AD42B40E1F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EEAE668-D4AD-BE2A-B5B6-4B220E77BE3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D4B5201-9766-F829-A05B-DBA3D142C431}"/>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8" name="Footer Placeholder 7">
            <a:extLst>
              <a:ext uri="{FF2B5EF4-FFF2-40B4-BE49-F238E27FC236}">
                <a16:creationId xmlns:a16="http://schemas.microsoft.com/office/drawing/2014/main" id="{6C0B7694-938D-9DC8-A00E-8468826170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CD462-45FC-C0B3-DD45-FF6E1FFF9647}"/>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159000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7290E-040A-5E99-F9F9-D6600B96907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8044BDB-B6A8-8670-2A35-31E08BB74E32}"/>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4" name="Footer Placeholder 3">
            <a:extLst>
              <a:ext uri="{FF2B5EF4-FFF2-40B4-BE49-F238E27FC236}">
                <a16:creationId xmlns:a16="http://schemas.microsoft.com/office/drawing/2014/main" id="{8456CC18-AA2C-2A9A-43E4-CCF4AEEBCE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0DE2E1-8A89-C041-A7A7-2EB47CD17213}"/>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347584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CBA4B9-07F3-DFBB-D420-1346549C0DCA}"/>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3" name="Footer Placeholder 2">
            <a:extLst>
              <a:ext uri="{FF2B5EF4-FFF2-40B4-BE49-F238E27FC236}">
                <a16:creationId xmlns:a16="http://schemas.microsoft.com/office/drawing/2014/main" id="{852F4F59-14E4-3277-B1F4-93F3967040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CEA4E3D-7306-AEEC-F8D1-C7CA11FBBBB9}"/>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1307954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6910-6629-6F0C-7AB8-3C1883BF0F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CC22AF8-AA52-1CDC-073A-7F394D0570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6EC479B-425F-C0F8-8124-ED2D7A2CA6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7719963-A873-AC2B-653A-632C23B55F56}"/>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6" name="Footer Placeholder 5">
            <a:extLst>
              <a:ext uri="{FF2B5EF4-FFF2-40B4-BE49-F238E27FC236}">
                <a16:creationId xmlns:a16="http://schemas.microsoft.com/office/drawing/2014/main" id="{D2384EAF-E41D-9A72-89C1-70A4F437B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EB21E-6977-2A3E-604F-86A54C161E37}"/>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1283036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814D-64B9-6307-DDB5-024ECDA3B75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8CDE47F-68CF-2D28-6B01-785F4CC5A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B6227-3041-5783-637F-6AECBD9121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D633EFB-2463-D8B7-9538-88426E5A0C12}"/>
              </a:ext>
            </a:extLst>
          </p:cNvPr>
          <p:cNvSpPr>
            <a:spLocks noGrp="1"/>
          </p:cNvSpPr>
          <p:nvPr>
            <p:ph type="dt" sz="half" idx="10"/>
          </p:nvPr>
        </p:nvSpPr>
        <p:spPr/>
        <p:txBody>
          <a:bodyPr/>
          <a:lstStyle/>
          <a:p>
            <a:fld id="{245BCEFE-D585-A44D-95FF-7AFF5F8318BF}" type="datetimeFigureOut">
              <a:rPr lang="en-US" smtClean="0"/>
              <a:t>2/17/24</a:t>
            </a:fld>
            <a:endParaRPr lang="en-US"/>
          </a:p>
        </p:txBody>
      </p:sp>
      <p:sp>
        <p:nvSpPr>
          <p:cNvPr id="6" name="Footer Placeholder 5">
            <a:extLst>
              <a:ext uri="{FF2B5EF4-FFF2-40B4-BE49-F238E27FC236}">
                <a16:creationId xmlns:a16="http://schemas.microsoft.com/office/drawing/2014/main" id="{24EE85DA-5BD0-5689-E5BF-E994E4E9EB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047D67-BFFF-0CDE-7D07-FE734209B2F5}"/>
              </a:ext>
            </a:extLst>
          </p:cNvPr>
          <p:cNvSpPr>
            <a:spLocks noGrp="1"/>
          </p:cNvSpPr>
          <p:nvPr>
            <p:ph type="sldNum" sz="quarter" idx="12"/>
          </p:nvPr>
        </p:nvSpPr>
        <p:spPr/>
        <p:txBody>
          <a:bodyPr/>
          <a:lstStyle/>
          <a:p>
            <a:fld id="{E3A0BD79-5AD7-5E43-82AF-7E292931B084}" type="slidenum">
              <a:rPr lang="en-US" smtClean="0"/>
              <a:t>‹#›</a:t>
            </a:fld>
            <a:endParaRPr lang="en-US"/>
          </a:p>
        </p:txBody>
      </p:sp>
    </p:spTree>
    <p:extLst>
      <p:ext uri="{BB962C8B-B14F-4D97-AF65-F5344CB8AC3E}">
        <p14:creationId xmlns:p14="http://schemas.microsoft.com/office/powerpoint/2010/main" val="3914075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2C3090-25D0-5F28-FA2A-51FDAE691C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CE6593-99EE-8A71-F5AD-C8A29200C7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7CE6013-65F9-80C0-9140-09A572F7B7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5BCEFE-D585-A44D-95FF-7AFF5F8318BF}" type="datetimeFigureOut">
              <a:rPr lang="en-US" smtClean="0"/>
              <a:t>2/17/24</a:t>
            </a:fld>
            <a:endParaRPr lang="en-US"/>
          </a:p>
        </p:txBody>
      </p:sp>
      <p:sp>
        <p:nvSpPr>
          <p:cNvPr id="5" name="Footer Placeholder 4">
            <a:extLst>
              <a:ext uri="{FF2B5EF4-FFF2-40B4-BE49-F238E27FC236}">
                <a16:creationId xmlns:a16="http://schemas.microsoft.com/office/drawing/2014/main" id="{06C46241-5D08-1AFE-FE3C-52A74225B2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845FF1-E961-3894-EC9C-383ED9573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A0BD79-5AD7-5E43-82AF-7E292931B084}" type="slidenum">
              <a:rPr lang="en-US" smtClean="0"/>
              <a:t>‹#›</a:t>
            </a:fld>
            <a:endParaRPr lang="en-US"/>
          </a:p>
        </p:txBody>
      </p:sp>
    </p:spTree>
    <p:extLst>
      <p:ext uri="{BB962C8B-B14F-4D97-AF65-F5344CB8AC3E}">
        <p14:creationId xmlns:p14="http://schemas.microsoft.com/office/powerpoint/2010/main" val="422798684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man finger on stock market charts">
            <a:extLst>
              <a:ext uri="{FF2B5EF4-FFF2-40B4-BE49-F238E27FC236}">
                <a16:creationId xmlns:a16="http://schemas.microsoft.com/office/drawing/2014/main" id="{745ED08A-5224-7E74-2FB3-32F51470149D}"/>
              </a:ext>
            </a:extLst>
          </p:cNvPr>
          <p:cNvPicPr>
            <a:picLocks noChangeAspect="1"/>
          </p:cNvPicPr>
          <p:nvPr/>
        </p:nvPicPr>
        <p:blipFill rotWithShape="1">
          <a:blip r:embed="rId2"/>
          <a:srcRect t="8344" r="23298" b="747"/>
          <a:stretch/>
        </p:blipFill>
        <p:spPr>
          <a:xfrm>
            <a:off x="3523488" y="10"/>
            <a:ext cx="8668512" cy="6857990"/>
          </a:xfrm>
          <a:prstGeom prst="rect">
            <a:avLst/>
          </a:prstGeom>
        </p:spPr>
      </p:pic>
      <p:sp>
        <p:nvSpPr>
          <p:cNvPr id="19"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AE3896-45AE-2986-FC3D-0161597592BC}"/>
              </a:ext>
            </a:extLst>
          </p:cNvPr>
          <p:cNvSpPr>
            <a:spLocks noGrp="1"/>
          </p:cNvSpPr>
          <p:nvPr>
            <p:ph type="ctrTitle"/>
          </p:nvPr>
        </p:nvSpPr>
        <p:spPr>
          <a:xfrm>
            <a:off x="477981" y="1122363"/>
            <a:ext cx="4023360" cy="3204134"/>
          </a:xfrm>
        </p:spPr>
        <p:txBody>
          <a:bodyPr anchor="b">
            <a:normAutofit/>
          </a:bodyPr>
          <a:lstStyle/>
          <a:p>
            <a:pPr algn="l"/>
            <a:r>
              <a:rPr lang="en-IN" sz="4400" b="1" i="0" dirty="0">
                <a:solidFill>
                  <a:schemeClr val="bg1"/>
                </a:solidFill>
                <a:effectLst/>
                <a:latin typeface="Söhne"/>
              </a:rPr>
              <a:t>FinStreak - Tailored Financial Goals at Your Fingertips</a:t>
            </a:r>
            <a:endParaRPr lang="en-US" sz="4400" dirty="0">
              <a:solidFill>
                <a:schemeClr val="bg1"/>
              </a:solidFill>
            </a:endParaRPr>
          </a:p>
        </p:txBody>
      </p:sp>
      <p:sp>
        <p:nvSpPr>
          <p:cNvPr id="3" name="Subtitle 2">
            <a:extLst>
              <a:ext uri="{FF2B5EF4-FFF2-40B4-BE49-F238E27FC236}">
                <a16:creationId xmlns:a16="http://schemas.microsoft.com/office/drawing/2014/main" id="{775244FC-C691-477E-5A57-907FF6DAE7BD}"/>
              </a:ext>
            </a:extLst>
          </p:cNvPr>
          <p:cNvSpPr>
            <a:spLocks noGrp="1"/>
          </p:cNvSpPr>
          <p:nvPr>
            <p:ph type="subTitle" idx="1"/>
          </p:nvPr>
        </p:nvSpPr>
        <p:spPr>
          <a:xfrm>
            <a:off x="477980" y="4872922"/>
            <a:ext cx="4023359" cy="1208141"/>
          </a:xfrm>
        </p:spPr>
        <p:txBody>
          <a:bodyPr>
            <a:normAutofit/>
          </a:bodyPr>
          <a:lstStyle/>
          <a:p>
            <a:pPr algn="l"/>
            <a:r>
              <a:rPr lang="en-US" sz="2000" dirty="0">
                <a:solidFill>
                  <a:schemeClr val="bg1"/>
                </a:solidFill>
              </a:rPr>
              <a:t>Suresh Reddy , Bindu </a:t>
            </a:r>
            <a:r>
              <a:rPr lang="en-US" sz="2000">
                <a:solidFill>
                  <a:schemeClr val="bg1"/>
                </a:solidFill>
              </a:rPr>
              <a:t>priya</a:t>
            </a:r>
            <a:endParaRPr lang="en-US" sz="2000" dirty="0">
              <a:solidFill>
                <a:schemeClr val="bg1"/>
              </a:solidFill>
            </a:endParaRPr>
          </a:p>
        </p:txBody>
      </p:sp>
      <p:sp>
        <p:nvSpPr>
          <p:cNvPr id="20"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2033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5" name="Picture 54" descr="A close up of blue lines&#10;&#10;Description automatically generated">
            <a:extLst>
              <a:ext uri="{FF2B5EF4-FFF2-40B4-BE49-F238E27FC236}">
                <a16:creationId xmlns:a16="http://schemas.microsoft.com/office/drawing/2014/main" id="{F655E759-8C4B-59B1-33DF-B1A29532B5FB}"/>
              </a:ext>
            </a:extLst>
          </p:cNvPr>
          <p:cNvPicPr>
            <a:picLocks noChangeAspect="1"/>
          </p:cNvPicPr>
          <p:nvPr/>
        </p:nvPicPr>
        <p:blipFill rotWithShape="1">
          <a:blip r:embed="rId2">
            <a:alphaModFix amt="3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79737444-BC48-1252-3B21-1C989B3E17FF}"/>
              </a:ext>
            </a:extLst>
          </p:cNvPr>
          <p:cNvSpPr>
            <a:spLocks noGrp="1"/>
          </p:cNvSpPr>
          <p:nvPr>
            <p:ph type="title"/>
          </p:nvPr>
        </p:nvSpPr>
        <p:spPr>
          <a:xfrm>
            <a:off x="838200" y="-125932"/>
            <a:ext cx="10515600" cy="1325563"/>
          </a:xfrm>
        </p:spPr>
        <p:txBody>
          <a:bodyPr vert="horz" lIns="91440" tIns="45720" rIns="91440" bIns="45720" rtlCol="0" anchor="ctr">
            <a:normAutofit/>
          </a:bodyPr>
          <a:lstStyle/>
          <a:p>
            <a:r>
              <a:rPr lang="en-US" b="1" i="0" dirty="0">
                <a:solidFill>
                  <a:srgbClr val="FFFFFF"/>
                </a:solidFill>
                <a:effectLst/>
              </a:rPr>
              <a:t>Executive Summary - </a:t>
            </a:r>
            <a:r>
              <a:rPr lang="en-US" b="1" i="0" dirty="0" err="1">
                <a:solidFill>
                  <a:srgbClr val="FFFFFF"/>
                </a:solidFill>
                <a:effectLst/>
              </a:rPr>
              <a:t>FinStreak</a:t>
            </a:r>
            <a:endParaRPr lang="en-US" dirty="0">
              <a:solidFill>
                <a:srgbClr val="FFFFFF"/>
              </a:solidFill>
            </a:endParaRPr>
          </a:p>
        </p:txBody>
      </p:sp>
      <p:graphicFrame>
        <p:nvGraphicFramePr>
          <p:cNvPr id="7" name="Content Placeholder 2">
            <a:extLst>
              <a:ext uri="{FF2B5EF4-FFF2-40B4-BE49-F238E27FC236}">
                <a16:creationId xmlns:a16="http://schemas.microsoft.com/office/drawing/2014/main" id="{476C7B75-5845-EC7D-6221-D548C8C38ECD}"/>
              </a:ext>
            </a:extLst>
          </p:cNvPr>
          <p:cNvGraphicFramePr>
            <a:graphicFrameLocks noGrp="1"/>
          </p:cNvGraphicFramePr>
          <p:nvPr>
            <p:ph idx="1"/>
            <p:extLst>
              <p:ext uri="{D42A27DB-BD31-4B8C-83A1-F6EECF244321}">
                <p14:modId xmlns:p14="http://schemas.microsoft.com/office/powerpoint/2010/main" val="11058859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9001C1F8-1573-1A19-4115-587C3230B433}"/>
              </a:ext>
            </a:extLst>
          </p:cNvPr>
          <p:cNvSpPr txBox="1"/>
          <p:nvPr/>
        </p:nvSpPr>
        <p:spPr>
          <a:xfrm>
            <a:off x="1070113" y="974035"/>
            <a:ext cx="10402957" cy="1092607"/>
          </a:xfrm>
          <a:prstGeom prst="rect">
            <a:avLst/>
          </a:prstGeom>
          <a:noFill/>
        </p:spPr>
        <p:txBody>
          <a:bodyPr wrap="square" rtlCol="0">
            <a:spAutoFit/>
          </a:bodyPr>
          <a:lstStyle/>
          <a:p>
            <a:pPr>
              <a:spcAft>
                <a:spcPts val="600"/>
              </a:spcAft>
            </a:pPr>
            <a:r>
              <a:rPr lang="en-US" sz="1200" dirty="0"/>
              <a:t>In an age where the allure of social media platforms like Instagram and Facebook captivates millions, drawing them into endless loops of engagement through curiosity and social interaction, we introduce </a:t>
            </a:r>
            <a:r>
              <a:rPr lang="en-US" sz="1200" dirty="0" err="1"/>
              <a:t>FinStreak</a:t>
            </a:r>
            <a:r>
              <a:rPr lang="en-US" sz="1200" dirty="0"/>
              <a:t>—a revolutionary mobile banking app feature designed to harness the same compelling forces for financial betterment.</a:t>
            </a:r>
          </a:p>
          <a:p>
            <a:pPr>
              <a:spcAft>
                <a:spcPts val="600"/>
              </a:spcAft>
            </a:pPr>
            <a:br>
              <a:rPr lang="en-US" sz="1200" dirty="0"/>
            </a:br>
            <a:endParaRPr lang="en-US" sz="1200" dirty="0"/>
          </a:p>
        </p:txBody>
      </p:sp>
    </p:spTree>
    <p:extLst>
      <p:ext uri="{BB962C8B-B14F-4D97-AF65-F5344CB8AC3E}">
        <p14:creationId xmlns:p14="http://schemas.microsoft.com/office/powerpoint/2010/main" val="23137089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descr="Puzzle pieces">
            <a:extLst>
              <a:ext uri="{FF2B5EF4-FFF2-40B4-BE49-F238E27FC236}">
                <a16:creationId xmlns:a16="http://schemas.microsoft.com/office/drawing/2014/main" id="{A52102C9-AF43-1B08-B318-94ABA5449273}"/>
              </a:ext>
            </a:extLst>
          </p:cNvPr>
          <p:cNvPicPr>
            <a:picLocks noChangeAspect="1"/>
          </p:cNvPicPr>
          <p:nvPr/>
        </p:nvPicPr>
        <p:blipFill rotWithShape="1">
          <a:blip r:embed="rId2"/>
          <a:srcRect l="27578" r="19961"/>
          <a:stretch/>
        </p:blipFill>
        <p:spPr>
          <a:xfrm>
            <a:off x="-1" y="-2"/>
            <a:ext cx="5410198" cy="6858002"/>
          </a:xfrm>
          <a:prstGeom prst="rect">
            <a:avLst/>
          </a:prstGeom>
        </p:spPr>
      </p:pic>
      <p:sp>
        <p:nvSpPr>
          <p:cNvPr id="2" name="Title 1">
            <a:extLst>
              <a:ext uri="{FF2B5EF4-FFF2-40B4-BE49-F238E27FC236}">
                <a16:creationId xmlns:a16="http://schemas.microsoft.com/office/drawing/2014/main" id="{977B938F-53AC-AFA1-28E4-11804662AC1A}"/>
              </a:ext>
            </a:extLst>
          </p:cNvPr>
          <p:cNvSpPr>
            <a:spLocks noGrp="1"/>
          </p:cNvSpPr>
          <p:nvPr>
            <p:ph type="title"/>
          </p:nvPr>
        </p:nvSpPr>
        <p:spPr>
          <a:xfrm>
            <a:off x="6115317" y="405685"/>
            <a:ext cx="5464968" cy="1559301"/>
          </a:xfrm>
        </p:spPr>
        <p:txBody>
          <a:bodyPr>
            <a:normAutofit/>
          </a:bodyPr>
          <a:lstStyle/>
          <a:p>
            <a:r>
              <a:rPr lang="en-IN" sz="4000" b="1" i="0">
                <a:effectLst/>
                <a:latin typeface="Söhne"/>
              </a:rPr>
              <a:t>Business Challenge and Proposed Solution</a:t>
            </a:r>
          </a:p>
        </p:txBody>
      </p:sp>
      <p:sp>
        <p:nvSpPr>
          <p:cNvPr id="3" name="Content Placeholder 2">
            <a:extLst>
              <a:ext uri="{FF2B5EF4-FFF2-40B4-BE49-F238E27FC236}">
                <a16:creationId xmlns:a16="http://schemas.microsoft.com/office/drawing/2014/main" id="{01E541E1-3B7D-055E-0C28-69C816783383}"/>
              </a:ext>
            </a:extLst>
          </p:cNvPr>
          <p:cNvSpPr>
            <a:spLocks noGrp="1"/>
          </p:cNvSpPr>
          <p:nvPr>
            <p:ph idx="1"/>
          </p:nvPr>
        </p:nvSpPr>
        <p:spPr>
          <a:xfrm>
            <a:off x="6115317" y="2743200"/>
            <a:ext cx="5247340" cy="3496878"/>
          </a:xfrm>
        </p:spPr>
        <p:txBody>
          <a:bodyPr anchor="ctr">
            <a:normAutofit/>
          </a:bodyPr>
          <a:lstStyle/>
          <a:p>
            <a:r>
              <a:rPr lang="en-IN" sz="2000" b="1" i="0">
                <a:effectLst/>
                <a:latin typeface="Söhne"/>
              </a:rPr>
              <a:t>Challenge:</a:t>
            </a:r>
            <a:r>
              <a:rPr lang="en-IN" sz="2000" b="0" i="0">
                <a:effectLst/>
                <a:latin typeface="Söhne"/>
              </a:rPr>
              <a:t> Users often fail to connect their banking habits with their long-term goals. The challenge lies in creating a personalized and engaging financial journey that makes users' dreams attainable through everyday banking activities.</a:t>
            </a:r>
            <a:endParaRPr lang="en-US" sz="2000"/>
          </a:p>
        </p:txBody>
      </p:sp>
    </p:spTree>
    <p:extLst>
      <p:ext uri="{BB962C8B-B14F-4D97-AF65-F5344CB8AC3E}">
        <p14:creationId xmlns:p14="http://schemas.microsoft.com/office/powerpoint/2010/main" val="3541740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46B1E-C7CE-4F2E-6D6B-FB1F70ED936D}"/>
              </a:ext>
            </a:extLst>
          </p:cNvPr>
          <p:cNvSpPr>
            <a:spLocks noGrp="1"/>
          </p:cNvSpPr>
          <p:nvPr>
            <p:ph type="title"/>
          </p:nvPr>
        </p:nvSpPr>
        <p:spPr>
          <a:xfrm>
            <a:off x="1137037" y="609600"/>
            <a:ext cx="5915197" cy="1330519"/>
          </a:xfrm>
        </p:spPr>
        <p:txBody>
          <a:bodyPr>
            <a:normAutofit/>
          </a:bodyPr>
          <a:lstStyle/>
          <a:p>
            <a:r>
              <a:rPr lang="en-US"/>
              <a:t>Proposed Solution</a:t>
            </a:r>
          </a:p>
        </p:txBody>
      </p:sp>
      <p:sp>
        <p:nvSpPr>
          <p:cNvPr id="15" name="Content Placeholder 2">
            <a:extLst>
              <a:ext uri="{FF2B5EF4-FFF2-40B4-BE49-F238E27FC236}">
                <a16:creationId xmlns:a16="http://schemas.microsoft.com/office/drawing/2014/main" id="{AFCD84BA-A8C5-F15E-373D-20BF83384441}"/>
              </a:ext>
            </a:extLst>
          </p:cNvPr>
          <p:cNvSpPr>
            <a:spLocks noGrp="1"/>
          </p:cNvSpPr>
          <p:nvPr>
            <p:ph idx="1"/>
          </p:nvPr>
        </p:nvSpPr>
        <p:spPr>
          <a:xfrm>
            <a:off x="160868" y="1920737"/>
            <a:ext cx="7434715" cy="4162568"/>
          </a:xfrm>
        </p:spPr>
        <p:txBody>
          <a:bodyPr>
            <a:normAutofit/>
          </a:bodyPr>
          <a:lstStyle/>
          <a:p>
            <a:pPr marL="0" indent="0">
              <a:lnSpc>
                <a:spcPct val="90000"/>
              </a:lnSpc>
              <a:spcAft>
                <a:spcPts val="600"/>
              </a:spcAft>
              <a:buNone/>
            </a:pPr>
            <a:r>
              <a:rPr lang="en-US" sz="1000" b="1" i="0" dirty="0">
                <a:effectLst/>
              </a:rPr>
              <a:t>Goal Creation and Streak Initiation:</a:t>
            </a:r>
            <a:endParaRPr lang="en-US" sz="1000" b="0" i="0" dirty="0">
              <a:effectLst/>
            </a:endParaRPr>
          </a:p>
          <a:p>
            <a:pPr marL="742950" lvl="1" indent="-228600">
              <a:lnSpc>
                <a:spcPct val="90000"/>
              </a:lnSpc>
              <a:spcAft>
                <a:spcPts val="600"/>
              </a:spcAft>
              <a:buFont typeface="Arial" panose="020B0604020202020204" pitchFamily="34" charset="0"/>
              <a:buChar char="•"/>
            </a:pPr>
            <a:r>
              <a:rPr lang="en-US" sz="1000" b="0" i="0" dirty="0">
                <a:effectLst/>
              </a:rPr>
              <a:t>The app prompts the user to set up a new financial goal based on the recognized interests.</a:t>
            </a:r>
          </a:p>
          <a:p>
            <a:pPr marL="1143000" lvl="2" indent="-228600">
              <a:lnSpc>
                <a:spcPct val="90000"/>
              </a:lnSpc>
              <a:spcAft>
                <a:spcPts val="600"/>
              </a:spcAft>
              <a:buFont typeface="Arial" panose="020B0604020202020204" pitchFamily="34" charset="0"/>
              <a:buChar char="•"/>
            </a:pPr>
            <a:r>
              <a:rPr lang="en-US" sz="1000" b="0" i="0" dirty="0">
                <a:effectLst/>
              </a:rPr>
              <a:t>For travel: "Set a 'Trip to Paris' goal and watch your savings climb like the Eiffel Tower. Your </a:t>
            </a:r>
            <a:r>
              <a:rPr lang="en-US" sz="1000" b="0" i="0" dirty="0" err="1">
                <a:effectLst/>
              </a:rPr>
              <a:t>FinStreak</a:t>
            </a:r>
            <a:r>
              <a:rPr lang="en-US" sz="1000" b="0" i="0" dirty="0">
                <a:effectLst/>
              </a:rPr>
              <a:t> begins with your first deposit!"</a:t>
            </a:r>
          </a:p>
          <a:p>
            <a:pPr marL="1143000" lvl="2" indent="-228600">
              <a:lnSpc>
                <a:spcPct val="90000"/>
              </a:lnSpc>
              <a:spcAft>
                <a:spcPts val="600"/>
              </a:spcAft>
              <a:buFont typeface="Arial" panose="020B0604020202020204" pitchFamily="34" charset="0"/>
              <a:buChar char="•"/>
            </a:pPr>
            <a:r>
              <a:rPr lang="en-US" sz="1000" b="0" i="0" dirty="0">
                <a:effectLst/>
              </a:rPr>
              <a:t>For a car: "Fuel your 'Tesla Fund' with regular savings. Each contribution charges up your </a:t>
            </a:r>
            <a:r>
              <a:rPr lang="en-US" sz="1000" b="0" i="0" dirty="0" err="1">
                <a:effectLst/>
              </a:rPr>
              <a:t>FinStreak</a:t>
            </a:r>
            <a:r>
              <a:rPr lang="en-US" sz="1000" b="0" i="0" dirty="0">
                <a:effectLst/>
              </a:rPr>
              <a:t> and gets you closer to the driver's seat!"</a:t>
            </a:r>
          </a:p>
          <a:p>
            <a:pPr marL="0" indent="0">
              <a:lnSpc>
                <a:spcPct val="90000"/>
              </a:lnSpc>
              <a:spcAft>
                <a:spcPts val="600"/>
              </a:spcAft>
              <a:buNone/>
            </a:pPr>
            <a:r>
              <a:rPr lang="en-US" sz="1000" b="1" i="0" dirty="0">
                <a:effectLst/>
              </a:rPr>
              <a:t>Streak Continuation and Engagement:</a:t>
            </a:r>
            <a:endParaRPr lang="en-US" sz="1000" b="0" i="0" dirty="0">
              <a:effectLst/>
            </a:endParaRPr>
          </a:p>
          <a:p>
            <a:pPr marL="742950" lvl="1" indent="-228600">
              <a:lnSpc>
                <a:spcPct val="90000"/>
              </a:lnSpc>
              <a:spcAft>
                <a:spcPts val="600"/>
              </a:spcAft>
              <a:buFont typeface="Arial" panose="020B0604020202020204" pitchFamily="34" charset="0"/>
              <a:buChar char="•"/>
            </a:pPr>
            <a:r>
              <a:rPr lang="en-US" sz="1000" b="0" i="0" dirty="0">
                <a:effectLst/>
              </a:rPr>
              <a:t>As users contribute to their goals, the app keeps the engagement high with streak milestones.</a:t>
            </a:r>
          </a:p>
          <a:p>
            <a:pPr marL="1143000" lvl="2" indent="-228600">
              <a:lnSpc>
                <a:spcPct val="90000"/>
              </a:lnSpc>
              <a:spcAft>
                <a:spcPts val="600"/>
              </a:spcAft>
              <a:buFont typeface="Arial" panose="020B0604020202020204" pitchFamily="34" charset="0"/>
              <a:buChar char="•"/>
            </a:pPr>
            <a:r>
              <a:rPr lang="en-US" sz="1000" b="0" i="0" dirty="0">
                <a:effectLst/>
              </a:rPr>
              <a:t>"10 days of saving for Paris! Bon travail! Keep this streak, and you'll be saying 'Bonjour' from the top of the Eiffel Tower in no time."</a:t>
            </a:r>
          </a:p>
          <a:p>
            <a:pPr marL="1143000" lvl="2" indent="-228600">
              <a:lnSpc>
                <a:spcPct val="90000"/>
              </a:lnSpc>
              <a:spcAft>
                <a:spcPts val="600"/>
              </a:spcAft>
              <a:buFont typeface="Arial" panose="020B0604020202020204" pitchFamily="34" charset="0"/>
              <a:buChar char="•"/>
            </a:pPr>
            <a:r>
              <a:rPr lang="en-US" sz="1000" b="0" i="0" dirty="0">
                <a:effectLst/>
              </a:rPr>
              <a:t>"Your 'Tesla Fund' is on a 15-day streak! Stay charged – consistent savings today will drive your dreams closer tomorrow.”</a:t>
            </a:r>
          </a:p>
          <a:p>
            <a:pPr marL="1143000" lvl="2" indent="-228600">
              <a:lnSpc>
                <a:spcPct val="90000"/>
              </a:lnSpc>
              <a:spcAft>
                <a:spcPts val="600"/>
              </a:spcAft>
              <a:buFont typeface="Arial" panose="020B0604020202020204" pitchFamily="34" charset="0"/>
              <a:buChar char="•"/>
            </a:pPr>
            <a:endParaRPr lang="en-US" sz="1000" b="0" i="0" dirty="0">
              <a:effectLst/>
            </a:endParaRPr>
          </a:p>
          <a:p>
            <a:pPr marL="0" indent="0">
              <a:lnSpc>
                <a:spcPct val="90000"/>
              </a:lnSpc>
              <a:spcAft>
                <a:spcPts val="600"/>
              </a:spcAft>
              <a:buNone/>
            </a:pPr>
            <a:r>
              <a:rPr lang="en-US" sz="1000" b="1" i="0" dirty="0">
                <a:effectLst/>
              </a:rPr>
              <a:t>Group Vacation Plan: A Collaborative Financial Goal</a:t>
            </a:r>
            <a:endParaRPr lang="en-US" sz="1000" b="0" i="0" dirty="0">
              <a:effectLst/>
            </a:endParaRPr>
          </a:p>
          <a:p>
            <a:pPr indent="-228600">
              <a:lnSpc>
                <a:spcPct val="90000"/>
              </a:lnSpc>
              <a:spcAft>
                <a:spcPts val="600"/>
              </a:spcAft>
              <a:buFont typeface="Arial" panose="020B0604020202020204" pitchFamily="34" charset="0"/>
              <a:buChar char="•"/>
            </a:pPr>
            <a:r>
              <a:rPr lang="en-US" sz="1000" b="0" i="0" dirty="0">
                <a:effectLst/>
              </a:rPr>
              <a:t>By using context from user-uploaded content, </a:t>
            </a:r>
            <a:r>
              <a:rPr lang="en-US" sz="1000" b="0" i="0" dirty="0" err="1">
                <a:effectLst/>
              </a:rPr>
              <a:t>FinStreak</a:t>
            </a:r>
            <a:r>
              <a:rPr lang="en-US" sz="1000" b="0" i="0" dirty="0">
                <a:effectLst/>
              </a:rPr>
              <a:t> not only personalizes the user's financial journey but also creates a seamless integration of financial product offerings and goal-oriented savings, all while maintaining an engaging and interactive experience</a:t>
            </a:r>
            <a:br>
              <a:rPr lang="en-IN" sz="1400" dirty="0"/>
            </a:br>
            <a:endParaRPr lang="en-US" sz="1400" dirty="0"/>
          </a:p>
        </p:txBody>
      </p:sp>
      <p:pic>
        <p:nvPicPr>
          <p:cNvPr id="5" name="Picture 4" descr="Light bulb on yellow background with sketched light beams and cord">
            <a:extLst>
              <a:ext uri="{FF2B5EF4-FFF2-40B4-BE49-F238E27FC236}">
                <a16:creationId xmlns:a16="http://schemas.microsoft.com/office/drawing/2014/main" id="{205C01F4-6320-7CF3-6818-239B2C75F495}"/>
              </a:ext>
            </a:extLst>
          </p:cNvPr>
          <p:cNvPicPr>
            <a:picLocks noChangeAspect="1"/>
          </p:cNvPicPr>
          <p:nvPr/>
        </p:nvPicPr>
        <p:blipFill rotWithShape="1">
          <a:blip r:embed="rId2"/>
          <a:srcRect l="50705" r="6636" b="-1"/>
          <a:stretch/>
        </p:blipFill>
        <p:spPr>
          <a:xfrm>
            <a:off x="7761092" y="771383"/>
            <a:ext cx="3684567" cy="5311922"/>
          </a:xfrm>
          <a:prstGeom prst="rect">
            <a:avLst/>
          </a:prstGeom>
        </p:spPr>
      </p:pic>
    </p:spTree>
    <p:extLst>
      <p:ext uri="{BB962C8B-B14F-4D97-AF65-F5344CB8AC3E}">
        <p14:creationId xmlns:p14="http://schemas.microsoft.com/office/powerpoint/2010/main" val="3871621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B9E04-4E12-6263-F70F-F6EDDA4AF207}"/>
              </a:ext>
            </a:extLst>
          </p:cNvPr>
          <p:cNvSpPr>
            <a:spLocks noGrp="1"/>
          </p:cNvSpPr>
          <p:nvPr>
            <p:ph type="title"/>
          </p:nvPr>
        </p:nvSpPr>
        <p:spPr>
          <a:xfrm>
            <a:off x="762000" y="1138036"/>
            <a:ext cx="4085665" cy="1402470"/>
          </a:xfrm>
        </p:spPr>
        <p:txBody>
          <a:bodyPr anchor="t">
            <a:normAutofit/>
          </a:bodyPr>
          <a:lstStyle/>
          <a:p>
            <a:r>
              <a:rPr lang="en-US" sz="3200"/>
              <a:t>Opportunity</a:t>
            </a:r>
          </a:p>
        </p:txBody>
      </p:sp>
      <p:sp>
        <p:nvSpPr>
          <p:cNvPr id="3" name="Content Placeholder 2">
            <a:extLst>
              <a:ext uri="{FF2B5EF4-FFF2-40B4-BE49-F238E27FC236}">
                <a16:creationId xmlns:a16="http://schemas.microsoft.com/office/drawing/2014/main" id="{03720CBE-32D2-AFA5-3313-6590DF9CBE84}"/>
              </a:ext>
            </a:extLst>
          </p:cNvPr>
          <p:cNvSpPr>
            <a:spLocks noGrp="1"/>
          </p:cNvSpPr>
          <p:nvPr>
            <p:ph idx="1"/>
          </p:nvPr>
        </p:nvSpPr>
        <p:spPr>
          <a:xfrm>
            <a:off x="541867" y="1947333"/>
            <a:ext cx="5977466" cy="4039521"/>
          </a:xfrm>
        </p:spPr>
        <p:txBody>
          <a:bodyPr>
            <a:normAutofit/>
          </a:bodyPr>
          <a:lstStyle/>
          <a:p>
            <a:r>
              <a:rPr lang="en-IN" sz="1700" b="0" i="0" dirty="0">
                <a:effectLst/>
                <a:latin typeface="Söhne"/>
              </a:rPr>
              <a:t>FinStreak bridges the gap between everyday banking and personal aspirations. </a:t>
            </a:r>
          </a:p>
          <a:p>
            <a:r>
              <a:rPr lang="en-IN" sz="1700" b="0" i="0" dirty="0">
                <a:effectLst/>
                <a:latin typeface="Söhne"/>
              </a:rPr>
              <a:t>By recognizing and responding to individual user interests, we craft a banking experience that not only understands but also anticipates and facilitates the user's financial dreams. </a:t>
            </a:r>
          </a:p>
          <a:p>
            <a:r>
              <a:rPr lang="en-IN" sz="1700" b="0" i="0" dirty="0">
                <a:effectLst/>
                <a:latin typeface="Söhne"/>
              </a:rPr>
              <a:t>This personalized approach drives deeper engagement, increases product uptake, and solidifies customer loyalty, setting us apart in the financial services industry.</a:t>
            </a:r>
          </a:p>
          <a:p>
            <a:pPr marL="0" indent="0">
              <a:buNone/>
            </a:pPr>
            <a:endParaRPr lang="en-IN" sz="1700" b="0" i="0" dirty="0">
              <a:effectLst/>
              <a:latin typeface="Söhne"/>
            </a:endParaRPr>
          </a:p>
        </p:txBody>
      </p:sp>
      <p:pic>
        <p:nvPicPr>
          <p:cNvPr id="5" name="Picture 4" descr="A gaming object">
            <a:extLst>
              <a:ext uri="{FF2B5EF4-FFF2-40B4-BE49-F238E27FC236}">
                <a16:creationId xmlns:a16="http://schemas.microsoft.com/office/drawing/2014/main" id="{D33DA96D-F1A5-FB24-EF17-137F9B3BA025}"/>
              </a:ext>
            </a:extLst>
          </p:cNvPr>
          <p:cNvPicPr>
            <a:picLocks noChangeAspect="1"/>
          </p:cNvPicPr>
          <p:nvPr/>
        </p:nvPicPr>
        <p:blipFill rotWithShape="1">
          <a:blip r:embed="rId2"/>
          <a:srcRect l="22299" r="14513" b="-1"/>
          <a:stretch/>
        </p:blipFill>
        <p:spPr>
          <a:xfrm>
            <a:off x="7162800" y="10"/>
            <a:ext cx="5029200" cy="6857990"/>
          </a:xfrm>
          <a:prstGeom prst="rect">
            <a:avLst/>
          </a:prstGeom>
        </p:spPr>
      </p:pic>
    </p:spTree>
    <p:extLst>
      <p:ext uri="{BB962C8B-B14F-4D97-AF65-F5344CB8AC3E}">
        <p14:creationId xmlns:p14="http://schemas.microsoft.com/office/powerpoint/2010/main" val="2677790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descr="A close-up of a blue and green wave&#10;&#10;Description automatically generated">
            <a:extLst>
              <a:ext uri="{FF2B5EF4-FFF2-40B4-BE49-F238E27FC236}">
                <a16:creationId xmlns:a16="http://schemas.microsoft.com/office/drawing/2014/main" id="{E02D95E1-DC59-DC93-1EF3-B9BCC0952C7C}"/>
              </a:ext>
            </a:extLst>
          </p:cNvPr>
          <p:cNvPicPr>
            <a:picLocks noChangeAspect="1"/>
          </p:cNvPicPr>
          <p:nvPr/>
        </p:nvPicPr>
        <p:blipFill rotWithShape="1">
          <a:blip r:embed="rId2">
            <a:duotone>
              <a:schemeClr val="bg2">
                <a:shade val="45000"/>
                <a:satMod val="135000"/>
              </a:schemeClr>
              <a:prstClr val="white"/>
            </a:duotone>
          </a:blip>
          <a:srcRect t="15413"/>
          <a:stretch/>
        </p:blipFill>
        <p:spPr>
          <a:xfrm>
            <a:off x="20" y="10"/>
            <a:ext cx="12191980" cy="6857990"/>
          </a:xfrm>
          <a:prstGeom prst="rect">
            <a:avLst/>
          </a:prstGeom>
        </p:spPr>
      </p:pic>
      <p:sp>
        <p:nvSpPr>
          <p:cNvPr id="2" name="Title 1">
            <a:extLst>
              <a:ext uri="{FF2B5EF4-FFF2-40B4-BE49-F238E27FC236}">
                <a16:creationId xmlns:a16="http://schemas.microsoft.com/office/drawing/2014/main" id="{26423102-F6CD-EAEA-F6AC-50D8C4B0766B}"/>
              </a:ext>
            </a:extLst>
          </p:cNvPr>
          <p:cNvSpPr>
            <a:spLocks noGrp="1"/>
          </p:cNvSpPr>
          <p:nvPr>
            <p:ph type="title"/>
          </p:nvPr>
        </p:nvSpPr>
        <p:spPr/>
        <p:txBody>
          <a:bodyPr>
            <a:normAutofit/>
          </a:bodyPr>
          <a:lstStyle/>
          <a:p>
            <a:r>
              <a:rPr lang="en-IN" b="1" i="0">
                <a:effectLst/>
                <a:latin typeface="Söhne"/>
              </a:rPr>
              <a:t>User Engagement and Motivation</a:t>
            </a:r>
            <a:br>
              <a:rPr lang="en-IN" b="1" i="0">
                <a:effectLst/>
                <a:latin typeface="Söhne"/>
              </a:rPr>
            </a:br>
            <a:endParaRPr lang="en-US"/>
          </a:p>
        </p:txBody>
      </p:sp>
      <p:graphicFrame>
        <p:nvGraphicFramePr>
          <p:cNvPr id="22" name="Content Placeholder 2">
            <a:extLst>
              <a:ext uri="{FF2B5EF4-FFF2-40B4-BE49-F238E27FC236}">
                <a16:creationId xmlns:a16="http://schemas.microsoft.com/office/drawing/2014/main" id="{FF177D17-4BC9-9B50-E521-2AAE250C82BB}"/>
              </a:ext>
            </a:extLst>
          </p:cNvPr>
          <p:cNvGraphicFramePr>
            <a:graphicFrameLocks noGrp="1"/>
          </p:cNvGraphicFramePr>
          <p:nvPr>
            <p:ph idx="1"/>
            <p:extLst>
              <p:ext uri="{D42A27DB-BD31-4B8C-83A1-F6EECF244321}">
                <p14:modId xmlns:p14="http://schemas.microsoft.com/office/powerpoint/2010/main" val="42454429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07814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