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454" r:id="rId3"/>
    <p:sldId id="438" r:id="rId4"/>
    <p:sldId id="440" r:id="rId5"/>
    <p:sldId id="442" r:id="rId6"/>
    <p:sldId id="448" r:id="rId7"/>
    <p:sldId id="450" r:id="rId8"/>
    <p:sldId id="449" r:id="rId9"/>
    <p:sldId id="451" r:id="rId10"/>
    <p:sldId id="452" r:id="rId11"/>
    <p:sldId id="453" r:id="rId12"/>
    <p:sldId id="441" r:id="rId13"/>
    <p:sldId id="443" r:id="rId14"/>
    <p:sldId id="444" r:id="rId15"/>
    <p:sldId id="445" r:id="rId16"/>
    <p:sldId id="446" r:id="rId17"/>
    <p:sldId id="44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4080"/>
    <a:srgbClr val="B3B3B3"/>
    <a:srgbClr val="333333"/>
    <a:srgbClr val="FF8000"/>
    <a:srgbClr val="666666"/>
    <a:srgbClr val="808080"/>
    <a:srgbClr val="7F7F7F"/>
    <a:srgbClr val="E6E6E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74" autoAdjust="0"/>
  </p:normalViewPr>
  <p:slideViewPr>
    <p:cSldViewPr>
      <p:cViewPr varScale="1">
        <p:scale>
          <a:sx n="86" d="100"/>
          <a:sy n="86" d="100"/>
        </p:scale>
        <p:origin x="-84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1A379422-9BA2-422C-9584-B7B7219F0D4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28D97-00F5-4AAD-B03A-DCCA5A8B5484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534400" y="52388"/>
          <a:ext cx="530225" cy="557212"/>
        </p:xfrm>
        <a:graphic>
          <a:graphicData uri="http://schemas.openxmlformats.org/presentationml/2006/ole">
            <p:oleObj spid="_x0000_s21506" name="Image" r:id="rId3" imgW="3221337" imgH="1845301" progId="">
              <p:embed/>
            </p:oleObj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333333"/>
                </a:solidFill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333333"/>
                </a:solidFill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307975"/>
          </a:xfrm>
        </p:spPr>
        <p:txBody>
          <a:bodyPr/>
          <a:lstStyle>
            <a:lvl1pPr>
              <a:spcBef>
                <a:spcPct val="0"/>
              </a:spcBef>
              <a:defRPr sz="1400">
                <a:solidFill>
                  <a:srgbClr val="333333"/>
                </a:solidFill>
                <a:ea typeface="Osaka" charset="-128"/>
              </a:defRPr>
            </a:lvl1pPr>
          </a:lstStyle>
          <a:p>
            <a:fld id="{99ADF074-E6A9-4F24-9011-39F95905AB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627681-46A0-4878-8029-630F2E11FD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436563"/>
            <a:ext cx="1943100" cy="60960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436563"/>
            <a:ext cx="5676900" cy="60960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0EF62-1BD0-4001-9985-C7E40692FA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6563"/>
            <a:ext cx="7772400" cy="6858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4F0C7-2586-4486-8A3E-E9EDAF0D94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38858B-EDFD-4ECA-AB36-4DCFFF8A4B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1594DD-FA0F-4101-8719-D6D2196F54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74763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4763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85021-11FF-4A35-AAB3-9F739F7CC9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C5642E-2F72-48FE-A049-2DBB48DCDC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21F5D-FFBA-48A0-962A-A2E9D0BE34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B53CE-4A1F-4620-A6CE-298B09D15F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A5B60-B3AE-4734-B771-004924FFCF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D41D7-E4E1-4269-B07B-0219678390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36563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74763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83363"/>
            <a:ext cx="1905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1200">
                <a:solidFill>
                  <a:srgbClr val="666666"/>
                </a:solidFill>
                <a:ea typeface="ＭＳ Ｐゴシック" charset="-128"/>
              </a:defRPr>
            </a:lvl1pPr>
          </a:lstStyle>
          <a:p>
            <a:fld id="{43EB2101-8E1B-4052-857E-6950C019D9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7239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666666"/>
                </a:solidFill>
                <a:ea typeface="ＭＳ Ｐゴシック" charset="-128"/>
              </a:rPr>
              <a:t>Software Architecture Group (www.hpi.uni-potsdam.de/swa) 2006-2011</a:t>
            </a:r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0" y="0"/>
            <a:ext cx="7239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666666"/>
                </a:solidFill>
                <a:ea typeface="ＭＳ Ｐゴシック" charset="-128"/>
              </a:rPr>
              <a:t>Bachelor Project - Scripting Objects for the Web</a:t>
            </a:r>
            <a:endParaRPr lang="en-US">
              <a:solidFill>
                <a:srgbClr val="666666"/>
              </a:solidFill>
              <a:ea typeface="ＭＳ Ｐゴシック" charset="-128"/>
            </a:endParaRP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9012238" y="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GB">
              <a:ea typeface="ＭＳ Ｐゴシック" charset="-128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534400" y="52388"/>
          <a:ext cx="530225" cy="557212"/>
        </p:xfrm>
        <a:graphic>
          <a:graphicData uri="http://schemas.openxmlformats.org/presentationml/2006/ole">
            <p:oleObj spid="_x0000_s1026" name="Image" r:id="rId15" imgW="3221337" imgH="1845301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33333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333333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Bachelor Project</a:t>
            </a:r>
            <a:br>
              <a:rPr lang="en-US" dirty="0" smtClean="0"/>
            </a:br>
            <a:r>
              <a:rPr lang="en-US" dirty="0" smtClean="0">
                <a:solidFill>
                  <a:srgbClr val="FF8000"/>
                </a:solidFill>
              </a:rPr>
              <a:t>Scripting Objects for the Web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Hasso-Plattner-Institut</a:t>
            </a:r>
            <a:r>
              <a:rPr lang="en-US" dirty="0" smtClean="0"/>
              <a:t> Potsdam</a:t>
            </a:r>
          </a:p>
          <a:p>
            <a:pPr eaLnBrk="1" hangingPunct="1"/>
            <a:r>
              <a:rPr lang="en-US" dirty="0" smtClean="0"/>
              <a:t>Software Architecture Group</a:t>
            </a:r>
          </a:p>
          <a:p>
            <a:pPr eaLnBrk="1" hangingPunct="1"/>
            <a:r>
              <a:rPr lang="en-US" dirty="0" smtClean="0"/>
              <a:t>Prof. Dr. Robert </a:t>
            </a:r>
            <a:r>
              <a:rPr lang="en-US" dirty="0" err="1" smtClean="0"/>
              <a:t>Hirschfeld</a:t>
            </a:r>
            <a:endParaRPr lang="en-US" dirty="0" smtClean="0"/>
          </a:p>
          <a:p>
            <a:pPr eaLnBrk="1" hangingPunct="1"/>
            <a:r>
              <a:rPr lang="de-DE" dirty="0" smtClean="0"/>
              <a:t>BP2010H1: Stephan Eckardt, Anton </a:t>
            </a:r>
            <a:r>
              <a:rPr lang="de-DE" dirty="0" err="1" smtClean="0"/>
              <a:t>Gulenko</a:t>
            </a:r>
            <a:r>
              <a:rPr lang="de-DE" dirty="0" smtClean="0"/>
              <a:t>, Marcus Hoffmann, Hauke Klement, Robert Strobl, </a:t>
            </a:r>
            <a:r>
              <a:rPr lang="de-DE" dirty="0" err="1" smtClean="0"/>
              <a:t>Lauritz</a:t>
            </a:r>
            <a:r>
              <a:rPr lang="de-DE" dirty="0" smtClean="0"/>
              <a:t> </a:t>
            </a:r>
            <a:r>
              <a:rPr lang="de-DE" dirty="0" err="1" smtClean="0"/>
              <a:t>Thamsen</a:t>
            </a:r>
            <a:r>
              <a:rPr lang="de-DE" dirty="0" smtClean="0"/>
              <a:t>, Lars Wassermann, Sebastian </a:t>
            </a:r>
            <a:r>
              <a:rPr lang="de-DE" dirty="0" err="1" smtClean="0"/>
              <a:t>Woinar</a:t>
            </a:r>
            <a:endParaRPr lang="en-US" dirty="0" smtClean="0"/>
          </a:p>
          <a:p>
            <a:pPr eaLnBrk="1" hangingPunct="1"/>
            <a:r>
              <a:rPr lang="en-US" dirty="0" smtClean="0"/>
              <a:t>http://www.hpi.uni-potsdam.de/swa/</a:t>
            </a:r>
          </a:p>
          <a:p>
            <a:pPr eaLnBrk="1" hangingPunct="1"/>
            <a:r>
              <a:rPr lang="de-DE" dirty="0" smtClean="0"/>
              <a:t>2011/18/01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 smtClean="0"/>
              <a:t>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err="1" smtClean="0"/>
              <a:t>Issue</a:t>
            </a:r>
            <a:r>
              <a:rPr lang="de-DE" b="1" dirty="0" smtClean="0"/>
              <a:t>: </a:t>
            </a:r>
          </a:p>
          <a:p>
            <a:pPr>
              <a:buNone/>
            </a:pPr>
            <a:r>
              <a:rPr lang="de-DE" b="1" dirty="0" smtClean="0"/>
              <a:t>	</a:t>
            </a:r>
            <a:r>
              <a:rPr lang="de-DE" dirty="0" smtClean="0"/>
              <a:t>multiple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in </a:t>
            </a:r>
            <a:r>
              <a:rPr lang="de-DE" dirty="0" err="1" smtClean="0"/>
              <a:t>Squeak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Squeak</a:t>
            </a:r>
            <a:r>
              <a:rPr lang="de-DE" dirty="0" smtClean="0"/>
              <a:t>:</a:t>
            </a:r>
            <a:r>
              <a:rPr lang="de-DE" sz="2000" b="1" dirty="0" smtClean="0">
                <a:latin typeface="Monaco" pitchFamily="49" charset="0"/>
              </a:rPr>
              <a:t>	</a:t>
            </a:r>
          </a:p>
          <a:p>
            <a:pPr>
              <a:buNone/>
            </a:pPr>
            <a:r>
              <a:rPr lang="de-DE" sz="2000" b="1" dirty="0" smtClean="0">
                <a:latin typeface="Monaco" pitchFamily="49" charset="0"/>
              </a:rPr>
              <a:t>	</a:t>
            </a:r>
            <a:r>
              <a:rPr lang="de-DE" sz="2000" b="1" dirty="0" err="1" smtClean="0">
                <a:latin typeface="Courier New" pitchFamily="49" charset="0"/>
                <a:cs typeface="Courier New" pitchFamily="49" charset="0"/>
              </a:rPr>
              <a:t>OrderedCollection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de-DE" sz="20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de-DE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err="1" smtClean="0">
                <a:latin typeface="Courier New" pitchFamily="49" charset="0"/>
                <a:cs typeface="Courier New" pitchFamily="49" charset="0"/>
              </a:rPr>
              <a:t>anInteger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put</a:t>
            </a:r>
            <a:r>
              <a:rPr lang="de-DE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err="1" smtClean="0">
                <a:latin typeface="Courier New" pitchFamily="49" charset="0"/>
                <a:cs typeface="Courier New" pitchFamily="49" charset="0"/>
              </a:rPr>
              <a:t>anObject</a:t>
            </a:r>
            <a:endParaRPr lang="de-DE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DE" sz="2000" b="1" dirty="0" smtClean="0">
              <a:latin typeface="Monaco" pitchFamily="49" charset="0"/>
            </a:endParaRPr>
          </a:p>
          <a:p>
            <a:pPr>
              <a:buNone/>
            </a:pPr>
            <a:r>
              <a:rPr lang="de-DE" b="1" dirty="0" smtClean="0"/>
              <a:t>Solution: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concatenation of </a:t>
            </a:r>
            <a:r>
              <a:rPr lang="en-US" dirty="0" smtClean="0"/>
              <a:t>selector parts</a:t>
            </a:r>
            <a:endParaRPr lang="en-US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JavaScript:</a:t>
            </a:r>
            <a:endParaRPr lang="en-US" sz="2000" b="1" dirty="0" smtClean="0">
              <a:latin typeface="Monaco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Monaco" pitchFamily="49" charset="0"/>
              </a:rPr>
              <a:t>	</a:t>
            </a:r>
            <a:r>
              <a:rPr lang="en-US" sz="20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at_put</a:t>
            </a:r>
            <a:r>
              <a:rPr lang="en-U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anInteger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anObject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de-DE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 smtClean="0"/>
              <a:t>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err="1" smtClean="0"/>
              <a:t>Issue</a:t>
            </a:r>
            <a:r>
              <a:rPr lang="de-DE" b="1" dirty="0" smtClean="0"/>
              <a:t>: </a:t>
            </a:r>
          </a:p>
          <a:p>
            <a:pPr>
              <a:buNone/>
            </a:pPr>
            <a:r>
              <a:rPr lang="de-DE" b="1" dirty="0" smtClean="0"/>
              <a:t>	</a:t>
            </a:r>
            <a:r>
              <a:rPr lang="de-DE" dirty="0" err="1" smtClean="0"/>
              <a:t>reserved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> in JavaScript, (</a:t>
            </a:r>
            <a:r>
              <a:rPr lang="de-DE" i="1" dirty="0" err="1" smtClean="0">
                <a:solidFill>
                  <a:srgbClr val="FF8000"/>
                </a:solidFill>
              </a:rPr>
              <a:t>new</a:t>
            </a:r>
            <a:r>
              <a:rPr lang="de-DE" i="1" dirty="0" smtClean="0"/>
              <a:t>, </a:t>
            </a:r>
            <a:r>
              <a:rPr lang="de-DE" i="1" dirty="0" err="1" smtClean="0">
                <a:solidFill>
                  <a:srgbClr val="FF8000"/>
                </a:solidFill>
              </a:rPr>
              <a:t>class</a:t>
            </a:r>
            <a:r>
              <a:rPr lang="de-DE" i="1" dirty="0" smtClean="0"/>
              <a:t>)</a:t>
            </a:r>
          </a:p>
          <a:p>
            <a:pPr>
              <a:buNone/>
            </a:pPr>
            <a:endParaRPr lang="de-DE" i="1" dirty="0" smtClean="0"/>
          </a:p>
          <a:p>
            <a:pPr>
              <a:buNone/>
            </a:pPr>
            <a:r>
              <a:rPr lang="de-DE" b="1" dirty="0" smtClean="0"/>
              <a:t>Solution: </a:t>
            </a:r>
          </a:p>
          <a:p>
            <a:pPr>
              <a:buNone/>
            </a:pPr>
            <a:r>
              <a:rPr lang="de-DE" b="1" dirty="0" smtClean="0"/>
              <a:t>	</a:t>
            </a:r>
            <a:r>
              <a:rPr lang="de-DE" dirty="0" err="1" smtClean="0"/>
              <a:t>escape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names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leading</a:t>
            </a:r>
            <a:r>
              <a:rPr lang="de-DE" dirty="0" smtClean="0"/>
              <a:t> </a:t>
            </a:r>
            <a:r>
              <a:rPr lang="de-DE" dirty="0" err="1" smtClean="0"/>
              <a:t>underscore</a:t>
            </a:r>
            <a:r>
              <a:rPr lang="de-DE" dirty="0" smtClean="0"/>
              <a:t> (</a:t>
            </a:r>
            <a:r>
              <a:rPr lang="de-DE" dirty="0" smtClean="0">
                <a:solidFill>
                  <a:srgbClr val="FF8000"/>
                </a:solidFill>
              </a:rPr>
              <a:t>_</a:t>
            </a:r>
            <a:r>
              <a:rPr lang="de-DE" dirty="0" err="1" smtClean="0">
                <a:solidFill>
                  <a:srgbClr val="FF8000"/>
                </a:solidFill>
              </a:rPr>
              <a:t>new</a:t>
            </a:r>
            <a:r>
              <a:rPr lang="de-DE" dirty="0" smtClean="0">
                <a:solidFill>
                  <a:srgbClr val="FF8000"/>
                </a:solidFill>
              </a:rPr>
              <a:t>, _</a:t>
            </a:r>
            <a:r>
              <a:rPr lang="de-DE" dirty="0" err="1" smtClean="0">
                <a:solidFill>
                  <a:srgbClr val="FF8000"/>
                </a:solidFill>
              </a:rPr>
              <a:t>class</a:t>
            </a:r>
            <a:r>
              <a:rPr lang="de-DE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Inheritance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super </a:t>
            </a:r>
            <a:r>
              <a:rPr lang="de-DE" dirty="0" err="1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1600" b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'Pirate'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{</a:t>
            </a:r>
          </a:p>
          <a:p>
            <a:pPr>
              <a:buNone/>
            </a:pP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i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// inherits from Person</a:t>
            </a:r>
            <a:endParaRPr lang="en-US" sz="1600" b="1" dirty="0" smtClean="0">
              <a:solidFill>
                <a:srgbClr val="B3B3B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superclass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Person,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instanceMethods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makeNoise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en-US" sz="1600" b="1" dirty="0" err="1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_super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.makeNoise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+ 					</a:t>
            </a:r>
            <a:r>
              <a:rPr lang="en-US" sz="1600" b="1" dirty="0" err="1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_class</a:t>
            </a: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.noise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},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classMethods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noise: 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Arrrrrr</a:t>
            </a:r>
            <a:r>
              <a:rPr lang="en-US" sz="1600" b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!!!'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aPirate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Pirate._newInstance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Pirate.</a:t>
            </a:r>
            <a:r>
              <a:rPr lang="de-DE" sz="16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_addClassMethods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({</a:t>
            </a:r>
          </a:p>
          <a:p>
            <a:pPr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printFoobar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 b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foobar</a:t>
            </a:r>
            <a:r>
              <a:rPr lang="en-US" sz="1600" b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600" b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600" b="1" dirty="0" err="1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prints</a:t>
            </a:r>
            <a:r>
              <a:rPr lang="de-DE" sz="1600" b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foobar</a:t>
            </a:r>
            <a:endParaRPr lang="de-DE" sz="1600" b="1" dirty="0" smtClean="0">
              <a:solidFill>
                <a:srgbClr val="B3B3B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aPirate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_class</a:t>
            </a:r>
            <a:r>
              <a:rPr lang="de-DE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printFoobar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Block </a:t>
            </a:r>
            <a:r>
              <a:rPr lang="de-DE" dirty="0" err="1" smtClean="0"/>
              <a:t>closures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non-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Pirate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evaluateBlock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aBlock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aBlock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Pirate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noise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200" b="1" dirty="0" err="1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evaluateBlock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: [ :a | [ :b | ^ a + b] ]</a:t>
            </a:r>
          </a:p>
          <a:p>
            <a:pPr>
              <a:buNone/>
            </a:pP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	^ </a:t>
            </a:r>
            <a:r>
              <a:rPr lang="en-US" sz="1200" b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200" b="1" dirty="0" err="1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Arrrrrr</a:t>
            </a:r>
            <a:r>
              <a:rPr lang="en-US" sz="1200" b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!!!'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200" b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// JAVASCRIPT</a:t>
            </a:r>
            <a:endParaRPr lang="en-US" sz="1200" b="1" dirty="0" smtClean="0">
              <a:solidFill>
                <a:srgbClr val="B3B3B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aPirate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._addClassMethods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evaluateBlock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aBlock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aBlock.value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).value(</a:t>
            </a:r>
            <a:r>
              <a:rPr lang="en-US" sz="1200" b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},</a:t>
            </a:r>
          </a:p>
          <a:p>
            <a:pPr>
              <a:buNone/>
            </a:pP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200" b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200" b="1" dirty="0" err="1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overwrite</a:t>
            </a:r>
            <a:r>
              <a:rPr lang="de-DE" sz="1200" b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noise</a:t>
            </a:r>
            <a:r>
              <a:rPr lang="de-DE" sz="1200" b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method</a:t>
            </a:r>
            <a:endParaRPr lang="en-US" sz="1200" b="1" dirty="0" smtClean="0">
              <a:solidFill>
                <a:srgbClr val="B3B3B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noise: function() {</a:t>
            </a:r>
          </a:p>
          <a:p>
            <a:pPr>
              <a:buNone/>
            </a:pP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i="1" dirty="0" err="1" smtClean="0">
                <a:latin typeface="Courier New" pitchFamily="49" charset="0"/>
                <a:cs typeface="Courier New" pitchFamily="49" charset="0"/>
              </a:rPr>
              <a:t>aBlock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i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(a) {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i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i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i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(b) {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i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nonLocalReturn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i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b="1" i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 smtClean="0">
              <a:solidFill>
                <a:srgbClr val="FF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			});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		});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i="1" dirty="0" err="1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b="1" i="1" dirty="0" err="1" smtClean="0">
                <a:latin typeface="Courier New" pitchFamily="49" charset="0"/>
                <a:cs typeface="Courier New" pitchFamily="49" charset="0"/>
              </a:rPr>
              <a:t>.evaluateBlock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i="1" dirty="0" err="1" smtClean="0">
                <a:latin typeface="Courier New" pitchFamily="49" charset="0"/>
                <a:cs typeface="Courier New" pitchFamily="49" charset="0"/>
              </a:rPr>
              <a:t>aBlock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200" b="1" dirty="0" err="1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Arrrrrr</a:t>
            </a:r>
            <a:r>
              <a:rPr lang="en-US" sz="1200" b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!!!';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 </a:t>
            </a:r>
            <a:r>
              <a:rPr lang="de-DE" dirty="0" err="1" smtClean="0"/>
              <a:t>to</a:t>
            </a:r>
            <a:r>
              <a:rPr lang="de-DE" dirty="0" smtClean="0"/>
              <a:t> super </a:t>
            </a:r>
            <a:r>
              <a:rPr lang="de-DE" dirty="0" err="1" smtClean="0"/>
              <a:t>methods</a:t>
            </a:r>
            <a:r>
              <a:rPr lang="de-DE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Optimal: </a:t>
            </a:r>
            <a:r>
              <a:rPr lang="de-DE" dirty="0" smtClean="0"/>
              <a:t>super </a:t>
            </a:r>
            <a:r>
              <a:rPr lang="de-DE" dirty="0" err="1" smtClean="0"/>
              <a:t>as</a:t>
            </a:r>
            <a:r>
              <a:rPr lang="de-DE" dirty="0" smtClean="0"/>
              <a:t> global </a:t>
            </a:r>
            <a:r>
              <a:rPr lang="de-DE" dirty="0" err="1" smtClean="0"/>
              <a:t>object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super.foobar</a:t>
            </a:r>
            <a:r>
              <a:rPr lang="de-DE" dirty="0" smtClean="0"/>
              <a:t>(a, b);</a:t>
            </a:r>
          </a:p>
          <a:p>
            <a:pPr>
              <a:buNone/>
            </a:pPr>
            <a:r>
              <a:rPr lang="de-DE" b="1" dirty="0" err="1" smtClean="0"/>
              <a:t>Issue</a:t>
            </a:r>
            <a:r>
              <a:rPr lang="de-DE" b="1" dirty="0" smtClean="0"/>
              <a:t>: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>
                <a:solidFill>
                  <a:srgbClr val="004080"/>
                </a:solidFill>
              </a:rPr>
              <a:t>this</a:t>
            </a:r>
            <a:r>
              <a:rPr lang="de-DE" dirty="0" smtClean="0"/>
              <a:t> </a:t>
            </a:r>
            <a:r>
              <a:rPr lang="de-DE" dirty="0" smtClean="0"/>
              <a:t>not </a:t>
            </a:r>
            <a:r>
              <a:rPr lang="de-DE" dirty="0" err="1" smtClean="0"/>
              <a:t>bound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!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b="1" dirty="0" smtClean="0"/>
              <a:t>Next </a:t>
            </a:r>
            <a:r>
              <a:rPr lang="de-DE" b="1" dirty="0" err="1" smtClean="0"/>
              <a:t>idea</a:t>
            </a:r>
            <a:r>
              <a:rPr lang="de-DE" b="1" dirty="0" smtClean="0"/>
              <a:t>: </a:t>
            </a:r>
            <a:r>
              <a:rPr lang="de-DE" dirty="0" smtClean="0"/>
              <a:t>super </a:t>
            </a:r>
            <a:r>
              <a:rPr lang="de-DE" dirty="0" err="1" smtClean="0"/>
              <a:t>as</a:t>
            </a:r>
            <a:r>
              <a:rPr lang="de-DE" dirty="0" smtClean="0"/>
              <a:t> global </a:t>
            </a:r>
            <a:r>
              <a:rPr lang="de-DE" dirty="0" err="1" smtClean="0"/>
              <a:t>function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	super().</a:t>
            </a:r>
            <a:r>
              <a:rPr lang="de-DE" dirty="0" err="1" smtClean="0"/>
              <a:t>foobar</a:t>
            </a:r>
            <a:r>
              <a:rPr lang="de-DE" dirty="0" smtClean="0"/>
              <a:t>(a, b);</a:t>
            </a:r>
          </a:p>
          <a:p>
            <a:pPr>
              <a:buNone/>
            </a:pPr>
            <a:r>
              <a:rPr lang="de-DE" b="1" dirty="0" err="1" smtClean="0"/>
              <a:t>Issue</a:t>
            </a:r>
            <a:r>
              <a:rPr lang="de-DE" b="1" dirty="0" smtClean="0"/>
              <a:t>: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callers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this</a:t>
            </a:r>
            <a:r>
              <a:rPr lang="de-DE" dirty="0" smtClean="0"/>
              <a:t>)</a:t>
            </a:r>
            <a:r>
              <a:rPr lang="de-DE" dirty="0" smtClean="0"/>
              <a:t>, </a:t>
            </a:r>
            <a:r>
              <a:rPr lang="de-DE" dirty="0" smtClean="0"/>
              <a:t>but </a:t>
            </a:r>
            <a:r>
              <a:rPr lang="de-DE" dirty="0" err="1" smtClean="0"/>
              <a:t>can‘t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slot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 </a:t>
            </a:r>
            <a:r>
              <a:rPr lang="de-DE" dirty="0" err="1" smtClean="0"/>
              <a:t>to</a:t>
            </a:r>
            <a:r>
              <a:rPr lang="de-DE" dirty="0" smtClean="0"/>
              <a:t> super </a:t>
            </a:r>
            <a:r>
              <a:rPr lang="de-DE" dirty="0" err="1" smtClean="0"/>
              <a:t>methods</a:t>
            </a:r>
            <a:r>
              <a:rPr lang="de-DE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err="1" smtClean="0"/>
              <a:t>Current</a:t>
            </a:r>
            <a:r>
              <a:rPr lang="de-DE" b="1" dirty="0" smtClean="0"/>
              <a:t> </a:t>
            </a:r>
            <a:r>
              <a:rPr lang="de-DE" b="1" dirty="0" err="1" smtClean="0"/>
              <a:t>solution</a:t>
            </a:r>
            <a:r>
              <a:rPr lang="de-DE" b="1" dirty="0" smtClean="0"/>
              <a:t>: </a:t>
            </a:r>
            <a:r>
              <a:rPr lang="de-DE" dirty="0" smtClean="0"/>
              <a:t>super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instance‘s</a:t>
            </a:r>
            <a:r>
              <a:rPr lang="de-DE" dirty="0" smtClean="0"/>
              <a:t> </a:t>
            </a:r>
            <a:r>
              <a:rPr lang="de-DE" dirty="0" err="1" smtClean="0"/>
              <a:t>slot</a:t>
            </a:r>
            <a:endParaRPr lang="de-DE" dirty="0" smtClean="0">
              <a:solidFill>
                <a:srgbClr val="004080"/>
              </a:solidFill>
            </a:endParaRP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>
                <a:solidFill>
                  <a:srgbClr val="FF8000"/>
                </a:solidFill>
              </a:rPr>
              <a:t>this</a:t>
            </a:r>
            <a:r>
              <a:rPr lang="de-DE" dirty="0" err="1" smtClean="0"/>
              <a:t>._super.foobar</a:t>
            </a:r>
            <a:r>
              <a:rPr lang="de-DE" dirty="0" smtClean="0"/>
              <a:t>(a, </a:t>
            </a:r>
            <a:r>
              <a:rPr lang="de-DE" dirty="0" smtClean="0"/>
              <a:t>b);</a:t>
            </a:r>
          </a:p>
          <a:p>
            <a:pPr>
              <a:buNone/>
            </a:pPr>
            <a:r>
              <a:rPr lang="de-DE" b="1" dirty="0" err="1" smtClean="0"/>
              <a:t>Benefit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 err="1" smtClean="0"/>
              <a:t>comfortable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programmer</a:t>
            </a:r>
            <a:endParaRPr lang="de-DE" dirty="0" smtClean="0"/>
          </a:p>
          <a:p>
            <a:pPr>
              <a:buNone/>
            </a:pPr>
            <a:r>
              <a:rPr lang="de-DE" b="1" dirty="0" err="1" smtClean="0"/>
              <a:t>Issue</a:t>
            </a:r>
            <a:r>
              <a:rPr lang="de-DE" b="1" dirty="0" smtClean="0"/>
              <a:t>: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copied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smtClean="0"/>
              <a:t>_super </a:t>
            </a:r>
            <a:r>
              <a:rPr lang="de-DE" dirty="0" err="1" smtClean="0"/>
              <a:t>slots</a:t>
            </a:r>
            <a:r>
              <a:rPr lang="de-DE" dirty="0" smtClean="0"/>
              <a:t> </a:t>
            </a:r>
            <a:r>
              <a:rPr lang="de-DE" dirty="0" smtClean="0"/>
              <a:t>on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r>
              <a:rPr lang="de-DE" dirty="0" smtClean="0"/>
              <a:t> -&gt;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prototypical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b="1" dirty="0" smtClean="0"/>
              <a:t>Alternative: </a:t>
            </a:r>
            <a:r>
              <a:rPr lang="de-DE" dirty="0" smtClean="0"/>
              <a:t>super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this._super</a:t>
            </a:r>
            <a:r>
              <a:rPr lang="de-DE" dirty="0" smtClean="0"/>
              <a:t>(</a:t>
            </a:r>
            <a:r>
              <a:rPr lang="en-US" dirty="0" smtClean="0">
                <a:solidFill>
                  <a:srgbClr val="004080"/>
                </a:solidFill>
                <a:latin typeface="Monaco" pitchFamily="49" charset="0"/>
              </a:rPr>
              <a:t>‘</a:t>
            </a:r>
            <a:r>
              <a:rPr lang="en-US" dirty="0" err="1" smtClean="0">
                <a:solidFill>
                  <a:srgbClr val="004080"/>
                </a:solidFill>
                <a:latin typeface="Monaco" pitchFamily="49" charset="0"/>
              </a:rPr>
              <a:t>foobar</a:t>
            </a:r>
            <a:r>
              <a:rPr lang="en-US" dirty="0" smtClean="0">
                <a:solidFill>
                  <a:srgbClr val="004080"/>
                </a:solidFill>
                <a:latin typeface="Monaco" pitchFamily="49" charset="0"/>
              </a:rPr>
              <a:t>'</a:t>
            </a:r>
            <a:r>
              <a:rPr lang="de-DE" dirty="0" smtClean="0"/>
              <a:t>) (a, b);</a:t>
            </a:r>
          </a:p>
          <a:p>
            <a:pPr>
              <a:buNone/>
            </a:pPr>
            <a:r>
              <a:rPr lang="de-DE" b="1" dirty="0" err="1" smtClean="0"/>
              <a:t>Benefit</a:t>
            </a:r>
            <a:r>
              <a:rPr lang="de-DE" b="1" dirty="0" smtClean="0"/>
              <a:t>: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prototypical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endParaRPr lang="de-DE" dirty="0" smtClean="0"/>
          </a:p>
          <a:p>
            <a:pPr>
              <a:buNone/>
            </a:pPr>
            <a:r>
              <a:rPr lang="de-DE" b="1" dirty="0" err="1" smtClean="0"/>
              <a:t>Issue</a:t>
            </a:r>
            <a:r>
              <a:rPr lang="de-DE" b="1" dirty="0" smtClean="0"/>
              <a:t>: </a:t>
            </a:r>
            <a:r>
              <a:rPr lang="de-DE" dirty="0" err="1" smtClean="0"/>
              <a:t>uncomfortable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JavaScript </a:t>
            </a:r>
            <a:r>
              <a:rPr lang="de-DE" dirty="0" err="1" smtClean="0"/>
              <a:t>programmer</a:t>
            </a:r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 </a:t>
            </a:r>
            <a:r>
              <a:rPr lang="de-DE" dirty="0" err="1" smtClean="0"/>
              <a:t>to</a:t>
            </a:r>
            <a:r>
              <a:rPr lang="de-DE" dirty="0" smtClean="0"/>
              <a:t> super </a:t>
            </a:r>
            <a:r>
              <a:rPr lang="de-DE" dirty="0" err="1" smtClean="0"/>
              <a:t>methods</a:t>
            </a:r>
            <a:r>
              <a:rPr lang="de-DE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prefer</a:t>
            </a:r>
            <a:r>
              <a:rPr lang="de-DE" dirty="0" smtClean="0"/>
              <a:t>?</a:t>
            </a:r>
          </a:p>
          <a:p>
            <a:pPr algn="ctr">
              <a:buNone/>
            </a:pPr>
            <a:endParaRPr lang="de-DE" sz="3600" dirty="0" smtClean="0"/>
          </a:p>
          <a:p>
            <a:pPr algn="ctr">
              <a:buNone/>
            </a:pPr>
            <a:r>
              <a:rPr lang="de-DE" sz="3600" dirty="0" err="1" smtClean="0"/>
              <a:t>Comfortability</a:t>
            </a:r>
            <a:endParaRPr lang="de-DE" sz="3600" dirty="0" smtClean="0"/>
          </a:p>
          <a:p>
            <a:pPr algn="ctr">
              <a:buNone/>
            </a:pPr>
            <a:r>
              <a:rPr lang="de-DE" sz="3600" dirty="0" smtClean="0"/>
              <a:t>vs.</a:t>
            </a:r>
          </a:p>
          <a:p>
            <a:pPr algn="ctr">
              <a:buNone/>
            </a:pPr>
            <a:r>
              <a:rPr lang="de-DE" sz="3600" dirty="0" err="1" smtClean="0"/>
              <a:t>Implementation</a:t>
            </a:r>
            <a:endParaRPr lang="de-DE" sz="3600" dirty="0" smtClean="0"/>
          </a:p>
          <a:p>
            <a:pPr algn="ctr">
              <a:buNone/>
            </a:pP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SqueakyJS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Squeak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JavaScript</a:t>
            </a:r>
          </a:p>
          <a:p>
            <a:r>
              <a:rPr lang="de-DE" dirty="0" err="1" smtClean="0"/>
              <a:t>SqueakyJS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model</a:t>
            </a:r>
          </a:p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endParaRPr lang="de-DE" dirty="0" smtClean="0"/>
          </a:p>
          <a:p>
            <a:r>
              <a:rPr lang="de-DE" dirty="0" err="1" smtClean="0"/>
              <a:t>Inheritance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super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smtClean="0"/>
              <a:t>Metaprogramming</a:t>
            </a:r>
          </a:p>
          <a:p>
            <a:r>
              <a:rPr lang="de-DE" dirty="0" smtClean="0"/>
              <a:t>Block </a:t>
            </a:r>
            <a:r>
              <a:rPr lang="de-DE" dirty="0" err="1" smtClean="0"/>
              <a:t>closures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non-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endParaRPr lang="de-DE" dirty="0" smtClean="0"/>
          </a:p>
          <a:p>
            <a:r>
              <a:rPr lang="de-DE" dirty="0" smtClean="0"/>
              <a:t>Access </a:t>
            </a:r>
            <a:r>
              <a:rPr lang="de-DE" dirty="0" err="1" smtClean="0"/>
              <a:t>to</a:t>
            </a:r>
            <a:r>
              <a:rPr lang="de-DE" dirty="0" smtClean="0"/>
              <a:t> super </a:t>
            </a:r>
            <a:r>
              <a:rPr lang="de-DE" dirty="0" err="1" smtClean="0"/>
              <a:t>methods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Squeak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47664" y="1772816"/>
          <a:ext cx="6096000" cy="273956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0"/>
                <a:gridCol w="3048000"/>
              </a:tblGrid>
              <a:tr h="273521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Squeak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273521"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Class </a:t>
                      </a:r>
                      <a:r>
                        <a:rPr lang="de-DE" baseline="0" dirty="0" err="1" smtClean="0"/>
                        <a:t>driven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class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Class </a:t>
                      </a:r>
                      <a:r>
                        <a:rPr lang="de-DE" dirty="0" err="1" smtClean="0"/>
                        <a:t>free</a:t>
                      </a:r>
                      <a:endParaRPr lang="en-US" dirty="0"/>
                    </a:p>
                  </a:txBody>
                  <a:tcPr/>
                </a:tc>
              </a:tr>
              <a:tr h="478661">
                <a:tc>
                  <a:txBody>
                    <a:bodyPr/>
                    <a:lstStyle/>
                    <a:p>
                      <a:r>
                        <a:rPr lang="de-DE" dirty="0" smtClean="0"/>
                        <a:t>Single </a:t>
                      </a:r>
                      <a:r>
                        <a:rPr lang="de-DE" dirty="0" err="1" smtClean="0"/>
                        <a:t>inheritance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from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superclass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Prototype </a:t>
                      </a:r>
                      <a:r>
                        <a:rPr lang="de-DE" dirty="0" err="1" smtClean="0"/>
                        <a:t>inheritance</a:t>
                      </a:r>
                      <a:endParaRPr lang="en-US" dirty="0"/>
                    </a:p>
                  </a:txBody>
                  <a:tcPr/>
                </a:tc>
              </a:tr>
              <a:tr h="478661">
                <a:tc>
                  <a:txBody>
                    <a:bodyPr/>
                    <a:lstStyle/>
                    <a:p>
                      <a:r>
                        <a:rPr lang="de-DE" dirty="0" smtClean="0"/>
                        <a:t>Access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superclass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using</a:t>
                      </a:r>
                      <a:r>
                        <a:rPr lang="de-DE" baseline="0" dirty="0" smtClean="0"/>
                        <a:t> super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Apply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can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call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functions</a:t>
                      </a:r>
                      <a:r>
                        <a:rPr lang="de-DE" baseline="0" dirty="0" smtClean="0"/>
                        <a:t> in </a:t>
                      </a:r>
                      <a:r>
                        <a:rPr lang="de-DE" baseline="0" dirty="0" err="1" smtClean="0"/>
                        <a:t>another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context</a:t>
                      </a:r>
                      <a:endParaRPr lang="en-US" dirty="0"/>
                    </a:p>
                  </a:txBody>
                  <a:tcPr/>
                </a:tc>
              </a:tr>
              <a:tr h="7278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Block </a:t>
                      </a:r>
                      <a:r>
                        <a:rPr lang="de-DE" dirty="0" err="1" smtClean="0"/>
                        <a:t>closures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with</a:t>
                      </a:r>
                      <a:r>
                        <a:rPr lang="de-DE" dirty="0" smtClean="0"/>
                        <a:t> non-</a:t>
                      </a:r>
                      <a:r>
                        <a:rPr lang="de-DE" dirty="0" err="1" smtClean="0"/>
                        <a:t>local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return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</a:t>
                      </a:r>
                      <a:r>
                        <a:rPr lang="de-DE" dirty="0" smtClean="0"/>
                        <a:t> non-</a:t>
                      </a:r>
                      <a:r>
                        <a:rPr lang="de-DE" dirty="0" err="1" smtClean="0"/>
                        <a:t>local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return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SqueakyJS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600" b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600" b="1" dirty="0" err="1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sz="1600" b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1600" b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'Person'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instanceVariables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sz="1600" b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instanceMethods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setName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.name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},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return this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.name;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},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makeNoise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 err="1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.getName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600" b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 says: 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},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600" b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600" b="1" dirty="0" err="1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de-DE" sz="1600" b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 an </a:t>
            </a:r>
            <a:r>
              <a:rPr lang="de-DE" sz="1600" b="1" dirty="0" err="1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endParaRPr lang="de-DE" sz="1600" b="1" dirty="0" smtClean="0">
              <a:solidFill>
                <a:srgbClr val="B3B3B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aPerson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Person._newInstance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SqueakyJS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2530" name="Picture 2" descr="C:\Users\robert.strobl\Desktop\prototypical inheritance grap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1628800"/>
            <a:ext cx="7296150" cy="65341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Exact</a:t>
            </a:r>
            <a:r>
              <a:rPr lang="de-DE" dirty="0" smtClean="0"/>
              <a:t> </a:t>
            </a:r>
            <a:r>
              <a:rPr lang="de-DE" dirty="0" err="1" smtClean="0"/>
              <a:t>mapping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Squeak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JS </a:t>
            </a:r>
            <a:r>
              <a:rPr lang="de-DE" dirty="0" err="1" smtClean="0"/>
              <a:t>methods</a:t>
            </a:r>
            <a:r>
              <a:rPr lang="de-DE" dirty="0" smtClean="0"/>
              <a:t> not </a:t>
            </a:r>
            <a:r>
              <a:rPr lang="de-DE" dirty="0" err="1" smtClean="0"/>
              <a:t>possible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-&gt;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escape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algn="ctr">
              <a:buNone/>
            </a:pPr>
            <a:r>
              <a:rPr lang="de-DE" sz="3600" b="1" dirty="0" smtClean="0"/>
              <a:t>Goal</a:t>
            </a:r>
            <a:r>
              <a:rPr lang="de-DE" sz="3600" dirty="0" smtClean="0"/>
              <a:t>: </a:t>
            </a:r>
            <a:r>
              <a:rPr lang="de-DE" sz="3600" dirty="0" err="1" smtClean="0"/>
              <a:t>avoid</a:t>
            </a:r>
            <a:r>
              <a:rPr lang="de-DE" sz="3600" dirty="0" smtClean="0"/>
              <a:t> </a:t>
            </a:r>
            <a:r>
              <a:rPr lang="de-DE" sz="3600" dirty="0" err="1" smtClean="0"/>
              <a:t>name</a:t>
            </a:r>
            <a:r>
              <a:rPr lang="de-DE" sz="3600" dirty="0" smtClean="0"/>
              <a:t> </a:t>
            </a:r>
            <a:r>
              <a:rPr lang="de-DE" sz="3600" dirty="0" err="1" smtClean="0"/>
              <a:t>conflicts</a:t>
            </a:r>
            <a:r>
              <a:rPr lang="de-DE" sz="3600" dirty="0" smtClean="0"/>
              <a:t>!!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err="1" smtClean="0"/>
              <a:t>Issue</a:t>
            </a:r>
            <a:r>
              <a:rPr lang="de-DE" dirty="0" smtClean="0"/>
              <a:t>: 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characters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names</a:t>
            </a:r>
            <a:r>
              <a:rPr lang="de-DE" dirty="0" smtClean="0"/>
              <a:t> in JavaScript (e.g. +,*)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b="1" dirty="0" smtClean="0"/>
              <a:t>Solution</a:t>
            </a:r>
            <a:r>
              <a:rPr lang="de-DE" dirty="0" smtClean="0"/>
              <a:t>: 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dictionary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,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8000"/>
                </a:solidFill>
              </a:rPr>
              <a:t>_plus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F8000"/>
                </a:solidFill>
              </a:rPr>
              <a:t>_</a:t>
            </a:r>
            <a:r>
              <a:rPr lang="de-DE" dirty="0" err="1" smtClean="0">
                <a:solidFill>
                  <a:srgbClr val="FF8000"/>
                </a:solidFill>
              </a:rPr>
              <a:t>times</a:t>
            </a:r>
            <a:r>
              <a:rPr lang="de-DE" dirty="0" smtClean="0">
                <a:solidFill>
                  <a:srgbClr val="FF8000"/>
                </a:solidFill>
              </a:rPr>
              <a:t> </a:t>
            </a:r>
            <a:r>
              <a:rPr lang="de-DE" dirty="0" smtClean="0"/>
              <a:t>– </a:t>
            </a:r>
            <a:r>
              <a:rPr lang="de-DE" dirty="0" err="1" smtClean="0"/>
              <a:t>leading</a:t>
            </a:r>
            <a:r>
              <a:rPr lang="de-DE" dirty="0" smtClean="0"/>
              <a:t> </a:t>
            </a:r>
            <a:r>
              <a:rPr lang="de-DE" dirty="0" err="1" smtClean="0"/>
              <a:t>underscore</a:t>
            </a:r>
            <a:r>
              <a:rPr lang="de-DE" dirty="0" smtClean="0"/>
              <a:t> </a:t>
            </a:r>
            <a:r>
              <a:rPr lang="de-DE" dirty="0" err="1" smtClean="0"/>
              <a:t>assures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conflict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8000"/>
                </a:solidFill>
              </a:rPr>
              <a:t>plus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FF8000"/>
                </a:solidFill>
              </a:rPr>
              <a:t>times</a:t>
            </a:r>
            <a:r>
              <a:rPr lang="de-DE" dirty="0" smtClean="0"/>
              <a:t> </a:t>
            </a:r>
            <a:r>
              <a:rPr lang="de-DE" dirty="0" err="1" smtClean="0"/>
              <a:t>Squeak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err="1" smtClean="0"/>
              <a:t>Issue</a:t>
            </a:r>
            <a:r>
              <a:rPr lang="de-DE" b="1" dirty="0" smtClean="0"/>
              <a:t>: </a:t>
            </a:r>
          </a:p>
          <a:p>
            <a:pPr>
              <a:buNone/>
            </a:pPr>
            <a:r>
              <a:rPr lang="de-DE" b="1" dirty="0" smtClean="0"/>
              <a:t>	</a:t>
            </a:r>
            <a:r>
              <a:rPr lang="de-DE" dirty="0" err="1" smtClean="0"/>
              <a:t>accessor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variables </a:t>
            </a:r>
            <a:r>
              <a:rPr lang="de-DE" dirty="0" err="1" smtClean="0"/>
              <a:t>have</a:t>
            </a:r>
            <a:r>
              <a:rPr lang="de-DE" dirty="0" smtClean="0"/>
              <a:t> different </a:t>
            </a:r>
            <a:r>
              <a:rPr lang="de-DE" dirty="0" err="1" smtClean="0"/>
              <a:t>namespaces</a:t>
            </a:r>
            <a:r>
              <a:rPr lang="de-DE" dirty="0" smtClean="0"/>
              <a:t> in </a:t>
            </a:r>
            <a:r>
              <a:rPr lang="de-DE" dirty="0" err="1" smtClean="0"/>
              <a:t>Squeak</a:t>
            </a:r>
            <a:r>
              <a:rPr lang="de-DE" dirty="0" smtClean="0"/>
              <a:t>, but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namespace</a:t>
            </a:r>
            <a:r>
              <a:rPr lang="de-DE" dirty="0" smtClean="0"/>
              <a:t> in JavaScript</a:t>
            </a:r>
            <a:endParaRPr lang="de-DE" dirty="0" smtClean="0"/>
          </a:p>
          <a:p>
            <a:pPr>
              <a:buNone/>
            </a:pPr>
            <a:endParaRPr lang="de-DE" i="1" dirty="0" smtClean="0"/>
          </a:p>
          <a:p>
            <a:pPr>
              <a:buNone/>
            </a:pPr>
            <a:r>
              <a:rPr lang="de-DE" b="1" dirty="0" smtClean="0"/>
              <a:t>Solution: </a:t>
            </a:r>
          </a:p>
          <a:p>
            <a:pPr>
              <a:buNone/>
            </a:pPr>
            <a:r>
              <a:rPr lang="de-DE" b="1" dirty="0" smtClean="0"/>
              <a:t>	</a:t>
            </a:r>
            <a:r>
              <a:rPr lang="de-DE" dirty="0" smtClean="0"/>
              <a:t>all </a:t>
            </a:r>
            <a:r>
              <a:rPr lang="de-DE" dirty="0" err="1" smtClean="0"/>
              <a:t>instance</a:t>
            </a:r>
            <a:r>
              <a:rPr lang="de-DE" dirty="0" smtClean="0"/>
              <a:t> variables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leading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8000"/>
                </a:solidFill>
              </a:rPr>
              <a:t>$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a valid </a:t>
            </a:r>
            <a:r>
              <a:rPr lang="de-DE" dirty="0" err="1" smtClean="0"/>
              <a:t>character</a:t>
            </a:r>
            <a:r>
              <a:rPr lang="de-DE" dirty="0" smtClean="0"/>
              <a:t> in </a:t>
            </a:r>
            <a:r>
              <a:rPr lang="de-DE" dirty="0" err="1" smtClean="0"/>
              <a:t>Squeak</a:t>
            </a:r>
            <a:r>
              <a:rPr lang="de-DE" dirty="0" smtClean="0"/>
              <a:t> -&gt; </a:t>
            </a:r>
            <a:r>
              <a:rPr lang="de-DE" dirty="0" err="1" smtClean="0"/>
              <a:t>conflicts</a:t>
            </a:r>
            <a:r>
              <a:rPr lang="de-DE" dirty="0" smtClean="0"/>
              <a:t> </a:t>
            </a:r>
            <a:r>
              <a:rPr lang="de-DE" dirty="0" err="1" smtClean="0"/>
              <a:t>avoided</a:t>
            </a:r>
            <a:endParaRPr lang="de-DE" dirty="0" smtClean="0"/>
          </a:p>
          <a:p>
            <a:pPr>
              <a:buNone/>
            </a:pPr>
            <a:endParaRPr lang="de-DE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err="1" smtClean="0"/>
              <a:t>Issue</a:t>
            </a:r>
            <a:r>
              <a:rPr lang="de-DE" dirty="0" smtClean="0"/>
              <a:t>: 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getters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setters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r>
              <a:rPr lang="de-DE" dirty="0" smtClean="0"/>
              <a:t> in </a:t>
            </a:r>
            <a:r>
              <a:rPr lang="de-DE" dirty="0" err="1" smtClean="0"/>
              <a:t>trailing</a:t>
            </a:r>
            <a:r>
              <a:rPr lang="de-DE" dirty="0" smtClean="0"/>
              <a:t> </a:t>
            </a:r>
            <a:r>
              <a:rPr lang="de-DE" dirty="0" err="1" smtClean="0"/>
              <a:t>colon</a:t>
            </a:r>
            <a:r>
              <a:rPr lang="de-DE" dirty="0" smtClean="0"/>
              <a:t> </a:t>
            </a:r>
          </a:p>
          <a:p>
            <a:pPr>
              <a:buNone/>
            </a:pPr>
            <a:r>
              <a:rPr lang="de-DE" dirty="0" smtClean="0">
                <a:solidFill>
                  <a:srgbClr val="FF8000"/>
                </a:solidFill>
              </a:rPr>
              <a:t>	</a:t>
            </a:r>
            <a:r>
              <a:rPr lang="de-DE" dirty="0" smtClean="0"/>
              <a:t>e.g. </a:t>
            </a:r>
            <a:r>
              <a:rPr lang="de-DE" dirty="0" err="1" smtClean="0">
                <a:solidFill>
                  <a:srgbClr val="FF8000"/>
                </a:solidFill>
              </a:rPr>
              <a:t>foobar</a:t>
            </a:r>
            <a:r>
              <a:rPr lang="de-DE" dirty="0" smtClean="0"/>
              <a:t>, </a:t>
            </a:r>
            <a:r>
              <a:rPr lang="de-DE" dirty="0" err="1" smtClean="0">
                <a:solidFill>
                  <a:srgbClr val="FF8000"/>
                </a:solidFill>
              </a:rPr>
              <a:t>foobar</a:t>
            </a:r>
            <a:r>
              <a:rPr lang="de-DE" dirty="0" smtClean="0">
                <a:solidFill>
                  <a:srgbClr val="FF8000"/>
                </a:solidFill>
              </a:rPr>
              <a:t>:</a:t>
            </a:r>
            <a:r>
              <a:rPr lang="de-DE" dirty="0" smtClean="0"/>
              <a:t> -&gt; </a:t>
            </a:r>
            <a:r>
              <a:rPr lang="de-DE" dirty="0" err="1" smtClean="0"/>
              <a:t>colon</a:t>
            </a:r>
            <a:r>
              <a:rPr lang="de-DE" dirty="0" smtClean="0"/>
              <a:t> not valid in JavaScript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b="1" dirty="0" smtClean="0"/>
              <a:t>Solution</a:t>
            </a:r>
            <a:r>
              <a:rPr lang="de-DE" dirty="0" smtClean="0"/>
              <a:t>: 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setters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trailing</a:t>
            </a:r>
            <a:r>
              <a:rPr lang="de-DE" dirty="0" smtClean="0"/>
              <a:t> </a:t>
            </a:r>
            <a:r>
              <a:rPr lang="de-DE" dirty="0" err="1" smtClean="0"/>
              <a:t>underscores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rgbClr val="FF8000"/>
                </a:solidFill>
              </a:rPr>
              <a:t>foobar</a:t>
            </a:r>
            <a:r>
              <a:rPr lang="de-DE" dirty="0" smtClean="0">
                <a:solidFill>
                  <a:srgbClr val="FF8000"/>
                </a:solidFill>
              </a:rPr>
              <a:t>_</a:t>
            </a:r>
            <a:r>
              <a:rPr lang="de-DE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0</TotalTime>
  <Words>278</Words>
  <Application>Microsoft Office PowerPoint</Application>
  <PresentationFormat>On-screen Show (4:3)</PresentationFormat>
  <Paragraphs>182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Blank Presentation</vt:lpstr>
      <vt:lpstr>Image</vt:lpstr>
      <vt:lpstr>Bachelor Project Scripting Objects for the Web</vt:lpstr>
      <vt:lpstr>SqueakyJS</vt:lpstr>
      <vt:lpstr>Comparison between Squeak and JS</vt:lpstr>
      <vt:lpstr>SqueakyJS class model</vt:lpstr>
      <vt:lpstr>SqueakyJS class model</vt:lpstr>
      <vt:lpstr>Method name exceptions (1)</vt:lpstr>
      <vt:lpstr>Method name exceptions (2)</vt:lpstr>
      <vt:lpstr>Method name exceptions (3)</vt:lpstr>
      <vt:lpstr>Method name exceptions (4)</vt:lpstr>
      <vt:lpstr>Method name exceptions (5)</vt:lpstr>
      <vt:lpstr>Method name exceptions (6)</vt:lpstr>
      <vt:lpstr>Inheritance and access to super methods</vt:lpstr>
      <vt:lpstr>Metaprogramming</vt:lpstr>
      <vt:lpstr>Block closures and non-local return</vt:lpstr>
      <vt:lpstr>Access to super methods (1)</vt:lpstr>
      <vt:lpstr>Access to super methods (2)</vt:lpstr>
      <vt:lpstr>Access to super methods (3)</vt:lpstr>
    </vt:vector>
  </TitlesOfParts>
  <Company>Hasso-Plattner-Institut Potsdam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2007/2008</dc:title>
  <dc:subject>Requirements</dc:subject>
  <dc:creator>Robert Hirschfeld</dc:creator>
  <cp:lastModifiedBy>robert.strobl</cp:lastModifiedBy>
  <cp:revision>241</cp:revision>
  <cp:lastPrinted>2010-04-26T11:54:47Z</cp:lastPrinted>
  <dcterms:created xsi:type="dcterms:W3CDTF">2010-04-26T13:33:05Z</dcterms:created>
  <dcterms:modified xsi:type="dcterms:W3CDTF">2011-01-19T09:57:56Z</dcterms:modified>
</cp:coreProperties>
</file>