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58" r:id="rId4"/>
    <p:sldId id="292" r:id="rId5"/>
    <p:sldId id="261" r:id="rId6"/>
    <p:sldId id="275" r:id="rId7"/>
    <p:sldId id="286" r:id="rId8"/>
    <p:sldId id="284" r:id="rId9"/>
    <p:sldId id="285" r:id="rId10"/>
    <p:sldId id="291" r:id="rId11"/>
    <p:sldId id="263" r:id="rId12"/>
    <p:sldId id="264" r:id="rId13"/>
    <p:sldId id="265" r:id="rId14"/>
    <p:sldId id="268" r:id="rId15"/>
    <p:sldId id="260" r:id="rId16"/>
    <p:sldId id="277" r:id="rId17"/>
    <p:sldId id="269" r:id="rId18"/>
    <p:sldId id="273" r:id="rId19"/>
    <p:sldId id="274" r:id="rId20"/>
    <p:sldId id="293" r:id="rId21"/>
    <p:sldId id="278" r:id="rId22"/>
    <p:sldId id="281" r:id="rId23"/>
    <p:sldId id="290" r:id="rId24"/>
    <p:sldId id="287" r:id="rId25"/>
    <p:sldId id="288" r:id="rId26"/>
    <p:sldId id="282" r:id="rId27"/>
    <p:sldId id="283" r:id="rId28"/>
    <p:sldId id="272" r:id="rId29"/>
    <p:sldId id="280" r:id="rId30"/>
    <p:sldId id="289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55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1413F-8A82-457D-B768-5F3AE359CF8B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B3CE-69F8-463C-ABE9-0167DBDEDB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321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Talk about</a:t>
            </a:r>
          </a:p>
          <a:p>
            <a:r>
              <a:rPr lang="en-NZ" dirty="0"/>
              <a:t>- Thank Brendan for this opportunity and you guys </a:t>
            </a:r>
          </a:p>
          <a:p>
            <a:pPr marL="171450" indent="-171450">
              <a:buFontTx/>
              <a:buChar char="-"/>
            </a:pPr>
            <a:r>
              <a:rPr lang="en-NZ" dirty="0"/>
              <a:t>Self taught until next week losing bragging rights</a:t>
            </a:r>
          </a:p>
          <a:p>
            <a:pPr marL="171450" indent="-171450">
              <a:buFontTx/>
              <a:buChar char="-"/>
            </a:pPr>
            <a:r>
              <a:rPr lang="en-NZ" dirty="0"/>
              <a:t>Another disadvantage – it is possible some mentioned will be incorrect, I am still learning. Lecture slide like a serial killer’s note</a:t>
            </a:r>
          </a:p>
          <a:p>
            <a:pPr marL="171450" indent="-171450">
              <a:buFontTx/>
              <a:buChar char="-"/>
            </a:pPr>
            <a:r>
              <a:rPr lang="en-NZ" dirty="0"/>
              <a:t>LMM is probably the best mention to model repeated measure, but might be Stockholm syndrome</a:t>
            </a:r>
          </a:p>
          <a:p>
            <a:pPr marL="171450" indent="-171450">
              <a:buFontTx/>
              <a:buChar char="-"/>
            </a:pPr>
            <a:r>
              <a:rPr lang="en-NZ" dirty="0"/>
              <a:t>I design this to be a relative causal workshop, ask questions anytime you want</a:t>
            </a:r>
          </a:p>
          <a:p>
            <a:pPr marL="171450" indent="-171450">
              <a:buFontTx/>
              <a:buChar char="-"/>
            </a:pPr>
            <a:r>
              <a:rPr lang="en-NZ" dirty="0"/>
              <a:t>Hopefully by the end you guys will agree that will demonstrate that I don’t have SS but it also possible that you will be so traumatised, if that is the case we will live with our collective illusion.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833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Inclusion of random slope is one of the rare cases where there is no disagreement in LMM literature , everyone agrees random slopes and needed but similar to evolution how we should do it differ.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078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/>
              <a:t>Parismonious</a:t>
            </a:r>
            <a:r>
              <a:rPr lang="en-NZ" baseline="0" dirty="0"/>
              <a:t> have relatively large increase in power while maintaining type 1 for smaller sample size (30P, 10I) whereas larger sample size still show some increase in power(50, 20)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75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NZ" dirty="0"/>
              <a:t>Under group mean centring we can account for:</a:t>
            </a:r>
          </a:p>
          <a:p>
            <a:pPr lvl="1"/>
            <a:r>
              <a:rPr lang="en-NZ" dirty="0"/>
              <a:t>Individual differences in the IV.</a:t>
            </a:r>
          </a:p>
          <a:p>
            <a:pPr lvl="1"/>
            <a:r>
              <a:rPr lang="en-NZ" dirty="0"/>
              <a:t>Individual differences in interpretation of IV.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48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MLM does not require homogeneity of variance within each condition, nor compound symmetry and sphericity</a:t>
            </a:r>
          </a:p>
          <a:p>
            <a:endParaRPr lang="en-NZ" dirty="0"/>
          </a:p>
          <a:p>
            <a:r>
              <a:rPr lang="en-NZ" dirty="0"/>
              <a:t>Because LMM  inferences does not rest of these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26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MLM does not require homogeneity of variance within each condition, nor compound symmetry and sphericity</a:t>
            </a:r>
          </a:p>
          <a:p>
            <a:endParaRPr lang="en-NZ" dirty="0"/>
          </a:p>
          <a:p>
            <a:r>
              <a:rPr lang="en-NZ" dirty="0"/>
              <a:t>Because LMM  inferences does not rest of these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280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Flexibility</a:t>
            </a:r>
          </a:p>
          <a:p>
            <a:pPr marL="171450" indent="-171450">
              <a:buFontTx/>
              <a:buChar char="-"/>
            </a:pPr>
            <a:r>
              <a:rPr lang="en-NZ" dirty="0"/>
              <a:t>No agreement in ~80% issues</a:t>
            </a:r>
          </a:p>
          <a:p>
            <a:pPr marL="171450" indent="-171450">
              <a:buFontTx/>
              <a:buChar char="-"/>
            </a:pPr>
            <a:r>
              <a:rPr lang="en-NZ" dirty="0"/>
              <a:t>Need researcher’s knowledge of design and what they want to achieve</a:t>
            </a:r>
          </a:p>
          <a:p>
            <a:pPr marL="171450" indent="-171450">
              <a:buFontTx/>
              <a:buChar char="-"/>
            </a:pPr>
            <a:r>
              <a:rPr lang="en-NZ" dirty="0"/>
              <a:t>More chance of p-hacking, double dipping </a:t>
            </a:r>
          </a:p>
          <a:p>
            <a:pPr marL="171450" indent="-171450">
              <a:buFontTx/>
              <a:buChar char="-"/>
            </a:pPr>
            <a:r>
              <a:rPr lang="en-NZ" dirty="0"/>
              <a:t>Advice- consistency and transparency.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085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It turns out that the LMEM does not estimate each of the 100 ’s u0’s and each of the 100 u1 ’s. Instead, it estimates their variances.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891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Start with a discussion of correlation in repeated measures</a:t>
            </a:r>
          </a:p>
          <a:p>
            <a:endParaRPr lang="en-NZ" dirty="0"/>
          </a:p>
          <a:p>
            <a:r>
              <a:rPr lang="en-NZ" dirty="0"/>
              <a:t>Ecological fallacy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488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One option to solve this  is by using raw scores but then we are not separating the different types of variance apart- can separate this in linear mixed model for DV but need centring for IV to solve this for IV. 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501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If do not account for stimuli then it cannot be generalize to all stimuli.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36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B3CE-69F8-463C-ABE9-0167DBDEDB0B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43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468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219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21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5316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13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228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472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05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316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591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88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81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148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24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83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54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9F47-126C-40C6-8730-88C5CCA6D137}" type="datetimeFigureOut">
              <a:rPr lang="en-NZ" smtClean="0"/>
              <a:t>15/09/2019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B0F61-50F6-40EC-8E38-373D25B510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01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506.0496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6535AA5-B3D1-43BB-83CD-A55335C67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NZ" dirty="0"/>
              <a:t>Bruce Peng</a:t>
            </a:r>
          </a:p>
          <a:p>
            <a:r>
              <a:rPr lang="en-NZ" dirty="0"/>
              <a:t>The University of Auckland, New Zealand.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DE81-6112-407E-816B-EB5723574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NZ" dirty="0"/>
              <a:t>R and Linear Mixed Modelling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1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of Inference is Important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947B61-FF2B-4497-9772-B5DB54E88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124114"/>
              </p:ext>
            </p:extLst>
          </p:nvPr>
        </p:nvGraphicFramePr>
        <p:xfrm>
          <a:off x="677334" y="2418046"/>
          <a:ext cx="10583566" cy="3018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788">
                  <a:extLst>
                    <a:ext uri="{9D8B030D-6E8A-4147-A177-3AD203B41FA5}">
                      <a16:colId xmlns:a16="http://schemas.microsoft.com/office/drawing/2014/main" val="328908614"/>
                    </a:ext>
                  </a:extLst>
                </a:gridCol>
                <a:gridCol w="2143307">
                  <a:extLst>
                    <a:ext uri="{9D8B030D-6E8A-4147-A177-3AD203B41FA5}">
                      <a16:colId xmlns:a16="http://schemas.microsoft.com/office/drawing/2014/main" val="2519503749"/>
                    </a:ext>
                  </a:extLst>
                </a:gridCol>
                <a:gridCol w="2319365">
                  <a:extLst>
                    <a:ext uri="{9D8B030D-6E8A-4147-A177-3AD203B41FA5}">
                      <a16:colId xmlns:a16="http://schemas.microsoft.com/office/drawing/2014/main" val="2996009531"/>
                    </a:ext>
                  </a:extLst>
                </a:gridCol>
                <a:gridCol w="2319365">
                  <a:extLst>
                    <a:ext uri="{9D8B030D-6E8A-4147-A177-3AD203B41FA5}">
                      <a16:colId xmlns:a16="http://schemas.microsoft.com/office/drawing/2014/main" val="1221516204"/>
                    </a:ext>
                  </a:extLst>
                </a:gridCol>
                <a:gridCol w="2141741">
                  <a:extLst>
                    <a:ext uri="{9D8B030D-6E8A-4147-A177-3AD203B41FA5}">
                      <a16:colId xmlns:a16="http://schemas.microsoft.com/office/drawing/2014/main" val="1872134747"/>
                    </a:ext>
                  </a:extLst>
                </a:gridCol>
              </a:tblGrid>
              <a:tr h="865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Vividness measure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Mean correlation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 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Within-subject correlation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 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568169"/>
                  </a:ext>
                </a:extLst>
              </a:tr>
              <a:tr h="865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 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Imagine helping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Estimate helping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Imagine helping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Estimate helping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28989"/>
                  </a:ext>
                </a:extLst>
              </a:tr>
              <a:tr h="421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Detail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0.35*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0.46**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0.39***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0.21***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529337"/>
                  </a:ext>
                </a:extLst>
              </a:tr>
              <a:tr h="865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Coherence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0.55***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0.37*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>
                          <a:effectLst/>
                        </a:rPr>
                        <a:t>0.45***</a:t>
                      </a:r>
                      <a:endParaRPr lang="en-NZ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NZ" sz="2000" dirty="0">
                          <a:effectLst/>
                        </a:rPr>
                        <a:t>0.28***</a:t>
                      </a:r>
                      <a:endParaRPr lang="en-NZ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1068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FEBDB62-B25A-4B70-B841-CE671A58BB61}"/>
              </a:ext>
            </a:extLst>
          </p:cNvPr>
          <p:cNvSpPr/>
          <p:nvPr/>
        </p:nvSpPr>
        <p:spPr>
          <a:xfrm>
            <a:off x="6851737" y="2418045"/>
            <a:ext cx="4409163" cy="3018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Independence Violations: 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Independence = Each data point is independent from the next.</a:t>
            </a:r>
          </a:p>
          <a:p>
            <a:r>
              <a:rPr lang="en-NZ" dirty="0"/>
              <a:t>Violated in repeated measures?</a:t>
            </a:r>
          </a:p>
          <a:p>
            <a:pPr lvl="1"/>
            <a:r>
              <a:rPr lang="en-NZ" dirty="0"/>
              <a:t>Yes, there are tests that account for these (e.g. repeated-measures ANOVA and paired sample t-test).</a:t>
            </a:r>
          </a:p>
          <a:p>
            <a:r>
              <a:rPr lang="en-NZ" dirty="0"/>
              <a:t>But what if you have 2 or more non-independent structures in your design?</a:t>
            </a:r>
          </a:p>
          <a:p>
            <a:pPr lvl="1"/>
            <a:r>
              <a:rPr lang="en-NZ" dirty="0"/>
              <a:t>Linear mixed model.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442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Imagine Helping Paradigm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7040" y="2958860"/>
            <a:ext cx="8897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An electrical fire broke out in this person’s house, no people were hurt but the house suffered serious damage. 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400589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Imagine Helping Paradigm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92" y="3252378"/>
            <a:ext cx="9363284" cy="29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B96-0339-4CDB-8FCB-D0972BE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4" y="356789"/>
            <a:ext cx="8596668" cy="1320800"/>
          </a:xfrm>
        </p:spPr>
        <p:txBody>
          <a:bodyPr/>
          <a:lstStyle/>
          <a:p>
            <a:r>
              <a:rPr lang="en-NZ" dirty="0"/>
              <a:t>Clustering in context: Crossed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5316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John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8590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Sarah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1864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Jared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1633" y="2067525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……..x30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5316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2830127" y="2532485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98590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753401" y="2532485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1864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76675" y="2571938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91540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Stephanie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91540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546351" y="2571938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196" y="2960931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8868" y="3483221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667" y="4515576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5667" y="5715634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30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5667" y="5193344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29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9825" y="2052474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680" y="4176692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0125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/>
      <p:bldP spid="29" grpId="0" animBg="1"/>
      <p:bldP spid="33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B96-0339-4CDB-8FCB-D0972BE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4" y="356789"/>
            <a:ext cx="8596668" cy="1320800"/>
          </a:xfrm>
        </p:spPr>
        <p:txBody>
          <a:bodyPr/>
          <a:lstStyle/>
          <a:p>
            <a:r>
              <a:rPr lang="en-NZ" dirty="0"/>
              <a:t>Clustering in context: Nested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4032" y="2018579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John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7306" y="2018579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Sarah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0580" y="2018579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Jared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80349" y="2028072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……..x30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4032" y="2921478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2218843" y="2493032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87306" y="2921478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142117" y="2493032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10580" y="2921478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65391" y="2532485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61916" y="1184151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Chinese</a:t>
            </a:r>
          </a:p>
        </p:txBody>
      </p:sp>
      <p:cxnSp>
        <p:nvCxnSpPr>
          <p:cNvPr id="17" name="Straight Arrow Connector 16"/>
          <p:cNvCxnSpPr>
            <a:endCxn id="4" idx="0"/>
          </p:cNvCxnSpPr>
          <p:nvPr/>
        </p:nvCxnSpPr>
        <p:spPr>
          <a:xfrm flipH="1">
            <a:off x="2218843" y="1658604"/>
            <a:ext cx="997884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80256" y="2018579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Stephanie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80256" y="2921478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935067" y="2532485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5" idx="0"/>
          </p:cNvCxnSpPr>
          <p:nvPr/>
        </p:nvCxnSpPr>
        <p:spPr>
          <a:xfrm>
            <a:off x="3216727" y="1658604"/>
            <a:ext cx="925390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53809" y="1203136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American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019597" y="1685463"/>
            <a:ext cx="925390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982977" y="1668097"/>
            <a:ext cx="997884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263132" y="1211010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……..x15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64958" y="2045438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64958" y="4061603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64958" y="1180133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75189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  <p:bldP spid="33" grpId="0"/>
      <p:bldP spid="23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B96-0339-4CDB-8FCB-D0972BE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4" y="356789"/>
            <a:ext cx="9254318" cy="1320800"/>
          </a:xfrm>
        </p:spPr>
        <p:txBody>
          <a:bodyPr/>
          <a:lstStyle/>
          <a:p>
            <a:r>
              <a:rPr lang="en-NZ" dirty="0"/>
              <a:t>Clustering in context: Crossed and Nested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5316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John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8590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Sarah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1864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Jared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1633" y="2067525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……..x30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5316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2830127" y="2532485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98590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753401" y="2532485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1864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76675" y="2571938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91540" y="2058032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Stephanie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91540" y="2960931"/>
            <a:ext cx="1509622" cy="32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1 </a:t>
            </a:r>
          </a:p>
          <a:p>
            <a:pPr algn="ctr"/>
            <a:r>
              <a:rPr lang="en-NZ" dirty="0"/>
              <a:t>Trial 2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.</a:t>
            </a:r>
          </a:p>
          <a:p>
            <a:pPr algn="ctr"/>
            <a:r>
              <a:rPr lang="en-NZ" dirty="0"/>
              <a:t>Trial 29</a:t>
            </a:r>
          </a:p>
          <a:p>
            <a:pPr algn="ctr"/>
            <a:r>
              <a:rPr lang="en-NZ" dirty="0"/>
              <a:t>Trial 30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546351" y="2571938"/>
            <a:ext cx="0" cy="428446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196" y="2960931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8868" y="3483221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667" y="4515576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5667" y="5715634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30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5667" y="5193344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Story 29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3200" y="1175939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Chinese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30127" y="1650392"/>
            <a:ext cx="997884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</p:cNvCxnSpPr>
          <p:nvPr/>
        </p:nvCxnSpPr>
        <p:spPr>
          <a:xfrm>
            <a:off x="3828011" y="1650392"/>
            <a:ext cx="925390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65093" y="1194924"/>
            <a:ext cx="1509622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American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30881" y="1677251"/>
            <a:ext cx="925390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594261" y="1659885"/>
            <a:ext cx="997884" cy="359975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874416" y="1202798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……..x15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9825" y="1175938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9825" y="2052474"/>
            <a:ext cx="1509622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77579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 &amp; 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875"/>
            <a:ext cx="8596668" cy="4538487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Random effects</a:t>
            </a:r>
          </a:p>
          <a:p>
            <a:pPr lvl="1"/>
            <a:r>
              <a:rPr lang="en-NZ" dirty="0"/>
              <a:t>Stimuli</a:t>
            </a:r>
          </a:p>
          <a:p>
            <a:pPr lvl="1"/>
            <a:r>
              <a:rPr lang="en-NZ" dirty="0"/>
              <a:t>Participants</a:t>
            </a:r>
          </a:p>
          <a:p>
            <a:pPr lvl="1"/>
            <a:r>
              <a:rPr lang="en-NZ" dirty="0"/>
              <a:t>Cultures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Fixed effects</a:t>
            </a:r>
          </a:p>
          <a:p>
            <a:pPr lvl="1"/>
            <a:r>
              <a:rPr lang="en-NZ" dirty="0"/>
              <a:t>Gender</a:t>
            </a:r>
          </a:p>
          <a:p>
            <a:pPr lvl="1"/>
            <a:r>
              <a:rPr lang="en-NZ" dirty="0"/>
              <a:t>SES</a:t>
            </a:r>
          </a:p>
          <a:p>
            <a:pPr lvl="1"/>
            <a:r>
              <a:rPr lang="en-NZ" dirty="0"/>
              <a:t>Conditions</a:t>
            </a:r>
          </a:p>
          <a:p>
            <a:pPr lvl="1"/>
            <a:endParaRPr lang="en-NZ" dirty="0"/>
          </a:p>
          <a:p>
            <a:r>
              <a:rPr lang="en-NZ" dirty="0"/>
              <a:t>How do we decide?</a:t>
            </a:r>
          </a:p>
          <a:p>
            <a:pPr lvl="1"/>
            <a:r>
              <a:rPr lang="en-NZ" dirty="0"/>
              <a:t>Random classification- </a:t>
            </a:r>
            <a:r>
              <a:rPr lang="en-US" dirty="0"/>
              <a:t>the sample is a random selection of a population. </a:t>
            </a:r>
          </a:p>
          <a:p>
            <a:pPr lvl="1"/>
            <a:r>
              <a:rPr lang="en-US" dirty="0"/>
              <a:t>Fixed classification – the population of interest only falls in one or a few categories (e.g. gender and experimental manipulations).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71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should we include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25" y="2242070"/>
            <a:ext cx="8596668" cy="3880773"/>
          </a:xfrm>
        </p:spPr>
        <p:txBody>
          <a:bodyPr/>
          <a:lstStyle/>
          <a:p>
            <a:r>
              <a:rPr lang="en-NZ" dirty="0"/>
              <a:t>Intra-Class correlation (ICC)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Or just use linear mixed models if we have any kind of clustering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01" y="2857876"/>
            <a:ext cx="2371914" cy="11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should we include clustering?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06" y="1570253"/>
            <a:ext cx="5512805" cy="47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Recap: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FA50-7E29-48EB-ADE1-FC25E6FE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NZ" dirty="0"/>
              <a:t>Regressions</a:t>
            </a:r>
          </a:p>
          <a:p>
            <a:r>
              <a:rPr lang="en-NZ" dirty="0"/>
              <a:t>T-tests</a:t>
            </a:r>
          </a:p>
          <a:p>
            <a:r>
              <a:rPr lang="en-NZ" dirty="0"/>
              <a:t>ANOVAs</a:t>
            </a:r>
          </a:p>
          <a:p>
            <a:r>
              <a:rPr lang="en-NZ" dirty="0"/>
              <a:t>Moderation</a:t>
            </a:r>
          </a:p>
          <a:p>
            <a:r>
              <a:rPr lang="en-NZ" dirty="0"/>
              <a:t>Mediation</a:t>
            </a:r>
          </a:p>
          <a:p>
            <a:r>
              <a:rPr lang="en-NZ" dirty="0"/>
              <a:t>Linear mixed model</a:t>
            </a:r>
          </a:p>
        </p:txBody>
      </p:sp>
    </p:spTree>
    <p:extLst>
      <p:ext uri="{BB962C8B-B14F-4D97-AF65-F5344CB8AC3E}">
        <p14:creationId xmlns:p14="http://schemas.microsoft.com/office/powerpoint/2010/main" val="33144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should we include clustering?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4CDCE4-7D04-4B46-AF87-35C07701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75873"/>
              </p:ext>
            </p:extLst>
          </p:nvPr>
        </p:nvGraphicFramePr>
        <p:xfrm>
          <a:off x="453720" y="2868461"/>
          <a:ext cx="9579624" cy="177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604">
                  <a:extLst>
                    <a:ext uri="{9D8B030D-6E8A-4147-A177-3AD203B41FA5}">
                      <a16:colId xmlns:a16="http://schemas.microsoft.com/office/drawing/2014/main" val="2806004021"/>
                    </a:ext>
                  </a:extLst>
                </a:gridCol>
                <a:gridCol w="1596604">
                  <a:extLst>
                    <a:ext uri="{9D8B030D-6E8A-4147-A177-3AD203B41FA5}">
                      <a16:colId xmlns:a16="http://schemas.microsoft.com/office/drawing/2014/main" val="4212267033"/>
                    </a:ext>
                  </a:extLst>
                </a:gridCol>
                <a:gridCol w="1596604">
                  <a:extLst>
                    <a:ext uri="{9D8B030D-6E8A-4147-A177-3AD203B41FA5}">
                      <a16:colId xmlns:a16="http://schemas.microsoft.com/office/drawing/2014/main" val="869890469"/>
                    </a:ext>
                  </a:extLst>
                </a:gridCol>
                <a:gridCol w="1596604">
                  <a:extLst>
                    <a:ext uri="{9D8B030D-6E8A-4147-A177-3AD203B41FA5}">
                      <a16:colId xmlns:a16="http://schemas.microsoft.com/office/drawing/2014/main" val="1255478228"/>
                    </a:ext>
                  </a:extLst>
                </a:gridCol>
                <a:gridCol w="1596604">
                  <a:extLst>
                    <a:ext uri="{9D8B030D-6E8A-4147-A177-3AD203B41FA5}">
                      <a16:colId xmlns:a16="http://schemas.microsoft.com/office/drawing/2014/main" val="606471738"/>
                    </a:ext>
                  </a:extLst>
                </a:gridCol>
                <a:gridCol w="1596604">
                  <a:extLst>
                    <a:ext uri="{9D8B030D-6E8A-4147-A177-3AD203B41FA5}">
                      <a16:colId xmlns:a16="http://schemas.microsoft.com/office/drawing/2014/main" val="2209185666"/>
                    </a:ext>
                  </a:extLst>
                </a:gridCol>
              </a:tblGrid>
              <a:tr h="536014">
                <a:tc>
                  <a:txBody>
                    <a:bodyPr/>
                    <a:lstStyle/>
                    <a:p>
                      <a:r>
                        <a:rPr lang="en-NZ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Group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Group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Group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10829"/>
                  </a:ext>
                </a:extLst>
              </a:tr>
              <a:tr h="621341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Y 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93871"/>
                  </a:ext>
                </a:extLst>
              </a:tr>
              <a:tr h="621341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Y 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2012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E0E4BB-5180-4F70-8BD7-9836F957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61470"/>
            <a:ext cx="8596668" cy="1186930"/>
          </a:xfrm>
        </p:spPr>
        <p:txBody>
          <a:bodyPr/>
          <a:lstStyle/>
          <a:p>
            <a:r>
              <a:rPr lang="en-NZ" dirty="0"/>
              <a:t>ICC = 0</a:t>
            </a:r>
          </a:p>
        </p:txBody>
      </p:sp>
    </p:spTree>
    <p:extLst>
      <p:ext uri="{BB962C8B-B14F-4D97-AF65-F5344CB8AC3E}">
        <p14:creationId xmlns:p14="http://schemas.microsoft.com/office/powerpoint/2010/main" val="25874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 Effects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83" y="1465681"/>
            <a:ext cx="5490359" cy="47388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71170" y="5739788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Control (0)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2058" y="5739788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Experimental (1)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5085" y="6028238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1767" y="2225582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Willingness to help</a:t>
            </a:r>
          </a:p>
        </p:txBody>
      </p:sp>
    </p:spTree>
    <p:extLst>
      <p:ext uri="{BB962C8B-B14F-4D97-AF65-F5344CB8AC3E}">
        <p14:creationId xmlns:p14="http://schemas.microsoft.com/office/powerpoint/2010/main" val="174464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 Effects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61" y="1801083"/>
            <a:ext cx="6659084" cy="42304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69315" y="2534054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Willingness to help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1765" y="5616417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Control (0)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653" y="5616417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Experimental (1)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680" y="5904867"/>
            <a:ext cx="1178805" cy="319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67882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6" y="348927"/>
            <a:ext cx="3534456" cy="6264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1" y="289389"/>
            <a:ext cx="3657600" cy="63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 Slopes are important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3FF7D-79DD-494B-8C8F-4A01D738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65" y="1475461"/>
            <a:ext cx="9532307" cy="43523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89BFDA4-B908-4F23-875E-FC0307CBB585}"/>
              </a:ext>
            </a:extLst>
          </p:cNvPr>
          <p:cNvSpPr/>
          <p:nvPr/>
        </p:nvSpPr>
        <p:spPr>
          <a:xfrm>
            <a:off x="801664" y="3620022"/>
            <a:ext cx="1878905" cy="237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2B4FCC-6865-45BC-8C70-7DB101F945DD}"/>
              </a:ext>
            </a:extLst>
          </p:cNvPr>
          <p:cNvSpPr/>
          <p:nvPr/>
        </p:nvSpPr>
        <p:spPr>
          <a:xfrm>
            <a:off x="918575" y="5263542"/>
            <a:ext cx="2588713" cy="237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60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072" cy="1320800"/>
          </a:xfrm>
        </p:spPr>
        <p:txBody>
          <a:bodyPr/>
          <a:lstStyle/>
          <a:p>
            <a:r>
              <a:rPr lang="en-NZ" dirty="0"/>
              <a:t>How do I decide which random slopes to include?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18F81-1F40-4931-A38A-47F1B127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2242070"/>
            <a:ext cx="8596668" cy="3880773"/>
          </a:xfrm>
        </p:spPr>
        <p:txBody>
          <a:bodyPr/>
          <a:lstStyle/>
          <a:p>
            <a:r>
              <a:rPr lang="en-NZ" dirty="0"/>
              <a:t>Forward inclusion </a:t>
            </a:r>
          </a:p>
          <a:p>
            <a:endParaRPr lang="en-NZ" dirty="0"/>
          </a:p>
          <a:p>
            <a:r>
              <a:rPr lang="en-NZ" dirty="0"/>
              <a:t>Keep it maximal</a:t>
            </a:r>
          </a:p>
          <a:p>
            <a:pPr lvl="1"/>
            <a:r>
              <a:rPr lang="en-NZ" dirty="0"/>
              <a:t>Too many parameters (2x2 design will have 10 parameters + the fixed effect parameters: totalling 16 ) </a:t>
            </a:r>
          </a:p>
          <a:p>
            <a:endParaRPr lang="en-NZ" dirty="0"/>
          </a:p>
          <a:p>
            <a:r>
              <a:rPr lang="en-NZ" dirty="0"/>
              <a:t>Backward exclusion </a:t>
            </a:r>
          </a:p>
          <a:p>
            <a:pPr lvl="1"/>
            <a:r>
              <a:rPr lang="en-NZ" dirty="0"/>
              <a:t>Identify a parsimonious model</a:t>
            </a:r>
          </a:p>
          <a:p>
            <a:endParaRPr lang="en-NZ" dirty="0"/>
          </a:p>
          <a:p>
            <a:r>
              <a:rPr lang="en-NZ" dirty="0"/>
              <a:t>Best path vs predetermined inclusion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3612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 Slopes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2" y="1270000"/>
            <a:ext cx="10648006" cy="55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 Slopes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718291" cy="51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8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Centring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14" y="1814901"/>
            <a:ext cx="9336461" cy="4087811"/>
          </a:xfrm>
        </p:spPr>
        <p:txBody>
          <a:bodyPr>
            <a:normAutofit/>
          </a:bodyPr>
          <a:lstStyle/>
          <a:p>
            <a:r>
              <a:rPr lang="en-NZ" dirty="0"/>
              <a:t>Continuous IV also have 2 sources of variance.</a:t>
            </a:r>
          </a:p>
          <a:p>
            <a:endParaRPr lang="en-NZ" dirty="0"/>
          </a:p>
          <a:p>
            <a:r>
              <a:rPr lang="en-NZ" dirty="0"/>
              <a:t>Group mean centring (Centring within Cluster)</a:t>
            </a:r>
          </a:p>
          <a:p>
            <a:pPr lvl="1"/>
            <a:r>
              <a:rPr lang="en-NZ" dirty="0"/>
              <a:t>Each data point within each cluster is centred to the cluster’s mean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/>
              <a:t>Grand mean centring.</a:t>
            </a:r>
          </a:p>
          <a:p>
            <a:pPr lvl="1"/>
            <a:r>
              <a:rPr lang="en-NZ" dirty="0"/>
              <a:t>Each data point is centred to the overall mean across all cluster.</a:t>
            </a:r>
          </a:p>
          <a:p>
            <a:endParaRPr lang="en-NZ" dirty="0"/>
          </a:p>
          <a:p>
            <a:r>
              <a:rPr lang="en-NZ" dirty="0"/>
              <a:t>What kind of centring you should use depend on the research question. </a:t>
            </a:r>
          </a:p>
          <a:p>
            <a:pPr lvl="1"/>
            <a:r>
              <a:rPr lang="en-NZ" dirty="0"/>
              <a:t>See Ender and </a:t>
            </a:r>
            <a:r>
              <a:rPr lang="en-NZ" dirty="0" err="1"/>
              <a:t>Tofighi</a:t>
            </a:r>
            <a:r>
              <a:rPr lang="en-NZ" dirty="0"/>
              <a:t> (2007) for more details</a:t>
            </a:r>
          </a:p>
          <a:p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56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Centring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Which level of inference are repeated-measures designs typically interested in?</a:t>
            </a:r>
          </a:p>
          <a:p>
            <a:pPr marL="457200" lvl="1" indent="0">
              <a:buNone/>
            </a:pPr>
            <a:endParaRPr lang="en-NZ" dirty="0"/>
          </a:p>
          <a:p>
            <a:pPr lvl="1"/>
            <a:endParaRPr lang="en-NZ" dirty="0"/>
          </a:p>
          <a:p>
            <a:r>
              <a:rPr lang="en-NZ" dirty="0"/>
              <a:t>Within cluster centring is often more appropriate in these designs.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40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Recap: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FA50-7E29-48EB-ADE1-FC25E6FE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NZ" dirty="0"/>
              <a:t>Regressions</a:t>
            </a:r>
          </a:p>
          <a:p>
            <a:r>
              <a:rPr lang="en-NZ" dirty="0"/>
              <a:t>T-tests</a:t>
            </a:r>
          </a:p>
          <a:p>
            <a:r>
              <a:rPr lang="en-NZ" dirty="0"/>
              <a:t>ANOVA</a:t>
            </a:r>
          </a:p>
          <a:p>
            <a:r>
              <a:rPr lang="en-NZ" dirty="0"/>
              <a:t>Moderation</a:t>
            </a:r>
          </a:p>
          <a:p>
            <a:r>
              <a:rPr lang="en-NZ" dirty="0"/>
              <a:t>Mediations</a:t>
            </a:r>
          </a:p>
          <a:p>
            <a:r>
              <a:rPr lang="en-NZ" dirty="0"/>
              <a:t>Linear mixed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E98A-EDC8-451C-BFFF-3DC4568E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5" y="1634365"/>
            <a:ext cx="9953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30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1D39-F9F2-409B-8CEF-148ED0C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2316-50A1-46BF-8547-D31CC301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2625"/>
            <a:ext cx="9676901" cy="53653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marL="0" indent="0">
              <a:buNone/>
            </a:pPr>
            <a:r>
              <a:rPr lang="en-US" dirty="0" err="1"/>
              <a:t>Peugh</a:t>
            </a:r>
            <a:r>
              <a:rPr lang="en-US" dirty="0"/>
              <a:t>, J. L. (2010). A practical guide to multilevel modeling. </a:t>
            </a:r>
            <a:r>
              <a:rPr lang="en-US" i="1" dirty="0"/>
              <a:t>Journal of School Psychology</a:t>
            </a:r>
            <a:r>
              <a:rPr lang="en-US" dirty="0"/>
              <a:t>, </a:t>
            </a:r>
            <a:r>
              <a:rPr lang="en-US" i="1" dirty="0"/>
              <a:t>48</a:t>
            </a:r>
            <a:r>
              <a:rPr lang="en-US" dirty="0"/>
              <a:t>(1), 85–112. https://doi.org/10.1016/j.jsp.2009.09.002</a:t>
            </a:r>
            <a:endParaRPr lang="en-NZ" dirty="0"/>
          </a:p>
          <a:p>
            <a:pPr marL="0" indent="0">
              <a:buNone/>
            </a:pPr>
            <a:r>
              <a:rPr lang="en-US" dirty="0" err="1"/>
              <a:t>Brauer</a:t>
            </a:r>
            <a:r>
              <a:rPr lang="en-US" dirty="0"/>
              <a:t>, M., &amp; Curtin, J. J. (2017). Psychological Methods Linear Mixed-Effects Models and the Analysis of </a:t>
            </a:r>
            <a:r>
              <a:rPr lang="en-US" dirty="0" err="1"/>
              <a:t>Nonindependent</a:t>
            </a:r>
            <a:r>
              <a:rPr lang="en-US" dirty="0"/>
              <a:t> Data : A Unified Framework to Analyze Categorical and Continuous Independent Variables that Vary Within-Subjects and/or Within-Items. Psychological methods, </a:t>
            </a:r>
            <a:r>
              <a:rPr lang="en-US" i="1" dirty="0"/>
              <a:t>0</a:t>
            </a:r>
            <a:r>
              <a:rPr lang="en-US" dirty="0"/>
              <a:t>(999), 1–23.</a:t>
            </a:r>
          </a:p>
          <a:p>
            <a:r>
              <a:rPr lang="en-US" dirty="0"/>
              <a:t>Repeated measures</a:t>
            </a:r>
          </a:p>
          <a:p>
            <a:pPr marL="0" indent="0">
              <a:buNone/>
            </a:pPr>
            <a:r>
              <a:rPr lang="en-US" dirty="0" err="1"/>
              <a:t>Quené</a:t>
            </a:r>
            <a:r>
              <a:rPr lang="en-US" dirty="0"/>
              <a:t>, H., &amp; Van Den Bergh, H. (2004). On multi-level modeling of data from repeated measures designs: A tutorial. </a:t>
            </a:r>
            <a:r>
              <a:rPr lang="en-US" i="1" dirty="0"/>
              <a:t>Speech Communication</a:t>
            </a:r>
            <a:r>
              <a:rPr lang="en-US" dirty="0"/>
              <a:t>, </a:t>
            </a:r>
            <a:r>
              <a:rPr lang="en-US" i="1" dirty="0"/>
              <a:t>43</a:t>
            </a:r>
            <a:r>
              <a:rPr lang="en-US" dirty="0"/>
              <a:t>(1–2), 103–121. https://doi.org/10.1016/j.specom.2004.02.004</a:t>
            </a:r>
          </a:p>
          <a:p>
            <a:r>
              <a:rPr lang="en-US" dirty="0" err="1"/>
              <a:t>Centring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Enders, C. K., &amp; </a:t>
            </a:r>
            <a:r>
              <a:rPr lang="en-US" dirty="0" err="1"/>
              <a:t>Tofighi</a:t>
            </a:r>
            <a:r>
              <a:rPr lang="en-US" dirty="0"/>
              <a:t>, D. (2007). Centering Predictor Variables in Cross-Sectional Multilevel Models: A New Look at an Old Issue. </a:t>
            </a:r>
            <a:r>
              <a:rPr lang="en-US" i="1" dirty="0"/>
              <a:t>Psychological Methods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(2), 121–138. https://doi.org/10.1037/1082-989X.12.2.121</a:t>
            </a:r>
            <a:endParaRPr lang="en-NZ" dirty="0"/>
          </a:p>
          <a:p>
            <a:r>
              <a:rPr lang="en-NZ" dirty="0"/>
              <a:t>Model Selection. </a:t>
            </a:r>
          </a:p>
          <a:p>
            <a:pPr marL="0" indent="0">
              <a:buNone/>
            </a:pPr>
            <a:r>
              <a:rPr lang="en-NZ" dirty="0"/>
              <a:t>Bates, D., </a:t>
            </a:r>
            <a:r>
              <a:rPr lang="en-NZ" dirty="0" err="1"/>
              <a:t>Kliegl</a:t>
            </a:r>
            <a:r>
              <a:rPr lang="en-NZ" dirty="0"/>
              <a:t>, R., </a:t>
            </a:r>
            <a:r>
              <a:rPr lang="en-NZ" dirty="0" err="1"/>
              <a:t>Vasishth</a:t>
            </a:r>
            <a:r>
              <a:rPr lang="en-NZ" dirty="0"/>
              <a:t>, S., &amp; </a:t>
            </a:r>
            <a:r>
              <a:rPr lang="en-NZ" dirty="0" err="1"/>
              <a:t>Baayen</a:t>
            </a:r>
            <a:r>
              <a:rPr lang="en-NZ" dirty="0"/>
              <a:t>, H. (2015). Parsimonious Mixed Models. Retrieved from </a:t>
            </a:r>
            <a:r>
              <a:rPr lang="en-NZ" dirty="0">
                <a:hlinkClick r:id="rId2"/>
              </a:rPr>
              <a:t>http://arxiv.org/abs/1506.04967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Barr, D. J., Levy, R., </a:t>
            </a:r>
            <a:r>
              <a:rPr lang="en-NZ" dirty="0" err="1"/>
              <a:t>Scheepers</a:t>
            </a:r>
            <a:r>
              <a:rPr lang="en-NZ" dirty="0"/>
              <a:t>, C., &amp; </a:t>
            </a:r>
            <a:r>
              <a:rPr lang="en-NZ" dirty="0" err="1"/>
              <a:t>Tily</a:t>
            </a:r>
            <a:r>
              <a:rPr lang="en-NZ" dirty="0"/>
              <a:t>, H. J. (2013). Random effects structure for confirmatory hypothesis testing: Keep it maximal. </a:t>
            </a:r>
            <a:r>
              <a:rPr lang="en-NZ" i="1" dirty="0"/>
              <a:t>Journal of Memory and Language</a:t>
            </a:r>
            <a:r>
              <a:rPr lang="en-NZ" dirty="0"/>
              <a:t>, </a:t>
            </a:r>
            <a:r>
              <a:rPr lang="en-NZ" i="1" dirty="0"/>
              <a:t>68</a:t>
            </a:r>
            <a:r>
              <a:rPr lang="en-NZ" dirty="0"/>
              <a:t>(3), 255–278. https://doi.org/10.1016/j.jml.2012.11.001</a:t>
            </a:r>
          </a:p>
          <a:p>
            <a:pPr marL="0" indent="0">
              <a:buNone/>
            </a:pPr>
            <a:r>
              <a:rPr lang="en-NZ" dirty="0" err="1"/>
              <a:t>Matuschek</a:t>
            </a:r>
            <a:r>
              <a:rPr lang="en-NZ" dirty="0"/>
              <a:t> et al., 2017. (2017). Balancing Type 1 error and power in LMM. </a:t>
            </a:r>
            <a:r>
              <a:rPr lang="en-US" altLang="ja-JP" dirty="0"/>
              <a:t> 1–11. </a:t>
            </a:r>
            <a:r>
              <a:rPr lang="en-NZ" dirty="0"/>
              <a:t>https://doi.org/.1037//0033-2909.I26.1.78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433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Working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05" y="2785265"/>
            <a:ext cx="8596668" cy="2243935"/>
          </a:xfrm>
        </p:spPr>
        <p:txBody>
          <a:bodyPr>
            <a:normAutofit/>
          </a:bodyPr>
          <a:lstStyle/>
          <a:p>
            <a:r>
              <a:rPr lang="en-NZ" dirty="0"/>
              <a:t>Make sure you have R-studio installed. </a:t>
            </a:r>
          </a:p>
          <a:p>
            <a:endParaRPr lang="en-NZ" dirty="0"/>
          </a:p>
          <a:p>
            <a:r>
              <a:rPr lang="en-NZ" dirty="0"/>
              <a:t>We are going to work through some basics in R, using the data set from the replication study of the imagine helping paradigm.</a:t>
            </a:r>
          </a:p>
        </p:txBody>
      </p:sp>
    </p:spTree>
    <p:extLst>
      <p:ext uri="{BB962C8B-B14F-4D97-AF65-F5344CB8AC3E}">
        <p14:creationId xmlns:p14="http://schemas.microsoft.com/office/powerpoint/2010/main" val="3536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Recap: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FA50-7E29-48EB-ADE1-FC25E6FE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NZ" dirty="0"/>
              <a:t>Assumptions of linear models </a:t>
            </a:r>
          </a:p>
          <a:p>
            <a:pPr marL="800100" lvl="1" indent="-342900">
              <a:buAutoNum type="arabicPeriod"/>
            </a:pPr>
            <a:r>
              <a:rPr lang="en-NZ" dirty="0"/>
              <a:t>Linearity  </a:t>
            </a:r>
          </a:p>
          <a:p>
            <a:pPr marL="800100" lvl="1" indent="-342900">
              <a:buAutoNum type="arabicPeriod"/>
            </a:pPr>
            <a:r>
              <a:rPr lang="en-NZ" dirty="0"/>
              <a:t>Normality of residuals.</a:t>
            </a:r>
          </a:p>
          <a:p>
            <a:pPr marL="800100" lvl="1" indent="-342900">
              <a:buAutoNum type="arabicPeriod"/>
            </a:pPr>
            <a:r>
              <a:rPr lang="en-NZ" dirty="0"/>
              <a:t>Homogeneity of variance</a:t>
            </a:r>
          </a:p>
          <a:p>
            <a:pPr marL="800100" lvl="1" indent="-342900">
              <a:buAutoNum type="arabicPeriod"/>
            </a:pPr>
            <a:r>
              <a:rPr lang="en-NZ" dirty="0"/>
              <a:t>Independence</a:t>
            </a:r>
          </a:p>
          <a:p>
            <a:pPr marL="800100" lvl="1" indent="-342900">
              <a:buAutoNum type="arabicPeriod"/>
            </a:pPr>
            <a:r>
              <a:rPr lang="en-NZ" dirty="0"/>
              <a:t>Homogeneity of regression slopes</a:t>
            </a:r>
          </a:p>
          <a:p>
            <a:pPr marL="800100" lvl="1" indent="-342900">
              <a:buAutoNum type="arabicPeriod"/>
            </a:pPr>
            <a:r>
              <a:rPr lang="en-NZ" dirty="0"/>
              <a:t>Require balanced datasets</a:t>
            </a:r>
          </a:p>
        </p:txBody>
      </p:sp>
    </p:spTree>
    <p:extLst>
      <p:ext uri="{BB962C8B-B14F-4D97-AF65-F5344CB8AC3E}">
        <p14:creationId xmlns:p14="http://schemas.microsoft.com/office/powerpoint/2010/main" val="156914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Recap: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FA50-7E29-48EB-ADE1-FC25E6FE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NZ" dirty="0"/>
              <a:t>Assumptions of linear models </a:t>
            </a:r>
          </a:p>
          <a:p>
            <a:pPr marL="800100" lvl="1" indent="-342900">
              <a:buAutoNum type="arabicPeriod"/>
            </a:pPr>
            <a:r>
              <a:rPr lang="en-NZ" dirty="0"/>
              <a:t>Linearity  </a:t>
            </a:r>
          </a:p>
          <a:p>
            <a:pPr marL="800100" lvl="1" indent="-342900">
              <a:buAutoNum type="arabicPeriod"/>
            </a:pPr>
            <a:r>
              <a:rPr lang="en-NZ" dirty="0"/>
              <a:t>Normality of residuals.</a:t>
            </a:r>
          </a:p>
          <a:p>
            <a:pPr marL="800100" lvl="1" indent="-342900">
              <a:buAutoNum type="arabicPeriod"/>
            </a:pPr>
            <a:r>
              <a:rPr lang="en-NZ" dirty="0"/>
              <a:t>Homogeneity of variance*</a:t>
            </a:r>
          </a:p>
          <a:p>
            <a:pPr marL="800100" lvl="1" indent="-342900">
              <a:buAutoNum type="arabicPeriod"/>
            </a:pPr>
            <a:r>
              <a:rPr lang="en-NZ" b="1" i="1" u="sng" dirty="0"/>
              <a:t>Independence</a:t>
            </a:r>
          </a:p>
          <a:p>
            <a:pPr marL="800100" lvl="1" indent="-342900">
              <a:buAutoNum type="arabicPeriod"/>
            </a:pPr>
            <a:r>
              <a:rPr lang="en-NZ" b="1" i="1" u="sng" dirty="0"/>
              <a:t>Homogeneity of regression slopes</a:t>
            </a:r>
          </a:p>
          <a:p>
            <a:pPr marL="800100" lvl="1" indent="-342900">
              <a:buAutoNum type="arabicPeriod"/>
            </a:pPr>
            <a:r>
              <a:rPr lang="en-NZ" b="1" i="1" u="sng" dirty="0"/>
              <a:t>Require balanced datasets.</a:t>
            </a:r>
          </a:p>
        </p:txBody>
      </p:sp>
    </p:spTree>
    <p:extLst>
      <p:ext uri="{BB962C8B-B14F-4D97-AF65-F5344CB8AC3E}">
        <p14:creationId xmlns:p14="http://schemas.microsoft.com/office/powerpoint/2010/main" val="11697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Benefits of Linear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FA50-7E29-48EB-ADE1-FC25E6FE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NZ" dirty="0"/>
              <a:t>Say ‘bye </a:t>
            </a:r>
            <a:r>
              <a:rPr lang="en-NZ" dirty="0" err="1"/>
              <a:t>bye</a:t>
            </a:r>
            <a:r>
              <a:rPr lang="en-NZ" dirty="0"/>
              <a:t>’ to the assumptions of independence.</a:t>
            </a:r>
          </a:p>
          <a:p>
            <a:r>
              <a:rPr lang="en-NZ" dirty="0"/>
              <a:t>Cast aside the assumption of homogeneity of regression slopes.</a:t>
            </a:r>
          </a:p>
          <a:p>
            <a:r>
              <a:rPr lang="en-NZ" dirty="0"/>
              <a:t>Laugh in the face of missing data.</a:t>
            </a:r>
          </a:p>
          <a:p>
            <a:pPr lvl="1"/>
            <a:r>
              <a:rPr lang="en-NZ" dirty="0"/>
              <a:t>ML estimates parameters with available data.</a:t>
            </a:r>
          </a:p>
          <a:p>
            <a:r>
              <a:rPr lang="en-NZ" dirty="0"/>
              <a:t>Continuous? No problem!</a:t>
            </a:r>
          </a:p>
          <a:p>
            <a:r>
              <a:rPr lang="en-NZ" dirty="0"/>
              <a:t>Very flexible (Kind of a double edge sword).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Note Andy Field is much wittier than I.</a:t>
            </a:r>
          </a:p>
          <a:p>
            <a:pPr lvl="1"/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b="1" i="1" u="sng" dirty="0"/>
          </a:p>
        </p:txBody>
      </p:sp>
    </p:spTree>
    <p:extLst>
      <p:ext uri="{BB962C8B-B14F-4D97-AF65-F5344CB8AC3E}">
        <p14:creationId xmlns:p14="http://schemas.microsoft.com/office/powerpoint/2010/main" val="30174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of Inference is Important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  sources of variances in repeated measures</a:t>
            </a:r>
          </a:p>
          <a:p>
            <a:pPr lvl="1"/>
            <a:r>
              <a:rPr lang="en-NZ" dirty="0"/>
              <a:t>Within participants</a:t>
            </a:r>
          </a:p>
          <a:p>
            <a:pPr lvl="1"/>
            <a:r>
              <a:rPr lang="en-NZ" dirty="0"/>
              <a:t>Between participants</a:t>
            </a:r>
          </a:p>
          <a:p>
            <a:pPr marL="457200" lvl="1" indent="0">
              <a:buNone/>
            </a:pPr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70" y="3506064"/>
            <a:ext cx="8731071" cy="83230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00720"/>
              </p:ext>
            </p:extLst>
          </p:nvPr>
        </p:nvGraphicFramePr>
        <p:xfrm>
          <a:off x="911668" y="46678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55458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07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       </a:t>
                      </a:r>
                      <a:endParaRPr lang="en-NZ" sz="18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LMM_1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8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3537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933" y="4720544"/>
            <a:ext cx="192999" cy="2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of Inference is Important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69508"/>
            <a:ext cx="10592921" cy="154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5000" dirty="0"/>
              <a:t>What is wrong with the means!?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334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6E1-4532-4346-A8B5-C27834AC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Level of Inference is Important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875"/>
            <a:ext cx="8596668" cy="4538487"/>
          </a:xfrm>
        </p:spPr>
        <p:txBody>
          <a:bodyPr>
            <a:normAutofit/>
          </a:bodyPr>
          <a:lstStyle/>
          <a:p>
            <a:r>
              <a:rPr lang="en-NZ" dirty="0"/>
              <a:t>Simpsons Paradox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98" y="2271448"/>
            <a:ext cx="5844060" cy="43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2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1520</TotalTime>
  <Words>1622</Words>
  <Application>Microsoft Office PowerPoint</Application>
  <PresentationFormat>寬螢幕</PresentationFormat>
  <Paragraphs>398</Paragraphs>
  <Slides>31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R and Linear Mixed Modelling</vt:lpstr>
      <vt:lpstr>Recap: Linear Models</vt:lpstr>
      <vt:lpstr>Recap: Linear Models</vt:lpstr>
      <vt:lpstr>Recap: Linear Models</vt:lpstr>
      <vt:lpstr>Recap: Linear Models</vt:lpstr>
      <vt:lpstr>Benefits of Linear Mixed Model</vt:lpstr>
      <vt:lpstr>Level of Inference is Important </vt:lpstr>
      <vt:lpstr>Level of Inference is Important </vt:lpstr>
      <vt:lpstr>Level of Inference is Important </vt:lpstr>
      <vt:lpstr>Level of Inference is Important </vt:lpstr>
      <vt:lpstr>Independence Violations: Clustering</vt:lpstr>
      <vt:lpstr>Imagine Helping Paradigm</vt:lpstr>
      <vt:lpstr>Imagine Helping Paradigm</vt:lpstr>
      <vt:lpstr>Clustering in context: Crossed </vt:lpstr>
      <vt:lpstr>Clustering in context: Nested </vt:lpstr>
      <vt:lpstr>Clustering in context: Crossed and Nested </vt:lpstr>
      <vt:lpstr>Random &amp; Fixed Effects</vt:lpstr>
      <vt:lpstr>When should we include clustering?</vt:lpstr>
      <vt:lpstr>When should we include clustering?</vt:lpstr>
      <vt:lpstr>When should we include clustering?</vt:lpstr>
      <vt:lpstr>Random Effects</vt:lpstr>
      <vt:lpstr>Random Effects</vt:lpstr>
      <vt:lpstr>PowerPoint 簡報</vt:lpstr>
      <vt:lpstr>Random Slopes are important</vt:lpstr>
      <vt:lpstr>How do I decide which random slopes to include?</vt:lpstr>
      <vt:lpstr>Random Slopes</vt:lpstr>
      <vt:lpstr>Random Slopes</vt:lpstr>
      <vt:lpstr>Centring</vt:lpstr>
      <vt:lpstr>Centring</vt:lpstr>
      <vt:lpstr>Useful resources</vt:lpstr>
      <vt:lpstr>Working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Linear Mixed Modelling</dc:title>
  <dc:creator>bruce peng</dc:creator>
  <cp:lastModifiedBy>bruce peng</cp:lastModifiedBy>
  <cp:revision>65</cp:revision>
  <dcterms:created xsi:type="dcterms:W3CDTF">2019-05-13T04:52:30Z</dcterms:created>
  <dcterms:modified xsi:type="dcterms:W3CDTF">2019-09-14T22:33:07Z</dcterms:modified>
</cp:coreProperties>
</file>