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8" r:id="rId5"/>
    <p:sldId id="266" r:id="rId6"/>
    <p:sldId id="265" r:id="rId7"/>
    <p:sldId id="269" r:id="rId8"/>
    <p:sldId id="270" r:id="rId9"/>
    <p:sldId id="271" r:id="rId10"/>
    <p:sldId id="261" r:id="rId11"/>
    <p:sldId id="262" r:id="rId12"/>
    <p:sldId id="263" r:id="rId13"/>
    <p:sldId id="264" r:id="rId14"/>
    <p:sldId id="272" r:id="rId15"/>
    <p:sldId id="273" r:id="rId16"/>
    <p:sldId id="274" r:id="rId17"/>
    <p:sldId id="275" r:id="rId18"/>
    <p:sldId id="276"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6" d="100"/>
          <a:sy n="76" d="100"/>
        </p:scale>
        <p:origin x="1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9315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415264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394573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143113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193842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73BCDEBA-87CC-421C-9AF1-E0CCB02EC58D}" type="datetimeFigureOut">
              <a:rPr lang="nl-NL" smtClean="0"/>
              <a:t>23-4-2018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129282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73BCDEBA-87CC-421C-9AF1-E0CCB02EC58D}" type="datetimeFigureOut">
              <a:rPr lang="nl-NL" smtClean="0"/>
              <a:t>23-4-2018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229909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73BCDEBA-87CC-421C-9AF1-E0CCB02EC58D}" type="datetimeFigureOut">
              <a:rPr lang="nl-NL" smtClean="0"/>
              <a:t>23-4-2018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20474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73BCDEBA-87CC-421C-9AF1-E0CCB02EC58D}" type="datetimeFigureOut">
              <a:rPr lang="nl-NL" smtClean="0"/>
              <a:t>23-4-2018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371400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73BCDEBA-87CC-421C-9AF1-E0CCB02EC58D}" type="datetimeFigureOut">
              <a:rPr lang="nl-NL" smtClean="0"/>
              <a:t>23-4-2018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329023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73BCDEBA-87CC-421C-9AF1-E0CCB02EC58D}" type="datetimeFigureOut">
              <a:rPr lang="nl-NL" smtClean="0"/>
              <a:t>23-4-2018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63F6164-148F-4FDB-BE1E-CF408EE5B845}" type="slidenum">
              <a:rPr lang="nl-NL" smtClean="0"/>
              <a:t>‹nr.›</a:t>
            </a:fld>
            <a:endParaRPr lang="nl-NL"/>
          </a:p>
        </p:txBody>
      </p:sp>
    </p:spTree>
    <p:extLst>
      <p:ext uri="{BB962C8B-B14F-4D97-AF65-F5344CB8AC3E}">
        <p14:creationId xmlns:p14="http://schemas.microsoft.com/office/powerpoint/2010/main" val="15892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CDEBA-87CC-421C-9AF1-E0CCB02EC58D}" type="datetimeFigureOut">
              <a:rPr lang="nl-NL" smtClean="0"/>
              <a:t>23-4-2018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F6164-148F-4FDB-BE1E-CF408EE5B845}" type="slidenum">
              <a:rPr lang="nl-NL" smtClean="0"/>
              <a:t>‹nr.›</a:t>
            </a:fld>
            <a:endParaRPr lang="nl-NL"/>
          </a:p>
        </p:txBody>
      </p:sp>
    </p:spTree>
    <p:extLst>
      <p:ext uri="{BB962C8B-B14F-4D97-AF65-F5344CB8AC3E}">
        <p14:creationId xmlns:p14="http://schemas.microsoft.com/office/powerpoint/2010/main" val="299977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joinup.ec.europa.eu/release/dcat-ap-v1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ata.overheid.nl/sites/default/files/2014-11-13%20DONL%20Datamodel%200.6%20kopie.pd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ataoverheid/DCAT-AP-N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inup.ec.europa.eu/release/geodcat-ap/v10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iso.org/standard/26020.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so.org/standard/53798.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inspire.ec.europa.eu/documents/inspire-metadata-implementing-rules-technical-guidelines-based-en-iso-19115-and-en-iso-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eonovum.nl/uploads/standards/downloads/Nederlands%20metadata%20profiel%20op%20ISO%2019115%20voor%20geografie%20-%20v1.3.1%20def_0.pd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nspire.ec.europa.eu/id/document/tg/metadata-iso19139"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geostandaarden.nl/md/mdprofiel-iso19115"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vocab-dca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3c.github.io/dxwg/dca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Tree>
    <p:extLst>
      <p:ext uri="{BB962C8B-B14F-4D97-AF65-F5344CB8AC3E}">
        <p14:creationId xmlns:p14="http://schemas.microsoft.com/office/powerpoint/2010/main" val="185485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3458882" y="2514600"/>
            <a:ext cx="5012018" cy="1168400"/>
          </a:xfrm>
          <a:prstGeom prst="wedgeRoundRectCallout">
            <a:avLst>
              <a:gd name="adj1" fmla="val -41967"/>
              <a:gd name="adj2" fmla="val -88587"/>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Europese profiel voor DCAT </a:t>
            </a:r>
            <a:r>
              <a:rPr lang="nl-NL" smtClean="0"/>
              <a:t>uit </a:t>
            </a:r>
            <a:r>
              <a:rPr lang="nl-NL" smtClean="0"/>
              <a:t>2015, </a:t>
            </a:r>
            <a:r>
              <a:rPr lang="nl-NL" dirty="0" smtClean="0"/>
              <a:t>t.b.v. het beschrijven van datasets en voor het aanleveren aan het Europese portaal</a:t>
            </a:r>
          </a:p>
          <a:p>
            <a:pPr algn="ctr"/>
            <a:r>
              <a:rPr lang="nl-NL" dirty="0">
                <a:hlinkClick r:id="rId3"/>
              </a:rPr>
              <a:t>https://</a:t>
            </a:r>
            <a:r>
              <a:rPr lang="nl-NL" dirty="0" smtClean="0">
                <a:hlinkClick r:id="rId3"/>
              </a:rPr>
              <a:t>joinup.ec.europa.eu/release/dcat-ap-v11</a:t>
            </a:r>
            <a:endParaRPr lang="nl-NL" dirty="0" smtClean="0"/>
          </a:p>
        </p:txBody>
      </p:sp>
    </p:spTree>
    <p:extLst>
      <p:ext uri="{BB962C8B-B14F-4D97-AF65-F5344CB8AC3E}">
        <p14:creationId xmlns:p14="http://schemas.microsoft.com/office/powerpoint/2010/main" val="1508653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728382" y="3873500"/>
            <a:ext cx="7336118" cy="1168400"/>
          </a:xfrm>
          <a:prstGeom prst="wedgeRoundRectCallout">
            <a:avLst>
              <a:gd name="adj1" fmla="val -41967"/>
              <a:gd name="adj2" fmla="val -88587"/>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Een eerste aanzet uit 2014 voor een Nederlands profiel o.b.v. het Europese. Op dit moment alleen in gebruik voor (het huidige) data.overheid.nl</a:t>
            </a:r>
          </a:p>
          <a:p>
            <a:pPr algn="ctr"/>
            <a:r>
              <a:rPr lang="nl-NL" dirty="0">
                <a:hlinkClick r:id="rId3"/>
              </a:rPr>
              <a:t>https://</a:t>
            </a:r>
            <a:r>
              <a:rPr lang="nl-NL" dirty="0" smtClean="0">
                <a:hlinkClick r:id="rId3"/>
              </a:rPr>
              <a:t>data.overheid.nl/sites/default/files/2014-11-13%20DONL%20Datamodel%200.6%20kopie.pdf</a:t>
            </a:r>
            <a:endParaRPr lang="nl-NL" dirty="0" smtClean="0"/>
          </a:p>
        </p:txBody>
      </p:sp>
    </p:spTree>
    <p:extLst>
      <p:ext uri="{BB962C8B-B14F-4D97-AF65-F5344CB8AC3E}">
        <p14:creationId xmlns:p14="http://schemas.microsoft.com/office/powerpoint/2010/main" val="109536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2912782" y="3810000"/>
            <a:ext cx="5672418" cy="1905000"/>
          </a:xfrm>
          <a:prstGeom prst="wedgeRoundRectCallout">
            <a:avLst>
              <a:gd name="adj1" fmla="val -39056"/>
              <a:gd name="adj2" fmla="val -71920"/>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eerste officieel vastgestelde profiel voor DCAT in Nederland, bedoelt als basis voor zowel data.overheid.nl als NGR. Deze is nu in ontwikkeling vanuit een brede werkgroep onder PLDN, gecoördineerd door een samenwerking van KOOP en </a:t>
            </a:r>
            <a:r>
              <a:rPr lang="nl-NL" dirty="0" err="1" smtClean="0"/>
              <a:t>Geonovum</a:t>
            </a:r>
            <a:r>
              <a:rPr lang="nl-NL" dirty="0" smtClean="0"/>
              <a:t>.</a:t>
            </a:r>
          </a:p>
          <a:p>
            <a:pPr algn="ctr"/>
            <a:r>
              <a:rPr lang="nl-NL" dirty="0">
                <a:hlinkClick r:id="rId3"/>
              </a:rPr>
              <a:t>https://</a:t>
            </a:r>
            <a:r>
              <a:rPr lang="nl-NL" dirty="0" smtClean="0">
                <a:hlinkClick r:id="rId3"/>
              </a:rPr>
              <a:t>github.com/dataoverheid/DCAT-AP-NL</a:t>
            </a:r>
            <a:endParaRPr lang="nl-NL" dirty="0" smtClean="0"/>
          </a:p>
        </p:txBody>
      </p:sp>
    </p:spTree>
    <p:extLst>
      <p:ext uri="{BB962C8B-B14F-4D97-AF65-F5344CB8AC3E}">
        <p14:creationId xmlns:p14="http://schemas.microsoft.com/office/powerpoint/2010/main" val="218913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2730500" y="5168900"/>
            <a:ext cx="3962400" cy="1333500"/>
          </a:xfrm>
          <a:prstGeom prst="wedgeRoundRectCallout">
            <a:avLst>
              <a:gd name="adj1" fmla="val -39056"/>
              <a:gd name="adj2" fmla="val -71920"/>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nieuwe profiel, afgeleid van DCAT-AP-NL 1.1 dat gebruikt zal worden op data.overheid.nl. Planning is dat rond de zomer van 2018 dit beschikbaar is.</a:t>
            </a:r>
          </a:p>
        </p:txBody>
      </p:sp>
    </p:spTree>
    <p:extLst>
      <p:ext uri="{BB962C8B-B14F-4D97-AF65-F5344CB8AC3E}">
        <p14:creationId xmlns:p14="http://schemas.microsoft.com/office/powerpoint/2010/main" val="4139897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181600" y="3759200"/>
            <a:ext cx="5562600" cy="1460500"/>
          </a:xfrm>
          <a:prstGeom prst="wedgeRoundRectCallout">
            <a:avLst>
              <a:gd name="adj1" fmla="val -39056"/>
              <a:gd name="adj2" fmla="val -71920"/>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a:t>
            </a:r>
            <a:r>
              <a:rPr lang="nl-NL" dirty="0" err="1" smtClean="0"/>
              <a:t>GeoDCAT</a:t>
            </a:r>
            <a:r>
              <a:rPr lang="nl-NL" dirty="0" smtClean="0"/>
              <a:t> profiel uit 2016 zoals in Europa vastgesteld als </a:t>
            </a:r>
            <a:r>
              <a:rPr lang="nl-NL" dirty="0" err="1" smtClean="0"/>
              <a:t>Linked</a:t>
            </a:r>
            <a:r>
              <a:rPr lang="nl-NL" dirty="0" smtClean="0"/>
              <a:t> Data vertaling van de technische handreiking versie 1.3. Dit is de meest recente versie (er bestaat geen vertaling van versie 2.0)</a:t>
            </a:r>
          </a:p>
          <a:p>
            <a:pPr algn="ctr"/>
            <a:r>
              <a:rPr lang="nl-NL" dirty="0">
                <a:hlinkClick r:id="rId3"/>
              </a:rPr>
              <a:t>https://</a:t>
            </a:r>
            <a:r>
              <a:rPr lang="nl-NL" dirty="0" smtClean="0">
                <a:hlinkClick r:id="rId3"/>
              </a:rPr>
              <a:t>joinup.ec.europa.eu/release/geodcat-ap/v101</a:t>
            </a:r>
            <a:endParaRPr lang="nl-NL" dirty="0" smtClean="0"/>
          </a:p>
        </p:txBody>
      </p:sp>
    </p:spTree>
    <p:extLst>
      <p:ext uri="{BB962C8B-B14F-4D97-AF65-F5344CB8AC3E}">
        <p14:creationId xmlns:p14="http://schemas.microsoft.com/office/powerpoint/2010/main" val="4064843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930900" y="2552700"/>
            <a:ext cx="5207000" cy="1778000"/>
          </a:xfrm>
          <a:prstGeom prst="wedgeRoundRectCallout">
            <a:avLst>
              <a:gd name="adj1" fmla="val -41251"/>
              <a:gd name="adj2" fmla="val 70937"/>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a:t>
            </a:r>
            <a:r>
              <a:rPr lang="nl-NL" dirty="0" err="1" smtClean="0"/>
              <a:t>GeoDCAT</a:t>
            </a:r>
            <a:r>
              <a:rPr lang="nl-NL" dirty="0" smtClean="0"/>
              <a:t> applicatieprofiel zoals we dit in Nederland voorstellen. Dit profiel zal een </a:t>
            </a:r>
            <a:r>
              <a:rPr lang="nl-NL" dirty="0" err="1" smtClean="0"/>
              <a:t>Linked</a:t>
            </a:r>
            <a:r>
              <a:rPr lang="nl-NL" dirty="0" smtClean="0"/>
              <a:t> Data vertaling geven van het Nederlandse </a:t>
            </a:r>
            <a:r>
              <a:rPr lang="nl-NL" dirty="0" err="1" smtClean="0"/>
              <a:t>Inspire</a:t>
            </a:r>
            <a:r>
              <a:rPr lang="nl-NL" dirty="0" smtClean="0"/>
              <a:t> profiel versie 2.0. Hier wordt op dit moment aan gewerkt vanuit </a:t>
            </a:r>
            <a:r>
              <a:rPr lang="nl-NL" dirty="0" err="1" smtClean="0"/>
              <a:t>Geonovum</a:t>
            </a:r>
            <a:r>
              <a:rPr lang="nl-NL" dirty="0" smtClean="0"/>
              <a:t>. Het profiel zal afgeleid zijn van het Nederlandse DCAT profiel.</a:t>
            </a:r>
          </a:p>
        </p:txBody>
      </p:sp>
    </p:spTree>
    <p:extLst>
      <p:ext uri="{BB962C8B-B14F-4D97-AF65-F5344CB8AC3E}">
        <p14:creationId xmlns:p14="http://schemas.microsoft.com/office/powerpoint/2010/main" val="2335388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257800" y="3441700"/>
            <a:ext cx="5156200" cy="2184400"/>
          </a:xfrm>
          <a:prstGeom prst="wedgeRoundRectCallout">
            <a:avLst>
              <a:gd name="adj1" fmla="val -37803"/>
              <a:gd name="adj2" fmla="val 65704"/>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DCAT-gedeelte van de Stelselcatalogus DSO. Deze is op dit moment al beschikbaar en volgt de richting waar </a:t>
            </a:r>
            <a:r>
              <a:rPr lang="nl-NL" dirty="0" err="1" smtClean="0"/>
              <a:t>GeoDCAT</a:t>
            </a:r>
            <a:r>
              <a:rPr lang="nl-NL" dirty="0" smtClean="0"/>
              <a:t> AP NL v1.1 naar toe beweegt. Als deze is vastgesteld, dan zal ook het Catalogus profiel hieraan voldoen, waarmee harmonisatie met zowel NGR als data.overheid.nl is geborgd. Aanvullingen zijn mogelijk indien dit vanuit een DSO context is gewenst.</a:t>
            </a:r>
          </a:p>
        </p:txBody>
      </p:sp>
    </p:spTree>
    <p:extLst>
      <p:ext uri="{BB962C8B-B14F-4D97-AF65-F5344CB8AC3E}">
        <p14:creationId xmlns:p14="http://schemas.microsoft.com/office/powerpoint/2010/main" val="2108271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4762500" y="3441700"/>
            <a:ext cx="5334000" cy="2362200"/>
          </a:xfrm>
          <a:prstGeom prst="wedgeRoundRectCallout">
            <a:avLst>
              <a:gd name="adj1" fmla="val 42673"/>
              <a:gd name="adj2" fmla="val 64091"/>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Data-kwaliteitsraamwerk uit 2018 zoals ontwikkeld voor de informatiehuizen. Zij kunnen conform dit raamwerk de kwaliteitseigenschappen van informatieproducten beschrijven. Er is een </a:t>
            </a:r>
            <a:r>
              <a:rPr lang="nl-NL" dirty="0" err="1" smtClean="0"/>
              <a:t>mapping</a:t>
            </a:r>
            <a:r>
              <a:rPr lang="nl-NL" dirty="0" smtClean="0"/>
              <a:t> mogelijk van dit raamwerk naar het DCAT profiel van de Catalogus. Deze volgt daarbij de afbeelding van DCAT-AP-NL, aangevuld met kwaliteitsaspecten die daar niet zijn benoemd.</a:t>
            </a:r>
          </a:p>
        </p:txBody>
      </p:sp>
    </p:spTree>
    <p:extLst>
      <p:ext uri="{BB962C8B-B14F-4D97-AF65-F5344CB8AC3E}">
        <p14:creationId xmlns:p14="http://schemas.microsoft.com/office/powerpoint/2010/main" val="633554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Tree>
    <p:extLst>
      <p:ext uri="{BB962C8B-B14F-4D97-AF65-F5344CB8AC3E}">
        <p14:creationId xmlns:p14="http://schemas.microsoft.com/office/powerpoint/2010/main" val="355859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4356100" y="1270000"/>
            <a:ext cx="4406900" cy="11684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De ISO-19115-2003 standaard voor het beschrijven van metadata van datasets</a:t>
            </a:r>
            <a:br>
              <a:rPr lang="nl-NL" dirty="0" smtClean="0"/>
            </a:br>
            <a:r>
              <a:rPr lang="nl-NL" dirty="0">
                <a:hlinkClick r:id="rId3"/>
              </a:rPr>
              <a:t>https://</a:t>
            </a:r>
            <a:r>
              <a:rPr lang="nl-NL" dirty="0" smtClean="0">
                <a:hlinkClick r:id="rId3"/>
              </a:rPr>
              <a:t>www.iso.org/standard/26020.html</a:t>
            </a:r>
            <a:endParaRPr lang="nl-NL" dirty="0" smtClean="0"/>
          </a:p>
        </p:txBody>
      </p:sp>
    </p:spTree>
    <p:extLst>
      <p:ext uri="{BB962C8B-B14F-4D97-AF65-F5344CB8AC3E}">
        <p14:creationId xmlns:p14="http://schemas.microsoft.com/office/powerpoint/2010/main" val="193368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6811682" y="1282700"/>
            <a:ext cx="4402418" cy="14732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De ISO-19115:2014 standaard, meest recente versie en </a:t>
            </a:r>
            <a:r>
              <a:rPr lang="nl-NL" dirty="0" err="1" smtClean="0"/>
              <a:t>opvolgor</a:t>
            </a:r>
            <a:r>
              <a:rPr lang="nl-NL" dirty="0" smtClean="0"/>
              <a:t> van ISO-19115:2003. Deze wordt echter (nog) niet toegepast voor </a:t>
            </a:r>
            <a:r>
              <a:rPr lang="nl-NL" dirty="0" err="1" smtClean="0"/>
              <a:t>Inspire</a:t>
            </a:r>
            <a:r>
              <a:rPr lang="nl-NL" dirty="0" smtClean="0"/>
              <a:t> en </a:t>
            </a:r>
            <a:r>
              <a:rPr lang="nl-NL" dirty="0" err="1" smtClean="0"/>
              <a:t>GeoDCAT</a:t>
            </a:r>
            <a:r>
              <a:rPr lang="nl-NL" dirty="0" smtClean="0"/>
              <a:t>.</a:t>
            </a:r>
          </a:p>
          <a:p>
            <a:pPr algn="ctr"/>
            <a:r>
              <a:rPr lang="nl-NL" dirty="0">
                <a:hlinkClick r:id="rId3"/>
              </a:rPr>
              <a:t>https://</a:t>
            </a:r>
            <a:r>
              <a:rPr lang="nl-NL" dirty="0" smtClean="0">
                <a:hlinkClick r:id="rId3"/>
              </a:rPr>
              <a:t>www.iso.org/standard/53798.html</a:t>
            </a:r>
            <a:endParaRPr lang="nl-NL" dirty="0" smtClean="0"/>
          </a:p>
        </p:txBody>
      </p:sp>
    </p:spTree>
    <p:extLst>
      <p:ext uri="{BB962C8B-B14F-4D97-AF65-F5344CB8AC3E}">
        <p14:creationId xmlns:p14="http://schemas.microsoft.com/office/powerpoint/2010/main" val="2273647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1765300" y="2616200"/>
            <a:ext cx="7531100" cy="11684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De </a:t>
            </a:r>
            <a:r>
              <a:rPr lang="nl-NL" dirty="0" err="1" smtClean="0"/>
              <a:t>Inspire</a:t>
            </a:r>
            <a:r>
              <a:rPr lang="nl-NL" dirty="0" smtClean="0"/>
              <a:t> technische handreiking versie 1.3 uit 2013, hoe ISO-19115 en </a:t>
            </a:r>
            <a:r>
              <a:rPr lang="nl-NL" dirty="0" err="1" smtClean="0"/>
              <a:t>Inspire</a:t>
            </a:r>
            <a:r>
              <a:rPr lang="nl-NL" dirty="0" smtClean="0"/>
              <a:t> gecombineerd kan worden voor het publiceren van metadata in XML</a:t>
            </a:r>
          </a:p>
          <a:p>
            <a:pPr algn="ctr"/>
            <a:r>
              <a:rPr lang="nl-NL" dirty="0">
                <a:hlinkClick r:id="rId3"/>
              </a:rPr>
              <a:t>https://</a:t>
            </a:r>
            <a:r>
              <a:rPr lang="nl-NL" dirty="0" smtClean="0">
                <a:hlinkClick r:id="rId3"/>
              </a:rPr>
              <a:t>inspire.ec.europa.eu/documents/inspire-metadata-implementing-rules-technical-guidelines-based-en-iso-19115-and-en-iso-1</a:t>
            </a:r>
            <a:endParaRPr lang="nl-NL" dirty="0" smtClean="0"/>
          </a:p>
        </p:txBody>
      </p:sp>
    </p:spTree>
    <p:extLst>
      <p:ext uri="{BB962C8B-B14F-4D97-AF65-F5344CB8AC3E}">
        <p14:creationId xmlns:p14="http://schemas.microsoft.com/office/powerpoint/2010/main" val="172179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711200" y="3835400"/>
            <a:ext cx="8496300" cy="11684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Nederlandse profiel van de </a:t>
            </a:r>
            <a:r>
              <a:rPr lang="nl-NL" dirty="0" err="1" smtClean="0"/>
              <a:t>Inspire</a:t>
            </a:r>
            <a:r>
              <a:rPr lang="nl-NL" dirty="0" smtClean="0"/>
              <a:t> handreiking uit 2013, zoals vastgesteld en in gebruik op NGR. Deze versie zal tot december 2019 in gebruik zijn.</a:t>
            </a:r>
          </a:p>
          <a:p>
            <a:pPr algn="ctr"/>
            <a:r>
              <a:rPr lang="nl-NL" dirty="0">
                <a:hlinkClick r:id="rId3"/>
              </a:rPr>
              <a:t>https://www.geonovum.nl/uploads/standards/downloads/Nederlands%20metadata%20profiel%20op%20ISO%2019115%20voor%20geografie%20-%</a:t>
            </a:r>
            <a:r>
              <a:rPr lang="nl-NL" dirty="0" smtClean="0">
                <a:hlinkClick r:id="rId3"/>
              </a:rPr>
              <a:t>20v1.3.1%20def_0.pdf</a:t>
            </a:r>
            <a:endParaRPr lang="nl-NL" dirty="0" smtClean="0"/>
          </a:p>
        </p:txBody>
      </p:sp>
    </p:spTree>
    <p:extLst>
      <p:ext uri="{BB962C8B-B14F-4D97-AF65-F5344CB8AC3E}">
        <p14:creationId xmlns:p14="http://schemas.microsoft.com/office/powerpoint/2010/main" val="175815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245100" y="2540000"/>
            <a:ext cx="6591300" cy="11684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De </a:t>
            </a:r>
            <a:r>
              <a:rPr lang="nl-NL" dirty="0" err="1" smtClean="0"/>
              <a:t>Inspire</a:t>
            </a:r>
            <a:r>
              <a:rPr lang="nl-NL" dirty="0" smtClean="0"/>
              <a:t> technische handreiking versie 2.0, de meest recente versie. Deze is vastgesteld in december 2016 en zal verplicht zijn vanaf december 2019.</a:t>
            </a:r>
          </a:p>
          <a:p>
            <a:pPr algn="ctr"/>
            <a:r>
              <a:rPr lang="nl-NL" dirty="0">
                <a:hlinkClick r:id="rId3"/>
              </a:rPr>
              <a:t>https://</a:t>
            </a:r>
            <a:r>
              <a:rPr lang="nl-NL" dirty="0" smtClean="0">
                <a:hlinkClick r:id="rId3"/>
              </a:rPr>
              <a:t>inspire.ec.europa.eu/id/document/tg/metadata-iso19139</a:t>
            </a:r>
            <a:endParaRPr lang="nl-NL" dirty="0" smtClean="0"/>
          </a:p>
        </p:txBody>
      </p:sp>
    </p:spTree>
    <p:extLst>
      <p:ext uri="{BB962C8B-B14F-4D97-AF65-F5344CB8AC3E}">
        <p14:creationId xmlns:p14="http://schemas.microsoft.com/office/powerpoint/2010/main" val="165755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168900" y="3873500"/>
            <a:ext cx="6388100" cy="1168400"/>
          </a:xfrm>
          <a:prstGeom prst="wedgeRoundRectCallout">
            <a:avLst>
              <a:gd name="adj1" fmla="val 40808"/>
              <a:gd name="adj2" fmla="val -85326"/>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Het Nederlandse profiel van de </a:t>
            </a:r>
            <a:r>
              <a:rPr lang="nl-NL" dirty="0" err="1" smtClean="0"/>
              <a:t>Inspire</a:t>
            </a:r>
            <a:r>
              <a:rPr lang="nl-NL" dirty="0" smtClean="0"/>
              <a:t> handreiking, zoals vastgesteld in de zomer van 2017. Deze is sindsdien te gebruiken naast v1.3.1 en zal verplicht zijn vanaf december 2019</a:t>
            </a:r>
          </a:p>
          <a:p>
            <a:pPr algn="ctr"/>
            <a:r>
              <a:rPr lang="nl-NL" dirty="0">
                <a:hlinkClick r:id="rId3"/>
              </a:rPr>
              <a:t>https://</a:t>
            </a:r>
            <a:r>
              <a:rPr lang="nl-NL" dirty="0" smtClean="0">
                <a:hlinkClick r:id="rId3"/>
              </a:rPr>
              <a:t>docs.geostandaarden.nl/md/mdprofiel-iso19115</a:t>
            </a:r>
            <a:endParaRPr lang="nl-NL" dirty="0" smtClean="0"/>
          </a:p>
        </p:txBody>
      </p:sp>
    </p:spTree>
    <p:extLst>
      <p:ext uri="{BB962C8B-B14F-4D97-AF65-F5344CB8AC3E}">
        <p14:creationId xmlns:p14="http://schemas.microsoft.com/office/powerpoint/2010/main" val="195943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3801782" y="1282700"/>
            <a:ext cx="3881718" cy="1168400"/>
          </a:xfrm>
          <a:prstGeom prst="wedgeRoundRectCallout">
            <a:avLst>
              <a:gd name="adj1" fmla="val -41967"/>
              <a:gd name="adj2" fmla="val -88587"/>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Huidige W3c standaard uit 2014</a:t>
            </a:r>
          </a:p>
          <a:p>
            <a:pPr algn="ctr"/>
            <a:r>
              <a:rPr lang="nl-NL" dirty="0" smtClean="0"/>
              <a:t>(beschrijft de termen)</a:t>
            </a:r>
          </a:p>
          <a:p>
            <a:pPr algn="ctr"/>
            <a:r>
              <a:rPr lang="nl-NL" dirty="0">
                <a:hlinkClick r:id="rId3"/>
              </a:rPr>
              <a:t>http://</a:t>
            </a:r>
            <a:r>
              <a:rPr lang="nl-NL" dirty="0" smtClean="0">
                <a:hlinkClick r:id="rId3"/>
              </a:rPr>
              <a:t>www.w3.org/TR/vocab-dcat</a:t>
            </a:r>
            <a:endParaRPr lang="nl-NL" dirty="0"/>
          </a:p>
        </p:txBody>
      </p:sp>
    </p:spTree>
    <p:extLst>
      <p:ext uri="{BB962C8B-B14F-4D97-AF65-F5344CB8AC3E}">
        <p14:creationId xmlns:p14="http://schemas.microsoft.com/office/powerpoint/2010/main" val="566876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81000"/>
            <a:ext cx="11921564" cy="6121400"/>
          </a:xfrm>
          <a:prstGeom prst="rect">
            <a:avLst/>
          </a:prstGeom>
        </p:spPr>
      </p:pic>
      <p:sp>
        <p:nvSpPr>
          <p:cNvPr id="5" name="Toelichting met afgeronde rechthoek 4"/>
          <p:cNvSpPr/>
          <p:nvPr/>
        </p:nvSpPr>
        <p:spPr>
          <a:xfrm>
            <a:off x="5579782" y="1320800"/>
            <a:ext cx="3881718" cy="1168400"/>
          </a:xfrm>
          <a:prstGeom prst="wedgeRoundRectCallout">
            <a:avLst>
              <a:gd name="adj1" fmla="val -41967"/>
              <a:gd name="adj2" fmla="val -88587"/>
              <a:gd name="adj3" fmla="val 16667"/>
            </a:avLst>
          </a:prstGeom>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nl-NL" dirty="0" smtClean="0"/>
              <a:t>De opvolger van de standaard, hier wordt nu aan gewerkt, vaststelling wordt medio 2019 verwacht</a:t>
            </a:r>
          </a:p>
          <a:p>
            <a:pPr algn="ctr"/>
            <a:r>
              <a:rPr lang="nl-NL" dirty="0">
                <a:hlinkClick r:id="rId3"/>
              </a:rPr>
              <a:t>https://</a:t>
            </a:r>
            <a:r>
              <a:rPr lang="nl-NL" dirty="0" smtClean="0">
                <a:hlinkClick r:id="rId3"/>
              </a:rPr>
              <a:t>w3c.github.io/dxwg/dcat</a:t>
            </a:r>
            <a:endParaRPr lang="nl-NL" dirty="0" smtClean="0"/>
          </a:p>
        </p:txBody>
      </p:sp>
    </p:spTree>
    <p:extLst>
      <p:ext uri="{BB962C8B-B14F-4D97-AF65-F5344CB8AC3E}">
        <p14:creationId xmlns:p14="http://schemas.microsoft.com/office/powerpoint/2010/main" val="1232318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518</Words>
  <Application>Microsoft Office PowerPoint</Application>
  <PresentationFormat>Breedbeeld</PresentationFormat>
  <Paragraphs>28</Paragraphs>
  <Slides>18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18</vt:i4>
      </vt:variant>
    </vt:vector>
  </HeadingPairs>
  <TitlesOfParts>
    <vt:vector size="22"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Brattinga, Marco</dc:creator>
  <cp:lastModifiedBy>Brattinga, Marco</cp:lastModifiedBy>
  <cp:revision>8</cp:revision>
  <dcterms:created xsi:type="dcterms:W3CDTF">2018-04-23T08:22:46Z</dcterms:created>
  <dcterms:modified xsi:type="dcterms:W3CDTF">2018-04-23T11:03:48Z</dcterms:modified>
</cp:coreProperties>
</file>