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6F395-FDAD-416F-8FC3-394B5264D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36BE9A1-4FF8-4CE3-90CF-DC3E4A91D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C3323C-EFFA-46BA-9A7A-73E1DECA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C0E-DBFD-487E-905B-B6724B321FC5}" type="datetimeFigureOut">
              <a:rPr lang="nl-NL" smtClean="0"/>
              <a:t>30-7-2019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E186F1-F501-4230-83EC-61672CDD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05BAB4-EA1E-41F2-B24D-43E1655F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CE2-2F0D-4874-B117-957356892D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97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A08A0-4079-4B52-ACE8-DF7C907A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DC7F4BF-8D6C-4475-9043-7955A103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9F74E2-183A-48DA-A2E5-18F6F13D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C0E-DBFD-487E-905B-B6724B321FC5}" type="datetimeFigureOut">
              <a:rPr lang="nl-NL" smtClean="0"/>
              <a:t>30-7-2019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0D19F5-7DB5-4BA1-9C56-540231E7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DB1395-0EDE-475D-B3EE-9DE1CC48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CE2-2F0D-4874-B117-957356892D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058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0E47940-A68F-47CD-B81E-3A27A5567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4EEE149-263C-493A-98E2-1D285B6BF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C17469-3D4D-484F-AD47-2818938E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C0E-DBFD-487E-905B-B6724B321FC5}" type="datetimeFigureOut">
              <a:rPr lang="nl-NL" smtClean="0"/>
              <a:t>30-7-2019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9E5458-1922-442E-BEA7-DC538461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458556-14C8-43CC-B7F7-EE99D0D5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CE2-2F0D-4874-B117-957356892D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455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76471-CFDE-4A47-86C6-F81A42E0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41333-71B7-4F5F-B48A-B15AC424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A6C746-0A8A-420B-9EA6-6F62AB79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C0E-DBFD-487E-905B-B6724B321FC5}" type="datetimeFigureOut">
              <a:rPr lang="nl-NL" smtClean="0"/>
              <a:t>30-7-2019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55FE36-6C9D-4B9C-8FA8-AF0F91EF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FF70F9-5FCE-4491-B28A-A35864C1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CE2-2F0D-4874-B117-957356892D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15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C164-62CC-48B8-8972-7B5686FC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2D4F21-3BB4-4558-BFC5-D6324581D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E199A7-3C12-4512-A25A-627ECC43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C0E-DBFD-487E-905B-B6724B321FC5}" type="datetimeFigureOut">
              <a:rPr lang="nl-NL" smtClean="0"/>
              <a:t>30-7-2019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6A0C08-663A-46E9-92CA-0F4074DB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4FBFE5-FE8D-46A9-8E00-3E03947B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CE2-2F0D-4874-B117-957356892D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1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AC9F5-3204-4A45-9B78-194D83DC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15D840-9D9A-4C05-84EB-E13D8572C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5DEF0C-F346-4635-AE53-CC292E8A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820562-1BCD-4FC6-B454-6F63F2BD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C0E-DBFD-487E-905B-B6724B321FC5}" type="datetimeFigureOut">
              <a:rPr lang="nl-NL" smtClean="0"/>
              <a:t>30-7-2019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5F1A40-2901-4AE8-9AFD-58904918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E8B6BC-4232-41F6-8DC9-4DF335A7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CE2-2F0D-4874-B117-957356892D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54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D4F48-1094-49F2-85EF-E527CCDE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979930-37EC-4BDF-9259-352CCAC7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1F7DC8F-8A65-4D7A-9BF8-23267D799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DD06781-9F44-4F30-81AD-5110D42B8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C28506A-CCA1-4FC1-925E-4F4F776A2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02193D-8606-46C2-80C6-D9966CA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C0E-DBFD-487E-905B-B6724B321FC5}" type="datetimeFigureOut">
              <a:rPr lang="nl-NL" smtClean="0"/>
              <a:t>30-7-2019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1E6E3E6-DA12-4193-BDB0-D5A1946F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57CF838-A9F9-4842-BBBE-6B65015D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CE2-2F0D-4874-B117-957356892D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42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CB517-6ED1-450F-95F1-F9BBF9D3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C891E9-A085-4EA8-9314-916777AC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C0E-DBFD-487E-905B-B6724B321FC5}" type="datetimeFigureOut">
              <a:rPr lang="nl-NL" smtClean="0"/>
              <a:t>30-7-2019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CEB0423-CD7D-451D-A828-7915E608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987BA-7F8F-47FC-8820-0DC16B0C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CE2-2F0D-4874-B117-957356892D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40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926E17A-3629-4760-ACA3-F8E8B913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C0E-DBFD-487E-905B-B6724B321FC5}" type="datetimeFigureOut">
              <a:rPr lang="nl-NL" smtClean="0"/>
              <a:t>30-7-2019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24198B-FFBD-465A-BB4B-2BB8BE88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7D5926-4BA4-4924-812E-06B9C7F5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CE2-2F0D-4874-B117-957356892D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9C40A-BBE7-43A9-BB96-2FE017EB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C5B395-EAE9-4D89-8A2C-231975F6C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50773D-B8AD-4FA3-99C1-6D016AC33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907D74-5811-4DAE-A54F-3F588B1D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C0E-DBFD-487E-905B-B6724B321FC5}" type="datetimeFigureOut">
              <a:rPr lang="nl-NL" smtClean="0"/>
              <a:t>30-7-2019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4063B2-54A4-4DBB-AC5A-339459F9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FFF7563-85E4-4E47-8842-4217ADAD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CE2-2F0D-4874-B117-957356892D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08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FFD62-E9C8-44CB-A67F-01F9AA1D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3C6C878-9E04-40C4-A7A3-713D8DE48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E25AAA-047C-4E01-AC20-A60CAF60C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C14400-491C-4D4A-A94E-C250BAC3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C0E-DBFD-487E-905B-B6724B321FC5}" type="datetimeFigureOut">
              <a:rPr lang="nl-NL" smtClean="0"/>
              <a:t>30-7-2019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6219F0-7A9C-4777-99BB-02473B61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BC8D5F-6EA5-44DE-BFA0-1BCBAC1F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DCE2-2F0D-4874-B117-957356892D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796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07DAC3A-FB82-4C97-8355-4FC2CB91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5B74F3-F8A7-43D0-A44A-F4E130A8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DB2467-5E24-42C7-A477-93847C445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2C0E-DBFD-487E-905B-B6724B321FC5}" type="datetimeFigureOut">
              <a:rPr lang="nl-NL" smtClean="0"/>
              <a:t>30-7-2019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40A06A-34CC-43A9-B6DF-F9ED6AE5E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42E935-097D-4D35-BAE5-5FF91E1F1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DCE2-2F0D-4874-B117-957356892D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1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52E29D34-8394-41E6-84C2-A4D97405A019}"/>
              </a:ext>
            </a:extLst>
          </p:cNvPr>
          <p:cNvSpPr/>
          <p:nvPr/>
        </p:nvSpPr>
        <p:spPr>
          <a:xfrm>
            <a:off x="0" y="6429080"/>
            <a:ext cx="12192000" cy="310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442E3C-1690-4704-AD7B-FF687A5D93F0}"/>
              </a:ext>
            </a:extLst>
          </p:cNvPr>
          <p:cNvSpPr txBox="1">
            <a:spLocks/>
          </p:cNvSpPr>
          <p:nvPr/>
        </p:nvSpPr>
        <p:spPr>
          <a:xfrm>
            <a:off x="9289330" y="64017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B41821-F2DE-4236-95CD-5E939B273C43}" type="slidenum">
              <a:rPr lang="nl-NL" sz="1600" smtClean="0">
                <a:solidFill>
                  <a:schemeClr val="bg1"/>
                </a:solidFill>
                <a:latin typeface="Lato" panose="020F0502020204030203" pitchFamily="34" charset="0"/>
              </a:rPr>
              <a:pPr/>
              <a:t>1</a:t>
            </a:fld>
            <a:endParaRPr lang="nl-NL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9" name="Afbeelding 8" descr="Afbeelding met vectorafbeeldingen&#10;&#10;Beschrijving is gegenereerd met zeer hoge betrouwbaarheid">
            <a:extLst>
              <a:ext uri="{FF2B5EF4-FFF2-40B4-BE49-F238E27FC236}">
                <a16:creationId xmlns:a16="http://schemas.microsoft.com/office/drawing/2014/main" id="{A66FA8C1-59AC-4600-806D-33AB3B89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86" y="2375509"/>
            <a:ext cx="1620000" cy="1620000"/>
          </a:xfrm>
          <a:prstGeom prst="rect">
            <a:avLst/>
          </a:prstGeom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520A9B79-24B1-4CB4-8338-D0EAC52AC7B9}"/>
              </a:ext>
            </a:extLst>
          </p:cNvPr>
          <p:cNvSpPr txBox="1"/>
          <p:nvPr/>
        </p:nvSpPr>
        <p:spPr>
          <a:xfrm>
            <a:off x="4656000" y="3995509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Koper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Afbeelding 39" descr="Afbeelding met vectorafbeeldingen&#10;&#10;Automatisch gegenereerde beschrijving">
            <a:extLst>
              <a:ext uri="{FF2B5EF4-FFF2-40B4-BE49-F238E27FC236}">
                <a16:creationId xmlns:a16="http://schemas.microsoft.com/office/drawing/2014/main" id="{EDDDA82D-41D0-49D4-9C6C-655CD9442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26" y="4474246"/>
            <a:ext cx="1440000" cy="1440000"/>
          </a:xfrm>
          <a:prstGeom prst="rect">
            <a:avLst/>
          </a:prstGeom>
        </p:spPr>
      </p:pic>
      <p:pic>
        <p:nvPicPr>
          <p:cNvPr id="42" name="Afbeelding 41" descr="Afbeelding met vectorafbeeldingen&#10;&#10;Automatisch gegenereerde beschrijving">
            <a:extLst>
              <a:ext uri="{FF2B5EF4-FFF2-40B4-BE49-F238E27FC236}">
                <a16:creationId xmlns:a16="http://schemas.microsoft.com/office/drawing/2014/main" id="{1E239BED-D8DD-4DAF-84E0-8901B9295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12" y="135921"/>
            <a:ext cx="1440000" cy="1440000"/>
          </a:xfrm>
          <a:prstGeom prst="rect">
            <a:avLst/>
          </a:prstGeom>
        </p:spPr>
      </p:pic>
      <p:pic>
        <p:nvPicPr>
          <p:cNvPr id="44" name="Afbeelding 43" descr="Afbeelding met silhouet&#10;&#10;Automatisch gegenereerde beschrijving">
            <a:extLst>
              <a:ext uri="{FF2B5EF4-FFF2-40B4-BE49-F238E27FC236}">
                <a16:creationId xmlns:a16="http://schemas.microsoft.com/office/drawing/2014/main" id="{C3ECE5A3-37D4-408D-B51D-A39C6452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86" y="138911"/>
            <a:ext cx="1440000" cy="1440000"/>
          </a:xfrm>
          <a:prstGeom prst="rect">
            <a:avLst/>
          </a:prstGeom>
        </p:spPr>
      </p:pic>
      <p:pic>
        <p:nvPicPr>
          <p:cNvPr id="46" name="Afbeelding 45">
            <a:extLst>
              <a:ext uri="{FF2B5EF4-FFF2-40B4-BE49-F238E27FC236}">
                <a16:creationId xmlns:a16="http://schemas.microsoft.com/office/drawing/2014/main" id="{B01A92D3-D6A3-4A20-AC0B-0ED553A08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0" y="2096063"/>
            <a:ext cx="1440000" cy="1440000"/>
          </a:xfrm>
          <a:prstGeom prst="rect">
            <a:avLst/>
          </a:prstGeom>
        </p:spPr>
      </p:pic>
      <p:pic>
        <p:nvPicPr>
          <p:cNvPr id="48" name="Afbeelding 47">
            <a:extLst>
              <a:ext uri="{FF2B5EF4-FFF2-40B4-BE49-F238E27FC236}">
                <a16:creationId xmlns:a16="http://schemas.microsoft.com/office/drawing/2014/main" id="{4ED266EF-C2AA-49E1-ACDF-5939A2B13F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32" y="2197496"/>
            <a:ext cx="1440000" cy="1440000"/>
          </a:xfrm>
          <a:prstGeom prst="rect">
            <a:avLst/>
          </a:prstGeom>
        </p:spPr>
      </p:pic>
      <p:pic>
        <p:nvPicPr>
          <p:cNvPr id="50" name="Afbeelding 49" descr="Afbeelding met vectorafbeeldingen&#10;&#10;Automatisch gegenereerde beschrijving">
            <a:extLst>
              <a:ext uri="{FF2B5EF4-FFF2-40B4-BE49-F238E27FC236}">
                <a16:creationId xmlns:a16="http://schemas.microsoft.com/office/drawing/2014/main" id="{4FDB4651-4625-4BC3-B759-70D5FE4A51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1769" y="241766"/>
            <a:ext cx="1440000" cy="1440000"/>
          </a:xfrm>
          <a:prstGeom prst="rect">
            <a:avLst/>
          </a:prstGeom>
        </p:spPr>
      </p:pic>
      <p:pic>
        <p:nvPicPr>
          <p:cNvPr id="52" name="Afbeelding 51">
            <a:extLst>
              <a:ext uri="{FF2B5EF4-FFF2-40B4-BE49-F238E27FC236}">
                <a16:creationId xmlns:a16="http://schemas.microsoft.com/office/drawing/2014/main" id="{DAE16222-4A32-47BB-9AEE-488D552652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83" y="4463947"/>
            <a:ext cx="1440000" cy="1440000"/>
          </a:xfrm>
          <a:prstGeom prst="rect">
            <a:avLst/>
          </a:prstGeom>
        </p:spPr>
      </p:pic>
      <p:sp>
        <p:nvSpPr>
          <p:cNvPr id="53" name="Tekstvak 52">
            <a:extLst>
              <a:ext uri="{FF2B5EF4-FFF2-40B4-BE49-F238E27FC236}">
                <a16:creationId xmlns:a16="http://schemas.microsoft.com/office/drawing/2014/main" id="{B34B34E3-CA1D-426C-A65B-97D31D3F993F}"/>
              </a:ext>
            </a:extLst>
          </p:cNvPr>
          <p:cNvSpPr txBox="1"/>
          <p:nvPr/>
        </p:nvSpPr>
        <p:spPr>
          <a:xfrm>
            <a:off x="813536" y="5904142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Aankoopmakelaar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CAF74F76-14AC-4D55-990C-FB0E998D640B}"/>
              </a:ext>
            </a:extLst>
          </p:cNvPr>
          <p:cNvSpPr txBox="1"/>
          <p:nvPr/>
        </p:nvSpPr>
        <p:spPr>
          <a:xfrm>
            <a:off x="369651" y="3488612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Verkoopmakelaar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286F114E-E2E4-4F02-8DAD-F8BADFA135B0}"/>
              </a:ext>
            </a:extLst>
          </p:cNvPr>
          <p:cNvSpPr txBox="1"/>
          <p:nvPr/>
        </p:nvSpPr>
        <p:spPr>
          <a:xfrm>
            <a:off x="1316616" y="1571125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Verkoper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CF972E60-1DFE-4278-AC3D-6E7575F09FFC}"/>
              </a:ext>
            </a:extLst>
          </p:cNvPr>
          <p:cNvSpPr txBox="1"/>
          <p:nvPr/>
        </p:nvSpPr>
        <p:spPr>
          <a:xfrm>
            <a:off x="4656001" y="1561938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Financieel adviseur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AB21FA64-BA6B-4EBC-A237-B57543100264}"/>
              </a:ext>
            </a:extLst>
          </p:cNvPr>
          <p:cNvSpPr txBox="1"/>
          <p:nvPr/>
        </p:nvSpPr>
        <p:spPr>
          <a:xfrm>
            <a:off x="8004151" y="1695455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Taxateur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E369C24B-3B4F-4F74-AF3A-0EB41E9A76F1}"/>
              </a:ext>
            </a:extLst>
          </p:cNvPr>
          <p:cNvSpPr txBox="1"/>
          <p:nvPr/>
        </p:nvSpPr>
        <p:spPr>
          <a:xfrm>
            <a:off x="8944183" y="3616850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Geldverstrekker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349F906D-8FAA-4D9C-98F5-1988E6B71643}"/>
              </a:ext>
            </a:extLst>
          </p:cNvPr>
          <p:cNvSpPr txBox="1"/>
          <p:nvPr/>
        </p:nvSpPr>
        <p:spPr>
          <a:xfrm>
            <a:off x="8335794" y="5900756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Notaris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93E0F9C3-7B84-4A59-8DF1-4A62DB085DA0}"/>
              </a:ext>
            </a:extLst>
          </p:cNvPr>
          <p:cNvCxnSpPr>
            <a:stCxn id="54" idx="2"/>
          </p:cNvCxnSpPr>
          <p:nvPr/>
        </p:nvCxnSpPr>
        <p:spPr>
          <a:xfrm>
            <a:off x="1698041" y="3796389"/>
            <a:ext cx="328971" cy="58030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35990839-A20F-4140-9653-327164531C28}"/>
              </a:ext>
            </a:extLst>
          </p:cNvPr>
          <p:cNvCxnSpPr>
            <a:cxnSpLocks/>
          </p:cNvCxnSpPr>
          <p:nvPr/>
        </p:nvCxnSpPr>
        <p:spPr>
          <a:xfrm flipV="1">
            <a:off x="1705133" y="1660410"/>
            <a:ext cx="328972" cy="4006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E28F9DF5-5A8A-4B3F-A527-80B5541E2AD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861926" y="4086540"/>
            <a:ext cx="2302862" cy="110770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>
            <a:extLst>
              <a:ext uri="{FF2B5EF4-FFF2-40B4-BE49-F238E27FC236}">
                <a16:creationId xmlns:a16="http://schemas.microsoft.com/office/drawing/2014/main" id="{D230370E-A4B5-45C7-83E7-B5E2DA693C46}"/>
              </a:ext>
            </a:extLst>
          </p:cNvPr>
          <p:cNvSpPr txBox="1"/>
          <p:nvPr/>
        </p:nvSpPr>
        <p:spPr>
          <a:xfrm>
            <a:off x="3330520" y="5062986"/>
            <a:ext cx="553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F55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1. Totstandkoming van de koopovereenkomst</a:t>
            </a:r>
          </a:p>
        </p:txBody>
      </p:sp>
      <p:pic>
        <p:nvPicPr>
          <p:cNvPr id="71" name="Graphic 70" descr="Vergaderruimte">
            <a:extLst>
              <a:ext uri="{FF2B5EF4-FFF2-40B4-BE49-F238E27FC236}">
                <a16:creationId xmlns:a16="http://schemas.microsoft.com/office/drawing/2014/main" id="{45195D3A-B5EF-458E-9F3D-765F018718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36705" y="3748314"/>
            <a:ext cx="410439" cy="410439"/>
          </a:xfrm>
          <a:prstGeom prst="rect">
            <a:avLst/>
          </a:prstGeom>
        </p:spPr>
      </p:pic>
      <p:sp>
        <p:nvSpPr>
          <p:cNvPr id="72" name="Tekstvak 71">
            <a:extLst>
              <a:ext uri="{FF2B5EF4-FFF2-40B4-BE49-F238E27FC236}">
                <a16:creationId xmlns:a16="http://schemas.microsoft.com/office/drawing/2014/main" id="{A8267D03-8AFB-4423-AEBA-F7CAB461537C}"/>
              </a:ext>
            </a:extLst>
          </p:cNvPr>
          <p:cNvSpPr txBox="1"/>
          <p:nvPr/>
        </p:nvSpPr>
        <p:spPr>
          <a:xfrm>
            <a:off x="2286678" y="3756610"/>
            <a:ext cx="6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2F5597"/>
                </a:solidFill>
              </a:rPr>
              <a:t>@</a:t>
            </a:r>
          </a:p>
        </p:txBody>
      </p:sp>
      <p:pic>
        <p:nvPicPr>
          <p:cNvPr id="74" name="Graphic 73" descr="Envelop">
            <a:extLst>
              <a:ext uri="{FF2B5EF4-FFF2-40B4-BE49-F238E27FC236}">
                <a16:creationId xmlns:a16="http://schemas.microsoft.com/office/drawing/2014/main" id="{A0026737-E400-4ECC-BB86-DC339F3D5D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6720" y="3799644"/>
            <a:ext cx="307777" cy="307777"/>
          </a:xfrm>
          <a:prstGeom prst="rect">
            <a:avLst/>
          </a:prstGeom>
        </p:spPr>
      </p:pic>
      <p:pic>
        <p:nvPicPr>
          <p:cNvPr id="75" name="Graphic 74" descr="Vergaderruimte">
            <a:extLst>
              <a:ext uri="{FF2B5EF4-FFF2-40B4-BE49-F238E27FC236}">
                <a16:creationId xmlns:a16="http://schemas.microsoft.com/office/drawing/2014/main" id="{CD7D3928-EBB3-4C65-8D54-0687375615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453" y="1610270"/>
            <a:ext cx="410439" cy="410439"/>
          </a:xfrm>
          <a:prstGeom prst="rect">
            <a:avLst/>
          </a:prstGeom>
        </p:spPr>
      </p:pic>
      <p:sp>
        <p:nvSpPr>
          <p:cNvPr id="76" name="Tekstvak 75">
            <a:extLst>
              <a:ext uri="{FF2B5EF4-FFF2-40B4-BE49-F238E27FC236}">
                <a16:creationId xmlns:a16="http://schemas.microsoft.com/office/drawing/2014/main" id="{B9B7AE6E-D010-42E5-A55C-CFB5BAB70E66}"/>
              </a:ext>
            </a:extLst>
          </p:cNvPr>
          <p:cNvSpPr txBox="1"/>
          <p:nvPr/>
        </p:nvSpPr>
        <p:spPr>
          <a:xfrm>
            <a:off x="1107426" y="1618566"/>
            <a:ext cx="6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2F5597"/>
                </a:solidFill>
              </a:rPr>
              <a:t>@</a:t>
            </a:r>
          </a:p>
        </p:txBody>
      </p:sp>
      <p:pic>
        <p:nvPicPr>
          <p:cNvPr id="77" name="Graphic 76" descr="Envelop">
            <a:extLst>
              <a:ext uri="{FF2B5EF4-FFF2-40B4-BE49-F238E27FC236}">
                <a16:creationId xmlns:a16="http://schemas.microsoft.com/office/drawing/2014/main" id="{FE6009A2-074E-458B-BD11-755E13175D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27468" y="1661600"/>
            <a:ext cx="307777" cy="307777"/>
          </a:xfrm>
          <a:prstGeom prst="rect">
            <a:avLst/>
          </a:prstGeom>
        </p:spPr>
      </p:pic>
      <p:pic>
        <p:nvPicPr>
          <p:cNvPr id="78" name="Graphic 77" descr="Vergaderruimte">
            <a:extLst>
              <a:ext uri="{FF2B5EF4-FFF2-40B4-BE49-F238E27FC236}">
                <a16:creationId xmlns:a16="http://schemas.microsoft.com/office/drawing/2014/main" id="{42C779D5-16BF-44F1-A76C-CD19C7A2CB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96468" y="4220311"/>
            <a:ext cx="410439" cy="410439"/>
          </a:xfrm>
          <a:prstGeom prst="rect">
            <a:avLst/>
          </a:prstGeom>
        </p:spPr>
      </p:pic>
      <p:sp>
        <p:nvSpPr>
          <p:cNvPr id="79" name="Tekstvak 78">
            <a:extLst>
              <a:ext uri="{FF2B5EF4-FFF2-40B4-BE49-F238E27FC236}">
                <a16:creationId xmlns:a16="http://schemas.microsoft.com/office/drawing/2014/main" id="{D61F949C-9BEA-4FE2-9AE7-8639311E156C}"/>
              </a:ext>
            </a:extLst>
          </p:cNvPr>
          <p:cNvSpPr txBox="1"/>
          <p:nvPr/>
        </p:nvSpPr>
        <p:spPr>
          <a:xfrm>
            <a:off x="3646441" y="4228607"/>
            <a:ext cx="6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2F5597"/>
                </a:solidFill>
              </a:rPr>
              <a:t>@</a:t>
            </a:r>
          </a:p>
        </p:txBody>
      </p:sp>
      <p:pic>
        <p:nvPicPr>
          <p:cNvPr id="80" name="Graphic 79" descr="Envelop">
            <a:extLst>
              <a:ext uri="{FF2B5EF4-FFF2-40B4-BE49-F238E27FC236}">
                <a16:creationId xmlns:a16="http://schemas.microsoft.com/office/drawing/2014/main" id="{DA52B55A-8D88-4860-B907-2D5E1B8DD9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6483" y="4271641"/>
            <a:ext cx="307777" cy="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4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52E29D34-8394-41E6-84C2-A4D97405A019}"/>
              </a:ext>
            </a:extLst>
          </p:cNvPr>
          <p:cNvSpPr/>
          <p:nvPr/>
        </p:nvSpPr>
        <p:spPr>
          <a:xfrm>
            <a:off x="0" y="6429080"/>
            <a:ext cx="12192000" cy="310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442E3C-1690-4704-AD7B-FF687A5D93F0}"/>
              </a:ext>
            </a:extLst>
          </p:cNvPr>
          <p:cNvSpPr txBox="1">
            <a:spLocks/>
          </p:cNvSpPr>
          <p:nvPr/>
        </p:nvSpPr>
        <p:spPr>
          <a:xfrm>
            <a:off x="9289330" y="64017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B41821-F2DE-4236-95CD-5E939B273C43}" type="slidenum">
              <a:rPr lang="nl-NL" sz="1600" smtClean="0">
                <a:solidFill>
                  <a:schemeClr val="bg1"/>
                </a:solidFill>
                <a:latin typeface="Lato" panose="020F0502020204030203" pitchFamily="34" charset="0"/>
              </a:rPr>
              <a:pPr/>
              <a:t>2</a:t>
            </a:fld>
            <a:endParaRPr lang="nl-NL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9" name="Afbeelding 8" descr="Afbeelding met vectorafbeeldingen&#10;&#10;Beschrijving is gegenereerd met zeer hoge betrouwbaarheid">
            <a:extLst>
              <a:ext uri="{FF2B5EF4-FFF2-40B4-BE49-F238E27FC236}">
                <a16:creationId xmlns:a16="http://schemas.microsoft.com/office/drawing/2014/main" id="{A66FA8C1-59AC-4600-806D-33AB3B89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86" y="2375509"/>
            <a:ext cx="1620000" cy="1620000"/>
          </a:xfrm>
          <a:prstGeom prst="rect">
            <a:avLst/>
          </a:prstGeom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520A9B79-24B1-4CB4-8338-D0EAC52AC7B9}"/>
              </a:ext>
            </a:extLst>
          </p:cNvPr>
          <p:cNvSpPr txBox="1"/>
          <p:nvPr/>
        </p:nvSpPr>
        <p:spPr>
          <a:xfrm>
            <a:off x="4656000" y="3995509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Koper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Afbeelding 39" descr="Afbeelding met vectorafbeeldingen&#10;&#10;Automatisch gegenereerde beschrijving">
            <a:extLst>
              <a:ext uri="{FF2B5EF4-FFF2-40B4-BE49-F238E27FC236}">
                <a16:creationId xmlns:a16="http://schemas.microsoft.com/office/drawing/2014/main" id="{EDDDA82D-41D0-49D4-9C6C-655CD9442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26" y="4474246"/>
            <a:ext cx="1440000" cy="1440000"/>
          </a:xfrm>
          <a:prstGeom prst="rect">
            <a:avLst/>
          </a:prstGeom>
        </p:spPr>
      </p:pic>
      <p:pic>
        <p:nvPicPr>
          <p:cNvPr id="42" name="Afbeelding 41" descr="Afbeelding met vectorafbeeldingen&#10;&#10;Automatisch gegenereerde beschrijving">
            <a:extLst>
              <a:ext uri="{FF2B5EF4-FFF2-40B4-BE49-F238E27FC236}">
                <a16:creationId xmlns:a16="http://schemas.microsoft.com/office/drawing/2014/main" id="{1E239BED-D8DD-4DAF-84E0-8901B9295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12" y="135921"/>
            <a:ext cx="1440000" cy="1440000"/>
          </a:xfrm>
          <a:prstGeom prst="rect">
            <a:avLst/>
          </a:prstGeom>
        </p:spPr>
      </p:pic>
      <p:pic>
        <p:nvPicPr>
          <p:cNvPr id="44" name="Afbeelding 43" descr="Afbeelding met silhouet&#10;&#10;Automatisch gegenereerde beschrijving">
            <a:extLst>
              <a:ext uri="{FF2B5EF4-FFF2-40B4-BE49-F238E27FC236}">
                <a16:creationId xmlns:a16="http://schemas.microsoft.com/office/drawing/2014/main" id="{C3ECE5A3-37D4-408D-B51D-A39C6452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86" y="138911"/>
            <a:ext cx="1440000" cy="1440000"/>
          </a:xfrm>
          <a:prstGeom prst="rect">
            <a:avLst/>
          </a:prstGeom>
        </p:spPr>
      </p:pic>
      <p:pic>
        <p:nvPicPr>
          <p:cNvPr id="46" name="Afbeelding 45">
            <a:extLst>
              <a:ext uri="{FF2B5EF4-FFF2-40B4-BE49-F238E27FC236}">
                <a16:creationId xmlns:a16="http://schemas.microsoft.com/office/drawing/2014/main" id="{B01A92D3-D6A3-4A20-AC0B-0ED553A08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0" y="2096063"/>
            <a:ext cx="1440000" cy="1440000"/>
          </a:xfrm>
          <a:prstGeom prst="rect">
            <a:avLst/>
          </a:prstGeom>
        </p:spPr>
      </p:pic>
      <p:pic>
        <p:nvPicPr>
          <p:cNvPr id="48" name="Afbeelding 47">
            <a:extLst>
              <a:ext uri="{FF2B5EF4-FFF2-40B4-BE49-F238E27FC236}">
                <a16:creationId xmlns:a16="http://schemas.microsoft.com/office/drawing/2014/main" id="{4ED266EF-C2AA-49E1-ACDF-5939A2B13F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32" y="2197496"/>
            <a:ext cx="1440000" cy="1440000"/>
          </a:xfrm>
          <a:prstGeom prst="rect">
            <a:avLst/>
          </a:prstGeom>
        </p:spPr>
      </p:pic>
      <p:pic>
        <p:nvPicPr>
          <p:cNvPr id="50" name="Afbeelding 49" descr="Afbeelding met vectorafbeeldingen&#10;&#10;Automatisch gegenereerde beschrijving">
            <a:extLst>
              <a:ext uri="{FF2B5EF4-FFF2-40B4-BE49-F238E27FC236}">
                <a16:creationId xmlns:a16="http://schemas.microsoft.com/office/drawing/2014/main" id="{4FDB4651-4625-4BC3-B759-70D5FE4A51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1769" y="241766"/>
            <a:ext cx="1440000" cy="1440000"/>
          </a:xfrm>
          <a:prstGeom prst="rect">
            <a:avLst/>
          </a:prstGeom>
        </p:spPr>
      </p:pic>
      <p:pic>
        <p:nvPicPr>
          <p:cNvPr id="52" name="Afbeelding 51">
            <a:extLst>
              <a:ext uri="{FF2B5EF4-FFF2-40B4-BE49-F238E27FC236}">
                <a16:creationId xmlns:a16="http://schemas.microsoft.com/office/drawing/2014/main" id="{DAE16222-4A32-47BB-9AEE-488D552652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83" y="4463947"/>
            <a:ext cx="1440000" cy="1440000"/>
          </a:xfrm>
          <a:prstGeom prst="rect">
            <a:avLst/>
          </a:prstGeom>
        </p:spPr>
      </p:pic>
      <p:sp>
        <p:nvSpPr>
          <p:cNvPr id="53" name="Tekstvak 52">
            <a:extLst>
              <a:ext uri="{FF2B5EF4-FFF2-40B4-BE49-F238E27FC236}">
                <a16:creationId xmlns:a16="http://schemas.microsoft.com/office/drawing/2014/main" id="{B34B34E3-CA1D-426C-A65B-97D31D3F993F}"/>
              </a:ext>
            </a:extLst>
          </p:cNvPr>
          <p:cNvSpPr txBox="1"/>
          <p:nvPr/>
        </p:nvSpPr>
        <p:spPr>
          <a:xfrm>
            <a:off x="813536" y="5904142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Aankoopmakelaar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CAF74F76-14AC-4D55-990C-FB0E998D640B}"/>
              </a:ext>
            </a:extLst>
          </p:cNvPr>
          <p:cNvSpPr txBox="1"/>
          <p:nvPr/>
        </p:nvSpPr>
        <p:spPr>
          <a:xfrm>
            <a:off x="369651" y="3488612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Verkoopmakelaar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286F114E-E2E4-4F02-8DAD-F8BADFA135B0}"/>
              </a:ext>
            </a:extLst>
          </p:cNvPr>
          <p:cNvSpPr txBox="1"/>
          <p:nvPr/>
        </p:nvSpPr>
        <p:spPr>
          <a:xfrm>
            <a:off x="1316616" y="1571125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Verkoper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CF972E60-1DFE-4278-AC3D-6E7575F09FFC}"/>
              </a:ext>
            </a:extLst>
          </p:cNvPr>
          <p:cNvSpPr txBox="1"/>
          <p:nvPr/>
        </p:nvSpPr>
        <p:spPr>
          <a:xfrm>
            <a:off x="4656001" y="1561938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Financieel adviseur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AB21FA64-BA6B-4EBC-A237-B57543100264}"/>
              </a:ext>
            </a:extLst>
          </p:cNvPr>
          <p:cNvSpPr txBox="1"/>
          <p:nvPr/>
        </p:nvSpPr>
        <p:spPr>
          <a:xfrm>
            <a:off x="8004151" y="1695455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Taxateur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E369C24B-3B4F-4F74-AF3A-0EB41E9A76F1}"/>
              </a:ext>
            </a:extLst>
          </p:cNvPr>
          <p:cNvSpPr txBox="1"/>
          <p:nvPr/>
        </p:nvSpPr>
        <p:spPr>
          <a:xfrm>
            <a:off x="8944183" y="3616850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Geldverstrekker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349F906D-8FAA-4D9C-98F5-1988E6B71643}"/>
              </a:ext>
            </a:extLst>
          </p:cNvPr>
          <p:cNvSpPr txBox="1"/>
          <p:nvPr/>
        </p:nvSpPr>
        <p:spPr>
          <a:xfrm>
            <a:off x="8335794" y="5900756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Notaris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E28F9DF5-5A8A-4B3F-A527-80B5541E2AD9}"/>
              </a:ext>
            </a:extLst>
          </p:cNvPr>
          <p:cNvCxnSpPr>
            <a:cxnSpLocks/>
          </p:cNvCxnSpPr>
          <p:nvPr/>
        </p:nvCxnSpPr>
        <p:spPr>
          <a:xfrm>
            <a:off x="2627790" y="3536063"/>
            <a:ext cx="6241002" cy="14522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>
            <a:extLst>
              <a:ext uri="{FF2B5EF4-FFF2-40B4-BE49-F238E27FC236}">
                <a16:creationId xmlns:a16="http://schemas.microsoft.com/office/drawing/2014/main" id="{D230370E-A4B5-45C7-83E7-B5E2DA693C46}"/>
              </a:ext>
            </a:extLst>
          </p:cNvPr>
          <p:cNvSpPr txBox="1"/>
          <p:nvPr/>
        </p:nvSpPr>
        <p:spPr>
          <a:xfrm>
            <a:off x="3209306" y="5078400"/>
            <a:ext cx="553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F55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2. Delen van de koopovereenkomst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E692B056-C72C-4D66-965E-61836D54F6B9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984391" y="1869715"/>
            <a:ext cx="0" cy="32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F99CD48-641D-4ADC-AFCA-10A9F8E82A94}"/>
              </a:ext>
            </a:extLst>
          </p:cNvPr>
          <p:cNvCxnSpPr>
            <a:stCxn id="9" idx="3"/>
          </p:cNvCxnSpPr>
          <p:nvPr/>
        </p:nvCxnSpPr>
        <p:spPr>
          <a:xfrm flipV="1">
            <a:off x="6784786" y="1869715"/>
            <a:ext cx="1716983" cy="131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8D715BC9-941D-41DA-BFF1-FFD80D7C44F3}"/>
              </a:ext>
            </a:extLst>
          </p:cNvPr>
          <p:cNvCxnSpPr/>
          <p:nvPr/>
        </p:nvCxnSpPr>
        <p:spPr>
          <a:xfrm>
            <a:off x="6784786" y="3488612"/>
            <a:ext cx="2504544" cy="4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Vergaderruimte">
            <a:extLst>
              <a:ext uri="{FF2B5EF4-FFF2-40B4-BE49-F238E27FC236}">
                <a16:creationId xmlns:a16="http://schemas.microsoft.com/office/drawing/2014/main" id="{3BC9B474-061E-448E-B2FF-54527F36C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8941" y="1846056"/>
            <a:ext cx="410439" cy="410439"/>
          </a:xfrm>
          <a:prstGeom prst="rect">
            <a:avLst/>
          </a:prstGeom>
        </p:spPr>
      </p:pic>
      <p:sp>
        <p:nvSpPr>
          <p:cNvPr id="37" name="Tekstvak 36">
            <a:extLst>
              <a:ext uri="{FF2B5EF4-FFF2-40B4-BE49-F238E27FC236}">
                <a16:creationId xmlns:a16="http://schemas.microsoft.com/office/drawing/2014/main" id="{4348C154-B275-4D73-87E1-1472E11AB916}"/>
              </a:ext>
            </a:extLst>
          </p:cNvPr>
          <p:cNvSpPr txBox="1"/>
          <p:nvPr/>
        </p:nvSpPr>
        <p:spPr>
          <a:xfrm>
            <a:off x="3519932" y="3862576"/>
            <a:ext cx="6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2F5597"/>
                </a:solidFill>
              </a:rPr>
              <a:t>@</a:t>
            </a:r>
          </a:p>
        </p:txBody>
      </p:sp>
      <p:pic>
        <p:nvPicPr>
          <p:cNvPr id="38" name="Graphic 37" descr="Envelop">
            <a:extLst>
              <a:ext uri="{FF2B5EF4-FFF2-40B4-BE49-F238E27FC236}">
                <a16:creationId xmlns:a16="http://schemas.microsoft.com/office/drawing/2014/main" id="{62AC6670-03D4-4AF9-B6E7-4ED703CDEC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0097" y="3896329"/>
            <a:ext cx="307777" cy="307777"/>
          </a:xfrm>
          <a:prstGeom prst="rect">
            <a:avLst/>
          </a:prstGeom>
        </p:spPr>
      </p:pic>
      <p:sp>
        <p:nvSpPr>
          <p:cNvPr id="39" name="Tekstvak 38">
            <a:extLst>
              <a:ext uri="{FF2B5EF4-FFF2-40B4-BE49-F238E27FC236}">
                <a16:creationId xmlns:a16="http://schemas.microsoft.com/office/drawing/2014/main" id="{9F945F00-E072-4FF5-A82F-1ABE16862BA2}"/>
              </a:ext>
            </a:extLst>
          </p:cNvPr>
          <p:cNvSpPr txBox="1"/>
          <p:nvPr/>
        </p:nvSpPr>
        <p:spPr>
          <a:xfrm>
            <a:off x="5945442" y="1866610"/>
            <a:ext cx="6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2F5597"/>
                </a:solidFill>
              </a:rPr>
              <a:t>@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BB7CA67B-8DDA-4487-9881-4CF2DD6B0E12}"/>
              </a:ext>
            </a:extLst>
          </p:cNvPr>
          <p:cNvSpPr txBox="1"/>
          <p:nvPr/>
        </p:nvSpPr>
        <p:spPr>
          <a:xfrm>
            <a:off x="7636611" y="2409704"/>
            <a:ext cx="6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2F5597"/>
                </a:solidFill>
              </a:rPr>
              <a:t>@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FF508A4F-A427-4A88-800E-57582433A81D}"/>
              </a:ext>
            </a:extLst>
          </p:cNvPr>
          <p:cNvSpPr txBox="1"/>
          <p:nvPr/>
        </p:nvSpPr>
        <p:spPr>
          <a:xfrm>
            <a:off x="7633104" y="3452830"/>
            <a:ext cx="6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2F5597"/>
                </a:solidFill>
              </a:rPr>
              <a:t>@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D9D98FDB-68AD-4402-A5EE-FA5C94D45B31}"/>
              </a:ext>
            </a:extLst>
          </p:cNvPr>
          <p:cNvCxnSpPr/>
          <p:nvPr/>
        </p:nvCxnSpPr>
        <p:spPr>
          <a:xfrm>
            <a:off x="6906827" y="1681766"/>
            <a:ext cx="2624705" cy="13632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1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52E29D34-8394-41E6-84C2-A4D97405A019}"/>
              </a:ext>
            </a:extLst>
          </p:cNvPr>
          <p:cNvSpPr/>
          <p:nvPr/>
        </p:nvSpPr>
        <p:spPr>
          <a:xfrm>
            <a:off x="0" y="6429080"/>
            <a:ext cx="12192000" cy="310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442E3C-1690-4704-AD7B-FF687A5D93F0}"/>
              </a:ext>
            </a:extLst>
          </p:cNvPr>
          <p:cNvSpPr txBox="1">
            <a:spLocks/>
          </p:cNvSpPr>
          <p:nvPr/>
        </p:nvSpPr>
        <p:spPr>
          <a:xfrm>
            <a:off x="9289330" y="64017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B41821-F2DE-4236-95CD-5E939B273C43}" type="slidenum">
              <a:rPr lang="nl-NL" sz="1600" smtClean="0">
                <a:solidFill>
                  <a:schemeClr val="bg1"/>
                </a:solidFill>
                <a:latin typeface="Lato" panose="020F0502020204030203" pitchFamily="34" charset="0"/>
              </a:rPr>
              <a:pPr/>
              <a:t>3</a:t>
            </a:fld>
            <a:endParaRPr lang="nl-NL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9" name="Afbeelding 8" descr="Afbeelding met vectorafbeeldingen&#10;&#10;Beschrijving is gegenereerd met zeer hoge betrouwbaarheid">
            <a:extLst>
              <a:ext uri="{FF2B5EF4-FFF2-40B4-BE49-F238E27FC236}">
                <a16:creationId xmlns:a16="http://schemas.microsoft.com/office/drawing/2014/main" id="{A66FA8C1-59AC-4600-806D-33AB3B89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86" y="2375509"/>
            <a:ext cx="1620000" cy="1620000"/>
          </a:xfrm>
          <a:prstGeom prst="rect">
            <a:avLst/>
          </a:prstGeom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520A9B79-24B1-4CB4-8338-D0EAC52AC7B9}"/>
              </a:ext>
            </a:extLst>
          </p:cNvPr>
          <p:cNvSpPr txBox="1"/>
          <p:nvPr/>
        </p:nvSpPr>
        <p:spPr>
          <a:xfrm>
            <a:off x="4656000" y="3995509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Koper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Afbeelding 39" descr="Afbeelding met vectorafbeeldingen&#10;&#10;Automatisch gegenereerde beschrijving">
            <a:extLst>
              <a:ext uri="{FF2B5EF4-FFF2-40B4-BE49-F238E27FC236}">
                <a16:creationId xmlns:a16="http://schemas.microsoft.com/office/drawing/2014/main" id="{EDDDA82D-41D0-49D4-9C6C-655CD9442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26" y="4474246"/>
            <a:ext cx="1440000" cy="1440000"/>
          </a:xfrm>
          <a:prstGeom prst="rect">
            <a:avLst/>
          </a:prstGeom>
        </p:spPr>
      </p:pic>
      <p:pic>
        <p:nvPicPr>
          <p:cNvPr id="42" name="Afbeelding 41" descr="Afbeelding met vectorafbeeldingen&#10;&#10;Automatisch gegenereerde beschrijving">
            <a:extLst>
              <a:ext uri="{FF2B5EF4-FFF2-40B4-BE49-F238E27FC236}">
                <a16:creationId xmlns:a16="http://schemas.microsoft.com/office/drawing/2014/main" id="{1E239BED-D8DD-4DAF-84E0-8901B9295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12" y="135921"/>
            <a:ext cx="1440000" cy="1440000"/>
          </a:xfrm>
          <a:prstGeom prst="rect">
            <a:avLst/>
          </a:prstGeom>
        </p:spPr>
      </p:pic>
      <p:pic>
        <p:nvPicPr>
          <p:cNvPr id="44" name="Afbeelding 43" descr="Afbeelding met silhouet&#10;&#10;Automatisch gegenereerde beschrijving">
            <a:extLst>
              <a:ext uri="{FF2B5EF4-FFF2-40B4-BE49-F238E27FC236}">
                <a16:creationId xmlns:a16="http://schemas.microsoft.com/office/drawing/2014/main" id="{C3ECE5A3-37D4-408D-B51D-A39C6452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86" y="138911"/>
            <a:ext cx="1440000" cy="1440000"/>
          </a:xfrm>
          <a:prstGeom prst="rect">
            <a:avLst/>
          </a:prstGeom>
        </p:spPr>
      </p:pic>
      <p:pic>
        <p:nvPicPr>
          <p:cNvPr id="46" name="Afbeelding 45">
            <a:extLst>
              <a:ext uri="{FF2B5EF4-FFF2-40B4-BE49-F238E27FC236}">
                <a16:creationId xmlns:a16="http://schemas.microsoft.com/office/drawing/2014/main" id="{B01A92D3-D6A3-4A20-AC0B-0ED553A08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0" y="2096063"/>
            <a:ext cx="1440000" cy="1440000"/>
          </a:xfrm>
          <a:prstGeom prst="rect">
            <a:avLst/>
          </a:prstGeom>
        </p:spPr>
      </p:pic>
      <p:pic>
        <p:nvPicPr>
          <p:cNvPr id="48" name="Afbeelding 47">
            <a:extLst>
              <a:ext uri="{FF2B5EF4-FFF2-40B4-BE49-F238E27FC236}">
                <a16:creationId xmlns:a16="http://schemas.microsoft.com/office/drawing/2014/main" id="{4ED266EF-C2AA-49E1-ACDF-5939A2B13F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32" y="2197496"/>
            <a:ext cx="1440000" cy="1440000"/>
          </a:xfrm>
          <a:prstGeom prst="rect">
            <a:avLst/>
          </a:prstGeom>
        </p:spPr>
      </p:pic>
      <p:pic>
        <p:nvPicPr>
          <p:cNvPr id="50" name="Afbeelding 49" descr="Afbeelding met vectorafbeeldingen&#10;&#10;Automatisch gegenereerde beschrijving">
            <a:extLst>
              <a:ext uri="{FF2B5EF4-FFF2-40B4-BE49-F238E27FC236}">
                <a16:creationId xmlns:a16="http://schemas.microsoft.com/office/drawing/2014/main" id="{4FDB4651-4625-4BC3-B759-70D5FE4A51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1769" y="241766"/>
            <a:ext cx="1440000" cy="1440000"/>
          </a:xfrm>
          <a:prstGeom prst="rect">
            <a:avLst/>
          </a:prstGeom>
        </p:spPr>
      </p:pic>
      <p:pic>
        <p:nvPicPr>
          <p:cNvPr id="52" name="Afbeelding 51">
            <a:extLst>
              <a:ext uri="{FF2B5EF4-FFF2-40B4-BE49-F238E27FC236}">
                <a16:creationId xmlns:a16="http://schemas.microsoft.com/office/drawing/2014/main" id="{DAE16222-4A32-47BB-9AEE-488D552652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83" y="4463947"/>
            <a:ext cx="1440000" cy="1440000"/>
          </a:xfrm>
          <a:prstGeom prst="rect">
            <a:avLst/>
          </a:prstGeom>
        </p:spPr>
      </p:pic>
      <p:sp>
        <p:nvSpPr>
          <p:cNvPr id="53" name="Tekstvak 52">
            <a:extLst>
              <a:ext uri="{FF2B5EF4-FFF2-40B4-BE49-F238E27FC236}">
                <a16:creationId xmlns:a16="http://schemas.microsoft.com/office/drawing/2014/main" id="{B34B34E3-CA1D-426C-A65B-97D31D3F993F}"/>
              </a:ext>
            </a:extLst>
          </p:cNvPr>
          <p:cNvSpPr txBox="1"/>
          <p:nvPr/>
        </p:nvSpPr>
        <p:spPr>
          <a:xfrm>
            <a:off x="813536" y="5904142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Aankoopmakelaar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CAF74F76-14AC-4D55-990C-FB0E998D640B}"/>
              </a:ext>
            </a:extLst>
          </p:cNvPr>
          <p:cNvSpPr txBox="1"/>
          <p:nvPr/>
        </p:nvSpPr>
        <p:spPr>
          <a:xfrm>
            <a:off x="369651" y="3488612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Verkoopmakelaar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286F114E-E2E4-4F02-8DAD-F8BADFA135B0}"/>
              </a:ext>
            </a:extLst>
          </p:cNvPr>
          <p:cNvSpPr txBox="1"/>
          <p:nvPr/>
        </p:nvSpPr>
        <p:spPr>
          <a:xfrm>
            <a:off x="1316616" y="1571125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Verkoper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CF972E60-1DFE-4278-AC3D-6E7575F09FFC}"/>
              </a:ext>
            </a:extLst>
          </p:cNvPr>
          <p:cNvSpPr txBox="1"/>
          <p:nvPr/>
        </p:nvSpPr>
        <p:spPr>
          <a:xfrm>
            <a:off x="4656001" y="1561938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Financieel adviseur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AB21FA64-BA6B-4EBC-A237-B57543100264}"/>
              </a:ext>
            </a:extLst>
          </p:cNvPr>
          <p:cNvSpPr txBox="1"/>
          <p:nvPr/>
        </p:nvSpPr>
        <p:spPr>
          <a:xfrm>
            <a:off x="8004151" y="1695455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Taxateur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E369C24B-3B4F-4F74-AF3A-0EB41E9A76F1}"/>
              </a:ext>
            </a:extLst>
          </p:cNvPr>
          <p:cNvSpPr txBox="1"/>
          <p:nvPr/>
        </p:nvSpPr>
        <p:spPr>
          <a:xfrm>
            <a:off x="8944183" y="3616850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Geldverstrekker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349F906D-8FAA-4D9C-98F5-1988E6B71643}"/>
              </a:ext>
            </a:extLst>
          </p:cNvPr>
          <p:cNvSpPr txBox="1"/>
          <p:nvPr/>
        </p:nvSpPr>
        <p:spPr>
          <a:xfrm>
            <a:off x="8335794" y="5900756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Notaris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D230370E-A4B5-45C7-83E7-B5E2DA693C46}"/>
              </a:ext>
            </a:extLst>
          </p:cNvPr>
          <p:cNvSpPr txBox="1"/>
          <p:nvPr/>
        </p:nvSpPr>
        <p:spPr>
          <a:xfrm>
            <a:off x="3330520" y="5031049"/>
            <a:ext cx="553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F55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3. Kopieën en originelen koopovereenkomst</a:t>
            </a:r>
          </a:p>
        </p:txBody>
      </p:sp>
      <p:pic>
        <p:nvPicPr>
          <p:cNvPr id="3" name="Graphic 2" descr="Contract">
            <a:extLst>
              <a:ext uri="{FF2B5EF4-FFF2-40B4-BE49-F238E27FC236}">
                <a16:creationId xmlns:a16="http://schemas.microsoft.com/office/drawing/2014/main" id="{B86745B5-5E44-452D-B102-B7AC10ABC0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18040" y="3118342"/>
            <a:ext cx="565332" cy="565332"/>
          </a:xfrm>
          <a:prstGeom prst="rect">
            <a:avLst/>
          </a:prstGeom>
        </p:spPr>
      </p:pic>
      <p:pic>
        <p:nvPicPr>
          <p:cNvPr id="27" name="Graphic 26" descr="Contract">
            <a:extLst>
              <a:ext uri="{FF2B5EF4-FFF2-40B4-BE49-F238E27FC236}">
                <a16:creationId xmlns:a16="http://schemas.microsoft.com/office/drawing/2014/main" id="{D02849F3-1BD6-43C7-9E63-F36041BB69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08063" y="1320633"/>
            <a:ext cx="565332" cy="565332"/>
          </a:xfrm>
          <a:prstGeom prst="rect">
            <a:avLst/>
          </a:prstGeom>
        </p:spPr>
      </p:pic>
      <p:pic>
        <p:nvPicPr>
          <p:cNvPr id="28" name="Graphic 27" descr="Contract">
            <a:extLst>
              <a:ext uri="{FF2B5EF4-FFF2-40B4-BE49-F238E27FC236}">
                <a16:creationId xmlns:a16="http://schemas.microsoft.com/office/drawing/2014/main" id="{C4DDA580-A40D-4267-8F29-915FC0B25B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2426" y="5670052"/>
            <a:ext cx="565332" cy="565332"/>
          </a:xfrm>
          <a:prstGeom prst="rect">
            <a:avLst/>
          </a:prstGeom>
        </p:spPr>
      </p:pic>
      <p:pic>
        <p:nvPicPr>
          <p:cNvPr id="29" name="Graphic 28" descr="Contract">
            <a:extLst>
              <a:ext uri="{FF2B5EF4-FFF2-40B4-BE49-F238E27FC236}">
                <a16:creationId xmlns:a16="http://schemas.microsoft.com/office/drawing/2014/main" id="{4C8E3DD5-B10D-4840-87CC-F7449C721D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8560" y="1320633"/>
            <a:ext cx="565332" cy="565332"/>
          </a:xfrm>
          <a:prstGeom prst="rect">
            <a:avLst/>
          </a:prstGeom>
        </p:spPr>
      </p:pic>
      <p:pic>
        <p:nvPicPr>
          <p:cNvPr id="30" name="Graphic 29" descr="Contract">
            <a:extLst>
              <a:ext uri="{FF2B5EF4-FFF2-40B4-BE49-F238E27FC236}">
                <a16:creationId xmlns:a16="http://schemas.microsoft.com/office/drawing/2014/main" id="{F631B57E-C0E1-48CF-9C00-A48D0B671D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41769" y="1302516"/>
            <a:ext cx="565332" cy="565332"/>
          </a:xfrm>
          <a:prstGeom prst="rect">
            <a:avLst/>
          </a:prstGeom>
        </p:spPr>
      </p:pic>
      <p:pic>
        <p:nvPicPr>
          <p:cNvPr id="31" name="Graphic 30" descr="Contract">
            <a:extLst>
              <a:ext uri="{FF2B5EF4-FFF2-40B4-BE49-F238E27FC236}">
                <a16:creationId xmlns:a16="http://schemas.microsoft.com/office/drawing/2014/main" id="{83C47338-C686-4F36-8079-AFB1D28598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71532" y="3190440"/>
            <a:ext cx="565332" cy="565332"/>
          </a:xfrm>
          <a:prstGeom prst="rect">
            <a:avLst/>
          </a:prstGeom>
        </p:spPr>
      </p:pic>
      <p:pic>
        <p:nvPicPr>
          <p:cNvPr id="32" name="Graphic 31" descr="Contract">
            <a:extLst>
              <a:ext uri="{FF2B5EF4-FFF2-40B4-BE49-F238E27FC236}">
                <a16:creationId xmlns:a16="http://schemas.microsoft.com/office/drawing/2014/main" id="{2A0FF51B-21A4-419F-A0E8-93F63B8D11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99863" y="3409693"/>
            <a:ext cx="565332" cy="565332"/>
          </a:xfrm>
          <a:prstGeom prst="rect">
            <a:avLst/>
          </a:prstGeom>
        </p:spPr>
      </p:pic>
      <p:pic>
        <p:nvPicPr>
          <p:cNvPr id="33" name="Graphic 32" descr="Contract">
            <a:extLst>
              <a:ext uri="{FF2B5EF4-FFF2-40B4-BE49-F238E27FC236}">
                <a16:creationId xmlns:a16="http://schemas.microsoft.com/office/drawing/2014/main" id="{FF6B5D86-888F-4F9D-9F15-AC057E935B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78264" y="5670052"/>
            <a:ext cx="565332" cy="5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52E29D34-8394-41E6-84C2-A4D97405A019}"/>
              </a:ext>
            </a:extLst>
          </p:cNvPr>
          <p:cNvSpPr/>
          <p:nvPr/>
        </p:nvSpPr>
        <p:spPr>
          <a:xfrm>
            <a:off x="0" y="6429080"/>
            <a:ext cx="12192000" cy="310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442E3C-1690-4704-AD7B-FF687A5D93F0}"/>
              </a:ext>
            </a:extLst>
          </p:cNvPr>
          <p:cNvSpPr txBox="1">
            <a:spLocks/>
          </p:cNvSpPr>
          <p:nvPr/>
        </p:nvSpPr>
        <p:spPr>
          <a:xfrm>
            <a:off x="9289330" y="64017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B41821-F2DE-4236-95CD-5E939B273C43}" type="slidenum">
              <a:rPr lang="nl-NL" sz="1600" smtClean="0">
                <a:solidFill>
                  <a:schemeClr val="bg1"/>
                </a:solidFill>
                <a:latin typeface="Lato" panose="020F0502020204030203" pitchFamily="34" charset="0"/>
              </a:rPr>
              <a:pPr/>
              <a:t>4</a:t>
            </a:fld>
            <a:endParaRPr lang="nl-NL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9" name="Afbeelding 8" descr="Afbeelding met vectorafbeeldingen&#10;&#10;Beschrijving is gegenereerd met zeer hoge betrouwbaarheid">
            <a:extLst>
              <a:ext uri="{FF2B5EF4-FFF2-40B4-BE49-F238E27FC236}">
                <a16:creationId xmlns:a16="http://schemas.microsoft.com/office/drawing/2014/main" id="{A66FA8C1-59AC-4600-806D-33AB3B89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86" y="2375509"/>
            <a:ext cx="1620000" cy="1620000"/>
          </a:xfrm>
          <a:prstGeom prst="rect">
            <a:avLst/>
          </a:prstGeom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520A9B79-24B1-4CB4-8338-D0EAC52AC7B9}"/>
              </a:ext>
            </a:extLst>
          </p:cNvPr>
          <p:cNvSpPr txBox="1"/>
          <p:nvPr/>
        </p:nvSpPr>
        <p:spPr>
          <a:xfrm>
            <a:off x="4656000" y="3995509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Koper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8" name="Afbeelding 47">
            <a:extLst>
              <a:ext uri="{FF2B5EF4-FFF2-40B4-BE49-F238E27FC236}">
                <a16:creationId xmlns:a16="http://schemas.microsoft.com/office/drawing/2014/main" id="{4ED266EF-C2AA-49E1-ACDF-5939A2B13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32" y="2197496"/>
            <a:ext cx="1440000" cy="1440000"/>
          </a:xfrm>
          <a:prstGeom prst="rect">
            <a:avLst/>
          </a:prstGeom>
        </p:spPr>
      </p:pic>
      <p:pic>
        <p:nvPicPr>
          <p:cNvPr id="52" name="Afbeelding 51">
            <a:extLst>
              <a:ext uri="{FF2B5EF4-FFF2-40B4-BE49-F238E27FC236}">
                <a16:creationId xmlns:a16="http://schemas.microsoft.com/office/drawing/2014/main" id="{DAE16222-4A32-47BB-9AEE-488D55265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83" y="4463947"/>
            <a:ext cx="1440000" cy="1440000"/>
          </a:xfrm>
          <a:prstGeom prst="rect">
            <a:avLst/>
          </a:prstGeom>
        </p:spPr>
      </p:pic>
      <p:sp>
        <p:nvSpPr>
          <p:cNvPr id="58" name="Tekstvak 57">
            <a:extLst>
              <a:ext uri="{FF2B5EF4-FFF2-40B4-BE49-F238E27FC236}">
                <a16:creationId xmlns:a16="http://schemas.microsoft.com/office/drawing/2014/main" id="{E369C24B-3B4F-4F74-AF3A-0EB41E9A76F1}"/>
              </a:ext>
            </a:extLst>
          </p:cNvPr>
          <p:cNvSpPr txBox="1"/>
          <p:nvPr/>
        </p:nvSpPr>
        <p:spPr>
          <a:xfrm>
            <a:off x="8944183" y="3616850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Geldverstrekker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349F906D-8FAA-4D9C-98F5-1988E6B71643}"/>
              </a:ext>
            </a:extLst>
          </p:cNvPr>
          <p:cNvSpPr txBox="1"/>
          <p:nvPr/>
        </p:nvSpPr>
        <p:spPr>
          <a:xfrm>
            <a:off x="8335794" y="5900756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Notaris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D230370E-A4B5-45C7-83E7-B5E2DA693C46}"/>
              </a:ext>
            </a:extLst>
          </p:cNvPr>
          <p:cNvSpPr txBox="1"/>
          <p:nvPr/>
        </p:nvSpPr>
        <p:spPr>
          <a:xfrm>
            <a:off x="3330520" y="5029693"/>
            <a:ext cx="553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F55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3. Van koop naar levering</a:t>
            </a:r>
            <a:br>
              <a:rPr lang="nl-NL" dirty="0">
                <a:solidFill>
                  <a:srgbClr val="2F55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nl-NL" dirty="0">
                <a:solidFill>
                  <a:srgbClr val="2F55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(leveringsakte)</a:t>
            </a:r>
          </a:p>
        </p:txBody>
      </p:sp>
      <p:pic>
        <p:nvPicPr>
          <p:cNvPr id="31" name="Graphic 30" descr="Contract">
            <a:extLst>
              <a:ext uri="{FF2B5EF4-FFF2-40B4-BE49-F238E27FC236}">
                <a16:creationId xmlns:a16="http://schemas.microsoft.com/office/drawing/2014/main" id="{83C47338-C686-4F36-8079-AFB1D2859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1532" y="3190440"/>
            <a:ext cx="565332" cy="565332"/>
          </a:xfrm>
          <a:prstGeom prst="rect">
            <a:avLst/>
          </a:prstGeom>
        </p:spPr>
      </p:pic>
      <p:pic>
        <p:nvPicPr>
          <p:cNvPr id="32" name="Graphic 31" descr="Contract">
            <a:extLst>
              <a:ext uri="{FF2B5EF4-FFF2-40B4-BE49-F238E27FC236}">
                <a16:creationId xmlns:a16="http://schemas.microsoft.com/office/drawing/2014/main" id="{2A0FF51B-21A4-419F-A0E8-93F63B8D1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9863" y="3409693"/>
            <a:ext cx="565332" cy="56533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723963A9-156A-4AFA-9068-A6584C6EE1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86" y="209102"/>
            <a:ext cx="1440000" cy="1440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F27DA60-103D-448D-905F-F78283A53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07" y="200721"/>
            <a:ext cx="1440000" cy="1440000"/>
          </a:xfrm>
          <a:prstGeom prst="rect">
            <a:avLst/>
          </a:prstGeom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3DDBFD02-BCE4-4E11-8859-3EB56ED9FD93}"/>
              </a:ext>
            </a:extLst>
          </p:cNvPr>
          <p:cNvCxnSpPr>
            <a:stCxn id="58" idx="2"/>
          </p:cNvCxnSpPr>
          <p:nvPr/>
        </p:nvCxnSpPr>
        <p:spPr>
          <a:xfrm flipH="1">
            <a:off x="10020300" y="3924627"/>
            <a:ext cx="252273" cy="5393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248DDBB3-706F-47D9-B13E-234F3A12561A}"/>
              </a:ext>
            </a:extLst>
          </p:cNvPr>
          <p:cNvSpPr txBox="1"/>
          <p:nvPr/>
        </p:nvSpPr>
        <p:spPr>
          <a:xfrm>
            <a:off x="10166407" y="4038972"/>
            <a:ext cx="17931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Hypotheekstukken / (concept) hypotheekakte.</a:t>
            </a:r>
          </a:p>
        </p:txBody>
      </p:sp>
      <p:pic>
        <p:nvPicPr>
          <p:cNvPr id="37" name="Graphic 36" descr="Contract">
            <a:extLst>
              <a:ext uri="{FF2B5EF4-FFF2-40B4-BE49-F238E27FC236}">
                <a16:creationId xmlns:a16="http://schemas.microsoft.com/office/drawing/2014/main" id="{DE2F72EF-4D94-4193-9DC7-3CC75D91F9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78264" y="5604401"/>
            <a:ext cx="565332" cy="565332"/>
          </a:xfrm>
          <a:prstGeom prst="rect">
            <a:avLst/>
          </a:prstGeom>
        </p:spPr>
      </p:pic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B96ED09B-86A2-4404-96FF-6900114BDBB6}"/>
              </a:ext>
            </a:extLst>
          </p:cNvPr>
          <p:cNvCxnSpPr/>
          <p:nvPr/>
        </p:nvCxnSpPr>
        <p:spPr>
          <a:xfrm flipH="1" flipV="1">
            <a:off x="6784786" y="4089371"/>
            <a:ext cx="2076693" cy="79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BB4FE17E-3667-45C5-A586-A37805AD01AF}"/>
              </a:ext>
            </a:extLst>
          </p:cNvPr>
          <p:cNvSpPr txBox="1"/>
          <p:nvPr/>
        </p:nvSpPr>
        <p:spPr>
          <a:xfrm>
            <a:off x="4684709" y="1672873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Belastingdienst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7656475D-8A2F-47D9-98AB-E1096D3CFB68}"/>
              </a:ext>
            </a:extLst>
          </p:cNvPr>
          <p:cNvSpPr txBox="1"/>
          <p:nvPr/>
        </p:nvSpPr>
        <p:spPr>
          <a:xfrm>
            <a:off x="8118017" y="1647063"/>
            <a:ext cx="265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Bewaarder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C9BC870E-6503-4585-8F77-579731B92F18}"/>
              </a:ext>
            </a:extLst>
          </p:cNvPr>
          <p:cNvCxnSpPr>
            <a:cxnSpLocks/>
          </p:cNvCxnSpPr>
          <p:nvPr/>
        </p:nvCxnSpPr>
        <p:spPr>
          <a:xfrm flipH="1" flipV="1">
            <a:off x="6891043" y="1861268"/>
            <a:ext cx="2224352" cy="260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C1E6DC8C-BCA6-40A7-886B-C90DC5EC09D4}"/>
              </a:ext>
            </a:extLst>
          </p:cNvPr>
          <p:cNvCxnSpPr>
            <a:cxnSpLocks/>
          </p:cNvCxnSpPr>
          <p:nvPr/>
        </p:nvCxnSpPr>
        <p:spPr>
          <a:xfrm flipH="1" flipV="1">
            <a:off x="9368268" y="2065696"/>
            <a:ext cx="1998" cy="22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52E29D34-8394-41E6-84C2-A4D97405A019}"/>
              </a:ext>
            </a:extLst>
          </p:cNvPr>
          <p:cNvSpPr/>
          <p:nvPr/>
        </p:nvSpPr>
        <p:spPr>
          <a:xfrm>
            <a:off x="0" y="6429080"/>
            <a:ext cx="12192000" cy="310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442E3C-1690-4704-AD7B-FF687A5D93F0}"/>
              </a:ext>
            </a:extLst>
          </p:cNvPr>
          <p:cNvSpPr txBox="1">
            <a:spLocks/>
          </p:cNvSpPr>
          <p:nvPr/>
        </p:nvSpPr>
        <p:spPr>
          <a:xfrm>
            <a:off x="9289330" y="64017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B41821-F2DE-4236-95CD-5E939B273C43}" type="slidenum">
              <a:rPr lang="nl-NL" sz="1600" smtClean="0">
                <a:solidFill>
                  <a:schemeClr val="bg1"/>
                </a:solidFill>
                <a:latin typeface="Lato" panose="020F0502020204030203" pitchFamily="34" charset="0"/>
              </a:rPr>
              <a:pPr/>
              <a:t>5</a:t>
            </a:fld>
            <a:endParaRPr lang="nl-NL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38BC014A-63D6-4939-ADCF-62578E1CCD95}"/>
              </a:ext>
            </a:extLst>
          </p:cNvPr>
          <p:cNvSpPr txBox="1">
            <a:spLocks/>
          </p:cNvSpPr>
          <p:nvPr/>
        </p:nvSpPr>
        <p:spPr>
          <a:xfrm>
            <a:off x="778009" y="1266367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WAT VALT OP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BF404369-81D8-449C-A9F1-E61536A0D93C}"/>
              </a:ext>
            </a:extLst>
          </p:cNvPr>
          <p:cNvSpPr txBox="1"/>
          <p:nvPr/>
        </p:nvSpPr>
        <p:spPr>
          <a:xfrm>
            <a:off x="778008" y="1911357"/>
            <a:ext cx="89184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Veel onwetendheid over wat andere partijen doen met de koopovereenkomst.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Iedere actor in de keten werkt met een eigen inventarisatie en doet haar eigen recherches.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meeste actoren baseren zich op een kopie (fysiek / digitaal) van de koopovereenkomst, maar ook bijvoorbeeld het legitimatiebewijs.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Aan het einde van het koopproces zijn er 7 kopieën van de koopovereenkomst.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Ook binnen vakgroepen onderling verschillen de werkwijzen, aanlever- en distributiemethodes van informatie en stukken.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5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52E29D34-8394-41E6-84C2-A4D97405A019}"/>
              </a:ext>
            </a:extLst>
          </p:cNvPr>
          <p:cNvSpPr/>
          <p:nvPr/>
        </p:nvSpPr>
        <p:spPr>
          <a:xfrm>
            <a:off x="0" y="6429080"/>
            <a:ext cx="12192000" cy="310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442E3C-1690-4704-AD7B-FF687A5D93F0}"/>
              </a:ext>
            </a:extLst>
          </p:cNvPr>
          <p:cNvSpPr txBox="1">
            <a:spLocks/>
          </p:cNvSpPr>
          <p:nvPr/>
        </p:nvSpPr>
        <p:spPr>
          <a:xfrm>
            <a:off x="9289330" y="64017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B41821-F2DE-4236-95CD-5E939B273C43}" type="slidenum">
              <a:rPr lang="nl-NL" sz="1600" smtClean="0">
                <a:solidFill>
                  <a:schemeClr val="bg1"/>
                </a:solidFill>
                <a:latin typeface="Lato" panose="020F0502020204030203" pitchFamily="34" charset="0"/>
              </a:rPr>
              <a:pPr/>
              <a:t>6</a:t>
            </a:fld>
            <a:endParaRPr lang="nl-NL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38BC014A-63D6-4939-ADCF-62578E1CCD95}"/>
              </a:ext>
            </a:extLst>
          </p:cNvPr>
          <p:cNvSpPr txBox="1">
            <a:spLocks/>
          </p:cNvSpPr>
          <p:nvPr/>
        </p:nvSpPr>
        <p:spPr>
          <a:xfrm>
            <a:off x="778009" y="1266367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TAKEAWAYS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BF404369-81D8-449C-A9F1-E61536A0D93C}"/>
              </a:ext>
            </a:extLst>
          </p:cNvPr>
          <p:cNvSpPr txBox="1"/>
          <p:nvPr/>
        </p:nvSpPr>
        <p:spPr>
          <a:xfrm>
            <a:off x="778008" y="1911357"/>
            <a:ext cx="89184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huidige procesgang belemmerd niet of nauwelijks de rechtsgang (m.a.w. het loopt juridisch gezien goed).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Veel overlappende checks en controles, echter door wet- en regelgeving en procedures vaak verplicht en benodigd.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 is een sterke behoefte aan actualiteit, validiteit en correctheid van de informatie.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Kopers hebben geen zicht en inzicht in het financiële proces, het verkrijgen van de financiering is een ‘black box’.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Koper ergert zich aan telkens opnieuw: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Inventarisaties invullen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Kopietjes aanleveren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participanten van de Ronde Tafel bevestigen onze Mission Statement.\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 is bewust dat er (nu al) sprake is van taakverschuiving en nieuwe rolverdeling en staat daar ook open voor.</a:t>
            </a:r>
          </a:p>
        </p:txBody>
      </p:sp>
    </p:spTree>
    <p:extLst>
      <p:ext uri="{BB962C8B-B14F-4D97-AF65-F5344CB8AC3E}">
        <p14:creationId xmlns:p14="http://schemas.microsoft.com/office/powerpoint/2010/main" val="134444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52E29D34-8394-41E6-84C2-A4D97405A019}"/>
              </a:ext>
            </a:extLst>
          </p:cNvPr>
          <p:cNvSpPr/>
          <p:nvPr/>
        </p:nvSpPr>
        <p:spPr>
          <a:xfrm>
            <a:off x="0" y="6429080"/>
            <a:ext cx="12192000" cy="310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442E3C-1690-4704-AD7B-FF687A5D93F0}"/>
              </a:ext>
            </a:extLst>
          </p:cNvPr>
          <p:cNvSpPr txBox="1">
            <a:spLocks/>
          </p:cNvSpPr>
          <p:nvPr/>
        </p:nvSpPr>
        <p:spPr>
          <a:xfrm>
            <a:off x="9289330" y="64017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B41821-F2DE-4236-95CD-5E939B273C43}" type="slidenum">
              <a:rPr lang="nl-NL" sz="1600" smtClean="0">
                <a:solidFill>
                  <a:schemeClr val="bg1"/>
                </a:solidFill>
                <a:latin typeface="Lato" panose="020F0502020204030203" pitchFamily="34" charset="0"/>
              </a:rPr>
              <a:pPr/>
              <a:t>7</a:t>
            </a:fld>
            <a:endParaRPr lang="nl-NL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38BC014A-63D6-4939-ADCF-62578E1CCD95}"/>
              </a:ext>
            </a:extLst>
          </p:cNvPr>
          <p:cNvSpPr txBox="1">
            <a:spLocks/>
          </p:cNvSpPr>
          <p:nvPr/>
        </p:nvSpPr>
        <p:spPr>
          <a:xfrm>
            <a:off x="778009" y="895350"/>
            <a:ext cx="8918440" cy="9886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500" dirty="0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OPLOSSINGSRICHTINGEN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BF404369-81D8-449C-A9F1-E61536A0D93C}"/>
              </a:ext>
            </a:extLst>
          </p:cNvPr>
          <p:cNvSpPr txBox="1"/>
          <p:nvPr/>
        </p:nvSpPr>
        <p:spPr>
          <a:xfrm>
            <a:off x="778008" y="1911357"/>
            <a:ext cx="89184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Digitaliseren, met de menselijke maat.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Laat ruimte voor het ‘onderbuikgevoel’ tijdens het klantonderzoek, maar ook voor bijvoorbeeld digibeten.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Laat de makelaar, notaris en andere actoren in de keten de koopovereenkomst in een ‘joint effort’ opstellen.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Afspraken maken over de inventarisaties van partijen en het delen daarvan.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Geef overzicht aan de consument en ketenpartner: waar sta je in het proces en wat wordt er van je verwacht.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Betrek en stuur ieders softwareleveranciers.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6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52E29D34-8394-41E6-84C2-A4D97405A019}"/>
              </a:ext>
            </a:extLst>
          </p:cNvPr>
          <p:cNvSpPr/>
          <p:nvPr/>
        </p:nvSpPr>
        <p:spPr>
          <a:xfrm>
            <a:off x="0" y="6429080"/>
            <a:ext cx="12192000" cy="310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442E3C-1690-4704-AD7B-FF687A5D93F0}"/>
              </a:ext>
            </a:extLst>
          </p:cNvPr>
          <p:cNvSpPr txBox="1">
            <a:spLocks/>
          </p:cNvSpPr>
          <p:nvPr/>
        </p:nvSpPr>
        <p:spPr>
          <a:xfrm>
            <a:off x="9289330" y="64017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B41821-F2DE-4236-95CD-5E939B273C43}" type="slidenum">
              <a:rPr lang="nl-NL" sz="1600" smtClean="0">
                <a:solidFill>
                  <a:schemeClr val="bg1"/>
                </a:solidFill>
                <a:latin typeface="Lato" panose="020F0502020204030203" pitchFamily="34" charset="0"/>
              </a:rPr>
              <a:pPr/>
              <a:t>8</a:t>
            </a:fld>
            <a:endParaRPr lang="nl-NL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38BC014A-63D6-4939-ADCF-62578E1CCD95}"/>
              </a:ext>
            </a:extLst>
          </p:cNvPr>
          <p:cNvSpPr txBox="1">
            <a:spLocks/>
          </p:cNvSpPr>
          <p:nvPr/>
        </p:nvSpPr>
        <p:spPr>
          <a:xfrm>
            <a:off x="778008" y="663677"/>
            <a:ext cx="9619605" cy="1220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500" dirty="0">
                <a:solidFill>
                  <a:schemeClr val="accent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GEWENSTE RANDVOORWAARDEN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BF404369-81D8-449C-A9F1-E61536A0D93C}"/>
              </a:ext>
            </a:extLst>
          </p:cNvPr>
          <p:cNvSpPr txBox="1"/>
          <p:nvPr/>
        </p:nvSpPr>
        <p:spPr>
          <a:xfrm>
            <a:off x="778008" y="1911357"/>
            <a:ext cx="89184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Digitaal maar ook menselijk (uit)leesbaar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Traceerbaar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Herleidbaar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Authenticiteit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Makkelijker uitlichten van uitzonderingen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Beleid zodat met data i.p.v. kopieën zaken gedaan kunnen worden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Denk bijvoorbeeld aan acceptatiebeleid NHG.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Zekerheid door checks en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balances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Veiligheid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Vereenvoudiging van proces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Uniformiteit van werkwijze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Vanuit ieders expertise kennis en kunde inbrengen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Ruimte voor menselijk contact en ‘ceremonie’ (tekenmomenten)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386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440</Words>
  <Application>Microsoft Office PowerPoint</Application>
  <PresentationFormat>Breedbeeld</PresentationFormat>
  <Paragraphs>88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Open Sans</vt:lpstr>
      <vt:lpstr>Open Sans SemiBold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Leon Roseleur</dc:creator>
  <cp:lastModifiedBy>Leon Roseleur</cp:lastModifiedBy>
  <cp:revision>8</cp:revision>
  <dcterms:created xsi:type="dcterms:W3CDTF">2019-07-30T05:46:14Z</dcterms:created>
  <dcterms:modified xsi:type="dcterms:W3CDTF">2019-07-30T06:37:04Z</dcterms:modified>
</cp:coreProperties>
</file>