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0" r:id="rId3"/>
    <p:sldId id="256" r:id="rId4"/>
    <p:sldId id="257" r:id="rId5"/>
    <p:sldId id="258" r:id="rId6"/>
    <p:sldId id="259" r:id="rId7"/>
    <p:sldId id="261" r:id="rId8"/>
    <p:sldId id="263" r:id="rId9"/>
    <p:sldId id="264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43"/>
    <p:restoredTop sz="95853"/>
  </p:normalViewPr>
  <p:slideViewPr>
    <p:cSldViewPr snapToGrid="0" snapToObjects="1">
      <p:cViewPr varScale="1">
        <p:scale>
          <a:sx n="108" d="100"/>
          <a:sy n="108" d="100"/>
        </p:scale>
        <p:origin x="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26155-7E7D-204C-BF16-1CB03A54E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C309F54-A12C-A94C-8A8D-64C55DEA2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7C0F3D-F102-C64B-886C-65731B55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1C36-0B36-A24D-8AAE-4574B6B8EA2B}" type="datetimeFigureOut">
              <a:rPr lang="nl-NL" smtClean="0"/>
              <a:t>08-05-2021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969CF34-4912-304E-B3F4-C5E7B7CD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9E26448-D5D0-6941-820C-CF70FA54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DFF3-5118-C740-81D0-5AF5D299C0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466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CD4D9F-E5BA-0340-8E5E-E7A94174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8FD7918-E8C1-DD44-92AF-96E453085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05BFE85-7CE4-7D4E-8D4B-08F65B51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1C36-0B36-A24D-8AAE-4574B6B8EA2B}" type="datetimeFigureOut">
              <a:rPr lang="nl-NL" smtClean="0"/>
              <a:t>08-05-2021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45E58D-16DE-C741-B1F9-827FE1FC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8DB482-E05F-434A-B623-9A81BE1D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DFF3-5118-C740-81D0-5AF5D299C0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102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0EA6EF7-1BEA-B241-BE91-ECE3EC514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2913FA8-5821-2240-A507-F6E5A9C29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B72D3D-AF99-A247-A7F6-9D21E1F2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1C36-0B36-A24D-8AAE-4574B6B8EA2B}" type="datetimeFigureOut">
              <a:rPr lang="nl-NL" smtClean="0"/>
              <a:t>08-05-2021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F752CE5-F988-564B-B0DE-BCB8F43E3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5A0200B-C18D-154C-8CD2-1F78C862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DFF3-5118-C740-81D0-5AF5D299C0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353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61FEF-6FA8-E547-B04F-08EF1968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82D701-C0ED-6646-8C6B-2C9F5949B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5901507-9928-354C-BDF6-08E53F5D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1C36-0B36-A24D-8AAE-4574B6B8EA2B}" type="datetimeFigureOut">
              <a:rPr lang="nl-NL" smtClean="0"/>
              <a:t>08-05-2021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5206C61-5DC1-2D43-B0EC-4F37117C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4A0F795-2EAD-DB4C-9726-FC530BB2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DFF3-5118-C740-81D0-5AF5D299C0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532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C3C7A-63CD-8440-9D25-EA06F299A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DC1DD5A-9BFC-E943-9241-89A0B92AA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897F218-1330-1F46-9845-B5E29AB1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1C36-0B36-A24D-8AAE-4574B6B8EA2B}" type="datetimeFigureOut">
              <a:rPr lang="nl-NL" smtClean="0"/>
              <a:t>08-05-2021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B626E3F-CD8A-D64C-BC4F-A3A2B35A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18F194-93DC-BB4D-ADD2-3BE6FE37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DFF3-5118-C740-81D0-5AF5D299C0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675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C3B48-65B2-6C48-A851-3935F4B0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247021-BF2F-7C44-9673-72092D67F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A0F8B9D-BF38-644C-A10C-0FAC1BB3C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E8ECF52-674B-6044-90B2-0D926EFC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1C36-0B36-A24D-8AAE-4574B6B8EA2B}" type="datetimeFigureOut">
              <a:rPr lang="nl-NL" smtClean="0"/>
              <a:t>08-05-2021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FE1C831-5A71-8547-8095-6E908297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71E3369-1A58-B54A-9941-104D8DEAA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DFF3-5118-C740-81D0-5AF5D299C0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72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0B39F-D8C2-8F4E-A613-42C394DAA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087727D-36E2-D64D-B4AE-75D9A0E2C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A487B20-FA69-1044-8961-1F2BDF019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323D7D4-A01A-8944-80F0-CF34F9788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63ED95C-B75E-3343-8C52-1EC34C842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0DA7754-A0DB-6A40-940C-8B1E48CC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1C36-0B36-A24D-8AAE-4574B6B8EA2B}" type="datetimeFigureOut">
              <a:rPr lang="nl-NL" smtClean="0"/>
              <a:t>08-05-2021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6AA1318-8A7C-064D-9F21-32DDE37C1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D030A80-84C6-C143-AB78-8DB4F04E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DFF3-5118-C740-81D0-5AF5D299C0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540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6985E-FF75-1646-94B0-6B59FBF4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C6A2900-B410-AC4C-BAE6-DFEC86DE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1C36-0B36-A24D-8AAE-4574B6B8EA2B}" type="datetimeFigureOut">
              <a:rPr lang="nl-NL" smtClean="0"/>
              <a:t>08-05-2021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E49D522-430F-0044-8B8F-478E39DC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BFB29C7-FBBC-5E44-B8C0-DC5A25C77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DFF3-5118-C740-81D0-5AF5D299C0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500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D54F76D-B39D-0F4F-84E5-AF2FA5656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1C36-0B36-A24D-8AAE-4574B6B8EA2B}" type="datetimeFigureOut">
              <a:rPr lang="nl-NL" smtClean="0"/>
              <a:t>08-05-2021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CF60E11-A527-514C-9640-1077F188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5FD4A63-6C3A-E942-B1CF-3EFA1809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DFF3-5118-C740-81D0-5AF5D299C0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424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D053BA-9C3B-3646-A860-744BA7B4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58F709-5DD3-8B4A-A3B3-41ED47381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55A0E39-C95D-CF4B-97C4-CB54B984A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52A71DE-D8B1-4140-8A65-159D638DD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1C36-0B36-A24D-8AAE-4574B6B8EA2B}" type="datetimeFigureOut">
              <a:rPr lang="nl-NL" smtClean="0"/>
              <a:t>08-05-2021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C5DD4C-B1C5-AD49-B16C-7BDD7F84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0C1876B-A500-CE45-93FF-D80A5B57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DFF3-5118-C740-81D0-5AF5D299C0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031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7E37D-D8DF-9345-91FB-A2774D3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7C358B7-00B1-6046-97A4-3C9B1CE96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519493-6FFF-4244-B6AC-28BFF907D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593CAAF-9104-1647-8AB6-90E2266D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1C36-0B36-A24D-8AAE-4574B6B8EA2B}" type="datetimeFigureOut">
              <a:rPr lang="nl-NL" smtClean="0"/>
              <a:t>08-05-2021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1151C73-07C9-D249-8D25-D3CE1EB1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8C2F015-B5AE-1C45-9FA1-438AA9AD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DFF3-5118-C740-81D0-5AF5D299C0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2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2ACB84A-3E34-FE45-9CAA-DA3B1C445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FA36739-C1A2-BA40-8163-4ED1E7E49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803FEB-F8C3-B94C-AA81-ECF1808CB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B1C36-0B36-A24D-8AAE-4574B6B8EA2B}" type="datetimeFigureOut">
              <a:rPr lang="nl-NL" smtClean="0"/>
              <a:t>08-05-2021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6FA77B-6977-1F4D-9E46-092D5754F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3C1AE0F-8BD1-944C-844A-33F67CE75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ADFF3-5118-C740-81D0-5AF5D299C0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015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p4mc2/bp4mc2-zvg/blob/master/informatiemodel/voorbeeld/voorbeeld.r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bp4mc2/bp4mc2-zvg/blob/master/informatiemodel/voorbeeld/voorbeeld.r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p4mc2/bp4mc2-zvg/blob/master/informatiemodel/voorbeeld/voorbeeld.r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p4mc2/bp4mc2-zvg/blob/master/informatiemodel/voorbeeld/voorbeeld.r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cience.adaptcentre.ie/ontologies/GDPRov/docs/ontology" TargetMode="External"/><Relationship Id="rId2" Type="http://schemas.openxmlformats.org/officeDocument/2006/relationships/hyperlink" Target="https://www.w3.org/TR/2013/REC-prov-o-2013043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2013/REC-prov-o-20130430/#Agent" TargetMode="External"/><Relationship Id="rId2" Type="http://schemas.openxmlformats.org/officeDocument/2006/relationships/hyperlink" Target="https://www.w3.org/TR/2013/REC-prov-o-20130430/#Entity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3.org/TR/2013/REC-prov-o-20130430/#Activit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2013/REC-prov-o-20130430/#wasAssociatedWith" TargetMode="External"/><Relationship Id="rId7" Type="http://schemas.openxmlformats.org/officeDocument/2006/relationships/hyperlink" Target="https://www.w3.org/TR/2013/REC-prov-o-20130430/#endedAtTime" TargetMode="External"/><Relationship Id="rId2" Type="http://schemas.openxmlformats.org/officeDocument/2006/relationships/hyperlink" Target="https://www.w3.org/TR/2013/REC-prov-o-20130430/#wasGeneratedBy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.org/TR/2013/REC-prov-o-20130430/#startedAtTime" TargetMode="External"/><Relationship Id="rId5" Type="http://schemas.openxmlformats.org/officeDocument/2006/relationships/hyperlink" Target="https://github.com/bp4mc2/bp4mc2-zvg/blob/master/docs/roles-and-classes.md" TargetMode="External"/><Relationship Id="rId4" Type="http://schemas.openxmlformats.org/officeDocument/2006/relationships/hyperlink" Target="https://www.w3.org/TR/2013/REC-prov-o-20130430/#wasAttributedTo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p4mc2/bp4mc2-zvg/blob/master/informatiemodel/voorbeeld/voorbeeld.r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bp4mc2/bp4mc2-zvg/blob/master/informatiemodel/voorbeeld/voorbeeld.r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660AC-D671-F44E-9FB9-08DE6A19E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PROVENANCE at a glance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E5B649-AB78-E748-8F99-7CAE353BB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1"/>
              <a:t>Provenance ≈ logbook:</a:t>
            </a:r>
          </a:p>
          <a:p>
            <a:r>
              <a:rPr lang="en-US" noProof="1"/>
              <a:t>capturing all the steps involved in the derivation of a result such as collection of data, creation and sharing of </a:t>
            </a:r>
            <a:r>
              <a:rPr lang="en-US" i="1" noProof="1"/>
              <a:t>Koopovereenkomst</a:t>
            </a:r>
            <a:r>
              <a:rPr lang="en-US" noProof="1"/>
              <a:t>, </a:t>
            </a:r>
          </a:p>
          <a:p>
            <a:r>
              <a:rPr lang="en-US" noProof="1"/>
              <a:t>could be used to keep track of the execution that led to that particular </a:t>
            </a:r>
            <a:r>
              <a:rPr lang="en-US" i="1" noProof="1"/>
              <a:t>Koopovereenkomst,</a:t>
            </a:r>
            <a:r>
              <a:rPr lang="en-US" noProof="1"/>
              <a:t> so as to validate it.</a:t>
            </a:r>
          </a:p>
          <a:p>
            <a:r>
              <a:rPr lang="en-US" noProof="1"/>
              <a:t>it helps users (</a:t>
            </a:r>
            <a:r>
              <a:rPr lang="en-US" i="1" noProof="1"/>
              <a:t>makelaars</a:t>
            </a:r>
            <a:r>
              <a:rPr lang="en-US" noProof="1"/>
              <a:t>, </a:t>
            </a:r>
            <a:r>
              <a:rPr lang="en-US" i="1" noProof="1"/>
              <a:t>kopers</a:t>
            </a:r>
            <a:r>
              <a:rPr lang="en-US" noProof="1"/>
              <a:t>, </a:t>
            </a:r>
            <a:r>
              <a:rPr lang="en-US" i="1" noProof="1"/>
              <a:t>verkopers</a:t>
            </a:r>
            <a:r>
              <a:rPr lang="en-US" noProof="1"/>
              <a:t>, </a:t>
            </a:r>
            <a:r>
              <a:rPr lang="en-US" i="1" noProof="1"/>
              <a:t>notarissen</a:t>
            </a:r>
            <a:r>
              <a:rPr lang="en-US" noProof="1"/>
              <a:t>, </a:t>
            </a:r>
            <a:r>
              <a:rPr lang="en-US" i="1" noProof="1"/>
              <a:t>adviseurs</a:t>
            </a:r>
            <a:r>
              <a:rPr lang="en-US" noProof="1"/>
              <a:t> and </a:t>
            </a:r>
            <a:r>
              <a:rPr lang="en-US" i="1" noProof="1"/>
              <a:t>geldverstrekkers</a:t>
            </a:r>
            <a:r>
              <a:rPr lang="en-US" noProof="1"/>
              <a:t>) </a:t>
            </a:r>
            <a:r>
              <a:rPr lang="en-US" dirty="0"/>
              <a:t>to make trust judgments.</a:t>
            </a:r>
            <a:r>
              <a:rPr lang="en-US" noProof="1"/>
              <a:t> So, it is </a:t>
            </a:r>
            <a:r>
              <a:rPr lang="en-US" dirty="0"/>
              <a:t>crucial in decision process!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29950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39248A-F92F-4A49-8F9B-7C7C0D09C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PROV-O: Complex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169A57-8C2F-0548-B6D4-3E79EE39C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665" y="1873127"/>
            <a:ext cx="11390911" cy="4351338"/>
          </a:xfrm>
        </p:spPr>
        <p:txBody>
          <a:bodyPr>
            <a:normAutofit fontScale="70000" lnSpcReduction="20000"/>
          </a:bodyPr>
          <a:lstStyle/>
          <a:p>
            <a:r>
              <a:rPr lang="nl-NL" sz="1400" dirty="0">
                <a:solidFill>
                  <a:srgbClr val="8B26C9"/>
                </a:solidFill>
                <a:latin typeface="Helvetica" pitchFamily="2" charset="0"/>
              </a:rPr>
              <a:t>&lt;?</a:t>
            </a:r>
            <a:r>
              <a:rPr lang="nl-NL" sz="1400" dirty="0" err="1">
                <a:solidFill>
                  <a:srgbClr val="8B26C9"/>
                </a:solidFill>
                <a:latin typeface="Helvetica" pitchFamily="2" charset="0"/>
              </a:rPr>
              <a:t>xml</a:t>
            </a:r>
            <a:r>
              <a:rPr lang="nl-NL" sz="1400" dirty="0">
                <a:solidFill>
                  <a:srgbClr val="8B26C9"/>
                </a:solidFill>
                <a:latin typeface="Helvetica" pitchFamily="2" charset="0"/>
              </a:rPr>
              <a:t> </a:t>
            </a:r>
            <a:r>
              <a:rPr lang="nl-NL" sz="1400" dirty="0" err="1">
                <a:solidFill>
                  <a:srgbClr val="8B26C9"/>
                </a:solidFill>
                <a:latin typeface="Helvetica" pitchFamily="2" charset="0"/>
              </a:rPr>
              <a:t>version</a:t>
            </a:r>
            <a:r>
              <a:rPr lang="nl-NL" sz="1400" dirty="0">
                <a:solidFill>
                  <a:srgbClr val="8B26C9"/>
                </a:solidFill>
                <a:latin typeface="Helvetica" pitchFamily="2" charset="0"/>
              </a:rPr>
              <a:t>="1.0" </a:t>
            </a:r>
            <a:r>
              <a:rPr lang="nl-NL" sz="1400" dirty="0" err="1">
                <a:solidFill>
                  <a:srgbClr val="8B26C9"/>
                </a:solidFill>
                <a:latin typeface="Helvetica" pitchFamily="2" charset="0"/>
              </a:rPr>
              <a:t>encoding</a:t>
            </a:r>
            <a:r>
              <a:rPr lang="nl-NL" sz="1400" dirty="0">
                <a:solidFill>
                  <a:srgbClr val="8B26C9"/>
                </a:solidFill>
                <a:latin typeface="Helvetica" pitchFamily="2" charset="0"/>
              </a:rPr>
              <a:t>="UTF-8"?&gt;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&lt;</a:t>
            </a:r>
            <a:r>
              <a:rPr lang="nl-NL" sz="1400" dirty="0" err="1">
                <a:solidFill>
                  <a:srgbClr val="000096"/>
                </a:solidFill>
                <a:latin typeface="Helvetica" pitchFamily="2" charset="0"/>
              </a:rPr>
              <a:t>rdf:RDF</a:t>
            </a:r>
            <a:r>
              <a:rPr lang="nl-NL" sz="1400" dirty="0">
                <a:solidFill>
                  <a:srgbClr val="F5844C"/>
                </a:solidFill>
                <a:latin typeface="Helvetica" pitchFamily="2" charset="0"/>
              </a:rPr>
              <a:t> </a:t>
            </a:r>
            <a:r>
              <a:rPr lang="nl-NL" sz="1400" dirty="0" err="1">
                <a:solidFill>
                  <a:srgbClr val="F5844C"/>
                </a:solidFill>
                <a:latin typeface="Helvetica" pitchFamily="2" charset="0"/>
              </a:rPr>
              <a:t>xml:lang</a:t>
            </a:r>
            <a:r>
              <a:rPr lang="nl-NL" sz="1400" dirty="0">
                <a:solidFill>
                  <a:srgbClr val="FF8040"/>
                </a:solidFill>
                <a:latin typeface="Helvetica" pitchFamily="2" charset="0"/>
              </a:rPr>
              <a:t>=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"en"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F5844C"/>
                </a:solidFill>
                <a:latin typeface="Helvetica" pitchFamily="2" charset="0"/>
              </a:rPr>
              <a:t>    </a:t>
            </a:r>
            <a:r>
              <a:rPr lang="nl-NL" sz="1400" dirty="0" err="1">
                <a:solidFill>
                  <a:srgbClr val="0099CC"/>
                </a:solidFill>
                <a:latin typeface="Helvetica" pitchFamily="2" charset="0"/>
              </a:rPr>
              <a:t>xmlns:rdf</a:t>
            </a:r>
            <a:r>
              <a:rPr lang="nl-NL" sz="1400" dirty="0">
                <a:solidFill>
                  <a:srgbClr val="FF8040"/>
                </a:solidFill>
                <a:latin typeface="Helvetica" pitchFamily="2" charset="0"/>
              </a:rPr>
              <a:t>=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"http://www.w3.org/1999/02/22-rdf-syntax-ns#"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F5844C"/>
                </a:solidFill>
                <a:latin typeface="Helvetica" pitchFamily="2" charset="0"/>
              </a:rPr>
              <a:t>    </a:t>
            </a:r>
            <a:r>
              <a:rPr lang="nl-NL" sz="1400" dirty="0" err="1">
                <a:solidFill>
                  <a:srgbClr val="0099CC"/>
                </a:solidFill>
                <a:latin typeface="Helvetica" pitchFamily="2" charset="0"/>
              </a:rPr>
              <a:t>xmlns:rdfs</a:t>
            </a:r>
            <a:r>
              <a:rPr lang="nl-NL" sz="1400" dirty="0">
                <a:solidFill>
                  <a:srgbClr val="FF8040"/>
                </a:solidFill>
                <a:latin typeface="Helvetica" pitchFamily="2" charset="0"/>
              </a:rPr>
              <a:t>=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"http://www.w3.org/2000/01/</a:t>
            </a:r>
            <a:r>
              <a:rPr lang="nl-NL" sz="1400" dirty="0" err="1">
                <a:solidFill>
                  <a:srgbClr val="993300"/>
                </a:solidFill>
                <a:latin typeface="Helvetica" pitchFamily="2" charset="0"/>
              </a:rPr>
              <a:t>rdf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-schema#"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F5844C"/>
                </a:solidFill>
                <a:latin typeface="Helvetica" pitchFamily="2" charset="0"/>
              </a:rPr>
              <a:t>    </a:t>
            </a:r>
            <a:r>
              <a:rPr lang="nl-NL" sz="1400" dirty="0" err="1">
                <a:solidFill>
                  <a:srgbClr val="0099CC"/>
                </a:solidFill>
                <a:latin typeface="Helvetica" pitchFamily="2" charset="0"/>
              </a:rPr>
              <a:t>xmlns:prov</a:t>
            </a:r>
            <a:r>
              <a:rPr lang="nl-NL" sz="1400" dirty="0">
                <a:solidFill>
                  <a:srgbClr val="FF8040"/>
                </a:solidFill>
                <a:latin typeface="Helvetica" pitchFamily="2" charset="0"/>
              </a:rPr>
              <a:t>=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"http://www.w3.org/ns/</a:t>
            </a:r>
            <a:r>
              <a:rPr lang="nl-NL" sz="1400" dirty="0" err="1">
                <a:solidFill>
                  <a:srgbClr val="993300"/>
                </a:solidFill>
                <a:latin typeface="Helvetica" pitchFamily="2" charset="0"/>
              </a:rPr>
              <a:t>prov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#"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&gt;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    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    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&lt;</a:t>
            </a:r>
            <a:r>
              <a:rPr lang="nl-NL" sz="1400" dirty="0" err="1">
                <a:solidFill>
                  <a:srgbClr val="000096"/>
                </a:solidFill>
                <a:latin typeface="Helvetica" pitchFamily="2" charset="0"/>
              </a:rPr>
              <a:t>prov:Activity</a:t>
            </a:r>
            <a:r>
              <a:rPr lang="nl-NL" sz="1400" dirty="0">
                <a:solidFill>
                  <a:srgbClr val="F5844C"/>
                </a:solidFill>
                <a:latin typeface="Helvetica" pitchFamily="2" charset="0"/>
              </a:rPr>
              <a:t> </a:t>
            </a:r>
            <a:r>
              <a:rPr lang="nl-NL" sz="1400" dirty="0" err="1">
                <a:solidFill>
                  <a:srgbClr val="F5844C"/>
                </a:solidFill>
                <a:latin typeface="Helvetica" pitchFamily="2" charset="0"/>
              </a:rPr>
              <a:t>rdf:about</a:t>
            </a:r>
            <a:r>
              <a:rPr lang="nl-NL" sz="1400" dirty="0">
                <a:solidFill>
                  <a:srgbClr val="FF8040"/>
                </a:solidFill>
                <a:latin typeface="Helvetica" pitchFamily="2" charset="0"/>
              </a:rPr>
              <a:t>=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"Activiteit:makenVanKoopovereenkomst_ex1"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&gt;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        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&lt;</a:t>
            </a:r>
            <a:r>
              <a:rPr lang="nl-NL" sz="1400" dirty="0" err="1">
                <a:solidFill>
                  <a:srgbClr val="000096"/>
                </a:solidFill>
                <a:latin typeface="Helvetica" pitchFamily="2" charset="0"/>
              </a:rPr>
              <a:t>prov:startedAtTime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&gt;</a:t>
            </a: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2021-05-08T10:20:15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&lt;/</a:t>
            </a:r>
            <a:r>
              <a:rPr lang="nl-NL" sz="1400" dirty="0" err="1">
                <a:solidFill>
                  <a:srgbClr val="000096"/>
                </a:solidFill>
                <a:latin typeface="Helvetica" pitchFamily="2" charset="0"/>
              </a:rPr>
              <a:t>prov:startedAtTime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&gt;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        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&lt;</a:t>
            </a:r>
            <a:r>
              <a:rPr lang="nl-NL" sz="1400" dirty="0" err="1">
                <a:solidFill>
                  <a:srgbClr val="000096"/>
                </a:solidFill>
                <a:latin typeface="Helvetica" pitchFamily="2" charset="0"/>
              </a:rPr>
              <a:t>prov:endedAtTime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&gt;</a:t>
            </a: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2021-05-09T10:18:54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&lt;/</a:t>
            </a:r>
            <a:r>
              <a:rPr lang="nl-NL" sz="1400" dirty="0" err="1">
                <a:solidFill>
                  <a:srgbClr val="000096"/>
                </a:solidFill>
                <a:latin typeface="Helvetica" pitchFamily="2" charset="0"/>
              </a:rPr>
              <a:t>prov:endedAtTime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&gt;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        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&lt;</a:t>
            </a:r>
            <a:r>
              <a:rPr lang="nl-NL" sz="1400" dirty="0" err="1">
                <a:solidFill>
                  <a:srgbClr val="000096"/>
                </a:solidFill>
                <a:latin typeface="Helvetica" pitchFamily="2" charset="0"/>
              </a:rPr>
              <a:t>prov:generated</a:t>
            </a:r>
            <a:r>
              <a:rPr lang="nl-NL" sz="1400" dirty="0">
                <a:solidFill>
                  <a:srgbClr val="F5844C"/>
                </a:solidFill>
                <a:latin typeface="Helvetica" pitchFamily="2" charset="0"/>
              </a:rPr>
              <a:t> </a:t>
            </a:r>
            <a:r>
              <a:rPr lang="nl-NL" sz="1400" dirty="0" err="1">
                <a:solidFill>
                  <a:srgbClr val="F5844C"/>
                </a:solidFill>
                <a:latin typeface="Helvetica" pitchFamily="2" charset="0"/>
              </a:rPr>
              <a:t>rdf:resource</a:t>
            </a:r>
            <a:r>
              <a:rPr lang="nl-NL" sz="1400" dirty="0">
                <a:solidFill>
                  <a:srgbClr val="FF8040"/>
                </a:solidFill>
                <a:latin typeface="Helvetica" pitchFamily="2" charset="0"/>
              </a:rPr>
              <a:t>=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"http://</a:t>
            </a:r>
            <a:r>
              <a:rPr lang="nl-NL" sz="1400" dirty="0" err="1">
                <a:solidFill>
                  <a:srgbClr val="993300"/>
                </a:solidFill>
                <a:latin typeface="Helvetica" pitchFamily="2" charset="0"/>
              </a:rPr>
              <a:t>mak.zorgeloosvastgoed.nl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/</a:t>
            </a:r>
            <a:r>
              <a:rPr lang="nl-NL" sz="1400" dirty="0" err="1">
                <a:solidFill>
                  <a:srgbClr val="993300"/>
                </a:solidFill>
                <a:latin typeface="Helvetica" pitchFamily="2" charset="0"/>
              </a:rPr>
              <a:t>id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/koopovereenkomst/123e4567-e89b-12d3-a456-426614174000"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/&gt;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        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&lt;</a:t>
            </a:r>
            <a:r>
              <a:rPr lang="nl-NL" sz="1400" dirty="0" err="1">
                <a:solidFill>
                  <a:srgbClr val="000096"/>
                </a:solidFill>
                <a:latin typeface="Helvetica" pitchFamily="2" charset="0"/>
              </a:rPr>
              <a:t>prov:wasAssociatedWith</a:t>
            </a:r>
            <a:r>
              <a:rPr lang="nl-NL" sz="1400" dirty="0">
                <a:solidFill>
                  <a:srgbClr val="F5844C"/>
                </a:solidFill>
                <a:latin typeface="Helvetica" pitchFamily="2" charset="0"/>
              </a:rPr>
              <a:t> </a:t>
            </a:r>
            <a:r>
              <a:rPr lang="nl-NL" sz="1400" dirty="0" err="1">
                <a:solidFill>
                  <a:srgbClr val="F5844C"/>
                </a:solidFill>
                <a:latin typeface="Helvetica" pitchFamily="2" charset="0"/>
              </a:rPr>
              <a:t>rdf:resource</a:t>
            </a:r>
            <a:r>
              <a:rPr lang="nl-NL" sz="1400" dirty="0">
                <a:solidFill>
                  <a:srgbClr val="FF8040"/>
                </a:solidFill>
                <a:latin typeface="Helvetica" pitchFamily="2" charset="0"/>
              </a:rPr>
              <a:t>=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"</a:t>
            </a:r>
            <a:r>
              <a:rPr lang="nl-NL" sz="1400" dirty="0" err="1">
                <a:solidFill>
                  <a:srgbClr val="993300"/>
                </a:solidFill>
                <a:latin typeface="Helvetica" pitchFamily="2" charset="0"/>
              </a:rPr>
              <a:t>ex:Bob_Makelaar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"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/&gt;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        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&lt;</a:t>
            </a:r>
            <a:r>
              <a:rPr lang="nl-NL" sz="1400" dirty="0" err="1">
                <a:solidFill>
                  <a:srgbClr val="000096"/>
                </a:solidFill>
                <a:latin typeface="Helvetica" pitchFamily="2" charset="0"/>
              </a:rPr>
              <a:t>prov:qualifiedAssociation</a:t>
            </a:r>
            <a:r>
              <a:rPr lang="nl-NL" sz="1400" dirty="0">
                <a:solidFill>
                  <a:srgbClr val="F5844C"/>
                </a:solidFill>
                <a:latin typeface="Helvetica" pitchFamily="2" charset="0"/>
              </a:rPr>
              <a:t> </a:t>
            </a:r>
            <a:r>
              <a:rPr lang="nl-NL" sz="1400" dirty="0" err="1">
                <a:solidFill>
                  <a:srgbClr val="F5844C"/>
                </a:solidFill>
                <a:latin typeface="Helvetica" pitchFamily="2" charset="0"/>
              </a:rPr>
              <a:t>rdf:resource</a:t>
            </a:r>
            <a:r>
              <a:rPr lang="nl-NL" sz="1400" dirty="0">
                <a:solidFill>
                  <a:srgbClr val="FF8040"/>
                </a:solidFill>
                <a:latin typeface="Helvetica" pitchFamily="2" charset="0"/>
              </a:rPr>
              <a:t>=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"</a:t>
            </a:r>
            <a:r>
              <a:rPr lang="nl-NL" sz="1400" dirty="0" err="1">
                <a:solidFill>
                  <a:srgbClr val="993300"/>
                </a:solidFill>
                <a:latin typeface="Helvetica" pitchFamily="2" charset="0"/>
              </a:rPr>
              <a:t>ex:Bob_Makelaar_Uitgebreide_info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"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/&gt;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        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&lt;</a:t>
            </a:r>
            <a:r>
              <a:rPr lang="nl-NL" sz="1400" dirty="0" err="1">
                <a:solidFill>
                  <a:srgbClr val="000096"/>
                </a:solidFill>
                <a:latin typeface="Helvetica" pitchFamily="2" charset="0"/>
              </a:rPr>
              <a:t>prov:qualifiedAssociation</a:t>
            </a:r>
            <a:r>
              <a:rPr lang="nl-NL" sz="1400" dirty="0">
                <a:solidFill>
                  <a:srgbClr val="F5844C"/>
                </a:solidFill>
                <a:latin typeface="Helvetica" pitchFamily="2" charset="0"/>
              </a:rPr>
              <a:t> </a:t>
            </a:r>
            <a:r>
              <a:rPr lang="nl-NL" sz="1400" dirty="0" err="1">
                <a:solidFill>
                  <a:srgbClr val="F5844C"/>
                </a:solidFill>
                <a:latin typeface="Helvetica" pitchFamily="2" charset="0"/>
              </a:rPr>
              <a:t>rdf:resource</a:t>
            </a:r>
            <a:r>
              <a:rPr lang="nl-NL" sz="1400" dirty="0">
                <a:solidFill>
                  <a:srgbClr val="FF8040"/>
                </a:solidFill>
                <a:latin typeface="Helvetica" pitchFamily="2" charset="0"/>
              </a:rPr>
              <a:t>=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"</a:t>
            </a:r>
            <a:r>
              <a:rPr lang="nl-NL" sz="1400" dirty="0" err="1">
                <a:solidFill>
                  <a:srgbClr val="993300"/>
                </a:solidFill>
                <a:latin typeface="Helvetica" pitchFamily="2" charset="0"/>
              </a:rPr>
              <a:t>ex:Alice_Makelaar_Uitgebreide_info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"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/&gt;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    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&lt;/</a:t>
            </a:r>
            <a:r>
              <a:rPr lang="nl-NL" sz="1400" dirty="0" err="1">
                <a:solidFill>
                  <a:srgbClr val="000096"/>
                </a:solidFill>
                <a:latin typeface="Helvetica" pitchFamily="2" charset="0"/>
              </a:rPr>
              <a:t>prov:Activity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&gt;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    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    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&lt;</a:t>
            </a:r>
            <a:r>
              <a:rPr lang="nl-NL" sz="1400" dirty="0" err="1">
                <a:solidFill>
                  <a:srgbClr val="000096"/>
                </a:solidFill>
                <a:latin typeface="Helvetica" pitchFamily="2" charset="0"/>
              </a:rPr>
              <a:t>prov:Entity</a:t>
            </a:r>
            <a:r>
              <a:rPr lang="nl-NL" sz="1400" dirty="0">
                <a:solidFill>
                  <a:srgbClr val="F5844C"/>
                </a:solidFill>
                <a:latin typeface="Helvetica" pitchFamily="2" charset="0"/>
              </a:rPr>
              <a:t> </a:t>
            </a:r>
            <a:r>
              <a:rPr lang="nl-NL" sz="1400" dirty="0" err="1">
                <a:solidFill>
                  <a:srgbClr val="F5844C"/>
                </a:solidFill>
                <a:latin typeface="Helvetica" pitchFamily="2" charset="0"/>
              </a:rPr>
              <a:t>rdf:about</a:t>
            </a:r>
            <a:r>
              <a:rPr lang="nl-NL" sz="1400" dirty="0">
                <a:solidFill>
                  <a:srgbClr val="FF8040"/>
                </a:solidFill>
                <a:latin typeface="Helvetica" pitchFamily="2" charset="0"/>
              </a:rPr>
              <a:t>=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"http://</a:t>
            </a:r>
            <a:r>
              <a:rPr lang="nl-NL" sz="1400" dirty="0" err="1">
                <a:solidFill>
                  <a:srgbClr val="993300"/>
                </a:solidFill>
                <a:latin typeface="Helvetica" pitchFamily="2" charset="0"/>
              </a:rPr>
              <a:t>mak.zorgeloosvastgoed.nl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/</a:t>
            </a:r>
            <a:r>
              <a:rPr lang="nl-NL" sz="1400" dirty="0" err="1">
                <a:solidFill>
                  <a:srgbClr val="993300"/>
                </a:solidFill>
                <a:latin typeface="Helvetica" pitchFamily="2" charset="0"/>
              </a:rPr>
              <a:t>id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/koopovereenkomst/123e4567-e89b-12d3-a456-426614174000"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&gt;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        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&lt;</a:t>
            </a:r>
            <a:r>
              <a:rPr lang="nl-NL" sz="1400" dirty="0" err="1">
                <a:solidFill>
                  <a:srgbClr val="000096"/>
                </a:solidFill>
                <a:latin typeface="Helvetica" pitchFamily="2" charset="0"/>
              </a:rPr>
              <a:t>prov:generatedAtTime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&gt;</a:t>
            </a: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2021-05-09T10:20:15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&lt;/</a:t>
            </a:r>
            <a:r>
              <a:rPr lang="nl-NL" sz="1400" dirty="0" err="1">
                <a:solidFill>
                  <a:srgbClr val="000096"/>
                </a:solidFill>
                <a:latin typeface="Helvetica" pitchFamily="2" charset="0"/>
              </a:rPr>
              <a:t>prov:generatedAtTime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&gt;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        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&lt;</a:t>
            </a:r>
            <a:r>
              <a:rPr lang="nl-NL" sz="1400" dirty="0" err="1">
                <a:solidFill>
                  <a:srgbClr val="000096"/>
                </a:solidFill>
                <a:latin typeface="Helvetica" pitchFamily="2" charset="0"/>
              </a:rPr>
              <a:t>prov:wasAttributedTo</a:t>
            </a:r>
            <a:r>
              <a:rPr lang="nl-NL" sz="1400" dirty="0">
                <a:solidFill>
                  <a:srgbClr val="F5844C"/>
                </a:solidFill>
                <a:latin typeface="Helvetica" pitchFamily="2" charset="0"/>
              </a:rPr>
              <a:t> </a:t>
            </a:r>
            <a:r>
              <a:rPr lang="nl-NL" sz="1400" dirty="0" err="1">
                <a:solidFill>
                  <a:srgbClr val="F5844C"/>
                </a:solidFill>
                <a:latin typeface="Helvetica" pitchFamily="2" charset="0"/>
              </a:rPr>
              <a:t>rdf:resource</a:t>
            </a:r>
            <a:r>
              <a:rPr lang="nl-NL" sz="1400" dirty="0">
                <a:solidFill>
                  <a:srgbClr val="FF8040"/>
                </a:solidFill>
                <a:latin typeface="Helvetica" pitchFamily="2" charset="0"/>
              </a:rPr>
              <a:t>=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"</a:t>
            </a:r>
            <a:r>
              <a:rPr lang="nl-NL" sz="1400" dirty="0" err="1">
                <a:solidFill>
                  <a:srgbClr val="993300"/>
                </a:solidFill>
                <a:latin typeface="Helvetica" pitchFamily="2" charset="0"/>
              </a:rPr>
              <a:t>https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://</a:t>
            </a:r>
            <a:r>
              <a:rPr lang="nl-NL" sz="1400" dirty="0" err="1">
                <a:solidFill>
                  <a:srgbClr val="993300"/>
                </a:solidFill>
                <a:latin typeface="Helvetica" pitchFamily="2" charset="0"/>
              </a:rPr>
              <a:t>changchozv.inrupt.net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/profile/</a:t>
            </a:r>
            <a:r>
              <a:rPr lang="nl-NL" sz="1400" dirty="0" err="1">
                <a:solidFill>
                  <a:srgbClr val="993300"/>
                </a:solidFill>
                <a:latin typeface="Helvetica" pitchFamily="2" charset="0"/>
              </a:rPr>
              <a:t>card#me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"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/&gt;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        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&lt;</a:t>
            </a:r>
            <a:r>
              <a:rPr lang="nl-NL" sz="1400" dirty="0" err="1">
                <a:solidFill>
                  <a:srgbClr val="000096"/>
                </a:solidFill>
                <a:latin typeface="Helvetica" pitchFamily="2" charset="0"/>
              </a:rPr>
              <a:t>prov:wasGeneratedBy</a:t>
            </a:r>
            <a:r>
              <a:rPr lang="nl-NL" sz="1400" dirty="0">
                <a:solidFill>
                  <a:srgbClr val="F5844C"/>
                </a:solidFill>
                <a:latin typeface="Helvetica" pitchFamily="2" charset="0"/>
              </a:rPr>
              <a:t> </a:t>
            </a:r>
            <a:r>
              <a:rPr lang="nl-NL" sz="1400" dirty="0" err="1">
                <a:solidFill>
                  <a:srgbClr val="F5844C"/>
                </a:solidFill>
                <a:latin typeface="Helvetica" pitchFamily="2" charset="0"/>
              </a:rPr>
              <a:t>rdf:resource</a:t>
            </a:r>
            <a:r>
              <a:rPr lang="nl-NL" sz="1400" dirty="0">
                <a:solidFill>
                  <a:srgbClr val="FF8040"/>
                </a:solidFill>
                <a:latin typeface="Helvetica" pitchFamily="2" charset="0"/>
              </a:rPr>
              <a:t>=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"Activiteit:makenVanKoopovereenkomst_ex1"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/&gt;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    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&lt;/</a:t>
            </a:r>
            <a:r>
              <a:rPr lang="nl-NL" sz="1400" dirty="0" err="1">
                <a:solidFill>
                  <a:srgbClr val="000096"/>
                </a:solidFill>
                <a:latin typeface="Helvetica" pitchFamily="2" charset="0"/>
              </a:rPr>
              <a:t>prov:Entity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&gt;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    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    </a:t>
            </a:r>
            <a:r>
              <a:rPr lang="nl-NL" sz="1400" dirty="0">
                <a:solidFill>
                  <a:srgbClr val="006400"/>
                </a:solidFill>
                <a:latin typeface="Helvetica" pitchFamily="2" charset="0"/>
              </a:rPr>
              <a:t>&lt;!--  An </a:t>
            </a:r>
            <a:r>
              <a:rPr lang="nl-NL" sz="1400" dirty="0" err="1">
                <a:solidFill>
                  <a:srgbClr val="006400"/>
                </a:solidFill>
                <a:latin typeface="Helvetica" pitchFamily="2" charset="0"/>
              </a:rPr>
              <a:t>activity</a:t>
            </a:r>
            <a:r>
              <a:rPr lang="nl-NL" sz="1400" dirty="0">
                <a:solidFill>
                  <a:srgbClr val="006400"/>
                </a:solidFill>
                <a:latin typeface="Helvetica" pitchFamily="2" charset="0"/>
              </a:rPr>
              <a:t> </a:t>
            </a:r>
            <a:r>
              <a:rPr lang="nl-NL" sz="1400" dirty="0" err="1">
                <a:solidFill>
                  <a:srgbClr val="006400"/>
                </a:solidFill>
                <a:latin typeface="Helvetica" pitchFamily="2" charset="0"/>
              </a:rPr>
              <a:t>association</a:t>
            </a:r>
            <a:r>
              <a:rPr lang="nl-NL" sz="1400" dirty="0">
                <a:solidFill>
                  <a:srgbClr val="006400"/>
                </a:solidFill>
                <a:latin typeface="Helvetica" pitchFamily="2" charset="0"/>
              </a:rPr>
              <a:t> is </a:t>
            </a:r>
            <a:r>
              <a:rPr lang="nl-NL" sz="1400" dirty="0" err="1">
                <a:solidFill>
                  <a:srgbClr val="006400"/>
                </a:solidFill>
                <a:latin typeface="Helvetica" pitchFamily="2" charset="0"/>
              </a:rPr>
              <a:t>an</a:t>
            </a:r>
            <a:r>
              <a:rPr lang="nl-NL" sz="1400" dirty="0">
                <a:solidFill>
                  <a:srgbClr val="006400"/>
                </a:solidFill>
                <a:latin typeface="Helvetica" pitchFamily="2" charset="0"/>
              </a:rPr>
              <a:t> </a:t>
            </a:r>
            <a:r>
              <a:rPr lang="nl-NL" sz="1400" dirty="0" err="1">
                <a:solidFill>
                  <a:srgbClr val="006400"/>
                </a:solidFill>
                <a:latin typeface="Helvetica" pitchFamily="2" charset="0"/>
              </a:rPr>
              <a:t>assignment</a:t>
            </a:r>
            <a:r>
              <a:rPr lang="nl-NL" sz="1400" dirty="0">
                <a:solidFill>
                  <a:srgbClr val="006400"/>
                </a:solidFill>
                <a:latin typeface="Helvetica" pitchFamily="2" charset="0"/>
              </a:rPr>
              <a:t> of </a:t>
            </a:r>
            <a:r>
              <a:rPr lang="nl-NL" sz="1400" dirty="0" err="1">
                <a:solidFill>
                  <a:srgbClr val="006400"/>
                </a:solidFill>
                <a:latin typeface="Helvetica" pitchFamily="2" charset="0"/>
              </a:rPr>
              <a:t>responsibility</a:t>
            </a:r>
            <a:r>
              <a:rPr lang="nl-NL" sz="1400" dirty="0">
                <a:solidFill>
                  <a:srgbClr val="006400"/>
                </a:solidFill>
                <a:latin typeface="Helvetica" pitchFamily="2" charset="0"/>
              </a:rPr>
              <a:t> </a:t>
            </a:r>
            <a:r>
              <a:rPr lang="nl-NL" sz="1400" dirty="0" err="1">
                <a:solidFill>
                  <a:srgbClr val="006400"/>
                </a:solidFill>
                <a:latin typeface="Helvetica" pitchFamily="2" charset="0"/>
              </a:rPr>
              <a:t>to</a:t>
            </a:r>
            <a:r>
              <a:rPr lang="nl-NL" sz="1400" dirty="0">
                <a:solidFill>
                  <a:srgbClr val="006400"/>
                </a:solidFill>
                <a:latin typeface="Helvetica" pitchFamily="2" charset="0"/>
              </a:rPr>
              <a:t> </a:t>
            </a:r>
            <a:r>
              <a:rPr lang="nl-NL" sz="1400" dirty="0" err="1">
                <a:solidFill>
                  <a:srgbClr val="006400"/>
                </a:solidFill>
                <a:latin typeface="Helvetica" pitchFamily="2" charset="0"/>
              </a:rPr>
              <a:t>an</a:t>
            </a:r>
            <a:r>
              <a:rPr lang="nl-NL" sz="1400" dirty="0">
                <a:solidFill>
                  <a:srgbClr val="006400"/>
                </a:solidFill>
                <a:latin typeface="Helvetica" pitchFamily="2" charset="0"/>
              </a:rPr>
              <a:t> agent </a:t>
            </a:r>
            <a:r>
              <a:rPr lang="nl-NL" sz="1400" dirty="0" err="1">
                <a:solidFill>
                  <a:srgbClr val="006400"/>
                </a:solidFill>
                <a:latin typeface="Helvetica" pitchFamily="2" charset="0"/>
              </a:rPr>
              <a:t>for</a:t>
            </a:r>
            <a:r>
              <a:rPr lang="nl-NL" sz="1400" dirty="0">
                <a:solidFill>
                  <a:srgbClr val="006400"/>
                </a:solidFill>
                <a:latin typeface="Helvetica" pitchFamily="2" charset="0"/>
              </a:rPr>
              <a:t> </a:t>
            </a:r>
            <a:r>
              <a:rPr lang="nl-NL" sz="1400" dirty="0" err="1">
                <a:solidFill>
                  <a:srgbClr val="006400"/>
                </a:solidFill>
                <a:latin typeface="Helvetica" pitchFamily="2" charset="0"/>
              </a:rPr>
              <a:t>an</a:t>
            </a:r>
            <a:r>
              <a:rPr lang="nl-NL" sz="1400" dirty="0">
                <a:solidFill>
                  <a:srgbClr val="006400"/>
                </a:solidFill>
                <a:latin typeface="Helvetica" pitchFamily="2" charset="0"/>
              </a:rPr>
              <a:t> </a:t>
            </a:r>
            <a:r>
              <a:rPr lang="nl-NL" sz="1400" dirty="0" err="1">
                <a:solidFill>
                  <a:srgbClr val="006400"/>
                </a:solidFill>
                <a:latin typeface="Helvetica" pitchFamily="2" charset="0"/>
              </a:rPr>
              <a:t>activity</a:t>
            </a:r>
            <a:r>
              <a:rPr lang="nl-NL" sz="1400" dirty="0">
                <a:solidFill>
                  <a:srgbClr val="006400"/>
                </a:solidFill>
                <a:latin typeface="Helvetica" pitchFamily="2" charset="0"/>
              </a:rPr>
              <a:t>, </a:t>
            </a:r>
            <a:r>
              <a:rPr lang="nl-NL" sz="1400" dirty="0" err="1">
                <a:solidFill>
                  <a:srgbClr val="006400"/>
                </a:solidFill>
                <a:latin typeface="Helvetica" pitchFamily="2" charset="0"/>
              </a:rPr>
              <a:t>indicating</a:t>
            </a:r>
            <a:r>
              <a:rPr lang="nl-NL" sz="1400" dirty="0">
                <a:solidFill>
                  <a:srgbClr val="006400"/>
                </a:solidFill>
                <a:latin typeface="Helvetica" pitchFamily="2" charset="0"/>
              </a:rPr>
              <a:t> </a:t>
            </a:r>
            <a:r>
              <a:rPr lang="nl-NL" sz="1400" dirty="0" err="1">
                <a:solidFill>
                  <a:srgbClr val="006400"/>
                </a:solidFill>
                <a:latin typeface="Helvetica" pitchFamily="2" charset="0"/>
              </a:rPr>
              <a:t>that</a:t>
            </a:r>
            <a:r>
              <a:rPr lang="nl-NL" sz="1400" dirty="0">
                <a:solidFill>
                  <a:srgbClr val="006400"/>
                </a:solidFill>
                <a:latin typeface="Helvetica" pitchFamily="2" charset="0"/>
              </a:rPr>
              <a:t> </a:t>
            </a:r>
            <a:r>
              <a:rPr lang="nl-NL" sz="1400" dirty="0" err="1">
                <a:solidFill>
                  <a:srgbClr val="006400"/>
                </a:solidFill>
                <a:latin typeface="Helvetica" pitchFamily="2" charset="0"/>
              </a:rPr>
              <a:t>the</a:t>
            </a:r>
            <a:r>
              <a:rPr lang="nl-NL" sz="1400" dirty="0">
                <a:solidFill>
                  <a:srgbClr val="006400"/>
                </a:solidFill>
                <a:latin typeface="Helvetica" pitchFamily="2" charset="0"/>
              </a:rPr>
              <a:t> agent had a </a:t>
            </a:r>
            <a:r>
              <a:rPr lang="nl-NL" sz="1400" dirty="0" err="1">
                <a:solidFill>
                  <a:srgbClr val="006400"/>
                </a:solidFill>
                <a:latin typeface="Helvetica" pitchFamily="2" charset="0"/>
              </a:rPr>
              <a:t>role</a:t>
            </a:r>
            <a:r>
              <a:rPr lang="nl-NL" sz="1400" dirty="0">
                <a:solidFill>
                  <a:srgbClr val="006400"/>
                </a:solidFill>
                <a:latin typeface="Helvetica" pitchFamily="2" charset="0"/>
              </a:rPr>
              <a:t> in </a:t>
            </a:r>
            <a:r>
              <a:rPr lang="nl-NL" sz="1400" dirty="0" err="1">
                <a:solidFill>
                  <a:srgbClr val="006400"/>
                </a:solidFill>
                <a:latin typeface="Helvetica" pitchFamily="2" charset="0"/>
              </a:rPr>
              <a:t>the</a:t>
            </a:r>
            <a:r>
              <a:rPr lang="nl-NL" sz="1400" dirty="0">
                <a:solidFill>
                  <a:srgbClr val="006400"/>
                </a:solidFill>
                <a:latin typeface="Helvetica" pitchFamily="2" charset="0"/>
              </a:rPr>
              <a:t> </a:t>
            </a:r>
            <a:r>
              <a:rPr lang="nl-NL" sz="1400" dirty="0" err="1">
                <a:solidFill>
                  <a:srgbClr val="006400"/>
                </a:solidFill>
                <a:latin typeface="Helvetica" pitchFamily="2" charset="0"/>
              </a:rPr>
              <a:t>activity</a:t>
            </a:r>
            <a:r>
              <a:rPr lang="nl-NL" sz="1400" dirty="0">
                <a:solidFill>
                  <a:srgbClr val="006400"/>
                </a:solidFill>
                <a:latin typeface="Helvetica" pitchFamily="2" charset="0"/>
              </a:rPr>
              <a:t>.  --&gt;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    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&lt;</a:t>
            </a:r>
            <a:r>
              <a:rPr lang="nl-NL" sz="1400" dirty="0" err="1">
                <a:solidFill>
                  <a:srgbClr val="000096"/>
                </a:solidFill>
                <a:latin typeface="Helvetica" pitchFamily="2" charset="0"/>
              </a:rPr>
              <a:t>prov:Association</a:t>
            </a:r>
            <a:r>
              <a:rPr lang="nl-NL" sz="1400" dirty="0">
                <a:solidFill>
                  <a:srgbClr val="F5844C"/>
                </a:solidFill>
                <a:latin typeface="Helvetica" pitchFamily="2" charset="0"/>
              </a:rPr>
              <a:t> </a:t>
            </a:r>
            <a:r>
              <a:rPr lang="nl-NL" sz="1400" dirty="0" err="1">
                <a:solidFill>
                  <a:srgbClr val="F5844C"/>
                </a:solidFill>
                <a:latin typeface="Helvetica" pitchFamily="2" charset="0"/>
              </a:rPr>
              <a:t>rdf:about</a:t>
            </a:r>
            <a:r>
              <a:rPr lang="nl-NL" sz="1400" dirty="0">
                <a:solidFill>
                  <a:srgbClr val="FF8040"/>
                </a:solidFill>
                <a:latin typeface="Helvetica" pitchFamily="2" charset="0"/>
              </a:rPr>
              <a:t>=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"</a:t>
            </a:r>
            <a:r>
              <a:rPr lang="nl-NL" sz="1400" dirty="0" err="1">
                <a:solidFill>
                  <a:srgbClr val="993300"/>
                </a:solidFill>
                <a:latin typeface="Helvetica" pitchFamily="2" charset="0"/>
              </a:rPr>
              <a:t>ex:Bob_Makelaar_Uitgebreide_info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"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&gt;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        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&lt;</a:t>
            </a:r>
            <a:r>
              <a:rPr lang="nl-NL" sz="1400" dirty="0" err="1">
                <a:solidFill>
                  <a:srgbClr val="000096"/>
                </a:solidFill>
                <a:latin typeface="Helvetica" pitchFamily="2" charset="0"/>
              </a:rPr>
              <a:t>prov:agent</a:t>
            </a:r>
            <a:r>
              <a:rPr lang="nl-NL" sz="1400" dirty="0">
                <a:solidFill>
                  <a:srgbClr val="F5844C"/>
                </a:solidFill>
                <a:latin typeface="Helvetica" pitchFamily="2" charset="0"/>
              </a:rPr>
              <a:t> </a:t>
            </a:r>
            <a:r>
              <a:rPr lang="nl-NL" sz="1400" dirty="0" err="1">
                <a:solidFill>
                  <a:srgbClr val="F5844C"/>
                </a:solidFill>
                <a:latin typeface="Helvetica" pitchFamily="2" charset="0"/>
              </a:rPr>
              <a:t>rdf:resource</a:t>
            </a:r>
            <a:r>
              <a:rPr lang="nl-NL" sz="1400" dirty="0">
                <a:solidFill>
                  <a:srgbClr val="FF8040"/>
                </a:solidFill>
                <a:latin typeface="Helvetica" pitchFamily="2" charset="0"/>
              </a:rPr>
              <a:t>=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"</a:t>
            </a:r>
            <a:r>
              <a:rPr lang="nl-NL" sz="1400" dirty="0" err="1">
                <a:solidFill>
                  <a:srgbClr val="993300"/>
                </a:solidFill>
                <a:latin typeface="Helvetica" pitchFamily="2" charset="0"/>
              </a:rPr>
              <a:t>ex:Bob_Makelaar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"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/&gt;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        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&lt;</a:t>
            </a:r>
            <a:r>
              <a:rPr lang="nl-NL" sz="1400" dirty="0" err="1">
                <a:solidFill>
                  <a:srgbClr val="000096"/>
                </a:solidFill>
                <a:latin typeface="Helvetica" pitchFamily="2" charset="0"/>
              </a:rPr>
              <a:t>prov:hadRole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&gt;</a:t>
            </a: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Makelaar verantwoordelijk voor het opstellen Koopovereenkomst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&lt;/</a:t>
            </a:r>
            <a:r>
              <a:rPr lang="nl-NL" sz="1400" dirty="0" err="1">
                <a:solidFill>
                  <a:srgbClr val="000096"/>
                </a:solidFill>
                <a:latin typeface="Helvetica" pitchFamily="2" charset="0"/>
              </a:rPr>
              <a:t>prov:hadRole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&gt;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        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&lt;</a:t>
            </a:r>
            <a:r>
              <a:rPr lang="nl-NL" sz="1400" dirty="0" err="1">
                <a:solidFill>
                  <a:srgbClr val="000096"/>
                </a:solidFill>
                <a:latin typeface="Helvetica" pitchFamily="2" charset="0"/>
              </a:rPr>
              <a:t>prov:atLocation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&gt;</a:t>
            </a: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Amsterdam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&lt;/</a:t>
            </a:r>
            <a:r>
              <a:rPr lang="nl-NL" sz="1400" dirty="0" err="1">
                <a:solidFill>
                  <a:srgbClr val="000096"/>
                </a:solidFill>
                <a:latin typeface="Helvetica" pitchFamily="2" charset="0"/>
              </a:rPr>
              <a:t>prov:atLocation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&gt;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    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&lt;/</a:t>
            </a:r>
            <a:r>
              <a:rPr lang="nl-NL" sz="1400" dirty="0" err="1">
                <a:solidFill>
                  <a:srgbClr val="000096"/>
                </a:solidFill>
                <a:latin typeface="Helvetica" pitchFamily="2" charset="0"/>
              </a:rPr>
              <a:t>prov:Association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&gt;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    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    </a:t>
            </a:r>
            <a:r>
              <a:rPr lang="nl-NL" sz="1400" dirty="0">
                <a:solidFill>
                  <a:srgbClr val="006400"/>
                </a:solidFill>
                <a:latin typeface="Helvetica" pitchFamily="2" charset="0"/>
              </a:rPr>
              <a:t>&lt;!--  An </a:t>
            </a:r>
            <a:r>
              <a:rPr lang="nl-NL" sz="1400" dirty="0" err="1">
                <a:solidFill>
                  <a:srgbClr val="006400"/>
                </a:solidFill>
                <a:latin typeface="Helvetica" pitchFamily="2" charset="0"/>
              </a:rPr>
              <a:t>activity</a:t>
            </a:r>
            <a:r>
              <a:rPr lang="nl-NL" sz="1400" dirty="0">
                <a:solidFill>
                  <a:srgbClr val="006400"/>
                </a:solidFill>
                <a:latin typeface="Helvetica" pitchFamily="2" charset="0"/>
              </a:rPr>
              <a:t> </a:t>
            </a:r>
            <a:r>
              <a:rPr lang="nl-NL" sz="1400" dirty="0" err="1">
                <a:solidFill>
                  <a:srgbClr val="006400"/>
                </a:solidFill>
                <a:latin typeface="Helvetica" pitchFamily="2" charset="0"/>
              </a:rPr>
              <a:t>association</a:t>
            </a:r>
            <a:r>
              <a:rPr lang="nl-NL" sz="1400" dirty="0">
                <a:solidFill>
                  <a:srgbClr val="006400"/>
                </a:solidFill>
                <a:latin typeface="Helvetica" pitchFamily="2" charset="0"/>
              </a:rPr>
              <a:t> is </a:t>
            </a:r>
            <a:r>
              <a:rPr lang="nl-NL" sz="1400" dirty="0" err="1">
                <a:solidFill>
                  <a:srgbClr val="006400"/>
                </a:solidFill>
                <a:latin typeface="Helvetica" pitchFamily="2" charset="0"/>
              </a:rPr>
              <a:t>an</a:t>
            </a:r>
            <a:r>
              <a:rPr lang="nl-NL" sz="1400" dirty="0">
                <a:solidFill>
                  <a:srgbClr val="006400"/>
                </a:solidFill>
                <a:latin typeface="Helvetica" pitchFamily="2" charset="0"/>
              </a:rPr>
              <a:t> </a:t>
            </a:r>
            <a:r>
              <a:rPr lang="nl-NL" sz="1400" dirty="0" err="1">
                <a:solidFill>
                  <a:srgbClr val="006400"/>
                </a:solidFill>
                <a:latin typeface="Helvetica" pitchFamily="2" charset="0"/>
              </a:rPr>
              <a:t>assignment</a:t>
            </a:r>
            <a:r>
              <a:rPr lang="nl-NL" sz="1400" dirty="0">
                <a:solidFill>
                  <a:srgbClr val="006400"/>
                </a:solidFill>
                <a:latin typeface="Helvetica" pitchFamily="2" charset="0"/>
              </a:rPr>
              <a:t> of </a:t>
            </a:r>
            <a:r>
              <a:rPr lang="nl-NL" sz="1400" dirty="0" err="1">
                <a:solidFill>
                  <a:srgbClr val="006400"/>
                </a:solidFill>
                <a:latin typeface="Helvetica" pitchFamily="2" charset="0"/>
              </a:rPr>
              <a:t>responsibility</a:t>
            </a:r>
            <a:r>
              <a:rPr lang="nl-NL" sz="1400" dirty="0">
                <a:solidFill>
                  <a:srgbClr val="006400"/>
                </a:solidFill>
                <a:latin typeface="Helvetica" pitchFamily="2" charset="0"/>
              </a:rPr>
              <a:t> </a:t>
            </a:r>
            <a:r>
              <a:rPr lang="nl-NL" sz="1400" dirty="0" err="1">
                <a:solidFill>
                  <a:srgbClr val="006400"/>
                </a:solidFill>
                <a:latin typeface="Helvetica" pitchFamily="2" charset="0"/>
              </a:rPr>
              <a:t>to</a:t>
            </a:r>
            <a:r>
              <a:rPr lang="nl-NL" sz="1400" dirty="0">
                <a:solidFill>
                  <a:srgbClr val="006400"/>
                </a:solidFill>
                <a:latin typeface="Helvetica" pitchFamily="2" charset="0"/>
              </a:rPr>
              <a:t> </a:t>
            </a:r>
            <a:r>
              <a:rPr lang="nl-NL" sz="1400" dirty="0" err="1">
                <a:solidFill>
                  <a:srgbClr val="006400"/>
                </a:solidFill>
                <a:latin typeface="Helvetica" pitchFamily="2" charset="0"/>
              </a:rPr>
              <a:t>an</a:t>
            </a:r>
            <a:r>
              <a:rPr lang="nl-NL" sz="1400" dirty="0">
                <a:solidFill>
                  <a:srgbClr val="006400"/>
                </a:solidFill>
                <a:latin typeface="Helvetica" pitchFamily="2" charset="0"/>
              </a:rPr>
              <a:t> agent </a:t>
            </a:r>
            <a:r>
              <a:rPr lang="nl-NL" sz="1400" dirty="0" err="1">
                <a:solidFill>
                  <a:srgbClr val="006400"/>
                </a:solidFill>
                <a:latin typeface="Helvetica" pitchFamily="2" charset="0"/>
              </a:rPr>
              <a:t>for</a:t>
            </a:r>
            <a:r>
              <a:rPr lang="nl-NL" sz="1400" dirty="0">
                <a:solidFill>
                  <a:srgbClr val="006400"/>
                </a:solidFill>
                <a:latin typeface="Helvetica" pitchFamily="2" charset="0"/>
              </a:rPr>
              <a:t> </a:t>
            </a:r>
            <a:r>
              <a:rPr lang="nl-NL" sz="1400" dirty="0" err="1">
                <a:solidFill>
                  <a:srgbClr val="006400"/>
                </a:solidFill>
                <a:latin typeface="Helvetica" pitchFamily="2" charset="0"/>
              </a:rPr>
              <a:t>an</a:t>
            </a:r>
            <a:r>
              <a:rPr lang="nl-NL" sz="1400" dirty="0">
                <a:solidFill>
                  <a:srgbClr val="006400"/>
                </a:solidFill>
                <a:latin typeface="Helvetica" pitchFamily="2" charset="0"/>
              </a:rPr>
              <a:t> </a:t>
            </a:r>
            <a:r>
              <a:rPr lang="nl-NL" sz="1400" dirty="0" err="1">
                <a:solidFill>
                  <a:srgbClr val="006400"/>
                </a:solidFill>
                <a:latin typeface="Helvetica" pitchFamily="2" charset="0"/>
              </a:rPr>
              <a:t>activity</a:t>
            </a:r>
            <a:r>
              <a:rPr lang="nl-NL" sz="1400" dirty="0">
                <a:solidFill>
                  <a:srgbClr val="006400"/>
                </a:solidFill>
                <a:latin typeface="Helvetica" pitchFamily="2" charset="0"/>
              </a:rPr>
              <a:t>, </a:t>
            </a:r>
            <a:r>
              <a:rPr lang="nl-NL" sz="1400" dirty="0" err="1">
                <a:solidFill>
                  <a:srgbClr val="006400"/>
                </a:solidFill>
                <a:latin typeface="Helvetica" pitchFamily="2" charset="0"/>
              </a:rPr>
              <a:t>indicating</a:t>
            </a:r>
            <a:r>
              <a:rPr lang="nl-NL" sz="1400" dirty="0">
                <a:solidFill>
                  <a:srgbClr val="006400"/>
                </a:solidFill>
                <a:latin typeface="Helvetica" pitchFamily="2" charset="0"/>
              </a:rPr>
              <a:t> </a:t>
            </a:r>
            <a:r>
              <a:rPr lang="nl-NL" sz="1400" dirty="0" err="1">
                <a:solidFill>
                  <a:srgbClr val="006400"/>
                </a:solidFill>
                <a:latin typeface="Helvetica" pitchFamily="2" charset="0"/>
              </a:rPr>
              <a:t>that</a:t>
            </a:r>
            <a:r>
              <a:rPr lang="nl-NL" sz="1400" dirty="0">
                <a:solidFill>
                  <a:srgbClr val="006400"/>
                </a:solidFill>
                <a:latin typeface="Helvetica" pitchFamily="2" charset="0"/>
              </a:rPr>
              <a:t> </a:t>
            </a:r>
            <a:r>
              <a:rPr lang="nl-NL" sz="1400" dirty="0" err="1">
                <a:solidFill>
                  <a:srgbClr val="006400"/>
                </a:solidFill>
                <a:latin typeface="Helvetica" pitchFamily="2" charset="0"/>
              </a:rPr>
              <a:t>the</a:t>
            </a:r>
            <a:r>
              <a:rPr lang="nl-NL" sz="1400" dirty="0">
                <a:solidFill>
                  <a:srgbClr val="006400"/>
                </a:solidFill>
                <a:latin typeface="Helvetica" pitchFamily="2" charset="0"/>
              </a:rPr>
              <a:t> agent had a </a:t>
            </a:r>
            <a:r>
              <a:rPr lang="nl-NL" sz="1400" dirty="0" err="1">
                <a:solidFill>
                  <a:srgbClr val="006400"/>
                </a:solidFill>
                <a:latin typeface="Helvetica" pitchFamily="2" charset="0"/>
              </a:rPr>
              <a:t>role</a:t>
            </a:r>
            <a:r>
              <a:rPr lang="nl-NL" sz="1400" dirty="0">
                <a:solidFill>
                  <a:srgbClr val="006400"/>
                </a:solidFill>
                <a:latin typeface="Helvetica" pitchFamily="2" charset="0"/>
              </a:rPr>
              <a:t> in </a:t>
            </a:r>
            <a:r>
              <a:rPr lang="nl-NL" sz="1400" dirty="0" err="1">
                <a:solidFill>
                  <a:srgbClr val="006400"/>
                </a:solidFill>
                <a:latin typeface="Helvetica" pitchFamily="2" charset="0"/>
              </a:rPr>
              <a:t>the</a:t>
            </a:r>
            <a:r>
              <a:rPr lang="nl-NL" sz="1400" dirty="0">
                <a:solidFill>
                  <a:srgbClr val="006400"/>
                </a:solidFill>
                <a:latin typeface="Helvetica" pitchFamily="2" charset="0"/>
              </a:rPr>
              <a:t> </a:t>
            </a:r>
            <a:r>
              <a:rPr lang="nl-NL" sz="1400" dirty="0" err="1">
                <a:solidFill>
                  <a:srgbClr val="006400"/>
                </a:solidFill>
                <a:latin typeface="Helvetica" pitchFamily="2" charset="0"/>
              </a:rPr>
              <a:t>activity</a:t>
            </a:r>
            <a:r>
              <a:rPr lang="nl-NL" sz="1400" dirty="0">
                <a:solidFill>
                  <a:srgbClr val="006400"/>
                </a:solidFill>
                <a:latin typeface="Helvetica" pitchFamily="2" charset="0"/>
              </a:rPr>
              <a:t>.  --&gt;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    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&lt;</a:t>
            </a:r>
            <a:r>
              <a:rPr lang="nl-NL" sz="1400" dirty="0" err="1">
                <a:solidFill>
                  <a:srgbClr val="000096"/>
                </a:solidFill>
                <a:latin typeface="Helvetica" pitchFamily="2" charset="0"/>
              </a:rPr>
              <a:t>prov:Association</a:t>
            </a:r>
            <a:r>
              <a:rPr lang="nl-NL" sz="1400" dirty="0">
                <a:solidFill>
                  <a:srgbClr val="F5844C"/>
                </a:solidFill>
                <a:latin typeface="Helvetica" pitchFamily="2" charset="0"/>
              </a:rPr>
              <a:t> </a:t>
            </a:r>
            <a:r>
              <a:rPr lang="nl-NL" sz="1400" dirty="0" err="1">
                <a:solidFill>
                  <a:srgbClr val="F5844C"/>
                </a:solidFill>
                <a:latin typeface="Helvetica" pitchFamily="2" charset="0"/>
              </a:rPr>
              <a:t>rdf:about</a:t>
            </a:r>
            <a:r>
              <a:rPr lang="nl-NL" sz="1400" dirty="0">
                <a:solidFill>
                  <a:srgbClr val="FF8040"/>
                </a:solidFill>
                <a:latin typeface="Helvetica" pitchFamily="2" charset="0"/>
              </a:rPr>
              <a:t>=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"</a:t>
            </a:r>
            <a:r>
              <a:rPr lang="nl-NL" sz="1400" dirty="0" err="1">
                <a:solidFill>
                  <a:srgbClr val="993300"/>
                </a:solidFill>
                <a:latin typeface="Helvetica" pitchFamily="2" charset="0"/>
              </a:rPr>
              <a:t>ex:Alice_Makelaar_Uitgebreide_info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"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&gt;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        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&lt;</a:t>
            </a:r>
            <a:r>
              <a:rPr lang="nl-NL" sz="1400" dirty="0" err="1">
                <a:solidFill>
                  <a:srgbClr val="000096"/>
                </a:solidFill>
                <a:latin typeface="Helvetica" pitchFamily="2" charset="0"/>
              </a:rPr>
              <a:t>prov:agent</a:t>
            </a:r>
            <a:r>
              <a:rPr lang="nl-NL" sz="1400" dirty="0">
                <a:solidFill>
                  <a:srgbClr val="F5844C"/>
                </a:solidFill>
                <a:latin typeface="Helvetica" pitchFamily="2" charset="0"/>
              </a:rPr>
              <a:t> </a:t>
            </a:r>
            <a:r>
              <a:rPr lang="nl-NL" sz="1400" dirty="0" err="1">
                <a:solidFill>
                  <a:srgbClr val="F5844C"/>
                </a:solidFill>
                <a:latin typeface="Helvetica" pitchFamily="2" charset="0"/>
              </a:rPr>
              <a:t>rdf:resource</a:t>
            </a:r>
            <a:r>
              <a:rPr lang="nl-NL" sz="1400" dirty="0">
                <a:solidFill>
                  <a:srgbClr val="FF8040"/>
                </a:solidFill>
                <a:latin typeface="Helvetica" pitchFamily="2" charset="0"/>
              </a:rPr>
              <a:t>=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"</a:t>
            </a:r>
            <a:r>
              <a:rPr lang="nl-NL" sz="1400" dirty="0" err="1">
                <a:solidFill>
                  <a:srgbClr val="993300"/>
                </a:solidFill>
                <a:latin typeface="Helvetica" pitchFamily="2" charset="0"/>
              </a:rPr>
              <a:t>ex:Alice_Makelaar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"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/&gt;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        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&lt;</a:t>
            </a:r>
            <a:r>
              <a:rPr lang="nl-NL" sz="1400" dirty="0" err="1">
                <a:solidFill>
                  <a:srgbClr val="000096"/>
                </a:solidFill>
                <a:latin typeface="Helvetica" pitchFamily="2" charset="0"/>
              </a:rPr>
              <a:t>prov:hadRole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&gt;</a:t>
            </a: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Assistent-Makelaar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&lt;/</a:t>
            </a:r>
            <a:r>
              <a:rPr lang="nl-NL" sz="1400" dirty="0" err="1">
                <a:solidFill>
                  <a:srgbClr val="000096"/>
                </a:solidFill>
                <a:latin typeface="Helvetica" pitchFamily="2" charset="0"/>
              </a:rPr>
              <a:t>prov:hadRole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&gt;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        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&lt;</a:t>
            </a:r>
            <a:r>
              <a:rPr lang="nl-NL" sz="1400" dirty="0" err="1">
                <a:solidFill>
                  <a:srgbClr val="000096"/>
                </a:solidFill>
                <a:latin typeface="Helvetica" pitchFamily="2" charset="0"/>
              </a:rPr>
              <a:t>prov:atLocation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&gt;</a:t>
            </a: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Naarden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&lt;/</a:t>
            </a:r>
            <a:r>
              <a:rPr lang="nl-NL" sz="1400" dirty="0" err="1">
                <a:solidFill>
                  <a:srgbClr val="000096"/>
                </a:solidFill>
                <a:latin typeface="Helvetica" pitchFamily="2" charset="0"/>
              </a:rPr>
              <a:t>prov:atLocation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&gt;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    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&lt;/</a:t>
            </a:r>
            <a:r>
              <a:rPr lang="nl-NL" sz="1400" dirty="0" err="1">
                <a:solidFill>
                  <a:srgbClr val="000096"/>
                </a:solidFill>
                <a:latin typeface="Helvetica" pitchFamily="2" charset="0"/>
              </a:rPr>
              <a:t>prov:Association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&gt;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    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 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    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&lt;/</a:t>
            </a:r>
            <a:r>
              <a:rPr lang="nl-NL" sz="1400" dirty="0" err="1">
                <a:solidFill>
                  <a:srgbClr val="000096"/>
                </a:solidFill>
                <a:latin typeface="Helvetica" pitchFamily="2" charset="0"/>
              </a:rPr>
              <a:t>rdf:RDF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&gt;</a:t>
            </a: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  </a:t>
            </a:r>
            <a:endParaRPr lang="nl-NL" sz="1400" dirty="0">
              <a:solidFill>
                <a:srgbClr val="993300"/>
              </a:solidFill>
              <a:latin typeface="Helvetica" pitchFamily="2" charset="0"/>
            </a:endParaRPr>
          </a:p>
          <a:p>
            <a:pPr marL="0" indent="0">
              <a:buNone/>
            </a:pPr>
            <a:endParaRPr lang="nl-NL" sz="1400" dirty="0"/>
          </a:p>
        </p:txBody>
      </p:sp>
      <p:sp>
        <p:nvSpPr>
          <p:cNvPr id="5" name="Tekstvak 4">
            <a:hlinkClick r:id="rId2"/>
            <a:extLst>
              <a:ext uri="{FF2B5EF4-FFF2-40B4-BE49-F238E27FC236}">
                <a16:creationId xmlns:a16="http://schemas.microsoft.com/office/drawing/2014/main" id="{9059A283-7406-FF4E-BF95-C9A23FA9CDD7}"/>
              </a:ext>
            </a:extLst>
          </p:cNvPr>
          <p:cNvSpPr txBox="1"/>
          <p:nvPr/>
        </p:nvSpPr>
        <p:spPr>
          <a:xfrm>
            <a:off x="555665" y="5954109"/>
            <a:ext cx="10580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[</a:t>
            </a:r>
            <a:r>
              <a:rPr lang="nl-NL" sz="1400" dirty="0" err="1"/>
              <a:t>related</a:t>
            </a:r>
            <a:r>
              <a:rPr lang="nl-NL" sz="1400" dirty="0"/>
              <a:t> </a:t>
            </a:r>
            <a:r>
              <a:rPr lang="nl-NL" sz="1400" dirty="0" err="1"/>
              <a:t>to</a:t>
            </a:r>
            <a:r>
              <a:rPr lang="nl-NL" sz="1400" dirty="0"/>
              <a:t> ZV-Koopovereenkomst </a:t>
            </a:r>
            <a:r>
              <a:rPr lang="nl-NL" sz="1400" dirty="0" err="1"/>
              <a:t>example</a:t>
            </a:r>
            <a:r>
              <a:rPr lang="nl-NL" sz="1400" dirty="0"/>
              <a:t>: </a:t>
            </a:r>
            <a:r>
              <a:rPr lang="nl-NL" sz="1400" dirty="0" err="1"/>
              <a:t>https</a:t>
            </a:r>
            <a:r>
              <a:rPr lang="nl-NL" sz="1400" dirty="0"/>
              <a:t>://</a:t>
            </a:r>
            <a:r>
              <a:rPr lang="nl-NL" sz="1400" dirty="0" err="1"/>
              <a:t>github.com</a:t>
            </a:r>
            <a:r>
              <a:rPr lang="nl-NL" sz="1400" dirty="0"/>
              <a:t>/bp4mc2/bp4mc2-zvg/</a:t>
            </a:r>
            <a:r>
              <a:rPr lang="nl-NL" sz="1400" dirty="0" err="1"/>
              <a:t>blob</a:t>
            </a:r>
            <a:r>
              <a:rPr lang="nl-NL" sz="1400" dirty="0"/>
              <a:t>/master/informatiemodel/voorbeeld/</a:t>
            </a:r>
            <a:r>
              <a:rPr lang="nl-NL" sz="1400" dirty="0" err="1"/>
              <a:t>voorbeeld.rdf</a:t>
            </a:r>
            <a:r>
              <a:rPr lang="nl-NL" sz="1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45417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39248A-F92F-4A49-8F9B-7C7C0D09C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PROV-O: Complex</a:t>
            </a:r>
          </a:p>
        </p:txBody>
      </p:sp>
      <p:sp>
        <p:nvSpPr>
          <p:cNvPr id="6" name="Tekstvak 5">
            <a:hlinkClick r:id="rId2"/>
            <a:extLst>
              <a:ext uri="{FF2B5EF4-FFF2-40B4-BE49-F238E27FC236}">
                <a16:creationId xmlns:a16="http://schemas.microsoft.com/office/drawing/2014/main" id="{0E6CAAA1-3193-614E-9E5C-B77EF3314966}"/>
              </a:ext>
            </a:extLst>
          </p:cNvPr>
          <p:cNvSpPr txBox="1"/>
          <p:nvPr/>
        </p:nvSpPr>
        <p:spPr>
          <a:xfrm>
            <a:off x="555665" y="5954109"/>
            <a:ext cx="10580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[</a:t>
            </a:r>
            <a:r>
              <a:rPr lang="nl-NL" sz="1400" dirty="0" err="1"/>
              <a:t>related</a:t>
            </a:r>
            <a:r>
              <a:rPr lang="nl-NL" sz="1400" dirty="0"/>
              <a:t> </a:t>
            </a:r>
            <a:r>
              <a:rPr lang="nl-NL" sz="1400" dirty="0" err="1"/>
              <a:t>to</a:t>
            </a:r>
            <a:r>
              <a:rPr lang="nl-NL" sz="1400" dirty="0"/>
              <a:t> ZV-Koopovereenkomst </a:t>
            </a:r>
            <a:r>
              <a:rPr lang="nl-NL" sz="1400" dirty="0" err="1"/>
              <a:t>example</a:t>
            </a:r>
            <a:r>
              <a:rPr lang="nl-NL" sz="1400" dirty="0"/>
              <a:t>: </a:t>
            </a:r>
            <a:r>
              <a:rPr lang="nl-NL" sz="1400" dirty="0" err="1"/>
              <a:t>https</a:t>
            </a:r>
            <a:r>
              <a:rPr lang="nl-NL" sz="1400" dirty="0"/>
              <a:t>://</a:t>
            </a:r>
            <a:r>
              <a:rPr lang="nl-NL" sz="1400" dirty="0" err="1"/>
              <a:t>github.com</a:t>
            </a:r>
            <a:r>
              <a:rPr lang="nl-NL" sz="1400" dirty="0"/>
              <a:t>/bp4mc2/bp4mc2-zvg/</a:t>
            </a:r>
            <a:r>
              <a:rPr lang="nl-NL" sz="1400" dirty="0" err="1"/>
              <a:t>blob</a:t>
            </a:r>
            <a:r>
              <a:rPr lang="nl-NL" sz="1400" dirty="0"/>
              <a:t>/master/informatiemodel/voorbeeld/</a:t>
            </a:r>
            <a:r>
              <a:rPr lang="nl-NL" sz="1400" dirty="0" err="1"/>
              <a:t>voorbeeld.rdf</a:t>
            </a:r>
            <a:r>
              <a:rPr lang="nl-NL" sz="1400" dirty="0"/>
              <a:t>]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01B236E6-231B-2E49-BA32-AD39EC715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878" y="1690689"/>
            <a:ext cx="11246922" cy="4142326"/>
          </a:xfrm>
        </p:spPr>
      </p:pic>
    </p:spTree>
    <p:extLst>
      <p:ext uri="{BB962C8B-B14F-4D97-AF65-F5344CB8AC3E}">
        <p14:creationId xmlns:p14="http://schemas.microsoft.com/office/powerpoint/2010/main" val="1294102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39248A-F92F-4A49-8F9B-7C7C0D09C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GdPROV</a:t>
            </a:r>
            <a:r>
              <a:rPr lang="nl-NL" dirty="0"/>
              <a:t>: Extended</a:t>
            </a:r>
          </a:p>
        </p:txBody>
      </p:sp>
      <p:sp>
        <p:nvSpPr>
          <p:cNvPr id="5" name="Tekstvak 4">
            <a:hlinkClick r:id="rId2"/>
            <a:extLst>
              <a:ext uri="{FF2B5EF4-FFF2-40B4-BE49-F238E27FC236}">
                <a16:creationId xmlns:a16="http://schemas.microsoft.com/office/drawing/2014/main" id="{9059A283-7406-FF4E-BF95-C9A23FA9CDD7}"/>
              </a:ext>
            </a:extLst>
          </p:cNvPr>
          <p:cNvSpPr txBox="1"/>
          <p:nvPr/>
        </p:nvSpPr>
        <p:spPr>
          <a:xfrm>
            <a:off x="555665" y="5954109"/>
            <a:ext cx="10580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[</a:t>
            </a:r>
            <a:r>
              <a:rPr lang="nl-NL" sz="1400" dirty="0" err="1"/>
              <a:t>related</a:t>
            </a:r>
            <a:r>
              <a:rPr lang="nl-NL" sz="1400" dirty="0"/>
              <a:t> </a:t>
            </a:r>
            <a:r>
              <a:rPr lang="nl-NL" sz="1400" dirty="0" err="1"/>
              <a:t>to</a:t>
            </a:r>
            <a:r>
              <a:rPr lang="nl-NL" sz="1400" dirty="0"/>
              <a:t> ZV-Koopovereenkomst </a:t>
            </a:r>
            <a:r>
              <a:rPr lang="nl-NL" sz="1400" dirty="0" err="1"/>
              <a:t>example</a:t>
            </a:r>
            <a:r>
              <a:rPr lang="nl-NL" sz="1400" dirty="0"/>
              <a:t>: </a:t>
            </a:r>
            <a:r>
              <a:rPr lang="nl-NL" sz="1400" dirty="0" err="1"/>
              <a:t>https</a:t>
            </a:r>
            <a:r>
              <a:rPr lang="nl-NL" sz="1400" dirty="0"/>
              <a:t>://</a:t>
            </a:r>
            <a:r>
              <a:rPr lang="nl-NL" sz="1400" dirty="0" err="1"/>
              <a:t>github.com</a:t>
            </a:r>
            <a:r>
              <a:rPr lang="nl-NL" sz="1400" dirty="0"/>
              <a:t>/bp4mc2/bp4mc2-zvg/</a:t>
            </a:r>
            <a:r>
              <a:rPr lang="nl-NL" sz="1400" dirty="0" err="1"/>
              <a:t>blob</a:t>
            </a:r>
            <a:r>
              <a:rPr lang="nl-NL" sz="1400" dirty="0"/>
              <a:t>/master/informatiemodel/voorbeeld/</a:t>
            </a:r>
            <a:r>
              <a:rPr lang="nl-NL" sz="1400" dirty="0" err="1"/>
              <a:t>voorbeeld.rdf</a:t>
            </a:r>
            <a:r>
              <a:rPr lang="nl-NL" sz="1400" dirty="0"/>
              <a:t>]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6D58CCD-15CE-D346-A921-F1A5F7AC4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Consent – </a:t>
            </a:r>
            <a:r>
              <a:rPr lang="nl-NL" dirty="0" err="1"/>
              <a:t>phase</a:t>
            </a:r>
            <a:r>
              <a:rPr lang="nl-NL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543538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39248A-F92F-4A49-8F9B-7C7C0D09C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GdPROV</a:t>
            </a:r>
            <a:r>
              <a:rPr lang="nl-NL" dirty="0"/>
              <a:t>: Extended</a:t>
            </a:r>
          </a:p>
        </p:txBody>
      </p:sp>
      <p:sp>
        <p:nvSpPr>
          <p:cNvPr id="6" name="Tekstvak 5">
            <a:hlinkClick r:id="rId2"/>
            <a:extLst>
              <a:ext uri="{FF2B5EF4-FFF2-40B4-BE49-F238E27FC236}">
                <a16:creationId xmlns:a16="http://schemas.microsoft.com/office/drawing/2014/main" id="{0E6CAAA1-3193-614E-9E5C-B77EF3314966}"/>
              </a:ext>
            </a:extLst>
          </p:cNvPr>
          <p:cNvSpPr txBox="1"/>
          <p:nvPr/>
        </p:nvSpPr>
        <p:spPr>
          <a:xfrm>
            <a:off x="555665" y="5954109"/>
            <a:ext cx="10580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[</a:t>
            </a:r>
            <a:r>
              <a:rPr lang="nl-NL" sz="1400" dirty="0" err="1"/>
              <a:t>related</a:t>
            </a:r>
            <a:r>
              <a:rPr lang="nl-NL" sz="1400" dirty="0"/>
              <a:t> </a:t>
            </a:r>
            <a:r>
              <a:rPr lang="nl-NL" sz="1400" dirty="0" err="1"/>
              <a:t>to</a:t>
            </a:r>
            <a:r>
              <a:rPr lang="nl-NL" sz="1400" dirty="0"/>
              <a:t> ZV-Koopovereenkomst </a:t>
            </a:r>
            <a:r>
              <a:rPr lang="nl-NL" sz="1400" dirty="0" err="1"/>
              <a:t>example</a:t>
            </a:r>
            <a:r>
              <a:rPr lang="nl-NL" sz="1400" dirty="0"/>
              <a:t>: </a:t>
            </a:r>
            <a:r>
              <a:rPr lang="nl-NL" sz="1400" dirty="0" err="1"/>
              <a:t>https</a:t>
            </a:r>
            <a:r>
              <a:rPr lang="nl-NL" sz="1400" dirty="0"/>
              <a:t>://</a:t>
            </a:r>
            <a:r>
              <a:rPr lang="nl-NL" sz="1400" dirty="0" err="1"/>
              <a:t>github.com</a:t>
            </a:r>
            <a:r>
              <a:rPr lang="nl-NL" sz="1400" dirty="0"/>
              <a:t>/bp4mc2/bp4mc2-zvg/</a:t>
            </a:r>
            <a:r>
              <a:rPr lang="nl-NL" sz="1400" dirty="0" err="1"/>
              <a:t>blob</a:t>
            </a:r>
            <a:r>
              <a:rPr lang="nl-NL" sz="1400" dirty="0"/>
              <a:t>/master/informatiemodel/voorbeeld/</a:t>
            </a:r>
            <a:r>
              <a:rPr lang="nl-NL" sz="1400" dirty="0" err="1"/>
              <a:t>voorbeeld.rdf</a:t>
            </a:r>
            <a:r>
              <a:rPr lang="nl-NL" sz="1400" dirty="0"/>
              <a:t>]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2BCEB1E-0CC4-4344-8A14-F1D4AAC25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Consent – </a:t>
            </a:r>
            <a:r>
              <a:rPr lang="nl-NL" dirty="0" err="1"/>
              <a:t>phase</a:t>
            </a:r>
            <a:r>
              <a:rPr lang="nl-NL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21471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9BAB5-E1DE-E74A-9A80-27C08EBC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Expressing provenance in ZV</a:t>
            </a:r>
            <a:endParaRPr lang="en-US" sz="40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2732E3-E8D3-0544-9621-95351A4A3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noProof="1"/>
              <a:t>Domain neutral metadata such as: </a:t>
            </a:r>
          </a:p>
          <a:p>
            <a:pPr marL="0" indent="0">
              <a:buNone/>
            </a:pPr>
            <a:endParaRPr lang="en-US" noProof="1"/>
          </a:p>
          <a:p>
            <a:pPr marL="0" indent="0">
              <a:buNone/>
            </a:pPr>
            <a:r>
              <a:rPr lang="nl-NL" b="1" dirty="0"/>
              <a:t>1. PROV-O</a:t>
            </a:r>
          </a:p>
          <a:p>
            <a:pPr marL="0" indent="0">
              <a:buNone/>
            </a:pPr>
            <a:r>
              <a:rPr lang="en-US" noProof="1"/>
              <a:t>the author, the date and time of creation etc.. </a:t>
            </a:r>
          </a:p>
          <a:p>
            <a:pPr marL="0" indent="0">
              <a:buNone/>
            </a:pPr>
            <a:r>
              <a:rPr lang="en-US" noProof="1"/>
              <a:t>(Explained in the PROV Ontology: </a:t>
            </a:r>
            <a:r>
              <a:rPr lang="en-US" sz="1400" noProof="1">
                <a:hlinkClick r:id="rId2"/>
              </a:rPr>
              <a:t>https://www.w3.org/TR/2013/REC-prov-o-20130430/</a:t>
            </a:r>
            <a:r>
              <a:rPr lang="en-US" noProof="1"/>
              <a:t>)</a:t>
            </a:r>
          </a:p>
          <a:p>
            <a:pPr marL="0" indent="0">
              <a:buNone/>
            </a:pPr>
            <a:endParaRPr lang="en-US" noProof="1"/>
          </a:p>
          <a:p>
            <a:pPr marL="0" indent="0">
              <a:buNone/>
            </a:pPr>
            <a:r>
              <a:rPr lang="nl-NL" b="1" dirty="0"/>
              <a:t>2. </a:t>
            </a:r>
            <a:r>
              <a:rPr lang="nl-NL" b="1" dirty="0" err="1"/>
              <a:t>GDPRov</a:t>
            </a:r>
            <a:r>
              <a:rPr lang="nl-NL" b="1" dirty="0"/>
              <a:t> (</a:t>
            </a:r>
            <a:r>
              <a:rPr lang="nl-NL" b="1" dirty="0" err="1"/>
              <a:t>extended</a:t>
            </a:r>
            <a:r>
              <a:rPr lang="nl-NL" b="1" dirty="0"/>
              <a:t> PROV-O)</a:t>
            </a:r>
          </a:p>
          <a:p>
            <a:pPr marL="0" indent="0">
              <a:buNone/>
            </a:pPr>
            <a:r>
              <a:rPr lang="en-US" noProof="1"/>
              <a:t>activieties regarding data collection, third party sharing, consent agreements etc.. </a:t>
            </a:r>
          </a:p>
          <a:p>
            <a:pPr marL="0" indent="0">
              <a:buNone/>
            </a:pPr>
            <a:r>
              <a:rPr lang="en-US" noProof="1"/>
              <a:t>(Explained in the GDPR Provenance Ontology: </a:t>
            </a:r>
            <a:r>
              <a:rPr lang="en-US" sz="1400" noProof="1">
                <a:hlinkClick r:id="rId3"/>
              </a:rPr>
              <a:t>https://w3id.org/GDPRov#</a:t>
            </a:r>
            <a:r>
              <a:rPr lang="en-US" noProof="1"/>
              <a:t>)</a:t>
            </a:r>
          </a:p>
          <a:p>
            <a:pPr marL="0" indent="0">
              <a:buNone/>
            </a:pPr>
            <a:r>
              <a:rPr lang="en-US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532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E49C5-4D94-5449-8CCA-6867E72A3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9832" y="352926"/>
            <a:ext cx="9144000" cy="1111668"/>
          </a:xfrm>
        </p:spPr>
        <p:txBody>
          <a:bodyPr/>
          <a:lstStyle/>
          <a:p>
            <a:r>
              <a:rPr lang="nl-NL" dirty="0"/>
              <a:t>PROV-O: Basic Classes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4B5610B-0020-4B43-AAFF-44DD4A11F43E}"/>
              </a:ext>
            </a:extLst>
          </p:cNvPr>
          <p:cNvSpPr/>
          <p:nvPr/>
        </p:nvSpPr>
        <p:spPr>
          <a:xfrm>
            <a:off x="4424516" y="4896465"/>
            <a:ext cx="3028336" cy="1091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:</a:t>
            </a:r>
            <a:r>
              <a:rPr lang="nl-NL" dirty="0" err="1"/>
              <a:t>makenVanKoopovereenkomst</a:t>
            </a:r>
            <a:endParaRPr lang="nl-NL" dirty="0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2C00E544-C3DD-E445-BE4A-6E6F78EA80EA}"/>
              </a:ext>
            </a:extLst>
          </p:cNvPr>
          <p:cNvSpPr/>
          <p:nvPr/>
        </p:nvSpPr>
        <p:spPr>
          <a:xfrm>
            <a:off x="7780421" y="2837530"/>
            <a:ext cx="2879558" cy="745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700" dirty="0"/>
              <a:t>:Koopovereenkomst</a:t>
            </a:r>
          </a:p>
        </p:txBody>
      </p:sp>
      <p:sp>
        <p:nvSpPr>
          <p:cNvPr id="6" name="Rechthoek met aan één zijde afgeschuinde hoeken 5">
            <a:extLst>
              <a:ext uri="{FF2B5EF4-FFF2-40B4-BE49-F238E27FC236}">
                <a16:creationId xmlns:a16="http://schemas.microsoft.com/office/drawing/2014/main" id="{1F11AC5E-CEB0-414E-A003-8A310D59B2D2}"/>
              </a:ext>
            </a:extLst>
          </p:cNvPr>
          <p:cNvSpPr/>
          <p:nvPr/>
        </p:nvSpPr>
        <p:spPr>
          <a:xfrm>
            <a:off x="1636295" y="2091577"/>
            <a:ext cx="1130968" cy="753979"/>
          </a:xfrm>
          <a:prstGeom prst="snip2Same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:Alice</a:t>
            </a:r>
          </a:p>
        </p:txBody>
      </p:sp>
      <p:sp>
        <p:nvSpPr>
          <p:cNvPr id="8" name="Rechthoek met aan één zijde afgeschuinde hoeken 7">
            <a:extLst>
              <a:ext uri="{FF2B5EF4-FFF2-40B4-BE49-F238E27FC236}">
                <a16:creationId xmlns:a16="http://schemas.microsoft.com/office/drawing/2014/main" id="{657B714D-BD1C-C542-9D8D-648C952FEEE4}"/>
              </a:ext>
            </a:extLst>
          </p:cNvPr>
          <p:cNvSpPr/>
          <p:nvPr/>
        </p:nvSpPr>
        <p:spPr>
          <a:xfrm>
            <a:off x="1636295" y="3657017"/>
            <a:ext cx="1130968" cy="753979"/>
          </a:xfrm>
          <a:prstGeom prst="snip2Same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:Bob</a:t>
            </a: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AC4BD2F3-958A-FE4F-805D-5C2AAF4B883E}"/>
              </a:ext>
            </a:extLst>
          </p:cNvPr>
          <p:cNvSpPr/>
          <p:nvPr/>
        </p:nvSpPr>
        <p:spPr>
          <a:xfrm>
            <a:off x="7780421" y="1970587"/>
            <a:ext cx="2879558" cy="247984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kstvak 9">
            <a:hlinkClick r:id="rId2"/>
            <a:extLst>
              <a:ext uri="{FF2B5EF4-FFF2-40B4-BE49-F238E27FC236}">
                <a16:creationId xmlns:a16="http://schemas.microsoft.com/office/drawing/2014/main" id="{2AC1021B-7171-6946-A8DF-9D3B2CA440EA}"/>
              </a:ext>
            </a:extLst>
          </p:cNvPr>
          <p:cNvSpPr txBox="1"/>
          <p:nvPr/>
        </p:nvSpPr>
        <p:spPr>
          <a:xfrm>
            <a:off x="8544232" y="2220062"/>
            <a:ext cx="122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prov:</a:t>
            </a:r>
            <a:r>
              <a:rPr lang="nl-NL" b="1" dirty="0" err="1"/>
              <a:t>Entity</a:t>
            </a:r>
            <a:endParaRPr lang="nl-NL" b="1" dirty="0"/>
          </a:p>
        </p:txBody>
      </p:sp>
      <p:sp>
        <p:nvSpPr>
          <p:cNvPr id="11" name="Tekstvak 10">
            <a:hlinkClick r:id="rId3"/>
            <a:extLst>
              <a:ext uri="{FF2B5EF4-FFF2-40B4-BE49-F238E27FC236}">
                <a16:creationId xmlns:a16="http://schemas.microsoft.com/office/drawing/2014/main" id="{39621ABB-902D-9D46-A278-D11CC782107C}"/>
              </a:ext>
            </a:extLst>
          </p:cNvPr>
          <p:cNvSpPr txBox="1"/>
          <p:nvPr/>
        </p:nvSpPr>
        <p:spPr>
          <a:xfrm>
            <a:off x="1590458" y="3066620"/>
            <a:ext cx="122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prov:</a:t>
            </a:r>
            <a:r>
              <a:rPr lang="nl-NL" b="1" dirty="0" err="1"/>
              <a:t>Agent</a:t>
            </a:r>
            <a:endParaRPr lang="nl-NL" b="1" dirty="0"/>
          </a:p>
        </p:txBody>
      </p:sp>
      <p:sp>
        <p:nvSpPr>
          <p:cNvPr id="12" name="Tekstvak 11">
            <a:hlinkClick r:id="rId3"/>
            <a:extLst>
              <a:ext uri="{FF2B5EF4-FFF2-40B4-BE49-F238E27FC236}">
                <a16:creationId xmlns:a16="http://schemas.microsoft.com/office/drawing/2014/main" id="{0715170A-DE58-714A-997C-55B6D3357FF1}"/>
              </a:ext>
            </a:extLst>
          </p:cNvPr>
          <p:cNvSpPr txBox="1"/>
          <p:nvPr/>
        </p:nvSpPr>
        <p:spPr>
          <a:xfrm>
            <a:off x="1590458" y="1501181"/>
            <a:ext cx="122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prov:</a:t>
            </a:r>
            <a:r>
              <a:rPr lang="nl-NL" b="1" dirty="0" err="1"/>
              <a:t>Agent</a:t>
            </a:r>
            <a:endParaRPr lang="nl-NL" b="1" dirty="0"/>
          </a:p>
        </p:txBody>
      </p:sp>
      <p:sp>
        <p:nvSpPr>
          <p:cNvPr id="13" name="Tekstvak 12">
            <a:hlinkClick r:id="rId4"/>
            <a:extLst>
              <a:ext uri="{FF2B5EF4-FFF2-40B4-BE49-F238E27FC236}">
                <a16:creationId xmlns:a16="http://schemas.microsoft.com/office/drawing/2014/main" id="{E66243C8-5064-D840-9A9E-087A0166AEB5}"/>
              </a:ext>
            </a:extLst>
          </p:cNvPr>
          <p:cNvSpPr txBox="1"/>
          <p:nvPr/>
        </p:nvSpPr>
        <p:spPr>
          <a:xfrm>
            <a:off x="5222830" y="4450430"/>
            <a:ext cx="139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prov:</a:t>
            </a:r>
            <a:r>
              <a:rPr lang="nl-NL" b="1" dirty="0" err="1"/>
              <a:t>Activity</a:t>
            </a:r>
            <a:endParaRPr lang="nl-NL" b="1" dirty="0"/>
          </a:p>
        </p:txBody>
      </p:sp>
      <p:sp>
        <p:nvSpPr>
          <p:cNvPr id="14" name="Afgeronde rechthoek 13">
            <a:extLst>
              <a:ext uri="{FF2B5EF4-FFF2-40B4-BE49-F238E27FC236}">
                <a16:creationId xmlns:a16="http://schemas.microsoft.com/office/drawing/2014/main" id="{21C8FEAC-4A28-B54D-B8BA-8A0BDE6EB79E}"/>
              </a:ext>
            </a:extLst>
          </p:cNvPr>
          <p:cNvSpPr/>
          <p:nvPr/>
        </p:nvSpPr>
        <p:spPr>
          <a:xfrm>
            <a:off x="4424516" y="4277032"/>
            <a:ext cx="3028336" cy="2172929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met aan één zijde afgeschuinde hoeken 14">
            <a:extLst>
              <a:ext uri="{FF2B5EF4-FFF2-40B4-BE49-F238E27FC236}">
                <a16:creationId xmlns:a16="http://schemas.microsoft.com/office/drawing/2014/main" id="{A7EFECFD-3AD8-AE4E-AF43-7391D89E43FC}"/>
              </a:ext>
            </a:extLst>
          </p:cNvPr>
          <p:cNvSpPr/>
          <p:nvPr/>
        </p:nvSpPr>
        <p:spPr>
          <a:xfrm>
            <a:off x="1459832" y="3066620"/>
            <a:ext cx="1489845" cy="1466051"/>
          </a:xfrm>
          <a:prstGeom prst="snip2Same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met aan één zijde afgeschuinde hoeken 15">
            <a:extLst>
              <a:ext uri="{FF2B5EF4-FFF2-40B4-BE49-F238E27FC236}">
                <a16:creationId xmlns:a16="http://schemas.microsoft.com/office/drawing/2014/main" id="{8F8F6FA7-D89D-2E4E-A1EE-8C426EBB2B0B}"/>
              </a:ext>
            </a:extLst>
          </p:cNvPr>
          <p:cNvSpPr/>
          <p:nvPr/>
        </p:nvSpPr>
        <p:spPr>
          <a:xfrm>
            <a:off x="1464752" y="1488541"/>
            <a:ext cx="1489845" cy="1466051"/>
          </a:xfrm>
          <a:prstGeom prst="snip2Same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8BEA8C0B-DCE6-7E4E-BA24-4454F38BEB2F}"/>
              </a:ext>
            </a:extLst>
          </p:cNvPr>
          <p:cNvSpPr txBox="1"/>
          <p:nvPr/>
        </p:nvSpPr>
        <p:spPr>
          <a:xfrm>
            <a:off x="75467" y="6311461"/>
            <a:ext cx="4308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See: </a:t>
            </a:r>
            <a:r>
              <a:rPr lang="nl-NL" sz="1200" dirty="0">
                <a:hlinkClick r:id="rId2"/>
              </a:rPr>
              <a:t>https://www.w3.org/TR/2013/REC-prov-o-20130430/#Entity</a:t>
            </a:r>
            <a:r>
              <a:rPr lang="nl-NL" sz="1200" dirty="0"/>
              <a:t> </a:t>
            </a:r>
          </a:p>
        </p:txBody>
      </p:sp>
      <p:grpSp>
        <p:nvGrpSpPr>
          <p:cNvPr id="24" name="Groep 23">
            <a:extLst>
              <a:ext uri="{FF2B5EF4-FFF2-40B4-BE49-F238E27FC236}">
                <a16:creationId xmlns:a16="http://schemas.microsoft.com/office/drawing/2014/main" id="{CACDEC5E-4BD1-F442-9702-E70D41824E46}"/>
              </a:ext>
            </a:extLst>
          </p:cNvPr>
          <p:cNvGrpSpPr/>
          <p:nvPr/>
        </p:nvGrpSpPr>
        <p:grpSpPr>
          <a:xfrm>
            <a:off x="8754382" y="5538926"/>
            <a:ext cx="2336409" cy="897837"/>
            <a:chOff x="8754382" y="5538926"/>
            <a:chExt cx="2336409" cy="897837"/>
          </a:xfrm>
        </p:grpSpPr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883082B1-F51C-8742-80E1-57106DE5548A}"/>
                </a:ext>
              </a:extLst>
            </p:cNvPr>
            <p:cNvSpPr/>
            <p:nvPr/>
          </p:nvSpPr>
          <p:spPr>
            <a:xfrm>
              <a:off x="8898438" y="5618044"/>
              <a:ext cx="219235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l-NL" sz="1400" i="1" dirty="0" err="1"/>
                <a:t>describes</a:t>
              </a:r>
              <a:r>
                <a:rPr lang="nl-NL" sz="1400" i="1" dirty="0"/>
                <a:t> </a:t>
              </a:r>
              <a:r>
                <a:rPr lang="nl-NL" sz="1400" i="1" dirty="0" err="1"/>
                <a:t>how</a:t>
              </a:r>
              <a:r>
                <a:rPr lang="nl-NL" sz="1400" i="1" dirty="0"/>
                <a:t> </a:t>
              </a:r>
              <a:r>
                <a:rPr lang="nl-NL" sz="1400" i="1" dirty="0" err="1"/>
                <a:t>entities</a:t>
              </a:r>
              <a:r>
                <a:rPr lang="nl-NL" sz="1400" i="1" dirty="0"/>
                <a:t> are </a:t>
              </a:r>
              <a:r>
                <a:rPr lang="nl-NL" sz="1400" i="1" dirty="0" err="1"/>
                <a:t>created</a:t>
              </a:r>
              <a:r>
                <a:rPr lang="nl-NL" sz="1400" i="1" dirty="0"/>
                <a:t> </a:t>
              </a:r>
              <a:r>
                <a:rPr lang="nl-NL" sz="1400" i="1" dirty="0" err="1"/>
                <a:t>and</a:t>
              </a:r>
              <a:r>
                <a:rPr lang="nl-NL" sz="1400" i="1" dirty="0"/>
                <a:t> </a:t>
              </a:r>
              <a:r>
                <a:rPr lang="nl-NL" sz="1400" i="1" dirty="0" err="1"/>
                <a:t>how</a:t>
              </a:r>
              <a:r>
                <a:rPr lang="nl-NL" sz="1400" i="1" dirty="0"/>
                <a:t> </a:t>
              </a:r>
              <a:r>
                <a:rPr lang="nl-NL" sz="1400" i="1" dirty="0" err="1"/>
                <a:t>they</a:t>
              </a:r>
              <a:r>
                <a:rPr lang="nl-NL" sz="1400" i="1" dirty="0"/>
                <a:t> change</a:t>
              </a:r>
            </a:p>
          </p:txBody>
        </p:sp>
        <p:sp>
          <p:nvSpPr>
            <p:cNvPr id="21" name="Wolk 20">
              <a:extLst>
                <a:ext uri="{FF2B5EF4-FFF2-40B4-BE49-F238E27FC236}">
                  <a16:creationId xmlns:a16="http://schemas.microsoft.com/office/drawing/2014/main" id="{08DD588E-E473-E749-AF98-DF24D750F642}"/>
                </a:ext>
              </a:extLst>
            </p:cNvPr>
            <p:cNvSpPr/>
            <p:nvPr/>
          </p:nvSpPr>
          <p:spPr>
            <a:xfrm>
              <a:off x="8754382" y="5538926"/>
              <a:ext cx="2192353" cy="897837"/>
            </a:xfrm>
            <a:prstGeom prst="cloud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5" name="Groep 24">
            <a:extLst>
              <a:ext uri="{FF2B5EF4-FFF2-40B4-BE49-F238E27FC236}">
                <a16:creationId xmlns:a16="http://schemas.microsoft.com/office/drawing/2014/main" id="{363D2992-A53E-B143-B45A-5B8E47A36FDD}"/>
              </a:ext>
            </a:extLst>
          </p:cNvPr>
          <p:cNvGrpSpPr/>
          <p:nvPr/>
        </p:nvGrpSpPr>
        <p:grpSpPr>
          <a:xfrm>
            <a:off x="9674942" y="730064"/>
            <a:ext cx="2083651" cy="897837"/>
            <a:chOff x="9674942" y="730064"/>
            <a:chExt cx="2083651" cy="897837"/>
          </a:xfrm>
        </p:grpSpPr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22781E52-FC20-3D43-8E3C-9627B5AA66E9}"/>
                </a:ext>
              </a:extLst>
            </p:cNvPr>
            <p:cNvSpPr/>
            <p:nvPr/>
          </p:nvSpPr>
          <p:spPr>
            <a:xfrm>
              <a:off x="9875565" y="790069"/>
              <a:ext cx="1883028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l-NL" sz="1400" i="1" dirty="0"/>
                <a:t> </a:t>
              </a:r>
              <a:r>
                <a:rPr lang="nl-NL" sz="1400" i="1" dirty="0" err="1"/>
                <a:t>the</a:t>
              </a:r>
              <a:r>
                <a:rPr lang="nl-NL" sz="1400" i="1" dirty="0"/>
                <a:t> resources </a:t>
              </a:r>
              <a:r>
                <a:rPr lang="nl-NL" sz="1400" i="1" dirty="0" err="1"/>
                <a:t>whose</a:t>
              </a:r>
              <a:r>
                <a:rPr lang="nl-NL" sz="1400" i="1" dirty="0"/>
                <a:t> </a:t>
              </a:r>
              <a:r>
                <a:rPr lang="nl-NL" sz="1400" i="1" dirty="0" err="1"/>
                <a:t>provenance</a:t>
              </a:r>
              <a:r>
                <a:rPr lang="nl-NL" sz="1400" i="1" dirty="0"/>
                <a:t> we want </a:t>
              </a:r>
              <a:r>
                <a:rPr lang="nl-NL" sz="1400" i="1" dirty="0" err="1"/>
                <a:t>to</a:t>
              </a:r>
              <a:r>
                <a:rPr lang="nl-NL" sz="1400" i="1" dirty="0"/>
                <a:t> </a:t>
              </a:r>
              <a:r>
                <a:rPr lang="nl-NL" sz="1400" i="1" dirty="0" err="1"/>
                <a:t>describe</a:t>
              </a:r>
              <a:endParaRPr lang="nl-NL" sz="1400" i="1" dirty="0"/>
            </a:p>
          </p:txBody>
        </p:sp>
        <p:sp>
          <p:nvSpPr>
            <p:cNvPr id="22" name="Wolk 21">
              <a:extLst>
                <a:ext uri="{FF2B5EF4-FFF2-40B4-BE49-F238E27FC236}">
                  <a16:creationId xmlns:a16="http://schemas.microsoft.com/office/drawing/2014/main" id="{2C7A55EC-8B17-B24E-A92F-C5956D79F915}"/>
                </a:ext>
              </a:extLst>
            </p:cNvPr>
            <p:cNvSpPr/>
            <p:nvPr/>
          </p:nvSpPr>
          <p:spPr>
            <a:xfrm>
              <a:off x="9674942" y="730064"/>
              <a:ext cx="2048513" cy="897837"/>
            </a:xfrm>
            <a:prstGeom prst="cloud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6" name="Groep 25">
            <a:extLst>
              <a:ext uri="{FF2B5EF4-FFF2-40B4-BE49-F238E27FC236}">
                <a16:creationId xmlns:a16="http://schemas.microsoft.com/office/drawing/2014/main" id="{266F101F-44D5-E64D-A5BC-2359F27097B8}"/>
              </a:ext>
            </a:extLst>
          </p:cNvPr>
          <p:cNvGrpSpPr/>
          <p:nvPr/>
        </p:nvGrpSpPr>
        <p:grpSpPr>
          <a:xfrm>
            <a:off x="32742" y="683702"/>
            <a:ext cx="2096363" cy="897837"/>
            <a:chOff x="32742" y="683702"/>
            <a:chExt cx="2096363" cy="897837"/>
          </a:xfrm>
        </p:grpSpPr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53EF556E-D321-3A42-950F-7B5F8581E905}"/>
                </a:ext>
              </a:extLst>
            </p:cNvPr>
            <p:cNvSpPr/>
            <p:nvPr/>
          </p:nvSpPr>
          <p:spPr>
            <a:xfrm>
              <a:off x="246078" y="730064"/>
              <a:ext cx="188302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l-NL" sz="1400" i="1" dirty="0" err="1"/>
                <a:t>responsible</a:t>
              </a:r>
              <a:r>
                <a:rPr lang="nl-NL" sz="1400" i="1" dirty="0"/>
                <a:t> </a:t>
              </a:r>
              <a:r>
                <a:rPr lang="nl-NL" sz="1400" i="1" dirty="0" err="1"/>
                <a:t>for</a:t>
              </a:r>
              <a:r>
                <a:rPr lang="nl-NL" sz="1400" i="1" dirty="0"/>
                <a:t> </a:t>
              </a:r>
              <a:r>
                <a:rPr lang="nl-NL" sz="1400" i="1" dirty="0" err="1"/>
                <a:t>the</a:t>
              </a:r>
              <a:r>
                <a:rPr lang="nl-NL" sz="1400" i="1" dirty="0"/>
                <a:t> actions affecting </a:t>
              </a:r>
              <a:r>
                <a:rPr lang="nl-NL" sz="1400" i="1" dirty="0" err="1"/>
                <a:t>entities</a:t>
              </a:r>
              <a:r>
                <a:rPr lang="nl-NL" sz="1400" i="1" dirty="0"/>
                <a:t> </a:t>
              </a:r>
            </a:p>
          </p:txBody>
        </p:sp>
        <p:sp>
          <p:nvSpPr>
            <p:cNvPr id="23" name="Wolk 22">
              <a:extLst>
                <a:ext uri="{FF2B5EF4-FFF2-40B4-BE49-F238E27FC236}">
                  <a16:creationId xmlns:a16="http://schemas.microsoft.com/office/drawing/2014/main" id="{D1F16D44-4291-6C44-ACE6-E51C9F353C6C}"/>
                </a:ext>
              </a:extLst>
            </p:cNvPr>
            <p:cNvSpPr/>
            <p:nvPr/>
          </p:nvSpPr>
          <p:spPr>
            <a:xfrm>
              <a:off x="32742" y="683702"/>
              <a:ext cx="1910649" cy="897837"/>
            </a:xfrm>
            <a:prstGeom prst="cloud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cxnSp>
        <p:nvCxnSpPr>
          <p:cNvPr id="28" name="Kromme verbindingslijn 27">
            <a:extLst>
              <a:ext uri="{FF2B5EF4-FFF2-40B4-BE49-F238E27FC236}">
                <a16:creationId xmlns:a16="http://schemas.microsoft.com/office/drawing/2014/main" id="{2F2A5502-A52E-C54C-BAE6-5EA05061139D}"/>
              </a:ext>
            </a:extLst>
          </p:cNvPr>
          <p:cNvCxnSpPr>
            <a:stCxn id="13" idx="3"/>
            <a:endCxn id="21" idx="3"/>
          </p:cNvCxnSpPr>
          <p:nvPr/>
        </p:nvCxnSpPr>
        <p:spPr>
          <a:xfrm>
            <a:off x="6619431" y="4635096"/>
            <a:ext cx="3231128" cy="955165"/>
          </a:xfrm>
          <a:prstGeom prst="curved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Kromme verbindingslijn 28">
            <a:extLst>
              <a:ext uri="{FF2B5EF4-FFF2-40B4-BE49-F238E27FC236}">
                <a16:creationId xmlns:a16="http://schemas.microsoft.com/office/drawing/2014/main" id="{0D6253EF-5AC9-1B43-A887-AFE514B8FF10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 flipV="1">
            <a:off x="9773608" y="1626945"/>
            <a:ext cx="925591" cy="777783"/>
          </a:xfrm>
          <a:prstGeom prst="curved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Kromme verbindingslijn 31">
            <a:extLst>
              <a:ext uri="{FF2B5EF4-FFF2-40B4-BE49-F238E27FC236}">
                <a16:creationId xmlns:a16="http://schemas.microsoft.com/office/drawing/2014/main" id="{A61EDD7D-9A73-714B-891A-C241E8168E41}"/>
              </a:ext>
            </a:extLst>
          </p:cNvPr>
          <p:cNvCxnSpPr>
            <a:cxnSpLocks/>
            <a:stCxn id="12" idx="0"/>
            <a:endCxn id="23" idx="0"/>
          </p:cNvCxnSpPr>
          <p:nvPr/>
        </p:nvCxnSpPr>
        <p:spPr>
          <a:xfrm rot="16200000" flipV="1">
            <a:off x="1887509" y="1186911"/>
            <a:ext cx="368560" cy="259980"/>
          </a:xfrm>
          <a:prstGeom prst="curved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Kromme verbindingslijn 34">
            <a:extLst>
              <a:ext uri="{FF2B5EF4-FFF2-40B4-BE49-F238E27FC236}">
                <a16:creationId xmlns:a16="http://schemas.microsoft.com/office/drawing/2014/main" id="{FC30D796-DB6E-2347-B763-B7CB42FB0763}"/>
              </a:ext>
            </a:extLst>
          </p:cNvPr>
          <p:cNvCxnSpPr>
            <a:cxnSpLocks/>
            <a:stCxn id="11" idx="1"/>
            <a:endCxn id="23" idx="1"/>
          </p:cNvCxnSpPr>
          <p:nvPr/>
        </p:nvCxnSpPr>
        <p:spPr>
          <a:xfrm rot="10800000">
            <a:off x="988068" y="1580584"/>
            <a:ext cx="602391" cy="1670703"/>
          </a:xfrm>
          <a:prstGeom prst="curved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90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06373-06A9-484B-824C-E26CB86C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PROV-O: Basic Classes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FEE4A5-E8A7-4B41-9B69-2081AACC4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14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b="1" dirty="0" err="1"/>
              <a:t>prov:Entity</a:t>
            </a:r>
            <a:r>
              <a:rPr lang="nl-NL" dirty="0"/>
              <a:t>: </a:t>
            </a:r>
          </a:p>
          <a:p>
            <a:pPr marL="0" indent="0">
              <a:buNone/>
            </a:pPr>
            <a:r>
              <a:rPr lang="nl-NL" i="1" dirty="0"/>
              <a:t> - </a:t>
            </a:r>
            <a:r>
              <a:rPr lang="nl-NL" i="1" dirty="0" err="1"/>
              <a:t>the</a:t>
            </a:r>
            <a:r>
              <a:rPr lang="nl-NL" i="1" dirty="0"/>
              <a:t> resources </a:t>
            </a:r>
            <a:r>
              <a:rPr lang="nl-NL" i="1" dirty="0" err="1"/>
              <a:t>whose</a:t>
            </a:r>
            <a:r>
              <a:rPr lang="nl-NL" i="1" dirty="0"/>
              <a:t> </a:t>
            </a:r>
            <a:r>
              <a:rPr lang="nl-NL" i="1" dirty="0" err="1"/>
              <a:t>provenance</a:t>
            </a:r>
            <a:r>
              <a:rPr lang="nl-NL" i="1" dirty="0"/>
              <a:t> we want </a:t>
            </a:r>
            <a:r>
              <a:rPr lang="nl-NL" i="1" dirty="0" err="1"/>
              <a:t>to</a:t>
            </a:r>
            <a:r>
              <a:rPr lang="nl-NL" i="1" dirty="0"/>
              <a:t> </a:t>
            </a:r>
            <a:r>
              <a:rPr lang="nl-NL" i="1" dirty="0" err="1"/>
              <a:t>describe</a:t>
            </a:r>
            <a:r>
              <a:rPr lang="nl-NL" i="1" dirty="0"/>
              <a:t>. E.g.: “Koopovereenkomst”, “Leveringsakte”, “Lening” maar ook “Handtekening”, “Consent” etc.</a:t>
            </a:r>
          </a:p>
          <a:p>
            <a:pPr marL="0" indent="0">
              <a:buNone/>
            </a:pPr>
            <a:r>
              <a:rPr lang="nl-NL" b="1" dirty="0" err="1"/>
              <a:t>prov:Activity</a:t>
            </a:r>
            <a:r>
              <a:rPr lang="nl-NL" dirty="0"/>
              <a:t>: </a:t>
            </a:r>
          </a:p>
          <a:p>
            <a:pPr marL="0" indent="0">
              <a:buNone/>
            </a:pPr>
            <a:r>
              <a:rPr lang="nl-NL" i="1" dirty="0"/>
              <a:t>- </a:t>
            </a:r>
            <a:r>
              <a:rPr lang="nl-NL" i="1" dirty="0" err="1"/>
              <a:t>describes</a:t>
            </a:r>
            <a:r>
              <a:rPr lang="nl-NL" i="1" dirty="0"/>
              <a:t> </a:t>
            </a:r>
            <a:r>
              <a:rPr lang="nl-NL" i="1" dirty="0" err="1"/>
              <a:t>how</a:t>
            </a:r>
            <a:r>
              <a:rPr lang="nl-NL" i="1" dirty="0"/>
              <a:t> </a:t>
            </a:r>
            <a:r>
              <a:rPr lang="nl-NL" i="1" dirty="0" err="1"/>
              <a:t>entities</a:t>
            </a:r>
            <a:r>
              <a:rPr lang="nl-NL" i="1" dirty="0"/>
              <a:t> are </a:t>
            </a:r>
            <a:r>
              <a:rPr lang="nl-NL" i="1" dirty="0" err="1"/>
              <a:t>created</a:t>
            </a:r>
            <a:r>
              <a:rPr lang="nl-NL" i="1" dirty="0"/>
              <a:t> </a:t>
            </a:r>
            <a:r>
              <a:rPr lang="nl-NL" i="1" dirty="0" err="1"/>
              <a:t>and</a:t>
            </a:r>
            <a:r>
              <a:rPr lang="nl-NL" i="1" dirty="0"/>
              <a:t> </a:t>
            </a:r>
            <a:r>
              <a:rPr lang="nl-NL" i="1" dirty="0" err="1"/>
              <a:t>how</a:t>
            </a:r>
            <a:r>
              <a:rPr lang="nl-NL" i="1" dirty="0"/>
              <a:t> </a:t>
            </a:r>
            <a:r>
              <a:rPr lang="nl-NL" i="1" dirty="0" err="1"/>
              <a:t>they</a:t>
            </a:r>
            <a:r>
              <a:rPr lang="nl-NL" i="1" dirty="0"/>
              <a:t> change. E.g.: ”maken van koopovereenkomst”, “vragen om handtekening”, “zetten van handtekening” etc.</a:t>
            </a:r>
          </a:p>
          <a:p>
            <a:pPr marL="0" indent="0">
              <a:buNone/>
            </a:pPr>
            <a:r>
              <a:rPr lang="nl-NL" b="1" dirty="0" err="1"/>
              <a:t>prov:Agent</a:t>
            </a:r>
            <a:r>
              <a:rPr lang="nl-NL" dirty="0"/>
              <a:t>: </a:t>
            </a:r>
          </a:p>
          <a:p>
            <a:pPr marL="0" indent="0">
              <a:buNone/>
            </a:pPr>
            <a:r>
              <a:rPr lang="nl-NL" i="1" dirty="0"/>
              <a:t>- </a:t>
            </a:r>
            <a:r>
              <a:rPr lang="nl-NL" i="1" dirty="0" err="1"/>
              <a:t>responsible</a:t>
            </a:r>
            <a:r>
              <a:rPr lang="nl-NL" i="1" dirty="0"/>
              <a:t> </a:t>
            </a:r>
            <a:r>
              <a:rPr lang="nl-NL" i="1" dirty="0" err="1"/>
              <a:t>for</a:t>
            </a:r>
            <a:r>
              <a:rPr lang="nl-NL" i="1" dirty="0"/>
              <a:t> </a:t>
            </a:r>
            <a:r>
              <a:rPr lang="nl-NL" i="1" dirty="0" err="1"/>
              <a:t>the</a:t>
            </a:r>
            <a:r>
              <a:rPr lang="nl-NL" i="1" dirty="0"/>
              <a:t> actions affecting </a:t>
            </a:r>
            <a:r>
              <a:rPr lang="nl-NL" i="1" dirty="0" err="1"/>
              <a:t>entities</a:t>
            </a:r>
            <a:r>
              <a:rPr lang="nl-NL" i="1" dirty="0"/>
              <a:t>. E.g.: “makelaar in de rol van maker van koopovereenkomst”, “koper”, “verkoper”, ”ODS-Provider” etc.</a:t>
            </a:r>
          </a:p>
        </p:txBody>
      </p:sp>
    </p:spTree>
    <p:extLst>
      <p:ext uri="{BB962C8B-B14F-4D97-AF65-F5344CB8AC3E}">
        <p14:creationId xmlns:p14="http://schemas.microsoft.com/office/powerpoint/2010/main" val="272680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E9EC52EF-190C-8A45-BCDD-944313831201}"/>
              </a:ext>
            </a:extLst>
          </p:cNvPr>
          <p:cNvSpPr txBox="1">
            <a:spLocks/>
          </p:cNvSpPr>
          <p:nvPr/>
        </p:nvSpPr>
        <p:spPr>
          <a:xfrm>
            <a:off x="838200" y="414286"/>
            <a:ext cx="10515600" cy="8595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PROV-O: Basic Properties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F98EBC1-259C-8247-BCCC-1BA8283BCD31}"/>
              </a:ext>
            </a:extLst>
          </p:cNvPr>
          <p:cNvSpPr/>
          <p:nvPr/>
        </p:nvSpPr>
        <p:spPr>
          <a:xfrm>
            <a:off x="4424516" y="4896465"/>
            <a:ext cx="3028336" cy="1091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:makenVanKoopovereenkomst</a:t>
            </a:r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5260C6A9-A00A-1249-916C-68E306B06C90}"/>
              </a:ext>
            </a:extLst>
          </p:cNvPr>
          <p:cNvSpPr/>
          <p:nvPr/>
        </p:nvSpPr>
        <p:spPr>
          <a:xfrm>
            <a:off x="7780421" y="2837530"/>
            <a:ext cx="2879558" cy="745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/>
              <a:t>:Koopovereenkomst</a:t>
            </a:r>
          </a:p>
        </p:txBody>
      </p:sp>
      <p:sp>
        <p:nvSpPr>
          <p:cNvPr id="20" name="Rechthoek met aan één zijde afgeschuinde hoeken 19">
            <a:extLst>
              <a:ext uri="{FF2B5EF4-FFF2-40B4-BE49-F238E27FC236}">
                <a16:creationId xmlns:a16="http://schemas.microsoft.com/office/drawing/2014/main" id="{4386B1F4-302F-B340-A4BA-8F4A308A9F10}"/>
              </a:ext>
            </a:extLst>
          </p:cNvPr>
          <p:cNvSpPr/>
          <p:nvPr/>
        </p:nvSpPr>
        <p:spPr>
          <a:xfrm>
            <a:off x="1636295" y="2091577"/>
            <a:ext cx="1130968" cy="753979"/>
          </a:xfrm>
          <a:prstGeom prst="snip2Same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:Chang Cho</a:t>
            </a:r>
          </a:p>
        </p:txBody>
      </p:sp>
      <p:sp>
        <p:nvSpPr>
          <p:cNvPr id="21" name="Rechthoek met aan één zijde afgeschuinde hoeken 20">
            <a:extLst>
              <a:ext uri="{FF2B5EF4-FFF2-40B4-BE49-F238E27FC236}">
                <a16:creationId xmlns:a16="http://schemas.microsoft.com/office/drawing/2014/main" id="{140384F2-7BA4-3646-A334-4B3D7C470425}"/>
              </a:ext>
            </a:extLst>
          </p:cNvPr>
          <p:cNvSpPr/>
          <p:nvPr/>
        </p:nvSpPr>
        <p:spPr>
          <a:xfrm>
            <a:off x="1636295" y="3657017"/>
            <a:ext cx="1130968" cy="753979"/>
          </a:xfrm>
          <a:prstGeom prst="snip2Same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:Bob</a:t>
            </a:r>
          </a:p>
        </p:txBody>
      </p:sp>
      <p:cxnSp>
        <p:nvCxnSpPr>
          <p:cNvPr id="24" name="Kromme verbindingslijn 23">
            <a:extLst>
              <a:ext uri="{FF2B5EF4-FFF2-40B4-BE49-F238E27FC236}">
                <a16:creationId xmlns:a16="http://schemas.microsoft.com/office/drawing/2014/main" id="{6260FD99-D4CE-224B-A837-D3F14DEFE98D}"/>
              </a:ext>
            </a:extLst>
          </p:cNvPr>
          <p:cNvCxnSpPr>
            <a:stCxn id="19" idx="4"/>
            <a:endCxn id="18" idx="3"/>
          </p:cNvCxnSpPr>
          <p:nvPr/>
        </p:nvCxnSpPr>
        <p:spPr>
          <a:xfrm rot="5400000">
            <a:off x="7407193" y="3629147"/>
            <a:ext cx="1858667" cy="17673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>
            <a:hlinkClick r:id="rId2"/>
            <a:extLst>
              <a:ext uri="{FF2B5EF4-FFF2-40B4-BE49-F238E27FC236}">
                <a16:creationId xmlns:a16="http://schemas.microsoft.com/office/drawing/2014/main" id="{6E653C22-4E89-A342-8AF3-AC2A6C70629F}"/>
              </a:ext>
            </a:extLst>
          </p:cNvPr>
          <p:cNvSpPr txBox="1"/>
          <p:nvPr/>
        </p:nvSpPr>
        <p:spPr>
          <a:xfrm>
            <a:off x="8003458" y="4512821"/>
            <a:ext cx="182062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/>
              <a:t>prov:</a:t>
            </a:r>
            <a:r>
              <a:rPr lang="en-US" sz="1400" b="1"/>
              <a:t>wasGeneratedBy</a:t>
            </a:r>
          </a:p>
        </p:txBody>
      </p:sp>
      <p:cxnSp>
        <p:nvCxnSpPr>
          <p:cNvPr id="26" name="Kromme verbindingslijn 25">
            <a:extLst>
              <a:ext uri="{FF2B5EF4-FFF2-40B4-BE49-F238E27FC236}">
                <a16:creationId xmlns:a16="http://schemas.microsoft.com/office/drawing/2014/main" id="{1BC5F51F-DBF7-014F-A508-38722C005FFC}"/>
              </a:ext>
            </a:extLst>
          </p:cNvPr>
          <p:cNvCxnSpPr>
            <a:cxnSpLocks/>
            <a:stCxn id="18" idx="1"/>
            <a:endCxn id="21" idx="1"/>
          </p:cNvCxnSpPr>
          <p:nvPr/>
        </p:nvCxnSpPr>
        <p:spPr>
          <a:xfrm rot="10800000">
            <a:off x="2201780" y="4410997"/>
            <a:ext cx="2222737" cy="10311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kstvak 36">
            <a:hlinkClick r:id="rId3"/>
            <a:extLst>
              <a:ext uri="{FF2B5EF4-FFF2-40B4-BE49-F238E27FC236}">
                <a16:creationId xmlns:a16="http://schemas.microsoft.com/office/drawing/2014/main" id="{064158A4-D354-D744-B7A8-B623E40BD1F5}"/>
              </a:ext>
            </a:extLst>
          </p:cNvPr>
          <p:cNvSpPr txBox="1"/>
          <p:nvPr/>
        </p:nvSpPr>
        <p:spPr>
          <a:xfrm>
            <a:off x="2344038" y="5015420"/>
            <a:ext cx="202350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err="1"/>
              <a:t>prov:</a:t>
            </a:r>
            <a:r>
              <a:rPr lang="en-US" sz="1400" b="1" dirty="0" err="1"/>
              <a:t>wasAssociatedWith</a:t>
            </a:r>
            <a:endParaRPr lang="en-US" sz="1400" b="1" dirty="0"/>
          </a:p>
        </p:txBody>
      </p:sp>
      <p:cxnSp>
        <p:nvCxnSpPr>
          <p:cNvPr id="38" name="Kromme verbindingslijn 37">
            <a:extLst>
              <a:ext uri="{FF2B5EF4-FFF2-40B4-BE49-F238E27FC236}">
                <a16:creationId xmlns:a16="http://schemas.microsoft.com/office/drawing/2014/main" id="{DFC2E53E-6AED-9A40-A23A-E34D076F5ABA}"/>
              </a:ext>
            </a:extLst>
          </p:cNvPr>
          <p:cNvCxnSpPr>
            <a:cxnSpLocks/>
            <a:stCxn id="19" idx="0"/>
            <a:endCxn id="20" idx="3"/>
          </p:cNvCxnSpPr>
          <p:nvPr/>
        </p:nvCxnSpPr>
        <p:spPr>
          <a:xfrm rot="16200000" flipV="1">
            <a:off x="5338014" y="-1044657"/>
            <a:ext cx="745953" cy="7018421"/>
          </a:xfrm>
          <a:prstGeom prst="curvedConnector3">
            <a:avLst>
              <a:gd name="adj1" fmla="val 1306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hlinkClick r:id="rId4"/>
            <a:extLst>
              <a:ext uri="{FF2B5EF4-FFF2-40B4-BE49-F238E27FC236}">
                <a16:creationId xmlns:a16="http://schemas.microsoft.com/office/drawing/2014/main" id="{2E3DF7B5-1B17-B84B-BCA3-951DEE4B7D5C}"/>
              </a:ext>
            </a:extLst>
          </p:cNvPr>
          <p:cNvSpPr txBox="1"/>
          <p:nvPr/>
        </p:nvSpPr>
        <p:spPr>
          <a:xfrm>
            <a:off x="4562169" y="1694954"/>
            <a:ext cx="186238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prov:</a:t>
            </a:r>
            <a:r>
              <a:rPr lang="en-US" sz="1400" b="1" dirty="0" err="1"/>
              <a:t>wasAttributedTo</a:t>
            </a:r>
            <a:endParaRPr lang="en-US" sz="1400" b="1" dirty="0"/>
          </a:p>
        </p:txBody>
      </p:sp>
      <p:grpSp>
        <p:nvGrpSpPr>
          <p:cNvPr id="53" name="Groep 52">
            <a:extLst>
              <a:ext uri="{FF2B5EF4-FFF2-40B4-BE49-F238E27FC236}">
                <a16:creationId xmlns:a16="http://schemas.microsoft.com/office/drawing/2014/main" id="{A56BAEDB-821D-F04C-A023-A270AC713183}"/>
              </a:ext>
            </a:extLst>
          </p:cNvPr>
          <p:cNvGrpSpPr/>
          <p:nvPr/>
        </p:nvGrpSpPr>
        <p:grpSpPr>
          <a:xfrm>
            <a:off x="7229956" y="319043"/>
            <a:ext cx="3401885" cy="1614650"/>
            <a:chOff x="7229955" y="784849"/>
            <a:chExt cx="1910649" cy="897837"/>
          </a:xfrm>
        </p:grpSpPr>
        <p:sp>
          <p:nvSpPr>
            <p:cNvPr id="49" name="Wolk 48">
              <a:extLst>
                <a:ext uri="{FF2B5EF4-FFF2-40B4-BE49-F238E27FC236}">
                  <a16:creationId xmlns:a16="http://schemas.microsoft.com/office/drawing/2014/main" id="{48F173FA-6F3C-2545-8101-F1F82315256D}"/>
                </a:ext>
              </a:extLst>
            </p:cNvPr>
            <p:cNvSpPr/>
            <p:nvPr/>
          </p:nvSpPr>
          <p:spPr>
            <a:xfrm>
              <a:off x="7229955" y="784849"/>
              <a:ext cx="1910649" cy="897837"/>
            </a:xfrm>
            <a:prstGeom prst="cloud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kstvak 51">
              <a:extLst>
                <a:ext uri="{FF2B5EF4-FFF2-40B4-BE49-F238E27FC236}">
                  <a16:creationId xmlns:a16="http://schemas.microsoft.com/office/drawing/2014/main" id="{48FD4F76-4B88-CB44-8AAE-FDC34334CBD5}"/>
                </a:ext>
              </a:extLst>
            </p:cNvPr>
            <p:cNvSpPr txBox="1"/>
            <p:nvPr/>
          </p:nvSpPr>
          <p:spPr>
            <a:xfrm>
              <a:off x="7402587" y="874459"/>
              <a:ext cx="1617287" cy="770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attribution is the ascribing of an entity to an agent.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000" dirty="0"/>
                <a:t>(in most cases equivalent to SKOS-LEX Agent. </a:t>
              </a:r>
            </a:p>
            <a:p>
              <a:pPr algn="ctr"/>
              <a:r>
                <a:rPr lang="en-US" sz="1000" dirty="0"/>
                <a:t>[</a:t>
              </a:r>
              <a:r>
                <a:rPr lang="en-US" sz="800" dirty="0">
                  <a:hlinkClick r:id="rId5"/>
                </a:rPr>
                <a:t>https://github.com/bp4mc2/bp4mc2-zvg/blob/master/docs/roles-and-classes.md</a:t>
              </a:r>
              <a:r>
                <a:rPr lang="en-US" sz="800" dirty="0"/>
                <a:t>])</a:t>
              </a:r>
            </a:p>
            <a:p>
              <a:pPr algn="ctr"/>
              <a:endParaRPr lang="en-US" sz="1400" dirty="0"/>
            </a:p>
          </p:txBody>
        </p:sp>
      </p:grpSp>
      <p:grpSp>
        <p:nvGrpSpPr>
          <p:cNvPr id="55" name="Groep 54">
            <a:extLst>
              <a:ext uri="{FF2B5EF4-FFF2-40B4-BE49-F238E27FC236}">
                <a16:creationId xmlns:a16="http://schemas.microsoft.com/office/drawing/2014/main" id="{7D82CB6B-D760-6B4D-A8BD-D26C26E8A2B2}"/>
              </a:ext>
            </a:extLst>
          </p:cNvPr>
          <p:cNvGrpSpPr/>
          <p:nvPr/>
        </p:nvGrpSpPr>
        <p:grpSpPr>
          <a:xfrm>
            <a:off x="8465575" y="4896465"/>
            <a:ext cx="3381002" cy="1622321"/>
            <a:chOff x="8465575" y="4896465"/>
            <a:chExt cx="3381002" cy="1622321"/>
          </a:xfrm>
        </p:grpSpPr>
        <p:sp>
          <p:nvSpPr>
            <p:cNvPr id="50" name="Wolk 49">
              <a:extLst>
                <a:ext uri="{FF2B5EF4-FFF2-40B4-BE49-F238E27FC236}">
                  <a16:creationId xmlns:a16="http://schemas.microsoft.com/office/drawing/2014/main" id="{247EDB2F-FF01-6842-9833-CE1DE5D870B9}"/>
                </a:ext>
              </a:extLst>
            </p:cNvPr>
            <p:cNvSpPr/>
            <p:nvPr/>
          </p:nvSpPr>
          <p:spPr>
            <a:xfrm>
              <a:off x="8465575" y="4896465"/>
              <a:ext cx="3381002" cy="1622321"/>
            </a:xfrm>
            <a:prstGeom prst="cloud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kstvak 53">
              <a:extLst>
                <a:ext uri="{FF2B5EF4-FFF2-40B4-BE49-F238E27FC236}">
                  <a16:creationId xmlns:a16="http://schemas.microsoft.com/office/drawing/2014/main" id="{36558BEE-D027-F34F-96FA-285B87C76868}"/>
                </a:ext>
              </a:extLst>
            </p:cNvPr>
            <p:cNvSpPr txBox="1"/>
            <p:nvPr/>
          </p:nvSpPr>
          <p:spPr>
            <a:xfrm>
              <a:off x="8641908" y="5122849"/>
              <a:ext cx="302833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Generation is the completion of production of a new entity by an activity. This entity did not exist before generation and becomes available for usage after this generation.</a:t>
              </a:r>
            </a:p>
          </p:txBody>
        </p:sp>
      </p:grpSp>
      <p:grpSp>
        <p:nvGrpSpPr>
          <p:cNvPr id="57" name="Groep 56">
            <a:extLst>
              <a:ext uri="{FF2B5EF4-FFF2-40B4-BE49-F238E27FC236}">
                <a16:creationId xmlns:a16="http://schemas.microsoft.com/office/drawing/2014/main" id="{A3934267-1B00-D74D-A56B-3CB7DBB29344}"/>
              </a:ext>
            </a:extLst>
          </p:cNvPr>
          <p:cNvGrpSpPr/>
          <p:nvPr/>
        </p:nvGrpSpPr>
        <p:grpSpPr>
          <a:xfrm>
            <a:off x="2767263" y="2177710"/>
            <a:ext cx="5116358" cy="2642886"/>
            <a:chOff x="-248264" y="5323197"/>
            <a:chExt cx="4390038" cy="1826055"/>
          </a:xfrm>
        </p:grpSpPr>
        <p:sp>
          <p:nvSpPr>
            <p:cNvPr id="51" name="Wolk 50">
              <a:extLst>
                <a:ext uri="{FF2B5EF4-FFF2-40B4-BE49-F238E27FC236}">
                  <a16:creationId xmlns:a16="http://schemas.microsoft.com/office/drawing/2014/main" id="{D60E5AE6-AC76-5745-A056-3978F38855DC}"/>
                </a:ext>
              </a:extLst>
            </p:cNvPr>
            <p:cNvSpPr/>
            <p:nvPr/>
          </p:nvSpPr>
          <p:spPr>
            <a:xfrm>
              <a:off x="-248264" y="5323197"/>
              <a:ext cx="4390038" cy="1826055"/>
            </a:xfrm>
            <a:prstGeom prst="cloud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kstvak 55">
              <a:extLst>
                <a:ext uri="{FF2B5EF4-FFF2-40B4-BE49-F238E27FC236}">
                  <a16:creationId xmlns:a16="http://schemas.microsoft.com/office/drawing/2014/main" id="{AEB25D51-99CA-1E4E-83C9-62EEF946E561}"/>
                </a:ext>
              </a:extLst>
            </p:cNvPr>
            <p:cNvSpPr txBox="1"/>
            <p:nvPr/>
          </p:nvSpPr>
          <p:spPr>
            <a:xfrm>
              <a:off x="91286" y="5688995"/>
              <a:ext cx="3773129" cy="1105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/>
                <a:t>An activity association is an assignment of responsibility to an agent for an activity, indicating that the agent had a role in the activity. It further allows for a plan to be specified, which is the plan intended by the agent to achieve some goals in the context of this activity.</a:t>
              </a:r>
            </a:p>
            <a:p>
              <a:pPr algn="ctr"/>
              <a:endParaRPr lang="en-US" sz="1300" dirty="0"/>
            </a:p>
            <a:p>
              <a:pPr algn="ctr"/>
              <a:r>
                <a:rPr lang="en-US" sz="1000" dirty="0"/>
                <a:t>(in most cases equivalent to SKOS-LEX Actor.</a:t>
              </a:r>
              <a:r>
                <a:rPr lang="en-US" sz="800" dirty="0"/>
                <a:t> </a:t>
              </a:r>
            </a:p>
            <a:p>
              <a:pPr algn="ctr"/>
              <a:r>
                <a:rPr lang="en-US" sz="800" dirty="0"/>
                <a:t>[</a:t>
              </a:r>
              <a:r>
                <a:rPr lang="en-US" sz="800" dirty="0">
                  <a:hlinkClick r:id="rId5"/>
                </a:rPr>
                <a:t>https://github.com/bp4mc2/bp4mc2-zvg/blob/master/docs/roles-and-classes.md</a:t>
              </a:r>
              <a:r>
                <a:rPr lang="en-US" sz="800" dirty="0"/>
                <a:t>]</a:t>
              </a:r>
              <a:r>
                <a:rPr lang="en-US" sz="1000" dirty="0"/>
                <a:t>)</a:t>
              </a:r>
            </a:p>
          </p:txBody>
        </p:sp>
      </p:grpSp>
      <p:cxnSp>
        <p:nvCxnSpPr>
          <p:cNvPr id="58" name="Kromme verbindingslijn 57">
            <a:extLst>
              <a:ext uri="{FF2B5EF4-FFF2-40B4-BE49-F238E27FC236}">
                <a16:creationId xmlns:a16="http://schemas.microsoft.com/office/drawing/2014/main" id="{2B4E1115-C70B-F249-9F7F-B074698C9EC0}"/>
              </a:ext>
            </a:extLst>
          </p:cNvPr>
          <p:cNvCxnSpPr>
            <a:cxnSpLocks/>
            <a:stCxn id="25" idx="2"/>
            <a:endCxn id="50" idx="3"/>
          </p:cNvCxnSpPr>
          <p:nvPr/>
        </p:nvCxnSpPr>
        <p:spPr>
          <a:xfrm rot="16200000" flipH="1">
            <a:off x="9450612" y="4283758"/>
            <a:ext cx="168625" cy="1242304"/>
          </a:xfrm>
          <a:prstGeom prst="curved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Kromme verbindingslijn 60">
            <a:extLst>
              <a:ext uri="{FF2B5EF4-FFF2-40B4-BE49-F238E27FC236}">
                <a16:creationId xmlns:a16="http://schemas.microsoft.com/office/drawing/2014/main" id="{9655C2E3-5283-544E-BD2C-7A7A99D5EE48}"/>
              </a:ext>
            </a:extLst>
          </p:cNvPr>
          <p:cNvCxnSpPr>
            <a:cxnSpLocks/>
            <a:stCxn id="36" idx="0"/>
            <a:endCxn id="49" idx="2"/>
          </p:cNvCxnSpPr>
          <p:nvPr/>
        </p:nvCxnSpPr>
        <p:spPr>
          <a:xfrm rot="5400000" flipH="1" flipV="1">
            <a:off x="6082641" y="537087"/>
            <a:ext cx="568586" cy="1747148"/>
          </a:xfrm>
          <a:prstGeom prst="curved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Kromme verbindingslijn 63">
            <a:extLst>
              <a:ext uri="{FF2B5EF4-FFF2-40B4-BE49-F238E27FC236}">
                <a16:creationId xmlns:a16="http://schemas.microsoft.com/office/drawing/2014/main" id="{C877C92F-E581-3441-8816-65B3DC978B78}"/>
              </a:ext>
            </a:extLst>
          </p:cNvPr>
          <p:cNvCxnSpPr>
            <a:cxnSpLocks/>
            <a:stCxn id="37" idx="0"/>
          </p:cNvCxnSpPr>
          <p:nvPr/>
        </p:nvCxnSpPr>
        <p:spPr>
          <a:xfrm rot="5400000" flipH="1" flipV="1">
            <a:off x="3313924" y="4576742"/>
            <a:ext cx="480544" cy="396813"/>
          </a:xfrm>
          <a:prstGeom prst="curved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al 4">
            <a:extLst>
              <a:ext uri="{FF2B5EF4-FFF2-40B4-BE49-F238E27FC236}">
                <a16:creationId xmlns:a16="http://schemas.microsoft.com/office/drawing/2014/main" id="{EE2C6069-BED7-7F4C-9217-E7640DFC270E}"/>
              </a:ext>
            </a:extLst>
          </p:cNvPr>
          <p:cNvSpPr/>
          <p:nvPr/>
        </p:nvSpPr>
        <p:spPr>
          <a:xfrm flipH="1">
            <a:off x="206528" y="5442155"/>
            <a:ext cx="1781299" cy="75398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2021-05-08</a:t>
            </a:r>
          </a:p>
        </p:txBody>
      </p:sp>
      <p:sp>
        <p:nvSpPr>
          <p:cNvPr id="30" name="Ovaal 29">
            <a:extLst>
              <a:ext uri="{FF2B5EF4-FFF2-40B4-BE49-F238E27FC236}">
                <a16:creationId xmlns:a16="http://schemas.microsoft.com/office/drawing/2014/main" id="{0A7F158B-93FD-7442-B585-EE7D2BA5174A}"/>
              </a:ext>
            </a:extLst>
          </p:cNvPr>
          <p:cNvSpPr/>
          <p:nvPr/>
        </p:nvSpPr>
        <p:spPr>
          <a:xfrm flipH="1">
            <a:off x="2422498" y="5969803"/>
            <a:ext cx="1781299" cy="75398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2021-05-08</a:t>
            </a:r>
          </a:p>
        </p:txBody>
      </p:sp>
      <p:cxnSp>
        <p:nvCxnSpPr>
          <p:cNvPr id="31" name="Kromme verbindingslijn 30">
            <a:extLst>
              <a:ext uri="{FF2B5EF4-FFF2-40B4-BE49-F238E27FC236}">
                <a16:creationId xmlns:a16="http://schemas.microsoft.com/office/drawing/2014/main" id="{FA9A0FD7-1224-9D4B-8CDC-675B3FE5D729}"/>
              </a:ext>
            </a:extLst>
          </p:cNvPr>
          <p:cNvCxnSpPr>
            <a:cxnSpLocks/>
            <a:stCxn id="18" idx="2"/>
            <a:endCxn id="30" idx="2"/>
          </p:cNvCxnSpPr>
          <p:nvPr/>
        </p:nvCxnSpPr>
        <p:spPr>
          <a:xfrm rot="5400000">
            <a:off x="4891767" y="5299876"/>
            <a:ext cx="358948" cy="17348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Kromme verbindingslijn 38">
            <a:extLst>
              <a:ext uri="{FF2B5EF4-FFF2-40B4-BE49-F238E27FC236}">
                <a16:creationId xmlns:a16="http://schemas.microsoft.com/office/drawing/2014/main" id="{AD6118B9-554F-0D4B-A196-A7359DA2B4D8}"/>
              </a:ext>
            </a:extLst>
          </p:cNvPr>
          <p:cNvCxnSpPr>
            <a:cxnSpLocks/>
            <a:stCxn id="18" idx="1"/>
            <a:endCxn id="5" idx="2"/>
          </p:cNvCxnSpPr>
          <p:nvPr/>
        </p:nvCxnSpPr>
        <p:spPr>
          <a:xfrm rot="10800000" flipV="1">
            <a:off x="1987828" y="5442155"/>
            <a:ext cx="2436689" cy="376990"/>
          </a:xfrm>
          <a:prstGeom prst="curvedConnector3">
            <a:avLst>
              <a:gd name="adj1" fmla="val -6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vak 40">
            <a:hlinkClick r:id="rId6"/>
            <a:extLst>
              <a:ext uri="{FF2B5EF4-FFF2-40B4-BE49-F238E27FC236}">
                <a16:creationId xmlns:a16="http://schemas.microsoft.com/office/drawing/2014/main" id="{E50C216D-D356-2944-A3BB-9538FD011957}"/>
              </a:ext>
            </a:extLst>
          </p:cNvPr>
          <p:cNvSpPr txBox="1"/>
          <p:nvPr/>
        </p:nvSpPr>
        <p:spPr>
          <a:xfrm>
            <a:off x="2377348" y="5636979"/>
            <a:ext cx="162672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/>
              <a:t>prov:</a:t>
            </a:r>
            <a:r>
              <a:rPr lang="en-US" sz="1400" b="1"/>
              <a:t>startedAtTime</a:t>
            </a:r>
          </a:p>
        </p:txBody>
      </p:sp>
      <p:sp>
        <p:nvSpPr>
          <p:cNvPr id="42" name="Tekstvak 41">
            <a:hlinkClick r:id="rId7"/>
            <a:extLst>
              <a:ext uri="{FF2B5EF4-FFF2-40B4-BE49-F238E27FC236}">
                <a16:creationId xmlns:a16="http://schemas.microsoft.com/office/drawing/2014/main" id="{7A9DCFFE-8B61-1049-A2D7-6A043E830BC6}"/>
              </a:ext>
            </a:extLst>
          </p:cNvPr>
          <p:cNvSpPr txBox="1"/>
          <p:nvPr/>
        </p:nvSpPr>
        <p:spPr>
          <a:xfrm>
            <a:off x="4582392" y="6123089"/>
            <a:ext cx="15653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/>
              <a:t>prov:</a:t>
            </a:r>
            <a:r>
              <a:rPr lang="en-US" sz="1400" b="1"/>
              <a:t>endedAtTime</a:t>
            </a:r>
          </a:p>
        </p:txBody>
      </p:sp>
    </p:spTree>
    <p:extLst>
      <p:ext uri="{BB962C8B-B14F-4D97-AF65-F5344CB8AC3E}">
        <p14:creationId xmlns:p14="http://schemas.microsoft.com/office/powerpoint/2010/main" val="262632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06373-06A9-484B-824C-E26CB86C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PROV-O: Basics Properties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FEE4A5-E8A7-4B41-9B69-2081AACC4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14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Properties: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- connections describing how entities, agents, and activities interact.</a:t>
            </a:r>
          </a:p>
        </p:txBody>
      </p:sp>
    </p:spTree>
    <p:extLst>
      <p:ext uri="{BB962C8B-B14F-4D97-AF65-F5344CB8AC3E}">
        <p14:creationId xmlns:p14="http://schemas.microsoft.com/office/powerpoint/2010/main" val="2793117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06373-06A9-484B-824C-E26CB86C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ZV possible approach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FEE4A5-E8A7-4B41-9B69-2081AACC4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14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Starting point terms </a:t>
            </a:r>
            <a:r>
              <a:rPr lang="en-US" b="1" dirty="0"/>
              <a:t>SIMPLE</a:t>
            </a:r>
          </a:p>
          <a:p>
            <a:r>
              <a:rPr lang="en-US" dirty="0"/>
              <a:t>The basics for the rest of the ontology</a:t>
            </a:r>
          </a:p>
          <a:p>
            <a:r>
              <a:rPr lang="en-US" dirty="0"/>
              <a:t>3 classes + 9 properties </a:t>
            </a:r>
          </a:p>
          <a:p>
            <a:pPr marL="0" indent="0">
              <a:buNone/>
            </a:pPr>
            <a:r>
              <a:rPr lang="en-US" dirty="0"/>
              <a:t>Expanded terms </a:t>
            </a:r>
            <a:r>
              <a:rPr lang="en-US" b="1" dirty="0"/>
              <a:t>ADVANCED </a:t>
            </a:r>
          </a:p>
          <a:p>
            <a:r>
              <a:rPr lang="en-US" dirty="0"/>
              <a:t>Extension of the starting point terms</a:t>
            </a:r>
          </a:p>
          <a:p>
            <a:r>
              <a:rPr lang="en-US" dirty="0"/>
              <a:t>7 classes + 18 properties </a:t>
            </a:r>
          </a:p>
          <a:p>
            <a:pPr marL="0" indent="0">
              <a:buNone/>
            </a:pPr>
            <a:r>
              <a:rPr lang="en-US" dirty="0"/>
              <a:t>Qualifying relationships </a:t>
            </a:r>
            <a:r>
              <a:rPr lang="en-US" b="1" dirty="0"/>
              <a:t>COMPLEX</a:t>
            </a:r>
          </a:p>
          <a:p>
            <a:r>
              <a:rPr lang="en-US" dirty="0"/>
              <a:t>Elaborate of the 14 Starting and expanded relationships</a:t>
            </a:r>
          </a:p>
          <a:p>
            <a:pPr marL="0" indent="0">
              <a:buNone/>
            </a:pPr>
            <a:r>
              <a:rPr lang="en-US" noProof="1"/>
              <a:t>GDPR Provenance Ontology </a:t>
            </a:r>
            <a:r>
              <a:rPr lang="en-US" b="1" noProof="1"/>
              <a:t>EXTENDED</a:t>
            </a:r>
          </a:p>
          <a:p>
            <a:r>
              <a:rPr lang="en-US" noProof="1"/>
              <a:t>&gt; 100 Classes and &gt; 40 properties</a:t>
            </a:r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058F754A-2567-AF45-8D34-86840BC2B7AA}"/>
              </a:ext>
            </a:extLst>
          </p:cNvPr>
          <p:cNvSpPr/>
          <p:nvPr/>
        </p:nvSpPr>
        <p:spPr>
          <a:xfrm>
            <a:off x="6422025" y="2128924"/>
            <a:ext cx="1550817" cy="591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700" dirty="0" err="1"/>
              <a:t>Entity</a:t>
            </a:r>
            <a:endParaRPr lang="nl-NL" sz="1700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49AF02C9-A87F-9A44-8DF2-DC10EEFA7934}"/>
              </a:ext>
            </a:extLst>
          </p:cNvPr>
          <p:cNvSpPr/>
          <p:nvPr/>
        </p:nvSpPr>
        <p:spPr>
          <a:xfrm>
            <a:off x="8246997" y="2061498"/>
            <a:ext cx="1550816" cy="5780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Activity</a:t>
            </a:r>
          </a:p>
        </p:txBody>
      </p:sp>
      <p:sp>
        <p:nvSpPr>
          <p:cNvPr id="8" name="Rechthoek met aan één zijde afgeschuinde hoeken 7">
            <a:extLst>
              <a:ext uri="{FF2B5EF4-FFF2-40B4-BE49-F238E27FC236}">
                <a16:creationId xmlns:a16="http://schemas.microsoft.com/office/drawing/2014/main" id="{8C52D13C-8122-B142-8825-F1A7422C6163}"/>
              </a:ext>
            </a:extLst>
          </p:cNvPr>
          <p:cNvSpPr/>
          <p:nvPr/>
        </p:nvSpPr>
        <p:spPr>
          <a:xfrm>
            <a:off x="7471588" y="1620299"/>
            <a:ext cx="1130968" cy="753979"/>
          </a:xfrm>
          <a:prstGeom prst="snip2Same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49131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39248A-F92F-4A49-8F9B-7C7C0D09C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PROV-O: Simple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169A57-8C2F-0548-B6D4-3E79EE39C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665" y="1873127"/>
            <a:ext cx="11390911" cy="4351338"/>
          </a:xfrm>
        </p:spPr>
        <p:txBody>
          <a:bodyPr>
            <a:normAutofit/>
          </a:bodyPr>
          <a:lstStyle/>
          <a:p>
            <a:r>
              <a:rPr lang="nl-NL" sz="1400" dirty="0">
                <a:solidFill>
                  <a:srgbClr val="8B26C9"/>
                </a:solidFill>
                <a:latin typeface="Helvetica" pitchFamily="2" charset="0"/>
              </a:rPr>
              <a:t>&lt;?</a:t>
            </a:r>
            <a:r>
              <a:rPr lang="nl-NL" sz="1400" dirty="0" err="1">
                <a:solidFill>
                  <a:srgbClr val="8B26C9"/>
                </a:solidFill>
                <a:latin typeface="Helvetica" pitchFamily="2" charset="0"/>
              </a:rPr>
              <a:t>xml</a:t>
            </a:r>
            <a:r>
              <a:rPr lang="nl-NL" sz="1400" dirty="0">
                <a:solidFill>
                  <a:srgbClr val="8B26C9"/>
                </a:solidFill>
                <a:latin typeface="Helvetica" pitchFamily="2" charset="0"/>
              </a:rPr>
              <a:t> </a:t>
            </a:r>
            <a:r>
              <a:rPr lang="nl-NL" sz="1400" dirty="0" err="1">
                <a:solidFill>
                  <a:srgbClr val="8B26C9"/>
                </a:solidFill>
                <a:latin typeface="Helvetica" pitchFamily="2" charset="0"/>
              </a:rPr>
              <a:t>version</a:t>
            </a:r>
            <a:r>
              <a:rPr lang="nl-NL" sz="1400" dirty="0">
                <a:solidFill>
                  <a:srgbClr val="8B26C9"/>
                </a:solidFill>
                <a:latin typeface="Helvetica" pitchFamily="2" charset="0"/>
              </a:rPr>
              <a:t>="1.0" </a:t>
            </a:r>
            <a:r>
              <a:rPr lang="nl-NL" sz="1400" dirty="0" err="1">
                <a:solidFill>
                  <a:srgbClr val="8B26C9"/>
                </a:solidFill>
                <a:latin typeface="Helvetica" pitchFamily="2" charset="0"/>
              </a:rPr>
              <a:t>encoding</a:t>
            </a:r>
            <a:r>
              <a:rPr lang="nl-NL" sz="1400" dirty="0">
                <a:solidFill>
                  <a:srgbClr val="8B26C9"/>
                </a:solidFill>
                <a:latin typeface="Helvetica" pitchFamily="2" charset="0"/>
              </a:rPr>
              <a:t>="UTF-8"?&gt;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&lt;</a:t>
            </a:r>
            <a:r>
              <a:rPr lang="nl-NL" sz="1400" dirty="0" err="1">
                <a:solidFill>
                  <a:srgbClr val="000096"/>
                </a:solidFill>
                <a:latin typeface="Helvetica" pitchFamily="2" charset="0"/>
              </a:rPr>
              <a:t>rdf:RDF</a:t>
            </a:r>
            <a:r>
              <a:rPr lang="nl-NL" sz="1400" dirty="0">
                <a:solidFill>
                  <a:srgbClr val="F5844C"/>
                </a:solidFill>
                <a:latin typeface="Helvetica" pitchFamily="2" charset="0"/>
              </a:rPr>
              <a:t> </a:t>
            </a:r>
            <a:r>
              <a:rPr lang="nl-NL" sz="1400" dirty="0" err="1">
                <a:solidFill>
                  <a:srgbClr val="F5844C"/>
                </a:solidFill>
                <a:latin typeface="Helvetica" pitchFamily="2" charset="0"/>
              </a:rPr>
              <a:t>xml:lang</a:t>
            </a:r>
            <a:r>
              <a:rPr lang="nl-NL" sz="1400" dirty="0">
                <a:solidFill>
                  <a:srgbClr val="FF8040"/>
                </a:solidFill>
                <a:latin typeface="Helvetica" pitchFamily="2" charset="0"/>
              </a:rPr>
              <a:t>=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"en"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F5844C"/>
                </a:solidFill>
                <a:latin typeface="Helvetica" pitchFamily="2" charset="0"/>
              </a:rPr>
              <a:t>    </a:t>
            </a:r>
            <a:r>
              <a:rPr lang="nl-NL" sz="1400" dirty="0" err="1">
                <a:solidFill>
                  <a:srgbClr val="0099CC"/>
                </a:solidFill>
                <a:latin typeface="Helvetica" pitchFamily="2" charset="0"/>
              </a:rPr>
              <a:t>xmlns:rdf</a:t>
            </a:r>
            <a:r>
              <a:rPr lang="nl-NL" sz="1400" dirty="0">
                <a:solidFill>
                  <a:srgbClr val="FF8040"/>
                </a:solidFill>
                <a:latin typeface="Helvetica" pitchFamily="2" charset="0"/>
              </a:rPr>
              <a:t>=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"http://www.w3.org/1999/02/22-rdf-syntax-ns#"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F5844C"/>
                </a:solidFill>
                <a:latin typeface="Helvetica" pitchFamily="2" charset="0"/>
              </a:rPr>
              <a:t>    </a:t>
            </a:r>
            <a:r>
              <a:rPr lang="nl-NL" sz="1400" dirty="0" err="1">
                <a:solidFill>
                  <a:srgbClr val="0099CC"/>
                </a:solidFill>
                <a:latin typeface="Helvetica" pitchFamily="2" charset="0"/>
              </a:rPr>
              <a:t>xmlns:rdfs</a:t>
            </a:r>
            <a:r>
              <a:rPr lang="nl-NL" sz="1400" dirty="0">
                <a:solidFill>
                  <a:srgbClr val="FF8040"/>
                </a:solidFill>
                <a:latin typeface="Helvetica" pitchFamily="2" charset="0"/>
              </a:rPr>
              <a:t>=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"http://www.w3.org/2000/01/</a:t>
            </a:r>
            <a:r>
              <a:rPr lang="nl-NL" sz="1400" dirty="0" err="1">
                <a:solidFill>
                  <a:srgbClr val="993300"/>
                </a:solidFill>
                <a:latin typeface="Helvetica" pitchFamily="2" charset="0"/>
              </a:rPr>
              <a:t>rdf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-schema#"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F5844C"/>
                </a:solidFill>
                <a:latin typeface="Helvetica" pitchFamily="2" charset="0"/>
              </a:rPr>
              <a:t>    </a:t>
            </a:r>
            <a:r>
              <a:rPr lang="nl-NL" sz="1400" dirty="0" err="1">
                <a:solidFill>
                  <a:srgbClr val="0099CC"/>
                </a:solidFill>
                <a:latin typeface="Helvetica" pitchFamily="2" charset="0"/>
              </a:rPr>
              <a:t>xmlns:prov</a:t>
            </a:r>
            <a:r>
              <a:rPr lang="nl-NL" sz="1400" dirty="0">
                <a:solidFill>
                  <a:srgbClr val="FF8040"/>
                </a:solidFill>
                <a:latin typeface="Helvetica" pitchFamily="2" charset="0"/>
              </a:rPr>
              <a:t>=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"http://www.w3.org/ns/</a:t>
            </a:r>
            <a:r>
              <a:rPr lang="nl-NL" sz="1400" dirty="0" err="1">
                <a:solidFill>
                  <a:srgbClr val="993300"/>
                </a:solidFill>
                <a:latin typeface="Helvetica" pitchFamily="2" charset="0"/>
              </a:rPr>
              <a:t>prov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#"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&gt;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    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    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&lt;</a:t>
            </a:r>
            <a:r>
              <a:rPr lang="nl-NL" sz="1400" dirty="0" err="1">
                <a:solidFill>
                  <a:srgbClr val="000096"/>
                </a:solidFill>
                <a:latin typeface="Helvetica" pitchFamily="2" charset="0"/>
              </a:rPr>
              <a:t>prov:Activity</a:t>
            </a:r>
            <a:r>
              <a:rPr lang="nl-NL" sz="1400" dirty="0">
                <a:solidFill>
                  <a:srgbClr val="F5844C"/>
                </a:solidFill>
                <a:latin typeface="Helvetica" pitchFamily="2" charset="0"/>
              </a:rPr>
              <a:t> </a:t>
            </a:r>
            <a:r>
              <a:rPr lang="nl-NL" sz="1400" dirty="0" err="1">
                <a:solidFill>
                  <a:srgbClr val="F5844C"/>
                </a:solidFill>
                <a:latin typeface="Helvetica" pitchFamily="2" charset="0"/>
              </a:rPr>
              <a:t>rdf:about</a:t>
            </a:r>
            <a:r>
              <a:rPr lang="nl-NL" sz="1400" dirty="0">
                <a:solidFill>
                  <a:srgbClr val="FF8040"/>
                </a:solidFill>
                <a:latin typeface="Helvetica" pitchFamily="2" charset="0"/>
              </a:rPr>
              <a:t>=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"Activiteit:makenVanKoopovereenkomst_ex1"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&gt;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        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&lt;</a:t>
            </a:r>
            <a:r>
              <a:rPr lang="nl-NL" sz="1400" dirty="0" err="1">
                <a:solidFill>
                  <a:srgbClr val="000096"/>
                </a:solidFill>
                <a:latin typeface="Helvetica" pitchFamily="2" charset="0"/>
              </a:rPr>
              <a:t>prov:startedAtTime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&gt;</a:t>
            </a: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2021-05-08T10:20:15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&lt;/</a:t>
            </a:r>
            <a:r>
              <a:rPr lang="nl-NL" sz="1400" dirty="0" err="1">
                <a:solidFill>
                  <a:srgbClr val="000096"/>
                </a:solidFill>
                <a:latin typeface="Helvetica" pitchFamily="2" charset="0"/>
              </a:rPr>
              <a:t>prov:startedAtTime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&gt;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        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&lt;</a:t>
            </a:r>
            <a:r>
              <a:rPr lang="nl-NL" sz="1400" dirty="0" err="1">
                <a:solidFill>
                  <a:srgbClr val="000096"/>
                </a:solidFill>
                <a:latin typeface="Helvetica" pitchFamily="2" charset="0"/>
              </a:rPr>
              <a:t>prov:endedAtTime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&gt;</a:t>
            </a: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2021-05-09T10:18:54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&lt;/</a:t>
            </a:r>
            <a:r>
              <a:rPr lang="nl-NL" sz="1400" dirty="0" err="1">
                <a:solidFill>
                  <a:srgbClr val="000096"/>
                </a:solidFill>
                <a:latin typeface="Helvetica" pitchFamily="2" charset="0"/>
              </a:rPr>
              <a:t>prov:endedAtTime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&gt;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        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&lt;</a:t>
            </a:r>
            <a:r>
              <a:rPr lang="nl-NL" sz="1400" dirty="0" err="1">
                <a:solidFill>
                  <a:srgbClr val="000096"/>
                </a:solidFill>
                <a:latin typeface="Helvetica" pitchFamily="2" charset="0"/>
              </a:rPr>
              <a:t>prov:generated</a:t>
            </a:r>
            <a:r>
              <a:rPr lang="nl-NL" sz="1400" dirty="0">
                <a:solidFill>
                  <a:srgbClr val="F5844C"/>
                </a:solidFill>
                <a:latin typeface="Helvetica" pitchFamily="2" charset="0"/>
              </a:rPr>
              <a:t> </a:t>
            </a:r>
            <a:r>
              <a:rPr lang="nl-NL" sz="1400" dirty="0" err="1">
                <a:solidFill>
                  <a:srgbClr val="F5844C"/>
                </a:solidFill>
                <a:latin typeface="Helvetica" pitchFamily="2" charset="0"/>
              </a:rPr>
              <a:t>rdf:resource</a:t>
            </a:r>
            <a:r>
              <a:rPr lang="nl-NL" sz="1400" dirty="0">
                <a:solidFill>
                  <a:srgbClr val="FF8040"/>
                </a:solidFill>
                <a:latin typeface="Helvetica" pitchFamily="2" charset="0"/>
              </a:rPr>
              <a:t>=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"http://</a:t>
            </a:r>
            <a:r>
              <a:rPr lang="nl-NL" sz="1400" dirty="0" err="1">
                <a:solidFill>
                  <a:srgbClr val="993300"/>
                </a:solidFill>
                <a:latin typeface="Helvetica" pitchFamily="2" charset="0"/>
              </a:rPr>
              <a:t>mak.zorgeloosvastgoed.nl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/</a:t>
            </a:r>
            <a:r>
              <a:rPr lang="nl-NL" sz="1400" dirty="0" err="1">
                <a:solidFill>
                  <a:srgbClr val="993300"/>
                </a:solidFill>
                <a:latin typeface="Helvetica" pitchFamily="2" charset="0"/>
              </a:rPr>
              <a:t>id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/koopovereenkomst/123e4567-e89b-12d3-a456-426614174000"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/&gt;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        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&lt;</a:t>
            </a:r>
            <a:r>
              <a:rPr lang="nl-NL" sz="1400" dirty="0" err="1">
                <a:solidFill>
                  <a:srgbClr val="000096"/>
                </a:solidFill>
                <a:latin typeface="Helvetica" pitchFamily="2" charset="0"/>
              </a:rPr>
              <a:t>prov:wasAssociatedWith</a:t>
            </a:r>
            <a:r>
              <a:rPr lang="nl-NL" sz="1400" dirty="0">
                <a:solidFill>
                  <a:srgbClr val="F5844C"/>
                </a:solidFill>
                <a:latin typeface="Helvetica" pitchFamily="2" charset="0"/>
              </a:rPr>
              <a:t> </a:t>
            </a:r>
            <a:r>
              <a:rPr lang="nl-NL" sz="1400" dirty="0" err="1">
                <a:solidFill>
                  <a:srgbClr val="F5844C"/>
                </a:solidFill>
                <a:latin typeface="Helvetica" pitchFamily="2" charset="0"/>
              </a:rPr>
              <a:t>rdf:resource</a:t>
            </a:r>
            <a:r>
              <a:rPr lang="nl-NL" sz="1400" dirty="0">
                <a:solidFill>
                  <a:srgbClr val="FF8040"/>
                </a:solidFill>
                <a:latin typeface="Helvetica" pitchFamily="2" charset="0"/>
              </a:rPr>
              <a:t>=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"</a:t>
            </a:r>
            <a:r>
              <a:rPr lang="nl-NL" sz="1400" dirty="0" err="1">
                <a:solidFill>
                  <a:srgbClr val="993300"/>
                </a:solidFill>
                <a:latin typeface="Helvetica" pitchFamily="2" charset="0"/>
              </a:rPr>
              <a:t>ex:Bob_Makelaar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"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/&gt;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    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&lt;/</a:t>
            </a:r>
            <a:r>
              <a:rPr lang="nl-NL" sz="1400" dirty="0" err="1">
                <a:solidFill>
                  <a:srgbClr val="000096"/>
                </a:solidFill>
                <a:latin typeface="Helvetica" pitchFamily="2" charset="0"/>
              </a:rPr>
              <a:t>prov:Activity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&gt;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    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    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&lt;</a:t>
            </a:r>
            <a:r>
              <a:rPr lang="nl-NL" sz="1400" dirty="0" err="1">
                <a:solidFill>
                  <a:srgbClr val="000096"/>
                </a:solidFill>
                <a:latin typeface="Helvetica" pitchFamily="2" charset="0"/>
              </a:rPr>
              <a:t>prov:Entity</a:t>
            </a:r>
            <a:r>
              <a:rPr lang="nl-NL" sz="1400" dirty="0">
                <a:solidFill>
                  <a:srgbClr val="F5844C"/>
                </a:solidFill>
                <a:latin typeface="Helvetica" pitchFamily="2" charset="0"/>
              </a:rPr>
              <a:t> </a:t>
            </a:r>
            <a:r>
              <a:rPr lang="nl-NL" sz="1400" dirty="0" err="1">
                <a:solidFill>
                  <a:srgbClr val="F5844C"/>
                </a:solidFill>
                <a:latin typeface="Helvetica" pitchFamily="2" charset="0"/>
              </a:rPr>
              <a:t>rdf:about</a:t>
            </a:r>
            <a:r>
              <a:rPr lang="nl-NL" sz="1400" dirty="0">
                <a:solidFill>
                  <a:srgbClr val="FF8040"/>
                </a:solidFill>
                <a:latin typeface="Helvetica" pitchFamily="2" charset="0"/>
              </a:rPr>
              <a:t>=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"http://</a:t>
            </a:r>
            <a:r>
              <a:rPr lang="nl-NL" sz="1400" dirty="0" err="1">
                <a:solidFill>
                  <a:srgbClr val="993300"/>
                </a:solidFill>
                <a:latin typeface="Helvetica" pitchFamily="2" charset="0"/>
              </a:rPr>
              <a:t>mak.zorgeloosvastgoed.nl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/</a:t>
            </a:r>
            <a:r>
              <a:rPr lang="nl-NL" sz="1400" dirty="0" err="1">
                <a:solidFill>
                  <a:srgbClr val="993300"/>
                </a:solidFill>
                <a:latin typeface="Helvetica" pitchFamily="2" charset="0"/>
              </a:rPr>
              <a:t>id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/koopovereenkomst/123e4567-e89b-12d3-a456-426614174000"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&gt;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        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&lt;</a:t>
            </a:r>
            <a:r>
              <a:rPr lang="nl-NL" sz="1400" dirty="0" err="1">
                <a:solidFill>
                  <a:srgbClr val="000096"/>
                </a:solidFill>
                <a:latin typeface="Helvetica" pitchFamily="2" charset="0"/>
              </a:rPr>
              <a:t>prov:generatedAtTime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&gt;</a:t>
            </a: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2021-05-09T10:20:15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&lt;/</a:t>
            </a:r>
            <a:r>
              <a:rPr lang="nl-NL" sz="1400" dirty="0" err="1">
                <a:solidFill>
                  <a:srgbClr val="000096"/>
                </a:solidFill>
                <a:latin typeface="Helvetica" pitchFamily="2" charset="0"/>
              </a:rPr>
              <a:t>prov:generatedAtTime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&gt;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        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&lt;</a:t>
            </a:r>
            <a:r>
              <a:rPr lang="nl-NL" sz="1400" dirty="0" err="1">
                <a:solidFill>
                  <a:srgbClr val="000096"/>
                </a:solidFill>
                <a:latin typeface="Helvetica" pitchFamily="2" charset="0"/>
              </a:rPr>
              <a:t>prov:wasAttributedTo</a:t>
            </a:r>
            <a:r>
              <a:rPr lang="nl-NL" sz="1400" dirty="0">
                <a:solidFill>
                  <a:srgbClr val="F5844C"/>
                </a:solidFill>
                <a:latin typeface="Helvetica" pitchFamily="2" charset="0"/>
              </a:rPr>
              <a:t> </a:t>
            </a:r>
            <a:r>
              <a:rPr lang="nl-NL" sz="1400" dirty="0" err="1">
                <a:solidFill>
                  <a:srgbClr val="F5844C"/>
                </a:solidFill>
                <a:latin typeface="Helvetica" pitchFamily="2" charset="0"/>
              </a:rPr>
              <a:t>rdf:resource</a:t>
            </a:r>
            <a:r>
              <a:rPr lang="nl-NL" sz="1400" dirty="0">
                <a:solidFill>
                  <a:srgbClr val="FF8040"/>
                </a:solidFill>
                <a:latin typeface="Helvetica" pitchFamily="2" charset="0"/>
              </a:rPr>
              <a:t>=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"</a:t>
            </a:r>
            <a:r>
              <a:rPr lang="nl-NL" sz="1400" dirty="0" err="1">
                <a:solidFill>
                  <a:srgbClr val="993300"/>
                </a:solidFill>
                <a:latin typeface="Helvetica" pitchFamily="2" charset="0"/>
              </a:rPr>
              <a:t>https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://</a:t>
            </a:r>
            <a:r>
              <a:rPr lang="nl-NL" sz="1400" dirty="0" err="1">
                <a:solidFill>
                  <a:srgbClr val="993300"/>
                </a:solidFill>
                <a:latin typeface="Helvetica" pitchFamily="2" charset="0"/>
              </a:rPr>
              <a:t>changchozv.inrupt.net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/profile/</a:t>
            </a:r>
            <a:r>
              <a:rPr lang="nl-NL" sz="1400" dirty="0" err="1">
                <a:solidFill>
                  <a:srgbClr val="993300"/>
                </a:solidFill>
                <a:latin typeface="Helvetica" pitchFamily="2" charset="0"/>
              </a:rPr>
              <a:t>card#me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"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/&gt;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        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&lt;</a:t>
            </a:r>
            <a:r>
              <a:rPr lang="nl-NL" sz="1400" dirty="0" err="1">
                <a:solidFill>
                  <a:srgbClr val="000096"/>
                </a:solidFill>
                <a:latin typeface="Helvetica" pitchFamily="2" charset="0"/>
              </a:rPr>
              <a:t>prov:wasGeneratedBy</a:t>
            </a:r>
            <a:r>
              <a:rPr lang="nl-NL" sz="1400" dirty="0">
                <a:solidFill>
                  <a:srgbClr val="F5844C"/>
                </a:solidFill>
                <a:latin typeface="Helvetica" pitchFamily="2" charset="0"/>
              </a:rPr>
              <a:t> </a:t>
            </a:r>
            <a:r>
              <a:rPr lang="nl-NL" sz="1400" dirty="0" err="1">
                <a:solidFill>
                  <a:srgbClr val="F5844C"/>
                </a:solidFill>
                <a:latin typeface="Helvetica" pitchFamily="2" charset="0"/>
              </a:rPr>
              <a:t>rdf:resource</a:t>
            </a:r>
            <a:r>
              <a:rPr lang="nl-NL" sz="1400" dirty="0">
                <a:solidFill>
                  <a:srgbClr val="FF8040"/>
                </a:solidFill>
                <a:latin typeface="Helvetica" pitchFamily="2" charset="0"/>
              </a:rPr>
              <a:t>=</a:t>
            </a:r>
            <a:r>
              <a:rPr lang="nl-NL" sz="1400" dirty="0">
                <a:solidFill>
                  <a:srgbClr val="993300"/>
                </a:solidFill>
                <a:latin typeface="Helvetica" pitchFamily="2" charset="0"/>
              </a:rPr>
              <a:t>"Activiteit:makenVanKoopovereenkomst_ex1"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/&gt;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    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&lt;/</a:t>
            </a:r>
            <a:r>
              <a:rPr lang="nl-NL" sz="1400" dirty="0" err="1">
                <a:solidFill>
                  <a:srgbClr val="000096"/>
                </a:solidFill>
                <a:latin typeface="Helvetica" pitchFamily="2" charset="0"/>
              </a:rPr>
              <a:t>prov:Entity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&gt;</a:t>
            </a:r>
            <a:br>
              <a:rPr lang="nl-NL" sz="14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&lt;/</a:t>
            </a:r>
            <a:r>
              <a:rPr lang="nl-NL" sz="1400" dirty="0" err="1">
                <a:solidFill>
                  <a:srgbClr val="000096"/>
                </a:solidFill>
                <a:latin typeface="Helvetica" pitchFamily="2" charset="0"/>
              </a:rPr>
              <a:t>rdf:RDF</a:t>
            </a:r>
            <a:r>
              <a:rPr lang="nl-NL" sz="1400" dirty="0">
                <a:solidFill>
                  <a:srgbClr val="000096"/>
                </a:solidFill>
                <a:latin typeface="Helvetica" pitchFamily="2" charset="0"/>
              </a:rPr>
              <a:t>&gt;</a:t>
            </a:r>
            <a:r>
              <a:rPr lang="nl-NL" sz="1400" dirty="0">
                <a:solidFill>
                  <a:srgbClr val="000000"/>
                </a:solidFill>
                <a:latin typeface="Helvetica" pitchFamily="2" charset="0"/>
              </a:rPr>
              <a:t>  </a:t>
            </a:r>
            <a:endParaRPr lang="nl-NL" sz="1400" dirty="0">
              <a:solidFill>
                <a:srgbClr val="993300"/>
              </a:solidFill>
              <a:latin typeface="Helvetica" pitchFamily="2" charset="0"/>
            </a:endParaRPr>
          </a:p>
          <a:p>
            <a:pPr marL="0" indent="0">
              <a:buNone/>
            </a:pPr>
            <a:endParaRPr lang="nl-NL" sz="1400" dirty="0"/>
          </a:p>
        </p:txBody>
      </p:sp>
      <p:sp>
        <p:nvSpPr>
          <p:cNvPr id="5" name="Tekstvak 4">
            <a:hlinkClick r:id="rId2"/>
            <a:extLst>
              <a:ext uri="{FF2B5EF4-FFF2-40B4-BE49-F238E27FC236}">
                <a16:creationId xmlns:a16="http://schemas.microsoft.com/office/drawing/2014/main" id="{9059A283-7406-FF4E-BF95-C9A23FA9CDD7}"/>
              </a:ext>
            </a:extLst>
          </p:cNvPr>
          <p:cNvSpPr txBox="1"/>
          <p:nvPr/>
        </p:nvSpPr>
        <p:spPr>
          <a:xfrm>
            <a:off x="555665" y="5954109"/>
            <a:ext cx="10580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[</a:t>
            </a:r>
            <a:r>
              <a:rPr lang="nl-NL" sz="1400" dirty="0" err="1"/>
              <a:t>related</a:t>
            </a:r>
            <a:r>
              <a:rPr lang="nl-NL" sz="1400" dirty="0"/>
              <a:t> </a:t>
            </a:r>
            <a:r>
              <a:rPr lang="nl-NL" sz="1400" dirty="0" err="1"/>
              <a:t>to</a:t>
            </a:r>
            <a:r>
              <a:rPr lang="nl-NL" sz="1400" dirty="0"/>
              <a:t> ZV-Koopovereenkomst </a:t>
            </a:r>
            <a:r>
              <a:rPr lang="nl-NL" sz="1400" dirty="0" err="1"/>
              <a:t>example</a:t>
            </a:r>
            <a:r>
              <a:rPr lang="nl-NL" sz="1400" dirty="0"/>
              <a:t>: </a:t>
            </a:r>
            <a:r>
              <a:rPr lang="nl-NL" sz="1400" dirty="0" err="1"/>
              <a:t>https</a:t>
            </a:r>
            <a:r>
              <a:rPr lang="nl-NL" sz="1400" dirty="0"/>
              <a:t>://</a:t>
            </a:r>
            <a:r>
              <a:rPr lang="nl-NL" sz="1400" dirty="0" err="1"/>
              <a:t>github.com</a:t>
            </a:r>
            <a:r>
              <a:rPr lang="nl-NL" sz="1400" dirty="0"/>
              <a:t>/bp4mc2/bp4mc2-zvg/</a:t>
            </a:r>
            <a:r>
              <a:rPr lang="nl-NL" sz="1400" dirty="0" err="1"/>
              <a:t>blob</a:t>
            </a:r>
            <a:r>
              <a:rPr lang="nl-NL" sz="1400" dirty="0"/>
              <a:t>/master/informatiemodel/voorbeeld/</a:t>
            </a:r>
            <a:r>
              <a:rPr lang="nl-NL" sz="1400" dirty="0" err="1"/>
              <a:t>voorbeeld.rdf</a:t>
            </a:r>
            <a:r>
              <a:rPr lang="nl-NL" sz="1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84712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39248A-F92F-4A49-8F9B-7C7C0D09C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PROV-O: Simple</a:t>
            </a:r>
          </a:p>
        </p:txBody>
      </p:sp>
      <p:sp>
        <p:nvSpPr>
          <p:cNvPr id="6" name="Tekstvak 5">
            <a:hlinkClick r:id="rId2"/>
            <a:extLst>
              <a:ext uri="{FF2B5EF4-FFF2-40B4-BE49-F238E27FC236}">
                <a16:creationId xmlns:a16="http://schemas.microsoft.com/office/drawing/2014/main" id="{0E6CAAA1-3193-614E-9E5C-B77EF3314966}"/>
              </a:ext>
            </a:extLst>
          </p:cNvPr>
          <p:cNvSpPr txBox="1"/>
          <p:nvPr/>
        </p:nvSpPr>
        <p:spPr>
          <a:xfrm>
            <a:off x="555665" y="5954109"/>
            <a:ext cx="10580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[</a:t>
            </a:r>
            <a:r>
              <a:rPr lang="nl-NL" sz="1400" dirty="0" err="1"/>
              <a:t>related</a:t>
            </a:r>
            <a:r>
              <a:rPr lang="nl-NL" sz="1400" dirty="0"/>
              <a:t> </a:t>
            </a:r>
            <a:r>
              <a:rPr lang="nl-NL" sz="1400" dirty="0" err="1"/>
              <a:t>to</a:t>
            </a:r>
            <a:r>
              <a:rPr lang="nl-NL" sz="1400" dirty="0"/>
              <a:t> ZV-Koopovereenkomst </a:t>
            </a:r>
            <a:r>
              <a:rPr lang="nl-NL" sz="1400" dirty="0" err="1"/>
              <a:t>example</a:t>
            </a:r>
            <a:r>
              <a:rPr lang="nl-NL" sz="1400" dirty="0"/>
              <a:t>: </a:t>
            </a:r>
            <a:r>
              <a:rPr lang="nl-NL" sz="1400" dirty="0" err="1"/>
              <a:t>https</a:t>
            </a:r>
            <a:r>
              <a:rPr lang="nl-NL" sz="1400" dirty="0"/>
              <a:t>://</a:t>
            </a:r>
            <a:r>
              <a:rPr lang="nl-NL" sz="1400" dirty="0" err="1"/>
              <a:t>github.com</a:t>
            </a:r>
            <a:r>
              <a:rPr lang="nl-NL" sz="1400" dirty="0"/>
              <a:t>/bp4mc2/bp4mc2-zvg/</a:t>
            </a:r>
            <a:r>
              <a:rPr lang="nl-NL" sz="1400" dirty="0" err="1"/>
              <a:t>blob</a:t>
            </a:r>
            <a:r>
              <a:rPr lang="nl-NL" sz="1400" dirty="0"/>
              <a:t>/master/informatiemodel/voorbeeld/</a:t>
            </a:r>
            <a:r>
              <a:rPr lang="nl-NL" sz="1400" dirty="0" err="1"/>
              <a:t>voorbeeld.rdf</a:t>
            </a:r>
            <a:r>
              <a:rPr lang="nl-NL" sz="1400" dirty="0"/>
              <a:t>]</a:t>
            </a:r>
          </a:p>
        </p:txBody>
      </p:sp>
      <p:pic>
        <p:nvPicPr>
          <p:cNvPr id="10" name="Tijdelijke aanduiding voor inhoud 9">
            <a:extLst>
              <a:ext uri="{FF2B5EF4-FFF2-40B4-BE49-F238E27FC236}">
                <a16:creationId xmlns:a16="http://schemas.microsoft.com/office/drawing/2014/main" id="{371D96E0-88A4-064A-A0E5-0BE33D548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196935"/>
            <a:ext cx="12192000" cy="2711352"/>
          </a:xfrm>
        </p:spPr>
      </p:pic>
    </p:spTree>
    <p:extLst>
      <p:ext uri="{BB962C8B-B14F-4D97-AF65-F5344CB8AC3E}">
        <p14:creationId xmlns:p14="http://schemas.microsoft.com/office/powerpoint/2010/main" val="284361017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1805</Words>
  <Application>Microsoft Macintosh PowerPoint</Application>
  <PresentationFormat>Breedbeeld</PresentationFormat>
  <Paragraphs>90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Kantoorthema</vt:lpstr>
      <vt:lpstr>PROVENANCE at a glance</vt:lpstr>
      <vt:lpstr>Expressing provenance in ZV</vt:lpstr>
      <vt:lpstr>PROV-O: Basic Classes</vt:lpstr>
      <vt:lpstr>PROV-O: Basic Classes</vt:lpstr>
      <vt:lpstr>PowerPoint-presentatie</vt:lpstr>
      <vt:lpstr>PROV-O: Basics Properties</vt:lpstr>
      <vt:lpstr>ZV possible approach</vt:lpstr>
      <vt:lpstr>PROV-O: Simple</vt:lpstr>
      <vt:lpstr>PROV-O: Simple</vt:lpstr>
      <vt:lpstr>PROV-O: Complex</vt:lpstr>
      <vt:lpstr>PROV-O: Complex</vt:lpstr>
      <vt:lpstr>GdPROV: Extended</vt:lpstr>
      <vt:lpstr>GdPROV: Extended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PROV-Ontology</dc:title>
  <dc:creator>Damir Hubanic</dc:creator>
  <cp:lastModifiedBy>Damir Hubanic</cp:lastModifiedBy>
  <cp:revision>57</cp:revision>
  <dcterms:created xsi:type="dcterms:W3CDTF">2021-04-28T06:50:51Z</dcterms:created>
  <dcterms:modified xsi:type="dcterms:W3CDTF">2021-05-09T09:21:15Z</dcterms:modified>
</cp:coreProperties>
</file>