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3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13B27-5969-AA4B-8BC5-7858BA5F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9E1CE7C-A35F-D94A-AD6B-30B7ED65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ADBA7D-494F-B146-BAD7-619EA838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89C7D-D376-2648-B74E-785A9B44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182F-BC8C-C341-9C91-59CFEAE1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94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D34FB-AA33-0F42-B5FA-091E8815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952E52-8C9B-2042-9CCA-DCC7D1F1E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A20AB9-7BDE-574C-A393-2D9C097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F4DA7E-4C2A-0D4C-A0A4-5E18131B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2A73E9-DE7A-6741-8F26-80A45D71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28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B09002F-C0AF-3446-AFE3-EB60CB2C8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DCD3AB-15E7-8C41-8D7E-FB476C7B2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70B261-1F44-DA48-ACB5-2B17A984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73A104-29B6-2D4E-A164-76933F4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4443DC-BE93-7D4A-AC10-E49C7ED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41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27D35-FD82-1D42-B7CB-949104E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8016DA-BDB7-8340-881C-E448B5A9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09615B-EAD4-7346-8CEF-B286027F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7C6C33-6BE3-A240-AF4F-670F15DA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F44E39-5A02-8641-B242-876E22C0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1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B7115-7074-6F4D-A166-9749DE31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284540-450C-9F49-810A-CCC95E2D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C8F1A0-D22E-1140-B258-CBC5D8EA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51A9E6-AF72-5D4B-AA01-ADE1756C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A4D896-56CB-694C-8D6F-B41233F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4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FF32D-0A5D-1F42-8085-53CBC43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C202C8-54DB-D547-AA71-69C2305F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4C072A-0A3B-2446-BA7C-04A33AEF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D45A94-9CFC-1744-AEBC-50BE59B5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F41A55-E772-E247-8A69-E7A59211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1148E5-E757-6F44-9DA3-7CC7C60E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73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FC70A-A930-4A49-BABF-7A75814A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6D223-E5C1-F843-9240-DE346F74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D49B82-5D26-CE4D-8781-52562E064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952E652-D1BC-6C42-9C44-3B7362AA5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76B6FEC-D63B-984C-9501-D1AC30022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6C4BDC-9E4F-CF48-88A3-0C393C95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D2F620-018D-854C-B04E-6400A768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3D5852-A55F-5F40-972D-A48248E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40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EB83-1469-814D-8F87-8A41721A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C3B82D-8A29-0A4B-867C-5001339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4BD89C7-8E6F-EA4B-86C4-C58774BF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39BB70D-8E46-D840-ABCD-DDEFF585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55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CE48C67-0A7B-3D46-818B-7C0C0634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7D89851-9E19-9547-8D8B-BC1F3464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9FE002-72A3-1046-B90B-8628B81F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5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CEE4F-9682-E94F-B6DB-B2B95ED2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E82BB2-259C-E84E-8F6C-C5D58C2D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903C9B-AC51-E44C-B0CC-BEA8CEC72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EB3E21-8BD9-9C4A-A4B5-2D63190E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7ABA9E-D596-0D49-8C62-7BB37B25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7EF9D0C-5723-A644-8279-615C3D5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A3015-1452-9042-AA6D-2E313E83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4F44C8-1E20-7E4A-9854-6BEE2B909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8AF87B-C84F-A34A-96E2-5E9C25AF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ACF569-2EF0-EF4C-B196-9CC188F9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FCCC3F-43C6-7C4B-B515-C4F230B7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7CF5A6-B75B-E94E-BFF3-3F9212B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7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69B0A04-0033-BC43-B6A6-5FC92A85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F66E1A-D76B-E04A-A7FF-A95E5A30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80BC94-D91B-EE48-9A54-0712E9C36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60162-BDD8-3247-8174-391786223EDF}" type="datetimeFigureOut">
              <a:rPr lang="nl-NL" smtClean="0"/>
              <a:t>05-10-20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B678FC-AFA5-3546-B1DC-386CAF942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BAA029-F663-AB4D-9A68-20B9FA0B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33AC-56F0-EB43-A805-E21EF3BBD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60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C3E59-6723-3145-BE1D-50A34166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Versiebeheer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A30B3B-958E-1E4B-B5B1-5027CECD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de eenheid die je wilt beheren? (En ook wilt publiceren)</a:t>
            </a:r>
          </a:p>
          <a:p>
            <a:r>
              <a:rPr lang="nl-NL" dirty="0"/>
              <a:t>Welke informatie wil je kwijt?</a:t>
            </a:r>
          </a:p>
          <a:p>
            <a:pPr lvl="1"/>
            <a:r>
              <a:rPr lang="nl-NL" dirty="0"/>
              <a:t>Bv: “deze versie is geldig op…”</a:t>
            </a:r>
          </a:p>
          <a:p>
            <a:pPr lvl="1"/>
            <a:r>
              <a:rPr lang="nl-NL" dirty="0"/>
              <a:t>“deze versie mag je gebruiken in…”</a:t>
            </a:r>
          </a:p>
          <a:p>
            <a:pPr lvl="1"/>
            <a:r>
              <a:rPr lang="nl-NL" dirty="0"/>
              <a:t>“deze versie is afkomstig uit…”</a:t>
            </a:r>
          </a:p>
          <a:p>
            <a:pPr lvl="1"/>
            <a:endParaRPr lang="nl-NL" dirty="0"/>
          </a:p>
          <a:p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versioning</a:t>
            </a:r>
            <a:r>
              <a:rPr lang="nl-NL" dirty="0"/>
              <a:t>: major – minor – patch</a:t>
            </a:r>
          </a:p>
          <a:p>
            <a:r>
              <a:rPr lang="nl-NL" dirty="0"/>
              <a:t>FRBR model: werk – expressie – manifestatie - item</a:t>
            </a:r>
          </a:p>
        </p:txBody>
      </p:sp>
    </p:spTree>
    <p:extLst>
      <p:ext uri="{BB962C8B-B14F-4D97-AF65-F5344CB8AC3E}">
        <p14:creationId xmlns:p14="http://schemas.microsoft.com/office/powerpoint/2010/main" val="59889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7801085-D1E2-574A-8A6C-4F34BE8E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641350"/>
            <a:ext cx="121031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A11B892-1B40-6744-9001-38F17652B209}"/>
              </a:ext>
            </a:extLst>
          </p:cNvPr>
          <p:cNvSpPr txBox="1"/>
          <p:nvPr/>
        </p:nvSpPr>
        <p:spPr>
          <a:xfrm>
            <a:off x="2014151" y="1210962"/>
            <a:ext cx="910377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Lucida Console" panose="020B0609040504020204" pitchFamily="49" charset="0"/>
              </a:rPr>
              <a:t>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</a:t>
            </a:r>
            <a:r>
              <a:rPr lang="nl-NL" sz="1200" dirty="0" err="1">
                <a:latin typeface="Lucida Console" panose="020B0609040504020204" pitchFamily="49" charset="0"/>
              </a:rPr>
              <a:t>kad</a:t>
            </a:r>
            <a:r>
              <a:rPr lang="nl-NL" sz="1200" dirty="0">
                <a:latin typeface="Lucida Console" panose="020B0609040504020204" pitchFamily="49" charset="0"/>
              </a:rPr>
              <a:t>&gt; a </a:t>
            </a:r>
            <a:r>
              <a:rPr lang="nl-NL" sz="1200" dirty="0" err="1">
                <a:latin typeface="Lucida Console" panose="020B0609040504020204" pitchFamily="49" charset="0"/>
              </a:rPr>
              <a:t>owl:Ontology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"Domein Kadaster";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 err="1">
                <a:latin typeface="Lucida Console" panose="020B0609040504020204" pitchFamily="49" charset="0"/>
              </a:rPr>
              <a:t>kad:Bewaarder</a:t>
            </a:r>
            <a:r>
              <a:rPr lang="nl-NL" sz="1200" dirty="0"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latin typeface="Lucida Console" panose="020B0609040504020204" pitchFamily="49" charset="0"/>
              </a:rPr>
              <a:t>skos:Concept</a:t>
            </a:r>
            <a:r>
              <a:rPr lang="nl-NL" sz="1200" dirty="0"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latin typeface="Lucida Console" panose="020B0609040504020204" pitchFamily="49" charset="0"/>
              </a:rPr>
              <a:t>skoslex:Agent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#</a:t>
            </a:r>
            <a:r>
              <a:rPr lang="nl-NL" sz="1200" dirty="0" err="1">
                <a:latin typeface="Lucida Console" panose="020B0609040504020204" pitchFamily="49" charset="0"/>
              </a:rPr>
              <a:t>skos:exactMatch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brk:Bewaarder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             #Weggehaald, want dit is een </a:t>
            </a:r>
            <a:r>
              <a:rPr lang="nl-NL" sz="1200" dirty="0" err="1">
                <a:latin typeface="Lucida Console" panose="020B0609040504020204" pitchFamily="49" charset="0"/>
              </a:rPr>
              <a:t>broken</a:t>
            </a:r>
            <a:r>
              <a:rPr lang="nl-NL" sz="1200" dirty="0">
                <a:latin typeface="Lucida Console" panose="020B0609040504020204" pitchFamily="49" charset="0"/>
              </a:rPr>
              <a:t> link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</a:t>
            </a:r>
            <a:r>
              <a:rPr lang="nl-NL" sz="1200" dirty="0" err="1">
                <a:latin typeface="Lucida Console" panose="020B0609040504020204" pitchFamily="49" charset="0"/>
              </a:rPr>
              <a:t>Bewaarder"@nl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skos:definition</a:t>
            </a:r>
            <a:r>
              <a:rPr lang="nl-NL" sz="1200" dirty="0">
                <a:latin typeface="Lucida Console" panose="020B0609040504020204" pitchFamily="49" charset="0"/>
              </a:rPr>
              <a:t> "Een functionaris die onverminderd [...]";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dcterms:source</a:t>
            </a:r>
            <a:r>
              <a:rPr lang="nl-NL" sz="1200" dirty="0"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latin typeface="Lucida Console" panose="020B0609040504020204" pitchFamily="49" charset="0"/>
              </a:rPr>
              <a:t>wetten.overheid.nl</a:t>
            </a:r>
            <a:r>
              <a:rPr lang="nl-NL" sz="1200" dirty="0">
                <a:latin typeface="Lucida Console" panose="020B0609040504020204" pitchFamily="49" charset="0"/>
              </a:rPr>
              <a:t>/jci1.3:c:BWBR0004541&amp;hoofdstuk=1&amp;artikel=6&gt;;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skosthes:broaderGeneric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zv:Rechtspersoon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 err="1">
              <a:latin typeface="Lucida Console" panose="020B0609040504020204" pitchFamily="49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6F3800F-61F8-5740-821D-8A6726C2CD93}"/>
              </a:ext>
            </a:extLst>
          </p:cNvPr>
          <p:cNvSpPr txBox="1"/>
          <p:nvPr/>
        </p:nvSpPr>
        <p:spPr>
          <a:xfrm>
            <a:off x="222421" y="185352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HUIDIG MODEL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9E51B22A-8874-6442-A69D-F72462B33241}"/>
              </a:ext>
            </a:extLst>
          </p:cNvPr>
          <p:cNvSpPr/>
          <p:nvPr/>
        </p:nvSpPr>
        <p:spPr>
          <a:xfrm>
            <a:off x="1902941" y="1186248"/>
            <a:ext cx="5622324" cy="7166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07594429-BD25-1F4C-9E12-8652305A2163}"/>
              </a:ext>
            </a:extLst>
          </p:cNvPr>
          <p:cNvSpPr/>
          <p:nvPr/>
        </p:nvSpPr>
        <p:spPr>
          <a:xfrm>
            <a:off x="1853513" y="1973301"/>
            <a:ext cx="9264411" cy="1573088"/>
          </a:xfrm>
          <a:prstGeom prst="roundRect">
            <a:avLst>
              <a:gd name="adj" fmla="val 724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05DC6D7-705E-5046-B2E4-33028BD333EC}"/>
              </a:ext>
            </a:extLst>
          </p:cNvPr>
          <p:cNvSpPr txBox="1"/>
          <p:nvPr/>
        </p:nvSpPr>
        <p:spPr>
          <a:xfrm>
            <a:off x="180426" y="1359928"/>
            <a:ext cx="16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begrippenkader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C45102F-653F-FE49-AA80-258EA0561D8E}"/>
              </a:ext>
            </a:extLst>
          </p:cNvPr>
          <p:cNvSpPr txBox="1"/>
          <p:nvPr/>
        </p:nvSpPr>
        <p:spPr>
          <a:xfrm>
            <a:off x="599314" y="245745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</a:t>
            </a:r>
          </a:p>
        </p:txBody>
      </p:sp>
    </p:spTree>
    <p:extLst>
      <p:ext uri="{BB962C8B-B14F-4D97-AF65-F5344CB8AC3E}">
        <p14:creationId xmlns:p14="http://schemas.microsoft.com/office/powerpoint/2010/main" val="394428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A11B892-1B40-6744-9001-38F17652B209}"/>
              </a:ext>
            </a:extLst>
          </p:cNvPr>
          <p:cNvSpPr txBox="1"/>
          <p:nvPr/>
        </p:nvSpPr>
        <p:spPr>
          <a:xfrm>
            <a:off x="2014151" y="1210962"/>
            <a:ext cx="910377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Lucida Console" panose="020B0609040504020204" pitchFamily="49" charset="0"/>
              </a:rPr>
              <a:t>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</a:t>
            </a:r>
            <a:r>
              <a:rPr lang="nl-NL" sz="1200" dirty="0" err="1">
                <a:latin typeface="Lucida Console" panose="020B0609040504020204" pitchFamily="49" charset="0"/>
              </a:rPr>
              <a:t>kad</a:t>
            </a:r>
            <a:r>
              <a:rPr lang="nl-NL" sz="1200" dirty="0">
                <a:latin typeface="Lucida Console" panose="020B0609040504020204" pitchFamily="49" charset="0"/>
              </a:rPr>
              <a:t>&gt; a </a:t>
            </a:r>
            <a:r>
              <a:rPr lang="nl-NL" sz="1200" dirty="0" err="1">
                <a:latin typeface="Lucida Console" panose="020B0609040504020204" pitchFamily="49" charset="0"/>
              </a:rPr>
              <a:t>owl:Ontology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"Domein Kadaster";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 err="1">
                <a:latin typeface="Lucida Console" panose="020B0609040504020204" pitchFamily="49" charset="0"/>
              </a:rPr>
              <a:t>kad:Bewaarder</a:t>
            </a:r>
            <a:r>
              <a:rPr lang="nl-NL" sz="1200" dirty="0"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latin typeface="Lucida Console" panose="020B0609040504020204" pitchFamily="49" charset="0"/>
              </a:rPr>
              <a:t>skos:Concept</a:t>
            </a:r>
            <a:r>
              <a:rPr lang="nl-NL" sz="1200" dirty="0"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latin typeface="Lucida Console" panose="020B0609040504020204" pitchFamily="49" charset="0"/>
              </a:rPr>
              <a:t>skoslex:Agent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#</a:t>
            </a:r>
            <a:r>
              <a:rPr lang="nl-NL" sz="1200" dirty="0" err="1">
                <a:latin typeface="Lucida Console" panose="020B0609040504020204" pitchFamily="49" charset="0"/>
              </a:rPr>
              <a:t>skos:exactMatch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brk:Bewaarder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             #Weggehaald, want dit is een </a:t>
            </a:r>
            <a:r>
              <a:rPr lang="nl-NL" sz="1200" dirty="0" err="1">
                <a:latin typeface="Lucida Console" panose="020B0609040504020204" pitchFamily="49" charset="0"/>
              </a:rPr>
              <a:t>broken</a:t>
            </a:r>
            <a:r>
              <a:rPr lang="nl-NL" sz="1200" dirty="0">
                <a:latin typeface="Lucida Console" panose="020B0609040504020204" pitchFamily="49" charset="0"/>
              </a:rPr>
              <a:t> link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</a:t>
            </a:r>
            <a:r>
              <a:rPr lang="nl-NL" sz="1200" dirty="0" err="1">
                <a:latin typeface="Lucida Console" panose="020B0609040504020204" pitchFamily="49" charset="0"/>
              </a:rPr>
              <a:t>Bewaarder"@nl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skos:definition</a:t>
            </a:r>
            <a:r>
              <a:rPr lang="nl-NL" sz="1200" dirty="0">
                <a:latin typeface="Lucida Console" panose="020B0609040504020204" pitchFamily="49" charset="0"/>
              </a:rPr>
              <a:t> "Een functionaris die onverminderd [...]";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dcterms:source</a:t>
            </a:r>
            <a:r>
              <a:rPr lang="nl-NL" sz="1200" dirty="0"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latin typeface="Lucida Console" panose="020B0609040504020204" pitchFamily="49" charset="0"/>
              </a:rPr>
              <a:t>wetten.overheid.nl</a:t>
            </a:r>
            <a:r>
              <a:rPr lang="nl-NL" sz="1200" dirty="0">
                <a:latin typeface="Lucida Console" panose="020B0609040504020204" pitchFamily="49" charset="0"/>
              </a:rPr>
              <a:t>/jci1.3:c:BWBR0004541&amp;hoofdstuk=1&amp;artikel=6&gt;;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skosthes:broaderGeneric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zv:Rechtspersoon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skos:inScheme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stelsel:Zorgeloosvastgoed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stelsel:Kadaster</a:t>
            </a:r>
            <a:endParaRPr lang="nl-NL" sz="1200" dirty="0">
              <a:solidFill>
                <a:srgbClr val="FF0000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Stelsel:Kadaster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skos:ConceptScheme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“Kadaster begrippenstelsel”;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.</a:t>
            </a:r>
            <a:endParaRPr lang="nl-NL" sz="1200" dirty="0">
              <a:latin typeface="Lucida Console" panose="020B0609040504020204" pitchFamily="49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6F3800F-61F8-5740-821D-8A6726C2CD93}"/>
              </a:ext>
            </a:extLst>
          </p:cNvPr>
          <p:cNvSpPr txBox="1"/>
          <p:nvPr/>
        </p:nvSpPr>
        <p:spPr>
          <a:xfrm>
            <a:off x="222421" y="185352"/>
            <a:ext cx="954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HUIDIG MODEL – Uitgebreid met begrippenstelsel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9E51B22A-8874-6442-A69D-F72462B33241}"/>
              </a:ext>
            </a:extLst>
          </p:cNvPr>
          <p:cNvSpPr/>
          <p:nvPr/>
        </p:nvSpPr>
        <p:spPr>
          <a:xfrm>
            <a:off x="1902941" y="1186248"/>
            <a:ext cx="5622324" cy="7166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07594429-BD25-1F4C-9E12-8652305A2163}"/>
              </a:ext>
            </a:extLst>
          </p:cNvPr>
          <p:cNvSpPr/>
          <p:nvPr/>
        </p:nvSpPr>
        <p:spPr>
          <a:xfrm>
            <a:off x="1853513" y="1973301"/>
            <a:ext cx="9264411" cy="1733726"/>
          </a:xfrm>
          <a:prstGeom prst="roundRect">
            <a:avLst>
              <a:gd name="adj" fmla="val 724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05DC6D7-705E-5046-B2E4-33028BD333EC}"/>
              </a:ext>
            </a:extLst>
          </p:cNvPr>
          <p:cNvSpPr txBox="1"/>
          <p:nvPr/>
        </p:nvSpPr>
        <p:spPr>
          <a:xfrm>
            <a:off x="180426" y="1359928"/>
            <a:ext cx="16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begrippenkader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C45102F-653F-FE49-AA80-258EA0561D8E}"/>
              </a:ext>
            </a:extLst>
          </p:cNvPr>
          <p:cNvSpPr txBox="1"/>
          <p:nvPr/>
        </p:nvSpPr>
        <p:spPr>
          <a:xfrm>
            <a:off x="599314" y="245745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</a:t>
            </a: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8CBCDD1A-EEC8-5D48-821C-76FFD4AB6690}"/>
              </a:ext>
            </a:extLst>
          </p:cNvPr>
          <p:cNvSpPr/>
          <p:nvPr/>
        </p:nvSpPr>
        <p:spPr>
          <a:xfrm>
            <a:off x="1865870" y="3777388"/>
            <a:ext cx="5622324" cy="7166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CB4CDF3-10F7-2B45-84D1-828F1236C287}"/>
              </a:ext>
            </a:extLst>
          </p:cNvPr>
          <p:cNvSpPr txBox="1"/>
          <p:nvPr/>
        </p:nvSpPr>
        <p:spPr>
          <a:xfrm>
            <a:off x="157004" y="3897861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begrippenstelsel</a:t>
            </a:r>
          </a:p>
        </p:txBody>
      </p:sp>
    </p:spTree>
    <p:extLst>
      <p:ext uri="{BB962C8B-B14F-4D97-AF65-F5344CB8AC3E}">
        <p14:creationId xmlns:p14="http://schemas.microsoft.com/office/powerpoint/2010/main" val="111678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A11B892-1B40-6744-9001-38F17652B209}"/>
              </a:ext>
            </a:extLst>
          </p:cNvPr>
          <p:cNvSpPr txBox="1"/>
          <p:nvPr/>
        </p:nvSpPr>
        <p:spPr>
          <a:xfrm>
            <a:off x="2014151" y="1210962"/>
            <a:ext cx="91037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Lucida Console" panose="020B0609040504020204" pitchFamily="49" charset="0"/>
              </a:rPr>
              <a:t>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</a:t>
            </a:r>
            <a:r>
              <a:rPr lang="nl-NL" sz="1200" dirty="0" err="1">
                <a:latin typeface="Lucida Console" panose="020B0609040504020204" pitchFamily="49" charset="0"/>
              </a:rPr>
              <a:t>kad</a:t>
            </a:r>
            <a:r>
              <a:rPr lang="nl-NL" sz="1200" dirty="0">
                <a:latin typeface="Lucida Console" panose="020B0609040504020204" pitchFamily="49" charset="0"/>
              </a:rPr>
              <a:t>&gt; a </a:t>
            </a:r>
            <a:r>
              <a:rPr lang="nl-NL" sz="1200" dirty="0" err="1">
                <a:latin typeface="Lucida Console" panose="020B0609040504020204" pitchFamily="49" charset="0"/>
              </a:rPr>
              <a:t>owl:Ontology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"Domein Kadaster";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 err="1">
                <a:latin typeface="Lucida Console" panose="020B0609040504020204" pitchFamily="49" charset="0"/>
              </a:rPr>
              <a:t>kad:Bewaarder</a:t>
            </a:r>
            <a:r>
              <a:rPr lang="nl-NL" sz="1200" dirty="0"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latin typeface="Lucida Console" panose="020B0609040504020204" pitchFamily="49" charset="0"/>
              </a:rPr>
              <a:t>skos:Concept</a:t>
            </a:r>
            <a:r>
              <a:rPr lang="nl-NL" sz="1200" dirty="0"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latin typeface="Lucida Console" panose="020B0609040504020204" pitchFamily="49" charset="0"/>
              </a:rPr>
              <a:t>skoslex:Agent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#</a:t>
            </a:r>
            <a:r>
              <a:rPr lang="nl-NL" sz="1200" dirty="0" err="1">
                <a:latin typeface="Lucida Console" panose="020B0609040504020204" pitchFamily="49" charset="0"/>
              </a:rPr>
              <a:t>skos:exactMatch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brk:Bewaarder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             #Weggehaald, want dit is een </a:t>
            </a:r>
            <a:r>
              <a:rPr lang="nl-NL" sz="1200" dirty="0" err="1">
                <a:latin typeface="Lucida Console" panose="020B0609040504020204" pitchFamily="49" charset="0"/>
              </a:rPr>
              <a:t>broken</a:t>
            </a:r>
            <a:r>
              <a:rPr lang="nl-NL" sz="1200" dirty="0">
                <a:latin typeface="Lucida Console" panose="020B0609040504020204" pitchFamily="49" charset="0"/>
              </a:rPr>
              <a:t> link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</a:t>
            </a:r>
            <a:r>
              <a:rPr lang="nl-NL" sz="1200" dirty="0" err="1">
                <a:latin typeface="Lucida Console" panose="020B0609040504020204" pitchFamily="49" charset="0"/>
              </a:rPr>
              <a:t>Bewaarder"@nl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skos:definition</a:t>
            </a:r>
            <a:r>
              <a:rPr lang="nl-NL" sz="1200" dirty="0">
                <a:latin typeface="Lucida Console" panose="020B0609040504020204" pitchFamily="49" charset="0"/>
              </a:rPr>
              <a:t> "Een functionaris die onverminderd [...]";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dcterms:source</a:t>
            </a:r>
            <a:r>
              <a:rPr lang="nl-NL" sz="1200" dirty="0"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latin typeface="Lucida Console" panose="020B0609040504020204" pitchFamily="49" charset="0"/>
              </a:rPr>
              <a:t>wetten.overheid.nl</a:t>
            </a:r>
            <a:r>
              <a:rPr lang="nl-NL" sz="1200" dirty="0">
                <a:latin typeface="Lucida Console" panose="020B0609040504020204" pitchFamily="49" charset="0"/>
              </a:rPr>
              <a:t>/jci1.3:c:BWBR0004541&amp;hoofdstuk=1&amp;artikel=6&gt;;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skosthes:broaderGeneric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zv:Rechtspersoon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skos:inScheme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stelsel:Zorgeloosvastgoed</a:t>
            </a:r>
            <a:r>
              <a:rPr lang="nl-NL" sz="1200" dirty="0"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latin typeface="Lucida Console" panose="020B0609040504020204" pitchFamily="49" charset="0"/>
              </a:rPr>
              <a:t>stelsel:Kadaster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rdfs:isDefinedBy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/data/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kad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&gt;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 err="1">
                <a:latin typeface="Lucida Console" panose="020B0609040504020204" pitchFamily="49" charset="0"/>
              </a:rPr>
              <a:t>Stelsel:Kadaster</a:t>
            </a:r>
            <a:r>
              <a:rPr lang="nl-NL" sz="1200" dirty="0"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latin typeface="Lucida Console" panose="020B0609040504020204" pitchFamily="49" charset="0"/>
              </a:rPr>
              <a:t>skos:ConceptScheme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“Kadaster begrippenstelsel”;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6F3800F-61F8-5740-821D-8A6726C2CD93}"/>
              </a:ext>
            </a:extLst>
          </p:cNvPr>
          <p:cNvSpPr txBox="1"/>
          <p:nvPr/>
        </p:nvSpPr>
        <p:spPr>
          <a:xfrm>
            <a:off x="222421" y="185352"/>
            <a:ext cx="11026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HUIDIG MODEL – Expliciteren relatie naar begrippenkader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9E51B22A-8874-6442-A69D-F72462B33241}"/>
              </a:ext>
            </a:extLst>
          </p:cNvPr>
          <p:cNvSpPr/>
          <p:nvPr/>
        </p:nvSpPr>
        <p:spPr>
          <a:xfrm>
            <a:off x="1902941" y="1186248"/>
            <a:ext cx="5622324" cy="7166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07594429-BD25-1F4C-9E12-8652305A2163}"/>
              </a:ext>
            </a:extLst>
          </p:cNvPr>
          <p:cNvSpPr/>
          <p:nvPr/>
        </p:nvSpPr>
        <p:spPr>
          <a:xfrm>
            <a:off x="1853513" y="1973301"/>
            <a:ext cx="9264411" cy="1883026"/>
          </a:xfrm>
          <a:prstGeom prst="roundRect">
            <a:avLst>
              <a:gd name="adj" fmla="val 724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05DC6D7-705E-5046-B2E4-33028BD333EC}"/>
              </a:ext>
            </a:extLst>
          </p:cNvPr>
          <p:cNvSpPr txBox="1"/>
          <p:nvPr/>
        </p:nvSpPr>
        <p:spPr>
          <a:xfrm>
            <a:off x="180426" y="1359928"/>
            <a:ext cx="16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begrippenkader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C45102F-653F-FE49-AA80-258EA0561D8E}"/>
              </a:ext>
            </a:extLst>
          </p:cNvPr>
          <p:cNvSpPr txBox="1"/>
          <p:nvPr/>
        </p:nvSpPr>
        <p:spPr>
          <a:xfrm>
            <a:off x="599314" y="245745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</a:t>
            </a: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8CBCDD1A-EEC8-5D48-821C-76FFD4AB6690}"/>
              </a:ext>
            </a:extLst>
          </p:cNvPr>
          <p:cNvSpPr/>
          <p:nvPr/>
        </p:nvSpPr>
        <p:spPr>
          <a:xfrm>
            <a:off x="1865870" y="3962741"/>
            <a:ext cx="5622324" cy="7166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CB4CDF3-10F7-2B45-84D1-828F1236C287}"/>
              </a:ext>
            </a:extLst>
          </p:cNvPr>
          <p:cNvSpPr txBox="1"/>
          <p:nvPr/>
        </p:nvSpPr>
        <p:spPr>
          <a:xfrm>
            <a:off x="157004" y="4083214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begrippenstelsel</a:t>
            </a:r>
          </a:p>
        </p:txBody>
      </p:sp>
    </p:spTree>
    <p:extLst>
      <p:ext uri="{BB962C8B-B14F-4D97-AF65-F5344CB8AC3E}">
        <p14:creationId xmlns:p14="http://schemas.microsoft.com/office/powerpoint/2010/main" val="2237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A11B892-1B40-6744-9001-38F17652B209}"/>
              </a:ext>
            </a:extLst>
          </p:cNvPr>
          <p:cNvSpPr txBox="1"/>
          <p:nvPr/>
        </p:nvSpPr>
        <p:spPr>
          <a:xfrm>
            <a:off x="2001794" y="1223319"/>
            <a:ext cx="91037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Lucida Console" panose="020B0609040504020204" pitchFamily="49" charset="0"/>
              </a:rPr>
              <a:t>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</a:t>
            </a:r>
            <a:r>
              <a:rPr lang="nl-NL" sz="1200" dirty="0" err="1">
                <a:latin typeface="Lucida Console" panose="020B0609040504020204" pitchFamily="49" charset="0"/>
              </a:rPr>
              <a:t>kad</a:t>
            </a:r>
            <a:r>
              <a:rPr lang="nl-NL" sz="1200" dirty="0">
                <a:latin typeface="Lucida Console" panose="020B0609040504020204" pitchFamily="49" charset="0"/>
              </a:rPr>
              <a:t>&gt; a </a:t>
            </a:r>
            <a:r>
              <a:rPr lang="nl-NL" sz="1200" dirty="0" err="1">
                <a:latin typeface="Lucida Console" panose="020B0609040504020204" pitchFamily="49" charset="0"/>
              </a:rPr>
              <a:t>owl:Ontology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"Domein Kadaster";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&lt;http://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/data/kad-v0.1&gt; a 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owl:Ontology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"Domein Kadaster, versie 0.1";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owl:versionInfo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“0.1.0”;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dct:isVersionOf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/data/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kad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&gt;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nl-NL" sz="1200" dirty="0" err="1">
                <a:latin typeface="Lucida Console" panose="020B0609040504020204" pitchFamily="49" charset="0"/>
              </a:rPr>
              <a:t>kad:Bewaarder</a:t>
            </a:r>
            <a:r>
              <a:rPr lang="nl-NL" sz="1200" dirty="0"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latin typeface="Lucida Console" panose="020B0609040504020204" pitchFamily="49" charset="0"/>
              </a:rPr>
              <a:t>skos:Concept</a:t>
            </a:r>
            <a:r>
              <a:rPr lang="nl-NL" sz="1200" dirty="0"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latin typeface="Lucida Console" panose="020B0609040504020204" pitchFamily="49" charset="0"/>
              </a:rPr>
              <a:t>skoslex:Agent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#</a:t>
            </a:r>
            <a:r>
              <a:rPr lang="nl-NL" sz="1200" dirty="0" err="1">
                <a:latin typeface="Lucida Console" panose="020B0609040504020204" pitchFamily="49" charset="0"/>
              </a:rPr>
              <a:t>skos:exactMatch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brk:Bewaarder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             #Weggehaald, want dit is een </a:t>
            </a:r>
            <a:r>
              <a:rPr lang="nl-NL" sz="1200" dirty="0" err="1">
                <a:latin typeface="Lucida Console" panose="020B0609040504020204" pitchFamily="49" charset="0"/>
              </a:rPr>
              <a:t>broken</a:t>
            </a:r>
            <a:r>
              <a:rPr lang="nl-NL" sz="1200" dirty="0">
                <a:latin typeface="Lucida Console" panose="020B0609040504020204" pitchFamily="49" charset="0"/>
              </a:rPr>
              <a:t> link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</a:t>
            </a:r>
            <a:r>
              <a:rPr lang="nl-NL" sz="1200" dirty="0" err="1">
                <a:latin typeface="Lucida Console" panose="020B0609040504020204" pitchFamily="49" charset="0"/>
              </a:rPr>
              <a:t>Bewaarder"@nl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skos:definition</a:t>
            </a:r>
            <a:r>
              <a:rPr lang="nl-NL" sz="1200" dirty="0">
                <a:latin typeface="Lucida Console" panose="020B0609040504020204" pitchFamily="49" charset="0"/>
              </a:rPr>
              <a:t> "Een functionaris die onverminderd [...]";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dcterms:source</a:t>
            </a:r>
            <a:r>
              <a:rPr lang="nl-NL" sz="1200" dirty="0"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latin typeface="Lucida Console" panose="020B0609040504020204" pitchFamily="49" charset="0"/>
              </a:rPr>
              <a:t>wetten.overheid.nl</a:t>
            </a:r>
            <a:r>
              <a:rPr lang="nl-NL" sz="1200" dirty="0">
                <a:latin typeface="Lucida Console" panose="020B0609040504020204" pitchFamily="49" charset="0"/>
              </a:rPr>
              <a:t>/jci1.3:c:BWBR0004541&amp;hoofdstuk=1&amp;artikel=6&gt;;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skosthes:broaderGeneric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zv:Rechtspersoon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skos:inScheme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stelsel:Zorgeloosvastgoed</a:t>
            </a:r>
            <a:r>
              <a:rPr lang="nl-NL" sz="1200" dirty="0"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latin typeface="Lucida Console" panose="020B0609040504020204" pitchFamily="49" charset="0"/>
              </a:rPr>
              <a:t>stelsel:Kadaster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rdfs:isDefinedBy</a:t>
            </a:r>
            <a:r>
              <a:rPr lang="nl-NL" sz="1200" dirty="0"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/data/kad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-v0.1</a:t>
            </a:r>
            <a:r>
              <a:rPr lang="nl-NL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 err="1">
                <a:latin typeface="Lucida Console" panose="020B0609040504020204" pitchFamily="49" charset="0"/>
              </a:rPr>
              <a:t>Stelsel:Kadaster</a:t>
            </a:r>
            <a:r>
              <a:rPr lang="nl-NL" sz="1200" dirty="0"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latin typeface="Lucida Console" panose="020B0609040504020204" pitchFamily="49" charset="0"/>
              </a:rPr>
              <a:t>skos:ConceptScheme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“Kadaster begrippenstelsel”;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6F3800F-61F8-5740-821D-8A6726C2CD93}"/>
              </a:ext>
            </a:extLst>
          </p:cNvPr>
          <p:cNvSpPr txBox="1"/>
          <p:nvPr/>
        </p:nvSpPr>
        <p:spPr>
          <a:xfrm>
            <a:off x="222421" y="185352"/>
            <a:ext cx="587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HUIDIG MODEL – </a:t>
            </a:r>
            <a:r>
              <a:rPr lang="nl-NL" sz="3600" dirty="0" err="1"/>
              <a:t>Versionering</a:t>
            </a:r>
            <a:endParaRPr lang="nl-NL" sz="3600" dirty="0"/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9E51B22A-8874-6442-A69D-F72462B33241}"/>
              </a:ext>
            </a:extLst>
          </p:cNvPr>
          <p:cNvSpPr/>
          <p:nvPr/>
        </p:nvSpPr>
        <p:spPr>
          <a:xfrm>
            <a:off x="1902941" y="1186248"/>
            <a:ext cx="5622324" cy="7166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07594429-BD25-1F4C-9E12-8652305A2163}"/>
              </a:ext>
            </a:extLst>
          </p:cNvPr>
          <p:cNvSpPr/>
          <p:nvPr/>
        </p:nvSpPr>
        <p:spPr>
          <a:xfrm>
            <a:off x="1853513" y="3048340"/>
            <a:ext cx="9264411" cy="1883026"/>
          </a:xfrm>
          <a:prstGeom prst="roundRect">
            <a:avLst>
              <a:gd name="adj" fmla="val 724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05DC6D7-705E-5046-B2E4-33028BD333EC}"/>
              </a:ext>
            </a:extLst>
          </p:cNvPr>
          <p:cNvSpPr txBox="1"/>
          <p:nvPr/>
        </p:nvSpPr>
        <p:spPr>
          <a:xfrm>
            <a:off x="180426" y="1359928"/>
            <a:ext cx="16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begrippenkader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C45102F-653F-FE49-AA80-258EA0561D8E}"/>
              </a:ext>
            </a:extLst>
          </p:cNvPr>
          <p:cNvSpPr txBox="1"/>
          <p:nvPr/>
        </p:nvSpPr>
        <p:spPr>
          <a:xfrm>
            <a:off x="599314" y="35324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</a:t>
            </a: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8CBCDD1A-EEC8-5D48-821C-76FFD4AB6690}"/>
              </a:ext>
            </a:extLst>
          </p:cNvPr>
          <p:cNvSpPr/>
          <p:nvPr/>
        </p:nvSpPr>
        <p:spPr>
          <a:xfrm>
            <a:off x="1865870" y="5037780"/>
            <a:ext cx="5622324" cy="7166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CB4CDF3-10F7-2B45-84D1-828F1236C287}"/>
              </a:ext>
            </a:extLst>
          </p:cNvPr>
          <p:cNvSpPr txBox="1"/>
          <p:nvPr/>
        </p:nvSpPr>
        <p:spPr>
          <a:xfrm>
            <a:off x="157004" y="5158253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begrippenstelsel</a:t>
            </a:r>
          </a:p>
        </p:txBody>
      </p:sp>
      <p:sp>
        <p:nvSpPr>
          <p:cNvPr id="10" name="Afgeronde rechthoek 9">
            <a:extLst>
              <a:ext uri="{FF2B5EF4-FFF2-40B4-BE49-F238E27FC236}">
                <a16:creationId xmlns:a16="http://schemas.microsoft.com/office/drawing/2014/main" id="{75951578-3521-0E49-AB88-84DBC75337EF}"/>
              </a:ext>
            </a:extLst>
          </p:cNvPr>
          <p:cNvSpPr/>
          <p:nvPr/>
        </p:nvSpPr>
        <p:spPr>
          <a:xfrm>
            <a:off x="1907056" y="1968846"/>
            <a:ext cx="6198975" cy="9730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989875E-E9F9-E14B-823D-71ED923081DA}"/>
              </a:ext>
            </a:extLst>
          </p:cNvPr>
          <p:cNvSpPr txBox="1"/>
          <p:nvPr/>
        </p:nvSpPr>
        <p:spPr>
          <a:xfrm>
            <a:off x="599314" y="224858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versie</a:t>
            </a:r>
          </a:p>
        </p:txBody>
      </p:sp>
    </p:spTree>
    <p:extLst>
      <p:ext uri="{BB962C8B-B14F-4D97-AF65-F5344CB8AC3E}">
        <p14:creationId xmlns:p14="http://schemas.microsoft.com/office/powerpoint/2010/main" val="139934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A11B892-1B40-6744-9001-38F17652B209}"/>
              </a:ext>
            </a:extLst>
          </p:cNvPr>
          <p:cNvSpPr txBox="1"/>
          <p:nvPr/>
        </p:nvSpPr>
        <p:spPr>
          <a:xfrm>
            <a:off x="2001794" y="1224004"/>
            <a:ext cx="910377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Lucida Console" panose="020B0609040504020204" pitchFamily="49" charset="0"/>
              </a:rPr>
              <a:t>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</a:t>
            </a:r>
            <a:r>
              <a:rPr lang="nl-NL" sz="1200" dirty="0" err="1">
                <a:latin typeface="Lucida Console" panose="020B0609040504020204" pitchFamily="49" charset="0"/>
              </a:rPr>
              <a:t>kad</a:t>
            </a:r>
            <a:r>
              <a:rPr lang="nl-NL" sz="1200" dirty="0">
                <a:latin typeface="Lucida Console" panose="020B0609040504020204" pitchFamily="49" charset="0"/>
              </a:rPr>
              <a:t>&gt; a </a:t>
            </a:r>
            <a:r>
              <a:rPr lang="nl-NL" sz="1200" dirty="0" err="1">
                <a:latin typeface="Lucida Console" panose="020B0609040504020204" pitchFamily="49" charset="0"/>
              </a:rPr>
              <a:t>owl:Ontology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"Domein Kadaster";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>
                <a:latin typeface="Lucida Console" panose="020B0609040504020204" pitchFamily="49" charset="0"/>
              </a:rPr>
              <a:t>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/data/kad-v0.1&gt; a </a:t>
            </a:r>
            <a:r>
              <a:rPr lang="nl-NL" sz="1200" dirty="0" err="1">
                <a:latin typeface="Lucida Console" panose="020B0609040504020204" pitchFamily="49" charset="0"/>
              </a:rPr>
              <a:t>owl:Ontology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"Domein Kadaster, versie 0.1";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owl:versionInfo</a:t>
            </a:r>
            <a:r>
              <a:rPr lang="nl-NL" sz="1200" dirty="0">
                <a:latin typeface="Lucida Console" panose="020B0609040504020204" pitchFamily="49" charset="0"/>
              </a:rPr>
              <a:t> “0.1.0”;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dct:isVersionOf</a:t>
            </a:r>
            <a:r>
              <a:rPr lang="nl-NL" sz="1200" dirty="0"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</a:t>
            </a:r>
            <a:r>
              <a:rPr lang="nl-NL" sz="1200" dirty="0" err="1">
                <a:latin typeface="Lucida Console" panose="020B0609040504020204" pitchFamily="49" charset="0"/>
              </a:rPr>
              <a:t>kad</a:t>
            </a:r>
            <a:r>
              <a:rPr lang="nl-NL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 err="1">
                <a:latin typeface="Lucida Console" panose="020B0609040504020204" pitchFamily="49" charset="0"/>
              </a:rPr>
              <a:t>kad:Bewaarder</a:t>
            </a:r>
            <a:r>
              <a:rPr lang="nl-NL" sz="1200" dirty="0"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latin typeface="Lucida Console" panose="020B0609040504020204" pitchFamily="49" charset="0"/>
              </a:rPr>
              <a:t>skos:Concept</a:t>
            </a:r>
            <a:r>
              <a:rPr lang="nl-NL" sz="1200" dirty="0"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latin typeface="Lucida Console" panose="020B0609040504020204" pitchFamily="49" charset="0"/>
              </a:rPr>
              <a:t>skoslex:Agent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#</a:t>
            </a:r>
            <a:r>
              <a:rPr lang="nl-NL" sz="1200" dirty="0" err="1">
                <a:latin typeface="Lucida Console" panose="020B0609040504020204" pitchFamily="49" charset="0"/>
              </a:rPr>
              <a:t>skos:exactMatch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brk:Bewaarder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             #Weggehaald, want dit is een </a:t>
            </a:r>
            <a:r>
              <a:rPr lang="nl-NL" sz="1200" dirty="0" err="1">
                <a:latin typeface="Lucida Console" panose="020B0609040504020204" pitchFamily="49" charset="0"/>
              </a:rPr>
              <a:t>broken</a:t>
            </a:r>
            <a:r>
              <a:rPr lang="nl-NL" sz="1200" dirty="0">
                <a:latin typeface="Lucida Console" panose="020B0609040504020204" pitchFamily="49" charset="0"/>
              </a:rPr>
              <a:t> link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rdfs:label</a:t>
            </a:r>
            <a:r>
              <a:rPr lang="nl-NL" sz="1200" dirty="0">
                <a:latin typeface="Lucida Console" panose="020B0609040504020204" pitchFamily="49" charset="0"/>
              </a:rPr>
              <a:t> "</a:t>
            </a:r>
            <a:r>
              <a:rPr lang="nl-NL" sz="1200" dirty="0" err="1">
                <a:latin typeface="Lucida Console" panose="020B0609040504020204" pitchFamily="49" charset="0"/>
              </a:rPr>
              <a:t>Bewaarder"@nl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skos:definition</a:t>
            </a:r>
            <a:r>
              <a:rPr lang="nl-NL" sz="1200" dirty="0">
                <a:latin typeface="Lucida Console" panose="020B0609040504020204" pitchFamily="49" charset="0"/>
              </a:rPr>
              <a:t> "Een functionaris die onverminderd [...]";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dcterms:source</a:t>
            </a:r>
            <a:r>
              <a:rPr lang="nl-NL" sz="1200" dirty="0"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latin typeface="Lucida Console" panose="020B0609040504020204" pitchFamily="49" charset="0"/>
              </a:rPr>
              <a:t>wetten.overheid.nl</a:t>
            </a:r>
            <a:r>
              <a:rPr lang="nl-NL" sz="1200" dirty="0">
                <a:latin typeface="Lucida Console" panose="020B0609040504020204" pitchFamily="49" charset="0"/>
              </a:rPr>
              <a:t>/jci1.3:c:BWBR0004541&amp;hoofdstuk=1&amp;artikel=6&gt;;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skosthes:broaderGeneric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zv:Rechtspersoon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skos:inScheme</a:t>
            </a:r>
            <a:r>
              <a:rPr lang="nl-NL" sz="1200" dirty="0"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latin typeface="Lucida Console" panose="020B0609040504020204" pitchFamily="49" charset="0"/>
              </a:rPr>
              <a:t>stelsel:Zorgeloosvastgoed</a:t>
            </a:r>
            <a:r>
              <a:rPr lang="nl-NL" sz="1200" dirty="0">
                <a:latin typeface="Lucida Console" panose="020B0609040504020204" pitchFamily="49" charset="0"/>
              </a:rPr>
              <a:t>, </a:t>
            </a:r>
            <a:r>
              <a:rPr lang="nl-NL" sz="1200" dirty="0" err="1">
                <a:latin typeface="Lucida Console" panose="020B0609040504020204" pitchFamily="49" charset="0"/>
              </a:rPr>
              <a:t>stelsel:Kadaster</a:t>
            </a:r>
            <a:r>
              <a:rPr lang="nl-NL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latin typeface="Lucida Console" panose="020B0609040504020204" pitchFamily="49" charset="0"/>
              </a:rPr>
              <a:t>rdfs:isDefinedBy</a:t>
            </a:r>
            <a:r>
              <a:rPr lang="nl-NL" sz="1200" dirty="0"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latin typeface="Lucida Console" panose="020B0609040504020204" pitchFamily="49" charset="0"/>
              </a:rPr>
              <a:t>zorgeloosvastgoed.nl</a:t>
            </a:r>
            <a:r>
              <a:rPr lang="nl-NL" sz="1200" dirty="0">
                <a:latin typeface="Lucida Console" panose="020B0609040504020204" pitchFamily="49" charset="0"/>
              </a:rPr>
              <a:t>/data/kad-v0.1&gt;;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foaf:primaryTopicOf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&lt;http://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kad.zorgeloosvastgoed.nl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/2020-01-14/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doc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/begrip/Bewaarder&gt;</a:t>
            </a:r>
          </a:p>
          <a:p>
            <a:r>
              <a:rPr lang="nl-NL" sz="1200" dirty="0"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&lt;http://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kad.zorgeloosvastgoed.nl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/2020-01-14/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doc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/begrip/Bewaarder&gt; a 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prov:Entity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prov:generatedAtTime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“2020-01-14”^^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xsd:date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dct:temporal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[ 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schema:startDate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“2020-01-01”^^</a:t>
            </a:r>
            <a:r>
              <a:rPr lang="nl-NL" sz="1200" dirty="0" err="1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xsd:date</a:t>
            </a:r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]</a:t>
            </a:r>
          </a:p>
          <a:p>
            <a:r>
              <a:rPr lang="nl-NL" sz="12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6F3800F-61F8-5740-821D-8A6726C2CD93}"/>
              </a:ext>
            </a:extLst>
          </p:cNvPr>
          <p:cNvSpPr txBox="1"/>
          <p:nvPr/>
        </p:nvSpPr>
        <p:spPr>
          <a:xfrm>
            <a:off x="222421" y="185352"/>
            <a:ext cx="937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HUIDIG MODEL – Gegevens vastleggen per </a:t>
            </a:r>
            <a:r>
              <a:rPr lang="nl-NL" sz="3600" dirty="0" err="1"/>
              <a:t>entity</a:t>
            </a:r>
            <a:endParaRPr lang="nl-NL" sz="3600" dirty="0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07594429-BD25-1F4C-9E12-8652305A2163}"/>
              </a:ext>
            </a:extLst>
          </p:cNvPr>
          <p:cNvSpPr/>
          <p:nvPr/>
        </p:nvSpPr>
        <p:spPr>
          <a:xfrm>
            <a:off x="1853514" y="3039765"/>
            <a:ext cx="9264411" cy="2125362"/>
          </a:xfrm>
          <a:prstGeom prst="roundRect">
            <a:avLst>
              <a:gd name="adj" fmla="val 724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C45102F-653F-FE49-AA80-258EA0561D8E}"/>
              </a:ext>
            </a:extLst>
          </p:cNvPr>
          <p:cNvSpPr txBox="1"/>
          <p:nvPr/>
        </p:nvSpPr>
        <p:spPr>
          <a:xfrm>
            <a:off x="599315" y="352392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CCBA883C-236A-E548-9DB9-FD53B3A44985}"/>
              </a:ext>
            </a:extLst>
          </p:cNvPr>
          <p:cNvSpPr/>
          <p:nvPr/>
        </p:nvSpPr>
        <p:spPr>
          <a:xfrm>
            <a:off x="1841157" y="5226912"/>
            <a:ext cx="9264411" cy="859841"/>
          </a:xfrm>
          <a:prstGeom prst="roundRect">
            <a:avLst>
              <a:gd name="adj" fmla="val 724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F5F9D08-A60D-5440-A292-6C9F7938D672}"/>
              </a:ext>
            </a:extLst>
          </p:cNvPr>
          <p:cNvSpPr txBox="1"/>
          <p:nvPr/>
        </p:nvSpPr>
        <p:spPr>
          <a:xfrm>
            <a:off x="599315" y="5379833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/>
              <a:t>entity</a:t>
            </a:r>
            <a:endParaRPr lang="nl-NL" i="1" dirty="0"/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7EC9731F-22FD-DD4A-9930-6BCC2928E865}"/>
              </a:ext>
            </a:extLst>
          </p:cNvPr>
          <p:cNvSpPr/>
          <p:nvPr/>
        </p:nvSpPr>
        <p:spPr>
          <a:xfrm>
            <a:off x="1902941" y="1186248"/>
            <a:ext cx="5622324" cy="7166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35F0AE7-72AB-324F-BDEB-1C03A979FD44}"/>
              </a:ext>
            </a:extLst>
          </p:cNvPr>
          <p:cNvSpPr txBox="1"/>
          <p:nvPr/>
        </p:nvSpPr>
        <p:spPr>
          <a:xfrm>
            <a:off x="180426" y="1359928"/>
            <a:ext cx="16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begrippenkader</a:t>
            </a:r>
          </a:p>
        </p:txBody>
      </p:sp>
      <p:sp>
        <p:nvSpPr>
          <p:cNvPr id="16" name="Afgeronde rechthoek 15">
            <a:extLst>
              <a:ext uri="{FF2B5EF4-FFF2-40B4-BE49-F238E27FC236}">
                <a16:creationId xmlns:a16="http://schemas.microsoft.com/office/drawing/2014/main" id="{57E341F0-3DA9-694A-9ACD-A948996E47FE}"/>
              </a:ext>
            </a:extLst>
          </p:cNvPr>
          <p:cNvSpPr/>
          <p:nvPr/>
        </p:nvSpPr>
        <p:spPr>
          <a:xfrm>
            <a:off x="1907056" y="1968846"/>
            <a:ext cx="6198975" cy="9730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41B2C1BF-851B-2F44-863E-FB6FCF538DD2}"/>
              </a:ext>
            </a:extLst>
          </p:cNvPr>
          <p:cNvSpPr txBox="1"/>
          <p:nvPr/>
        </p:nvSpPr>
        <p:spPr>
          <a:xfrm>
            <a:off x="599314" y="224858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versie</a:t>
            </a:r>
          </a:p>
        </p:txBody>
      </p:sp>
    </p:spTree>
    <p:extLst>
      <p:ext uri="{BB962C8B-B14F-4D97-AF65-F5344CB8AC3E}">
        <p14:creationId xmlns:p14="http://schemas.microsoft.com/office/powerpoint/2010/main" val="20023321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974</Words>
  <Application>Microsoft Macintosh PowerPoint</Application>
  <PresentationFormat>Breedbeeld</PresentationFormat>
  <Paragraphs>127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Kantoorthema</vt:lpstr>
      <vt:lpstr>Versiebeheer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7</cp:revision>
  <dcterms:created xsi:type="dcterms:W3CDTF">2020-10-05T10:32:21Z</dcterms:created>
  <dcterms:modified xsi:type="dcterms:W3CDTF">2020-10-05T12:03:51Z</dcterms:modified>
</cp:coreProperties>
</file>