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4FBB0A2-85A3-45AD-B0CF-CFEB53F3FC56}" type="datetimeFigureOut">
              <a:rPr lang="ru-RU" smtClean="0"/>
              <a:pPr/>
              <a:t>24.03.2015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0B608A5-A36B-4C01-8D62-F2049BC99AB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http://www.interface.ru/ca/an/danaris15.gif" TargetMode="External"/><Relationship Id="rId7" Type="http://schemas.openxmlformats.org/officeDocument/2006/relationships/image" Target="http://www.interface.ru/ca/an/danaris17.gif" TargetMode="External"/><Relationship Id="rId12" Type="http://schemas.openxmlformats.org/officeDocument/2006/relationships/image" Target="../media/image3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11" Type="http://schemas.openxmlformats.org/officeDocument/2006/relationships/image" Target="http://www.interface.ru/ca/an/danaris19.gif" TargetMode="External"/><Relationship Id="rId5" Type="http://schemas.openxmlformats.org/officeDocument/2006/relationships/image" Target="http://www.interface.ru/ca/an/danaris16.gif" TargetMode="External"/><Relationship Id="rId10" Type="http://schemas.openxmlformats.org/officeDocument/2006/relationships/image" Target="../media/image18.gif"/><Relationship Id="rId4" Type="http://schemas.openxmlformats.org/officeDocument/2006/relationships/image" Target="../media/image15.gif"/><Relationship Id="rId9" Type="http://schemas.openxmlformats.org/officeDocument/2006/relationships/image" Target="http://www.interface.ru/ca/an/danaris18.gi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http://www.interface.ru/ca/an/danaris20.gif" TargetMode="External"/><Relationship Id="rId7" Type="http://schemas.openxmlformats.org/officeDocument/2006/relationships/image" Target="http://www.interface.ru/ca/an/danaris22.gif" TargetMode="External"/><Relationship Id="rId12" Type="http://schemas.openxmlformats.org/officeDocument/2006/relationships/image" Target="../media/image3.wm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http://www.interface.ru/ca/an/danaris24.gif" TargetMode="External"/><Relationship Id="rId5" Type="http://schemas.openxmlformats.org/officeDocument/2006/relationships/image" Target="http://www.interface.ru/ca/an/danaris21.gif" TargetMode="External"/><Relationship Id="rId10" Type="http://schemas.openxmlformats.org/officeDocument/2006/relationships/image" Target="../media/image23.gif"/><Relationship Id="rId4" Type="http://schemas.openxmlformats.org/officeDocument/2006/relationships/image" Target="../media/image20.gif"/><Relationship Id="rId9" Type="http://schemas.openxmlformats.org/officeDocument/2006/relationships/image" Target="http://www.interface.ru/ca/an/danaris23.gif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sadd.codeplex.com/" TargetMode="External"/><Relationship Id="rId3" Type="http://schemas.openxmlformats.org/officeDocument/2006/relationships/hyperlink" Target="http://www.bestpractices.ru/" TargetMode="External"/><Relationship Id="rId7" Type="http://schemas.openxmlformats.org/officeDocument/2006/relationships/hyperlink" Target="http://sadd4ru.codeplex.com/" TargetMode="External"/><Relationship Id="rId2" Type="http://schemas.openxmlformats.org/officeDocument/2006/relationships/hyperlink" Target="http://pmway.codeple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away.codeplex.com/" TargetMode="External"/><Relationship Id="rId5" Type="http://schemas.openxmlformats.org/officeDocument/2006/relationships/hyperlink" Target="http://saway4ru.codeplex.com/" TargetMode="External"/><Relationship Id="rId4" Type="http://schemas.openxmlformats.org/officeDocument/2006/relationships/hyperlink" Target="http://www.bp4you.ru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Передача опыта. Опыт построения </a:t>
            </a:r>
            <a:r>
              <a:rPr lang="en-US" sz="4000" dirty="0"/>
              <a:t>QMS</a:t>
            </a:r>
            <a:endParaRPr lang="ru-RU" sz="4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0" dirty="0" err="1">
                <a:solidFill>
                  <a:schemeClr val="tx1"/>
                </a:solidFill>
              </a:rPr>
              <a:t>Перерва</a:t>
            </a:r>
            <a:r>
              <a:rPr lang="ru-RU" b="0" dirty="0">
                <a:solidFill>
                  <a:schemeClr val="tx1"/>
                </a:solidFill>
              </a:rPr>
              <a:t> А.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12.03.2007</a:t>
            </a:r>
            <a:endParaRPr lang="ru-RU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Понятия связанные с </a:t>
            </a:r>
            <a:r>
              <a:rPr lang="en-US" sz="2800"/>
              <a:t>QMS</a:t>
            </a:r>
            <a:endParaRPr lang="ru-RU" sz="28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>
                <a:solidFill>
                  <a:schemeClr val="tx1"/>
                </a:solidFill>
              </a:rPr>
              <a:t>Требование</a:t>
            </a:r>
            <a:r>
              <a:rPr lang="ru-RU"/>
              <a:t> заказчика</a:t>
            </a:r>
          </a:p>
          <a:p>
            <a:pPr lvl="2"/>
            <a:r>
              <a:rPr lang="ru-RU"/>
              <a:t>Потребность или ожидание, которое : </a:t>
            </a:r>
          </a:p>
          <a:p>
            <a:pPr lvl="3"/>
            <a:r>
              <a:rPr lang="ru-RU">
                <a:solidFill>
                  <a:srgbClr val="FF3300"/>
                </a:solidFill>
              </a:rPr>
              <a:t>Установлено</a:t>
            </a:r>
            <a:r>
              <a:rPr lang="ru-RU"/>
              <a:t>;</a:t>
            </a:r>
          </a:p>
          <a:p>
            <a:pPr lvl="3"/>
            <a:r>
              <a:rPr lang="ru-RU"/>
              <a:t>Обычно предполагается (подразумевается);</a:t>
            </a:r>
          </a:p>
          <a:p>
            <a:pPr lvl="3"/>
            <a:r>
              <a:rPr lang="ru-RU"/>
              <a:t>Является обязательным</a:t>
            </a:r>
            <a:endParaRPr lang="en-US"/>
          </a:p>
          <a:p>
            <a:endParaRPr lang="ru-RU"/>
          </a:p>
          <a:p>
            <a:r>
              <a:rPr lang="ru-RU"/>
              <a:t>«Сделайте мне редактор писем, чтобы я мог выделять разные слова разным цветом»</a:t>
            </a:r>
          </a:p>
          <a:p>
            <a:pPr lvl="1"/>
            <a:r>
              <a:rPr lang="ru-RU">
                <a:solidFill>
                  <a:schemeClr val="tx1"/>
                </a:solidFill>
              </a:rPr>
              <a:t>Установлено</a:t>
            </a:r>
            <a:r>
              <a:rPr lang="ru-RU"/>
              <a:t> : программа должна уметь читать формат писем, редактировать письма и сохранять их</a:t>
            </a:r>
          </a:p>
          <a:p>
            <a:pPr lvl="1"/>
            <a:r>
              <a:rPr lang="ru-RU">
                <a:solidFill>
                  <a:schemeClr val="tx1"/>
                </a:solidFill>
              </a:rPr>
              <a:t>Подразумевалось</a:t>
            </a:r>
            <a:r>
              <a:rPr lang="ru-RU"/>
              <a:t> : «естественно, я хочу чтобы это был встроенный редактор в почтовый клиент» (в идеале должно быть установлено явно)</a:t>
            </a:r>
          </a:p>
          <a:p>
            <a:pPr lvl="1"/>
            <a:r>
              <a:rPr lang="ru-RU">
                <a:solidFill>
                  <a:schemeClr val="tx1"/>
                </a:solidFill>
              </a:rPr>
              <a:t>Обязательно</a:t>
            </a:r>
            <a:r>
              <a:rPr lang="ru-RU"/>
              <a:t> : выделять разные слова разным цветом</a:t>
            </a:r>
          </a:p>
          <a:p>
            <a:pPr lvl="1"/>
            <a:endParaRPr lang="en-US"/>
          </a:p>
        </p:txBody>
      </p:sp>
      <p:pic>
        <p:nvPicPr>
          <p:cNvPr id="72708" name="Picture 4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Понятия связанные с </a:t>
            </a:r>
            <a:r>
              <a:rPr lang="en-US" sz="2800"/>
              <a:t>QMS</a:t>
            </a:r>
            <a:endParaRPr lang="ru-RU" sz="28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>
                <a:solidFill>
                  <a:schemeClr val="tx1"/>
                </a:solidFill>
              </a:rPr>
              <a:t>Процесс</a:t>
            </a:r>
            <a:r>
              <a:rPr lang="ru-RU"/>
              <a:t> (процедура) </a:t>
            </a:r>
          </a:p>
          <a:p>
            <a:pPr lvl="2"/>
            <a:r>
              <a:rPr lang="ru-RU"/>
              <a:t>Деятельность структурного подразделения компании или проектной команды, оперирующая набором входных</a:t>
            </a:r>
            <a:r>
              <a:rPr lang="en-US"/>
              <a:t> </a:t>
            </a:r>
            <a:r>
              <a:rPr lang="ru-RU"/>
              <a:t>артефактов, осуществляемая в строгом соответствии с рабочими и должностными инструкциями, использующая утвержденные шаблоны, формы и образцы;  направленная на достижение результата в виде выходных артефактов</a:t>
            </a:r>
          </a:p>
          <a:p>
            <a:pPr lvl="2"/>
            <a:endParaRPr lang="ru-RU"/>
          </a:p>
          <a:p>
            <a:r>
              <a:rPr lang="ru-RU"/>
              <a:t>Тестировщик на основании тест-плана проводит тестирование продукта, в соответствии со сценариями, описанными в тест-кейсах, на данных, предоставленных заказчиком, в програмно-аппаратной среде, описанной в условиях проведения теста.</a:t>
            </a:r>
          </a:p>
          <a:p>
            <a:endParaRPr lang="ru-RU"/>
          </a:p>
        </p:txBody>
      </p:sp>
      <p:pic>
        <p:nvPicPr>
          <p:cNvPr id="71685" name="Picture 5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458200" cy="533400"/>
          </a:xfrm>
        </p:spPr>
        <p:txBody>
          <a:bodyPr/>
          <a:lstStyle/>
          <a:p>
            <a:r>
              <a:rPr lang="ru-RU" sz="2800"/>
              <a:t>Процесс</a:t>
            </a:r>
          </a:p>
        </p:txBody>
      </p:sp>
      <p:graphicFrame>
        <p:nvGraphicFramePr>
          <p:cNvPr id="522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19200" y="457200"/>
          <a:ext cx="6781800" cy="5797550"/>
        </p:xfrm>
        <a:graphic>
          <a:graphicData uri="http://schemas.openxmlformats.org/presentationml/2006/ole">
            <p:oleObj spid="_x0000_s1027" name="Visio" r:id="rId3" imgW="3425190" imgH="2928366" progId="Visio.Drawing.11">
              <p:embed/>
            </p:oleObj>
          </a:graphicData>
        </a:graphic>
      </p:graphicFrame>
      <p:pic>
        <p:nvPicPr>
          <p:cNvPr id="52231" name="Picture 7" descr="MCj0370140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Вопросы</a:t>
            </a:r>
          </a:p>
        </p:txBody>
      </p:sp>
      <p:pic>
        <p:nvPicPr>
          <p:cNvPr id="73732" name="Picture 4" descr="MCj039790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295400"/>
            <a:ext cx="51514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Где мы ?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8000"/>
                </a:solidFill>
              </a:rPr>
              <a:t>Основные понятия</a:t>
            </a:r>
          </a:p>
          <a:p>
            <a:r>
              <a:rPr lang="ru-RU" dirty="0">
                <a:solidFill>
                  <a:srgbClr val="DDDDDD"/>
                </a:solidFill>
              </a:rPr>
              <a:t>Организация системы качества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Пример системы качества </a:t>
            </a:r>
            <a:r>
              <a:rPr lang="en-US" dirty="0" smtClean="0">
                <a:solidFill>
                  <a:srgbClr val="DDDDDD"/>
                </a:solidFill>
              </a:rPr>
              <a:t>(QMS</a:t>
            </a:r>
            <a:r>
              <a:rPr lang="en-US" dirty="0">
                <a:solidFill>
                  <a:srgbClr val="DDDDDD"/>
                </a:solidFill>
              </a:rPr>
              <a:t>)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Структура и наполнения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Аудиты качества</a:t>
            </a:r>
          </a:p>
          <a:p>
            <a:r>
              <a:rPr lang="ru-RU" dirty="0">
                <a:solidFill>
                  <a:srgbClr val="DDDDDD"/>
                </a:solidFill>
              </a:rPr>
              <a:t>Моделирование процессов как составная часть построения Системы Качества</a:t>
            </a:r>
            <a:r>
              <a:rPr lang="en-US" dirty="0">
                <a:solidFill>
                  <a:srgbClr val="DDDDDD"/>
                </a:solidFill>
              </a:rPr>
              <a:t>.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Системы и нотации </a:t>
            </a:r>
            <a:r>
              <a:rPr lang="ru-RU" dirty="0" err="1">
                <a:solidFill>
                  <a:srgbClr val="DDDDDD"/>
                </a:solidFill>
              </a:rPr>
              <a:t>бизнес-моделирования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>
                <a:solidFill>
                  <a:srgbClr val="DDDDDD"/>
                </a:solidFill>
              </a:rPr>
              <a:t>Презентационный уровень</a:t>
            </a:r>
          </a:p>
          <a:p>
            <a:pPr lvl="1"/>
            <a:endParaRPr lang="ru-RU" dirty="0">
              <a:solidFill>
                <a:srgbClr val="DDDDDD"/>
              </a:solidFill>
            </a:endParaRP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33800"/>
            <a:ext cx="7772400" cy="1470025"/>
          </a:xfrm>
        </p:spPr>
        <p:txBody>
          <a:bodyPr/>
          <a:lstStyle/>
          <a:p>
            <a:r>
              <a:rPr lang="ru-RU" sz="2800"/>
              <a:t>Передача опыта. Опыт построения </a:t>
            </a:r>
            <a:r>
              <a:rPr lang="en-US" sz="2800"/>
              <a:t>QMS</a:t>
            </a:r>
            <a:r>
              <a:rPr lang="ru-RU" sz="2800"/>
              <a:t>.</a:t>
            </a:r>
            <a:r>
              <a:rPr lang="en-US" sz="2800"/>
              <a:t> </a:t>
            </a:r>
            <a:r>
              <a:rPr lang="ru-RU" sz="2800"/>
              <a:t/>
            </a:r>
            <a:br>
              <a:rPr lang="ru-RU" sz="2800"/>
            </a:br>
            <a:r>
              <a:rPr lang="ru-RU" sz="2800"/>
              <a:t/>
            </a:r>
            <a:br>
              <a:rPr lang="ru-RU" sz="2800"/>
            </a:br>
            <a:r>
              <a:rPr lang="ru-RU" sz="2800">
                <a:solidFill>
                  <a:schemeClr val="tx1"/>
                </a:solidFill>
              </a:rPr>
              <a:t>Организация системы качества.</a:t>
            </a:r>
          </a:p>
        </p:txBody>
      </p:sp>
      <p:pic>
        <p:nvPicPr>
          <p:cNvPr id="78851" name="Picture 3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1050" y="4724400"/>
            <a:ext cx="1811338" cy="1912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47799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257800" y="1371600"/>
            <a:ext cx="3429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>
                <a:solidFill>
                  <a:srgbClr val="0000FF"/>
                </a:solidFill>
              </a:rPr>
              <a:t>Система управления качеством, отвечающая требованиям стандарта ISO 9001:2000, </a:t>
            </a:r>
            <a:r>
              <a:rPr lang="ru-RU" sz="1800" b="1"/>
              <a:t>обеспечивает удовлетворение запросов потребителей и гарантирует ясную и четкую организацию бизнес-процесса на всех его стадиях</a:t>
            </a:r>
            <a:r>
              <a:rPr lang="ru-RU" sz="1800" b="1">
                <a:solidFill>
                  <a:srgbClr val="0000FF"/>
                </a:solidFill>
              </a:rPr>
              <a:t> - от поставки программного продукта до послепродажного обслуживания</a:t>
            </a:r>
          </a:p>
        </p:txBody>
      </p:sp>
      <p:pic>
        <p:nvPicPr>
          <p:cNvPr id="19462" name="Picture 6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828800" y="2209800"/>
            <a:ext cx="5867400" cy="40449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612775" algn="l"/>
                <a:tab pos="2124075" algn="l"/>
              </a:tabLst>
            </a:pPr>
            <a:r>
              <a:rPr lang="ru-RU" sz="1800" b="1"/>
              <a:t>Политика компании</a:t>
            </a:r>
            <a:r>
              <a:rPr lang="ru-RU" sz="1800" b="1">
                <a:solidFill>
                  <a:srgbClr val="0000CC"/>
                </a:solidFill>
              </a:rPr>
              <a:t> </a:t>
            </a:r>
            <a:r>
              <a:rPr lang="en-US" sz="1800" b="1">
                <a:solidFill>
                  <a:srgbClr val="0000CC"/>
                </a:solidFill>
              </a:rPr>
              <a:t>&lt;</a:t>
            </a:r>
            <a:r>
              <a:rPr lang="ru-RU" sz="1800" b="1">
                <a:solidFill>
                  <a:srgbClr val="0000CC"/>
                </a:solidFill>
              </a:rPr>
              <a:t>Название компании</a:t>
            </a:r>
            <a:r>
              <a:rPr lang="en-US" sz="1800" b="1">
                <a:solidFill>
                  <a:srgbClr val="0000CC"/>
                </a:solidFill>
              </a:rPr>
              <a:t>&gt; </a:t>
            </a:r>
            <a:r>
              <a:rPr lang="ru-RU" sz="1800" b="1">
                <a:solidFill>
                  <a:srgbClr val="0000CC"/>
                </a:solidFill>
              </a:rPr>
              <a:t>в области качества</a:t>
            </a:r>
            <a:r>
              <a:rPr lang="ru-RU" sz="1800" b="1">
                <a:solidFill>
                  <a:srgbClr val="0000FF"/>
                </a:solidFill>
              </a:rPr>
              <a:t> </a:t>
            </a:r>
            <a:r>
              <a:rPr lang="ru-RU" sz="1800" b="1">
                <a:solidFill>
                  <a:srgbClr val="0000CC"/>
                </a:solidFill>
              </a:rPr>
              <a:t>заключается</a:t>
            </a:r>
            <a:r>
              <a:rPr lang="ru-RU" sz="1800" b="1">
                <a:solidFill>
                  <a:srgbClr val="0000FF"/>
                </a:solidFill>
              </a:rPr>
              <a:t> :</a:t>
            </a:r>
            <a:r>
              <a:rPr lang="ru-RU" sz="1800">
                <a:solidFill>
                  <a:srgbClr val="0000FF"/>
                </a:solidFill>
              </a:rPr>
              <a:t> </a:t>
            </a:r>
          </a:p>
          <a:p>
            <a:pPr>
              <a:tabLst>
                <a:tab pos="612775" algn="l"/>
                <a:tab pos="2124075" algn="l"/>
              </a:tabLst>
            </a:pPr>
            <a:endParaRPr lang="en-US" sz="1400" b="1">
              <a:solidFill>
                <a:srgbClr val="0000FF"/>
              </a:solidFill>
            </a:endParaRPr>
          </a:p>
          <a:p>
            <a:pPr>
              <a:tabLst>
                <a:tab pos="612775" algn="l"/>
                <a:tab pos="2124075" algn="l"/>
              </a:tabLst>
            </a:pPr>
            <a:r>
              <a:rPr lang="ru-RU" sz="1400" b="1">
                <a:solidFill>
                  <a:srgbClr val="0000FF"/>
                </a:solidFill>
              </a:rPr>
              <a:t>- в предоставлении нашим Заказчикам услуг и продуктов в соответствии с их ожиданиями и потребностями,</a:t>
            </a:r>
            <a:endParaRPr lang="ru-RU" sz="1400">
              <a:solidFill>
                <a:srgbClr val="0000FF"/>
              </a:solidFill>
            </a:endParaRPr>
          </a:p>
          <a:p>
            <a:pPr>
              <a:tabLst>
                <a:tab pos="612775" algn="l"/>
                <a:tab pos="2124075" algn="l"/>
              </a:tabLst>
            </a:pPr>
            <a:endParaRPr lang="ru-RU" sz="1400" b="1">
              <a:solidFill>
                <a:srgbClr val="0000FF"/>
              </a:solidFill>
            </a:endParaRPr>
          </a:p>
          <a:p>
            <a:pPr>
              <a:buFontTx/>
              <a:buChar char="-"/>
              <a:tabLst>
                <a:tab pos="612775" algn="l"/>
                <a:tab pos="2124075" algn="l"/>
              </a:tabLst>
            </a:pPr>
            <a:r>
              <a:rPr lang="ru-RU" sz="1400" b="1">
                <a:solidFill>
                  <a:srgbClr val="0000FF"/>
                </a:solidFill>
              </a:rPr>
              <a:t>в обеспечении наивысшего качества наших услуг,</a:t>
            </a:r>
          </a:p>
          <a:p>
            <a:pPr>
              <a:buFontTx/>
              <a:buChar char="-"/>
              <a:tabLst>
                <a:tab pos="612775" algn="l"/>
                <a:tab pos="2124075" algn="l"/>
              </a:tabLst>
            </a:pPr>
            <a:endParaRPr lang="ru-RU" sz="1400">
              <a:solidFill>
                <a:srgbClr val="0000FF"/>
              </a:solidFill>
            </a:endParaRPr>
          </a:p>
          <a:p>
            <a:pPr>
              <a:tabLst>
                <a:tab pos="612775" algn="l"/>
                <a:tab pos="2124075" algn="l"/>
              </a:tabLst>
            </a:pPr>
            <a:r>
              <a:rPr lang="en-US" sz="1400" b="1">
                <a:solidFill>
                  <a:srgbClr val="0000FF"/>
                </a:solidFill>
              </a:rPr>
              <a:t>[…] […]</a:t>
            </a:r>
          </a:p>
          <a:p>
            <a:pPr>
              <a:tabLst>
                <a:tab pos="612775" algn="l"/>
                <a:tab pos="2124075" algn="l"/>
              </a:tabLst>
            </a:pPr>
            <a:endParaRPr lang="en-US" sz="1400" b="1">
              <a:solidFill>
                <a:srgbClr val="0000FF"/>
              </a:solidFill>
            </a:endParaRPr>
          </a:p>
          <a:p>
            <a:pPr>
              <a:buFontTx/>
              <a:buChar char="-"/>
              <a:tabLst>
                <a:tab pos="612775" algn="l"/>
                <a:tab pos="2124075" algn="l"/>
              </a:tabLst>
            </a:pPr>
            <a:r>
              <a:rPr lang="ru-RU" sz="1400" b="1">
                <a:solidFill>
                  <a:srgbClr val="0000FF"/>
                </a:solidFill>
              </a:rPr>
              <a:t>в непрерывном совершенствовании производственных процессов и Системы Управления Качеством,</a:t>
            </a:r>
            <a:endParaRPr lang="en-US" sz="1400" b="1">
              <a:solidFill>
                <a:srgbClr val="0000FF"/>
              </a:solidFill>
            </a:endParaRPr>
          </a:p>
          <a:p>
            <a:pPr>
              <a:tabLst>
                <a:tab pos="612775" algn="l"/>
                <a:tab pos="2124075" algn="l"/>
              </a:tabLst>
            </a:pPr>
            <a:endParaRPr lang="en-US" sz="1400" b="1">
              <a:solidFill>
                <a:srgbClr val="0000FF"/>
              </a:solidFill>
            </a:endParaRPr>
          </a:p>
          <a:p>
            <a:pPr>
              <a:tabLst>
                <a:tab pos="612775" algn="l"/>
                <a:tab pos="2124075" algn="l"/>
              </a:tabLst>
            </a:pPr>
            <a:r>
              <a:rPr lang="en-US" sz="1400" b="1">
                <a:solidFill>
                  <a:srgbClr val="0000FF"/>
                </a:solidFill>
              </a:rPr>
              <a:t>[…] […]</a:t>
            </a:r>
          </a:p>
          <a:p>
            <a:pPr>
              <a:tabLst>
                <a:tab pos="612775" algn="l"/>
                <a:tab pos="2124075" algn="l"/>
              </a:tabLst>
            </a:pPr>
            <a:endParaRPr lang="ru-RU" sz="1400" b="1">
              <a:solidFill>
                <a:srgbClr val="0000FF"/>
              </a:solidFill>
            </a:endParaRPr>
          </a:p>
          <a:p>
            <a:pPr>
              <a:buFontTx/>
              <a:buChar char="-"/>
              <a:tabLst>
                <a:tab pos="612775" algn="l"/>
                <a:tab pos="2124075" algn="l"/>
              </a:tabLst>
            </a:pPr>
            <a:r>
              <a:rPr lang="ru-RU" sz="1400" b="1">
                <a:solidFill>
                  <a:srgbClr val="0000FF"/>
                </a:solidFill>
              </a:rPr>
              <a:t>в обеспечении ресурсов необходимых для достижения задач в области качества, </a:t>
            </a:r>
            <a:endParaRPr lang="en-US" sz="1400" b="1">
              <a:solidFill>
                <a:srgbClr val="0000FF"/>
              </a:solidFill>
            </a:endParaRPr>
          </a:p>
          <a:p>
            <a:pPr>
              <a:tabLst>
                <a:tab pos="612775" algn="l"/>
                <a:tab pos="2124075" algn="l"/>
              </a:tabLst>
            </a:pPr>
            <a:endParaRPr lang="ru-RU" sz="1400">
              <a:solidFill>
                <a:srgbClr val="0000FF"/>
              </a:solidFill>
            </a:endParaRPr>
          </a:p>
        </p:txBody>
      </p:sp>
      <p:pic>
        <p:nvPicPr>
          <p:cNvPr id="16392" name="Picture 8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676400" y="2819400"/>
            <a:ext cx="6400800" cy="34067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800" b="1"/>
              <a:t>Руководство по качеству</a:t>
            </a:r>
            <a:endParaRPr lang="en-US" sz="1800" b="1"/>
          </a:p>
          <a:p>
            <a:endParaRPr lang="ru-RU" sz="1800" b="1"/>
          </a:p>
          <a:p>
            <a:r>
              <a:rPr lang="en-US" sz="1400"/>
              <a:t>[…] […]</a:t>
            </a:r>
          </a:p>
          <a:p>
            <a:endParaRPr lang="ru-RU" sz="1400"/>
          </a:p>
          <a:p>
            <a:r>
              <a:rPr lang="ru-RU" sz="1400" b="1">
                <a:solidFill>
                  <a:srgbClr val="0000FF"/>
                </a:solidFill>
              </a:rPr>
              <a:t>Данное Руководство по Качеству предназначено для того, чтобы дать общее представление о принципах качества, используемых и развиваемых компанией </a:t>
            </a:r>
            <a:r>
              <a:rPr lang="en-US" sz="1400" b="1">
                <a:solidFill>
                  <a:srgbClr val="0000FF"/>
                </a:solidFill>
              </a:rPr>
              <a:t>&lt;</a:t>
            </a:r>
            <a:r>
              <a:rPr lang="ru-RU" sz="1400" b="1">
                <a:solidFill>
                  <a:srgbClr val="0000FF"/>
                </a:solidFill>
              </a:rPr>
              <a:t>Название компании</a:t>
            </a:r>
            <a:r>
              <a:rPr lang="en-US" sz="1400" b="1">
                <a:solidFill>
                  <a:srgbClr val="0000FF"/>
                </a:solidFill>
              </a:rPr>
              <a:t>&gt;</a:t>
            </a:r>
            <a:r>
              <a:rPr lang="ru-RU" sz="1400" b="1">
                <a:solidFill>
                  <a:srgbClr val="0000FF"/>
                </a:solidFill>
              </a:rPr>
              <a:t>(в дальнейшем Компания), и о стратегической политике Компании по непрерывному  усовершенствованию системы управления качеством.</a:t>
            </a:r>
            <a:endParaRPr lang="en-US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  <a:p>
            <a:r>
              <a:rPr lang="ru-RU" sz="1400" b="1">
                <a:solidFill>
                  <a:srgbClr val="0000FF"/>
                </a:solidFill>
              </a:rPr>
              <a:t>Данное Руководство описывает работу Компании в общем и дает общую информацию об основных процессах со ссылками на соответствующие Процедуры.</a:t>
            </a:r>
            <a:endParaRPr lang="en-US" sz="1400" b="1">
              <a:solidFill>
                <a:srgbClr val="0000FF"/>
              </a:solidFill>
            </a:endParaRPr>
          </a:p>
          <a:p>
            <a:endParaRPr lang="en-US" sz="1400" b="1">
              <a:solidFill>
                <a:srgbClr val="0000FF"/>
              </a:solidFill>
            </a:endParaRPr>
          </a:p>
          <a:p>
            <a:r>
              <a:rPr lang="en-US" sz="1400"/>
              <a:t>[…] […]</a:t>
            </a:r>
            <a:endParaRPr lang="ru-RU" sz="1400"/>
          </a:p>
        </p:txBody>
      </p:sp>
      <p:pic>
        <p:nvPicPr>
          <p:cNvPr id="18439" name="Picture 7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895600" y="2895600"/>
            <a:ext cx="5867400" cy="328295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b="1"/>
              <a:t>Процедуры</a:t>
            </a:r>
            <a:r>
              <a:rPr lang="ru-RU" sz="1400" b="1">
                <a:solidFill>
                  <a:srgbClr val="0000FF"/>
                </a:solidFill>
              </a:rPr>
              <a:t> системы качества оформлены как отдельные документы и описывают основные процессы деятельности Компании. Перечень Процедур системы качества Компании приведен в Приложении к Руководству по качеству.</a:t>
            </a:r>
            <a:endParaRPr lang="en-US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  <a:p>
            <a:r>
              <a:rPr lang="ru-RU" sz="1400" b="1"/>
              <a:t>Структура сводной таблицы перечня процедур</a:t>
            </a:r>
            <a:r>
              <a:rPr lang="ru-RU" sz="1400" b="1">
                <a:solidFill>
                  <a:srgbClr val="0000FF"/>
                </a:solidFill>
              </a:rPr>
              <a:t> :</a:t>
            </a:r>
          </a:p>
          <a:p>
            <a:pPr lvl="1">
              <a:buFontTx/>
              <a:buChar char="-"/>
            </a:pPr>
            <a:endParaRPr lang="ru-RU" sz="1400" b="1">
              <a:solidFill>
                <a:srgbClr val="0000FF"/>
              </a:solidFill>
            </a:endParaRP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№ Процедуры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Наименование Процедуры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Рабочие инструкции, формы и образцы, относящиеся к данной Процедуре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Номер ревизии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Отношение к ISO 900</a:t>
            </a:r>
            <a:r>
              <a:rPr lang="en-US" sz="1400" b="1">
                <a:solidFill>
                  <a:srgbClr val="0000FF"/>
                </a:solidFill>
              </a:rPr>
              <a:t>1:2000</a:t>
            </a:r>
            <a:endParaRPr lang="ru-RU" sz="1400" b="1">
              <a:solidFill>
                <a:srgbClr val="0000FF"/>
              </a:solidFill>
            </a:endParaRPr>
          </a:p>
          <a:p>
            <a:endParaRPr lang="en-US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</p:txBody>
      </p:sp>
      <p:pic>
        <p:nvPicPr>
          <p:cNvPr id="30724" name="Picture 4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33528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QMS</a:t>
            </a:r>
            <a:r>
              <a:rPr lang="en-US" sz="4000"/>
              <a:t> </a:t>
            </a:r>
            <a:endParaRPr lang="ru-RU" sz="4000"/>
          </a:p>
          <a:p>
            <a:endParaRPr lang="en-US" sz="4000"/>
          </a:p>
          <a:p>
            <a:pPr lvl="1"/>
            <a:r>
              <a:rPr lang="ru-RU" sz="4000"/>
              <a:t> </a:t>
            </a:r>
            <a:r>
              <a:rPr lang="en-US" sz="3200"/>
              <a:t>Quality Management System</a:t>
            </a:r>
            <a:endParaRPr lang="ru-RU" sz="3200"/>
          </a:p>
          <a:p>
            <a:pPr lvl="1"/>
            <a:endParaRPr lang="en-US" sz="4000"/>
          </a:p>
          <a:p>
            <a:pPr lvl="1"/>
            <a:r>
              <a:rPr lang="ru-RU" sz="4000">
                <a:solidFill>
                  <a:schemeClr val="tx1"/>
                </a:solidFill>
              </a:rPr>
              <a:t> </a:t>
            </a:r>
            <a:r>
              <a:rPr lang="ru-RU" sz="3200">
                <a:solidFill>
                  <a:schemeClr val="tx1"/>
                </a:solidFill>
              </a:rPr>
              <a:t>Система Управления Качеством</a:t>
            </a:r>
            <a:endParaRPr lang="en-US" sz="3200">
              <a:solidFill>
                <a:schemeClr val="tx1"/>
              </a:solidFill>
            </a:endParaRPr>
          </a:p>
          <a:p>
            <a:endParaRPr lang="ru-RU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971800" y="3033713"/>
            <a:ext cx="5867400" cy="328295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b="1"/>
              <a:t>Рабочие инструкции</a:t>
            </a:r>
            <a:r>
              <a:rPr lang="ru-RU" sz="1400" b="1">
                <a:solidFill>
                  <a:srgbClr val="0000FF"/>
                </a:solidFill>
              </a:rPr>
              <a:t> оформлены как отдельные документы и детализируют конкретные производственные процессы. Перечень рабочих инструкций приведен в Приложении к Руководству по качеству.</a:t>
            </a:r>
            <a:endParaRPr lang="en-US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  <a:p>
            <a:r>
              <a:rPr lang="ru-RU" sz="1400" b="1"/>
              <a:t>Структура сводной таблицы рабочих инструкций </a:t>
            </a:r>
            <a:r>
              <a:rPr lang="ru-RU" sz="1400" b="1">
                <a:solidFill>
                  <a:srgbClr val="0000FF"/>
                </a:solidFill>
              </a:rPr>
              <a:t>:</a:t>
            </a:r>
          </a:p>
          <a:p>
            <a:pPr lvl="1"/>
            <a:endParaRPr lang="ru-RU" sz="1400" b="1">
              <a:solidFill>
                <a:srgbClr val="0000FF"/>
              </a:solidFill>
            </a:endParaRP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№ рабочей инструкции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Наименование рабочей инструкции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Связанные процедуры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Номер ревизии</a:t>
            </a:r>
          </a:p>
          <a:p>
            <a:pPr lvl="1">
              <a:buFontTx/>
              <a:buChar char="-"/>
            </a:pPr>
            <a:r>
              <a:rPr lang="ru-RU" sz="1400" b="1">
                <a:solidFill>
                  <a:srgbClr val="0000FF"/>
                </a:solidFill>
              </a:rPr>
              <a:t>Шифр (используется рабочей инструкцией по именованию документов)</a:t>
            </a:r>
          </a:p>
          <a:p>
            <a:endParaRPr lang="en-US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</p:txBody>
      </p:sp>
      <p:pic>
        <p:nvPicPr>
          <p:cNvPr id="27652" name="Picture 4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971800" y="2820988"/>
            <a:ext cx="5867400" cy="3708400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 sz="1400" b="1">
              <a:solidFill>
                <a:srgbClr val="0000FF"/>
              </a:solidFill>
            </a:endParaRPr>
          </a:p>
          <a:p>
            <a:r>
              <a:rPr lang="ru-RU" sz="1400" b="1"/>
              <a:t>Формы и образцы</a:t>
            </a:r>
            <a:r>
              <a:rPr lang="ru-RU" sz="1400" b="1">
                <a:solidFill>
                  <a:srgbClr val="0000FF"/>
                </a:solidFill>
              </a:rPr>
              <a:t> отражают те конкретные документы, которые циркулируют в Компании в рамках системы качества. Перечень форм и образцов приведен в Приложении к Руководству по качеству.</a:t>
            </a:r>
          </a:p>
          <a:p>
            <a:endParaRPr lang="ru-RU" sz="1400" b="1">
              <a:solidFill>
                <a:srgbClr val="0000FF"/>
              </a:solidFill>
            </a:endParaRPr>
          </a:p>
          <a:p>
            <a:r>
              <a:rPr lang="ru-RU" sz="1400" b="1"/>
              <a:t>Структура сводной таблицы форм и образцов :</a:t>
            </a:r>
          </a:p>
          <a:p>
            <a:pPr lvl="1"/>
            <a:endParaRPr lang="ru-RU" sz="1400" b="1"/>
          </a:p>
          <a:p>
            <a:pPr lvl="1"/>
            <a:r>
              <a:rPr lang="ru-RU" sz="1400" b="1">
                <a:solidFill>
                  <a:srgbClr val="0000FF"/>
                </a:solidFill>
              </a:rPr>
              <a:t>№ формы</a:t>
            </a:r>
          </a:p>
          <a:p>
            <a:pPr lvl="1"/>
            <a:r>
              <a:rPr lang="ru-RU" sz="1400" b="1">
                <a:solidFill>
                  <a:srgbClr val="0000FF"/>
                </a:solidFill>
              </a:rPr>
              <a:t>Наименование формы</a:t>
            </a:r>
          </a:p>
          <a:p>
            <a:pPr lvl="1"/>
            <a:r>
              <a:rPr lang="ru-RU" sz="1400" b="1">
                <a:solidFill>
                  <a:srgbClr val="0000FF"/>
                </a:solidFill>
              </a:rPr>
              <a:t>Связанные процедуры</a:t>
            </a:r>
          </a:p>
          <a:p>
            <a:pPr lvl="1"/>
            <a:r>
              <a:rPr lang="ru-RU" sz="1400" b="1">
                <a:solidFill>
                  <a:srgbClr val="0000FF"/>
                </a:solidFill>
              </a:rPr>
              <a:t>Номер ревизии</a:t>
            </a:r>
          </a:p>
          <a:p>
            <a:pPr lvl="1"/>
            <a:r>
              <a:rPr lang="ru-RU" sz="1400" b="1">
                <a:solidFill>
                  <a:srgbClr val="0000FF"/>
                </a:solidFill>
              </a:rPr>
              <a:t>Шифр (используется рабочей инструкцией по именованию документов)</a:t>
            </a:r>
          </a:p>
          <a:p>
            <a:endParaRPr lang="ru-RU" sz="1400" b="1">
              <a:solidFill>
                <a:srgbClr val="0000FF"/>
              </a:solidFill>
            </a:endParaRPr>
          </a:p>
          <a:p>
            <a:endParaRPr lang="en-US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</p:txBody>
      </p:sp>
      <p:pic>
        <p:nvPicPr>
          <p:cNvPr id="24580" name="Picture 4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48000" y="2971800"/>
            <a:ext cx="5867400" cy="1368425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ru-RU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  <a:p>
            <a:r>
              <a:rPr lang="ru-RU" sz="1400" b="1"/>
              <a:t>Должностные инструкции</a:t>
            </a:r>
            <a:r>
              <a:rPr lang="ru-RU" sz="1400" b="1">
                <a:solidFill>
                  <a:srgbClr val="0000FF"/>
                </a:solidFill>
              </a:rPr>
              <a:t> определяют сферу деятельности и обязанности сотрудников Компании.</a:t>
            </a:r>
          </a:p>
          <a:p>
            <a:endParaRPr lang="en-US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</p:txBody>
      </p:sp>
      <p:pic>
        <p:nvPicPr>
          <p:cNvPr id="31748" name="Picture 4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733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71600" y="4297363"/>
            <a:ext cx="6705600" cy="1368425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1400" b="1"/>
              <a:t>Записи (протоколы) качества</a:t>
            </a:r>
            <a:r>
              <a:rPr lang="ru-RU" sz="1400" b="1">
                <a:solidFill>
                  <a:srgbClr val="0000FF"/>
                </a:solidFill>
              </a:rPr>
              <a:t> проводятся по всем основным областям деятельности Компании и оформляются в соответствии с Процедурой «Управление регистрацией данных о качестве»</a:t>
            </a:r>
          </a:p>
          <a:p>
            <a:endParaRPr lang="ru-RU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  <a:p>
            <a:endParaRPr lang="ru-RU" sz="1400" b="1">
              <a:solidFill>
                <a:srgbClr val="0000FF"/>
              </a:solidFill>
            </a:endParaRPr>
          </a:p>
        </p:txBody>
      </p:sp>
      <p:pic>
        <p:nvPicPr>
          <p:cNvPr id="25604" name="Picture 4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838200"/>
            <a:ext cx="37766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838200"/>
            <a:ext cx="4648200" cy="1917700"/>
          </a:xfrm>
          <a:prstGeom prst="rect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b="1">
                <a:solidFill>
                  <a:srgbClr val="FF3300"/>
                </a:solidFill>
              </a:rPr>
              <a:t>PLAN</a:t>
            </a:r>
            <a:r>
              <a:rPr lang="en-US" sz="1200" b="1"/>
              <a:t> :</a:t>
            </a:r>
          </a:p>
          <a:p>
            <a:endParaRPr lang="en-US" sz="1200" b="1"/>
          </a:p>
          <a:p>
            <a:r>
              <a:rPr lang="ru-RU" sz="1200" b="1"/>
              <a:t>Руководство по Качеству</a:t>
            </a:r>
            <a:r>
              <a:rPr lang="ru-RU" sz="1200" b="1">
                <a:solidFill>
                  <a:srgbClr val="0000FF"/>
                </a:solidFill>
              </a:rPr>
              <a:t> описывает Систему Качества (СК) в соответствии с установленной политикой и задачами в области качества, а также выбранной моделью качества международного стандарта ISO 9001:2000. </a:t>
            </a:r>
            <a:r>
              <a:rPr lang="ru-RU" sz="1200" b="1"/>
              <a:t>Политика в области качества</a:t>
            </a:r>
            <a:r>
              <a:rPr lang="ru-RU" sz="1200" b="1">
                <a:solidFill>
                  <a:srgbClr val="0000FF"/>
                </a:solidFill>
              </a:rPr>
              <a:t> выпущена отдельным документом и включена в состав настоящего Руководства. </a:t>
            </a:r>
          </a:p>
          <a:p>
            <a:endParaRPr lang="ru-RU" sz="1200" b="1">
              <a:solidFill>
                <a:srgbClr val="0000FF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600" y="2743200"/>
            <a:ext cx="4648200" cy="39258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F32A3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FF3300"/>
                </a:solidFill>
              </a:rPr>
              <a:t>DO</a:t>
            </a:r>
            <a:r>
              <a:rPr lang="en-US" sz="1200" b="1"/>
              <a:t>:</a:t>
            </a:r>
          </a:p>
          <a:p>
            <a:endParaRPr lang="en-US" sz="1200" b="1"/>
          </a:p>
          <a:p>
            <a:r>
              <a:rPr lang="ru-RU" sz="1200" b="1"/>
              <a:t>Процедуры</a:t>
            </a:r>
            <a:r>
              <a:rPr lang="ru-RU" sz="1200" b="1">
                <a:solidFill>
                  <a:srgbClr val="0000FF"/>
                </a:solidFill>
              </a:rPr>
              <a:t> системы качества оформлены как отдельные документы и описывают основные процессы деятельности Компании. Перечень Процедур системы качества Компании приведен в Приложении к Руководству по качеству.</a:t>
            </a:r>
            <a:r>
              <a:rPr lang="ru-RU" sz="1200"/>
              <a:t> </a:t>
            </a:r>
          </a:p>
          <a:p>
            <a:endParaRPr lang="ru-RU" sz="1200"/>
          </a:p>
          <a:p>
            <a:r>
              <a:rPr lang="ru-RU" sz="1200" b="1"/>
              <a:t>Рабочие инструкции</a:t>
            </a:r>
            <a:r>
              <a:rPr lang="ru-RU" sz="1200" b="1">
                <a:solidFill>
                  <a:srgbClr val="0000FF"/>
                </a:solidFill>
              </a:rPr>
              <a:t> оформлены как отдельные документы и детализируют конкретные производственные процессы. Перечень рабочих инструкций приведен в Приложении к Руководству по качеству.</a:t>
            </a:r>
            <a:endParaRPr lang="en-US" sz="1200" b="1">
              <a:solidFill>
                <a:srgbClr val="0000FF"/>
              </a:solidFill>
            </a:endParaRPr>
          </a:p>
          <a:p>
            <a:endParaRPr lang="ru-RU" sz="1200"/>
          </a:p>
          <a:p>
            <a:r>
              <a:rPr lang="ru-RU" sz="1200" b="1"/>
              <a:t>Формы и образцы</a:t>
            </a:r>
            <a:r>
              <a:rPr lang="ru-RU" sz="1200" b="1">
                <a:solidFill>
                  <a:srgbClr val="0000FF"/>
                </a:solidFill>
              </a:rPr>
              <a:t> отражают те конкретные документы, которые циркулируют в Компании в рамках системы качества. Перечень форм и образцов приведен в Приложении к Руководству по качеству.</a:t>
            </a:r>
          </a:p>
          <a:p>
            <a:endParaRPr lang="ru-RU" sz="1200"/>
          </a:p>
          <a:p>
            <a:r>
              <a:rPr lang="ru-RU" sz="1200" b="1"/>
              <a:t>Должностные инструкции</a:t>
            </a:r>
            <a:r>
              <a:rPr lang="ru-RU" sz="1200" b="1">
                <a:solidFill>
                  <a:srgbClr val="0000FF"/>
                </a:solidFill>
              </a:rPr>
              <a:t> определяют сферу деятельности и обязанности сотрудников Компании.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876800" y="4572000"/>
            <a:ext cx="3770313" cy="2100263"/>
          </a:xfrm>
          <a:prstGeom prst="rect">
            <a:avLst/>
          </a:prstGeom>
          <a:gradFill rotWithShape="1">
            <a:gsLst>
              <a:gs pos="0">
                <a:srgbClr val="0000FF">
                  <a:alpha val="32001"/>
                </a:srgbClr>
              </a:gs>
              <a:gs pos="100000">
                <a:srgbClr val="0000FF">
                  <a:gamma/>
                  <a:shade val="46275"/>
                  <a:invGamma/>
                  <a:alpha val="89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FF3300"/>
                </a:solidFill>
              </a:rPr>
              <a:t>CONTROL</a:t>
            </a:r>
            <a:r>
              <a:rPr lang="en-US" sz="1200" b="1">
                <a:solidFill>
                  <a:schemeClr val="bg1"/>
                </a:solidFill>
              </a:rPr>
              <a:t>:</a:t>
            </a:r>
          </a:p>
          <a:p>
            <a:endParaRPr lang="en-US" sz="1200" b="1">
              <a:solidFill>
                <a:schemeClr val="bg1"/>
              </a:solidFill>
            </a:endParaRPr>
          </a:p>
          <a:p>
            <a:r>
              <a:rPr lang="ru-RU" sz="1200" b="1">
                <a:solidFill>
                  <a:schemeClr val="accent1"/>
                </a:solidFill>
              </a:rPr>
              <a:t>Записи (протоколы) качества</a:t>
            </a:r>
            <a:r>
              <a:rPr lang="ru-RU" sz="1200" b="1">
                <a:solidFill>
                  <a:schemeClr val="bg1"/>
                </a:solidFill>
              </a:rPr>
              <a:t> проводятся по всем основным областям деятельности Компании и оформляются в соответствии с Процедурой «Управление регистрацией данных о качестве»</a:t>
            </a:r>
            <a:endParaRPr lang="en-US" sz="1200" b="1">
              <a:solidFill>
                <a:schemeClr val="bg1"/>
              </a:solidFill>
            </a:endParaRPr>
          </a:p>
          <a:p>
            <a:endParaRPr lang="en-US" sz="1200" b="1">
              <a:solidFill>
                <a:schemeClr val="bg1"/>
              </a:solidFill>
            </a:endParaRPr>
          </a:p>
          <a:p>
            <a:endParaRPr lang="en-US" sz="1200" b="1">
              <a:solidFill>
                <a:schemeClr val="bg1"/>
              </a:solidFill>
            </a:endParaRPr>
          </a:p>
          <a:p>
            <a:endParaRPr lang="en-US" sz="1200" b="1">
              <a:solidFill>
                <a:schemeClr val="bg1"/>
              </a:solidFill>
            </a:endParaRPr>
          </a:p>
          <a:p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32774" name="Picture 6" descr="MCj037014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Вопросы</a:t>
            </a:r>
          </a:p>
        </p:txBody>
      </p:sp>
      <p:pic>
        <p:nvPicPr>
          <p:cNvPr id="74755" name="Picture 3" descr="MCj039790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295400"/>
            <a:ext cx="51514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Где мы ?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8000"/>
                </a:solidFill>
              </a:rPr>
              <a:t>Основные понятия</a:t>
            </a:r>
          </a:p>
          <a:p>
            <a:r>
              <a:rPr lang="ru-RU" dirty="0">
                <a:solidFill>
                  <a:srgbClr val="008000"/>
                </a:solidFill>
              </a:rPr>
              <a:t>Организация системы качества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Пример системы качества </a:t>
            </a:r>
            <a:r>
              <a:rPr lang="en-US" dirty="0" smtClean="0">
                <a:solidFill>
                  <a:srgbClr val="DDDDDD"/>
                </a:solidFill>
              </a:rPr>
              <a:t>(QMS</a:t>
            </a:r>
            <a:r>
              <a:rPr lang="en-US" dirty="0">
                <a:solidFill>
                  <a:srgbClr val="DDDDDD"/>
                </a:solidFill>
              </a:rPr>
              <a:t>)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Структура и наполнения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Аудиты качества</a:t>
            </a:r>
          </a:p>
          <a:p>
            <a:r>
              <a:rPr lang="ru-RU" dirty="0">
                <a:solidFill>
                  <a:srgbClr val="DDDDDD"/>
                </a:solidFill>
              </a:rPr>
              <a:t>Моделирование процессов как составная часть построения Системы Качества</a:t>
            </a:r>
            <a:r>
              <a:rPr lang="en-US" dirty="0">
                <a:solidFill>
                  <a:srgbClr val="DDDDDD"/>
                </a:solidFill>
              </a:rPr>
              <a:t>.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Системы и нотации </a:t>
            </a:r>
            <a:r>
              <a:rPr lang="ru-RU" dirty="0" err="1">
                <a:solidFill>
                  <a:srgbClr val="DDDDDD"/>
                </a:solidFill>
              </a:rPr>
              <a:t>бизнес-моделирования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>
                <a:solidFill>
                  <a:srgbClr val="DDDDDD"/>
                </a:solidFill>
              </a:rPr>
              <a:t>Презентационный уровень</a:t>
            </a:r>
          </a:p>
          <a:p>
            <a:pPr lvl="1"/>
            <a:endParaRPr lang="ru-RU" dirty="0">
              <a:solidFill>
                <a:srgbClr val="DDDDDD"/>
              </a:solidFill>
            </a:endParaRP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52800"/>
            <a:ext cx="7772400" cy="2133600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Передача опыта. Опыт построения </a:t>
            </a:r>
            <a:r>
              <a:rPr lang="en-US" sz="2800" dirty="0">
                <a:solidFill>
                  <a:schemeClr val="tx1"/>
                </a:solidFill>
              </a:rPr>
              <a:t>QMS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Пример системы качества 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/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Структура и наполнение</a:t>
            </a:r>
          </a:p>
        </p:txBody>
      </p:sp>
      <p:pic>
        <p:nvPicPr>
          <p:cNvPr id="79875" name="Picture 3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572000"/>
            <a:ext cx="2592388" cy="191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ru-RU" sz="2800" dirty="0"/>
              <a:t>Структура хранилища </a:t>
            </a:r>
            <a:r>
              <a:rPr lang="en-US" sz="2800" dirty="0" smtClean="0"/>
              <a:t>QMS</a:t>
            </a:r>
            <a:endParaRPr lang="ru-RU" sz="28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00808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1800" dirty="0">
                <a:solidFill>
                  <a:schemeClr val="tx1"/>
                </a:solidFill>
              </a:rPr>
              <a:t>Общие практики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1800" dirty="0">
                <a:solidFill>
                  <a:schemeClr val="tx1"/>
                </a:solidFill>
              </a:rPr>
              <a:t>Проектные практики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/>
              <a:t>(производственные инструкции)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1800" dirty="0">
                <a:solidFill>
                  <a:schemeClr val="tx1"/>
                </a:solidFill>
              </a:rPr>
              <a:t>Регламенты</a:t>
            </a:r>
            <a:r>
              <a:rPr lang="ru-RU" sz="1800" dirty="0"/>
              <a:t>/Приказы/Распоряжения</a:t>
            </a:r>
            <a:endParaRPr lang="en-US" sz="1800" dirty="0"/>
          </a:p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1800" dirty="0">
                <a:solidFill>
                  <a:schemeClr val="tx1"/>
                </a:solidFill>
              </a:rPr>
              <a:t>Временные регламенты</a:t>
            </a:r>
            <a:endParaRPr lang="ru-RU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dirty="0"/>
              <a:t>		</a:t>
            </a:r>
            <a:r>
              <a:rPr lang="en-US" sz="1800" dirty="0"/>
              <a:t>SEPG </a:t>
            </a:r>
            <a:r>
              <a:rPr lang="ru-RU" sz="1800" dirty="0"/>
              <a:t>и Архитектор качества следят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dirty="0"/>
              <a:t>		за тем, чтобы работа над проектами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dirty="0"/>
              <a:t>		велась в соответствии с утвержденными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dirty="0"/>
              <a:t>		регламентами.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ru-RU" sz="1600" dirty="0"/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CMM</a:t>
            </a:r>
            <a:r>
              <a:rPr lang="en-US" sz="1800" dirty="0"/>
              <a:t> </a:t>
            </a:r>
            <a:endParaRPr lang="ru-RU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dirty="0"/>
              <a:t>	документация по </a:t>
            </a:r>
            <a:r>
              <a:rPr lang="en-US" sz="1800" dirty="0"/>
              <a:t>CMM</a:t>
            </a:r>
          </a:p>
          <a:p>
            <a:pPr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r>
              <a:rPr lang="ru-RU" sz="1800" dirty="0">
                <a:solidFill>
                  <a:schemeClr val="tx1"/>
                </a:solidFill>
              </a:rPr>
              <a:t>Информационная безопасность</a:t>
            </a:r>
            <a:r>
              <a:rPr lang="ru-RU" sz="1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1800" dirty="0"/>
              <a:t>	стандарт </a:t>
            </a:r>
            <a:r>
              <a:rPr lang="en-US" sz="1800" dirty="0"/>
              <a:t>PS2910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endParaRPr lang="ru-RU" sz="1600" dirty="0"/>
          </a:p>
        </p:txBody>
      </p:sp>
      <p:pic>
        <p:nvPicPr>
          <p:cNvPr id="54277" name="Picture 5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Структура хранилища </a:t>
            </a:r>
            <a:r>
              <a:rPr lang="en-US" sz="2000" dirty="0" smtClean="0"/>
              <a:t>QMS</a:t>
            </a:r>
            <a:r>
              <a:rPr lang="en-US" sz="2000" dirty="0"/>
              <a:t>.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chemeClr val="tx1"/>
                </a:solidFill>
              </a:rPr>
              <a:t>Общие практики.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1400">
                <a:solidFill>
                  <a:schemeClr val="tx1"/>
                </a:solidFill>
              </a:rPr>
              <a:t>\</a:t>
            </a:r>
            <a:r>
              <a:rPr lang="en-US" sz="1400">
                <a:solidFill>
                  <a:schemeClr val="tx1"/>
                </a:solidFill>
              </a:rPr>
              <a:t>ISO9000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Политика качества</a:t>
            </a:r>
            <a:endParaRPr lang="en-US" sz="1200"/>
          </a:p>
          <a:p>
            <a:pPr lvl="1">
              <a:lnSpc>
                <a:spcPct val="80000"/>
              </a:lnSpc>
            </a:pPr>
            <a:r>
              <a:rPr lang="ru-RU" sz="1200"/>
              <a:t>РУКОВОДСТВО ПО КАЧЕСТВУ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Приложение 1 к Руководству по качеству (Оргструктура)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Приложение 2 к Руководству по качеству (Задачи)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Приложение 3 к Руководству по качеству (Процедуры)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Приложение 4 к Руководству по качеству (РИ)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Приложение 5 к Руководству по качеству (Формы).doc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\Процедуры</a:t>
            </a:r>
          </a:p>
          <a:p>
            <a:pPr lvl="2">
              <a:lnSpc>
                <a:spcPct val="80000"/>
              </a:lnSpc>
            </a:pPr>
            <a:r>
              <a:rPr lang="ru-RU" sz="1000"/>
              <a:t>Процедура Пр 01 - Структура документации СК.doc</a:t>
            </a:r>
          </a:p>
          <a:p>
            <a:pPr lvl="2">
              <a:lnSpc>
                <a:spcPct val="80000"/>
              </a:lnSpc>
            </a:pPr>
            <a:r>
              <a:rPr lang="ru-RU" sz="1000"/>
              <a:t>Процедура Пр 02 - Анализ Руководством СК.doc</a:t>
            </a:r>
          </a:p>
          <a:p>
            <a:pPr lvl="2">
              <a:lnSpc>
                <a:spcPct val="80000"/>
              </a:lnSpc>
            </a:pPr>
            <a:r>
              <a:rPr lang="ru-RU" sz="1000"/>
              <a:t>Процедура Пр 03 - Планирование качества.doc</a:t>
            </a:r>
          </a:p>
          <a:p>
            <a:pPr lvl="2">
              <a:lnSpc>
                <a:spcPct val="80000"/>
              </a:lnSpc>
            </a:pPr>
            <a:r>
              <a:rPr lang="ru-RU" sz="1000"/>
              <a:t>Процедура Пр 04 - Проверки качества.doc</a:t>
            </a:r>
            <a:endParaRPr lang="en-US" sz="1000"/>
          </a:p>
          <a:p>
            <a:pPr lvl="2">
              <a:lnSpc>
                <a:spcPct val="80000"/>
              </a:lnSpc>
            </a:pPr>
            <a:r>
              <a:rPr lang="en-US" sz="1000"/>
              <a:t>… …</a:t>
            </a:r>
            <a:endParaRPr lang="ru-RU" sz="1000"/>
          </a:p>
          <a:p>
            <a:pPr lvl="2">
              <a:lnSpc>
                <a:spcPct val="80000"/>
              </a:lnSpc>
            </a:pPr>
            <a:r>
              <a:rPr lang="ru-RU" sz="1000"/>
              <a:t>Процедура Пр 07 - Контролируемая документация.doc</a:t>
            </a:r>
          </a:p>
          <a:p>
            <a:pPr lvl="2">
              <a:lnSpc>
                <a:spcPct val="80000"/>
              </a:lnSpc>
            </a:pPr>
            <a:r>
              <a:rPr lang="ru-RU" sz="1000"/>
              <a:t>Процедура Пр 18 - Выполнение проекта.doc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… …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\</a:t>
            </a:r>
            <a:r>
              <a:rPr lang="ru-RU" sz="1200"/>
              <a:t>Записи качества</a:t>
            </a:r>
            <a:endParaRPr lang="en-US" sz="1200"/>
          </a:p>
          <a:p>
            <a:pPr lvl="2">
              <a:lnSpc>
                <a:spcPct val="80000"/>
              </a:lnSpc>
            </a:pPr>
            <a:r>
              <a:rPr lang="ru-RU" sz="1000"/>
              <a:t>\Отчеты к совещанию руководства компании по анализу системы качества</a:t>
            </a:r>
          </a:p>
          <a:p>
            <a:pPr lvl="2">
              <a:lnSpc>
                <a:spcPct val="80000"/>
              </a:lnSpc>
            </a:pPr>
            <a:r>
              <a:rPr lang="en-US" sz="1000"/>
              <a:t>\</a:t>
            </a:r>
            <a:r>
              <a:rPr lang="ru-RU" sz="1000"/>
              <a:t>Протоколы заседания руководства по анализу системы качества</a:t>
            </a:r>
          </a:p>
          <a:p>
            <a:pPr lvl="2">
              <a:lnSpc>
                <a:spcPct val="80000"/>
              </a:lnSpc>
            </a:pPr>
            <a:r>
              <a:rPr lang="ru-RU" sz="1000"/>
              <a:t>\Планы и программы внутреннего </a:t>
            </a:r>
          </a:p>
          <a:p>
            <a:pPr lvl="2">
              <a:lnSpc>
                <a:spcPct val="80000"/>
              </a:lnSpc>
            </a:pPr>
            <a:r>
              <a:rPr lang="ru-RU" sz="1000"/>
              <a:t>\Программы внешнего аудита</a:t>
            </a:r>
            <a:endParaRPr lang="en-US" sz="1000"/>
          </a:p>
          <a:p>
            <a:pPr lvl="2">
              <a:lnSpc>
                <a:spcPct val="80000"/>
              </a:lnSpc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</a:pPr>
            <a:r>
              <a:rPr lang="ru-RU" sz="1400">
                <a:solidFill>
                  <a:schemeClr val="tx1"/>
                </a:solidFill>
              </a:rPr>
              <a:t>Общекорпоративные шаблоны</a:t>
            </a:r>
          </a:p>
          <a:p>
            <a:pPr lvl="1">
              <a:lnSpc>
                <a:spcPct val="80000"/>
              </a:lnSpc>
            </a:pPr>
            <a:r>
              <a:rPr lang="ru-RU" sz="1200"/>
              <a:t>Шаблон корпоративной презентации.</a:t>
            </a:r>
            <a:r>
              <a:rPr lang="en-US" sz="1200"/>
              <a:t>ppt</a:t>
            </a:r>
          </a:p>
          <a:p>
            <a:pPr lvl="1">
              <a:lnSpc>
                <a:spcPct val="80000"/>
              </a:lnSpc>
            </a:pPr>
            <a:r>
              <a:rPr lang="en-US" sz="1200"/>
              <a:t>… 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1000"/>
              <a:t>		</a:t>
            </a:r>
            <a:endParaRPr lang="ru-RU" sz="1000"/>
          </a:p>
        </p:txBody>
      </p:sp>
      <p:pic>
        <p:nvPicPr>
          <p:cNvPr id="33796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ru-RU" sz="2800" dirty="0"/>
              <a:t>Цель презентации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68580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/>
              <a:t>Дать информацию об основных понятиях качества и о том что такое система управления качеством</a:t>
            </a:r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r>
              <a:rPr lang="ru-RU"/>
              <a:t>Дать информацию о возможных способах организации Системы  Управления Качества в других компаниях</a:t>
            </a:r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r>
              <a:rPr lang="ru-RU"/>
              <a:t>Дать информацию о способах и методах построения системы качества в других компаниях</a:t>
            </a:r>
          </a:p>
        </p:txBody>
      </p:sp>
      <p:pic>
        <p:nvPicPr>
          <p:cNvPr id="111620" name="Picture 4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8663" cy="769938"/>
          </a:xfrm>
          <a:prstGeom prst="rect">
            <a:avLst/>
          </a:prstGeom>
          <a:noFill/>
        </p:spPr>
      </p:pic>
      <p:pic>
        <p:nvPicPr>
          <p:cNvPr id="111621" name="Picture 5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00400"/>
            <a:ext cx="1066800" cy="785813"/>
          </a:xfrm>
          <a:prstGeom prst="rect">
            <a:avLst/>
          </a:prstGeom>
          <a:noFill/>
        </p:spPr>
      </p:pic>
      <p:pic>
        <p:nvPicPr>
          <p:cNvPr id="111622" name="Picture 6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953000"/>
            <a:ext cx="1066800" cy="785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1116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Структура хранилища </a:t>
            </a:r>
            <a:r>
              <a:rPr lang="en-US" sz="2000" dirty="0" smtClean="0"/>
              <a:t>QMS</a:t>
            </a:r>
            <a:r>
              <a:rPr lang="ru-RU" sz="2000" dirty="0"/>
              <a:t>. </a:t>
            </a:r>
            <a:br>
              <a:rPr lang="ru-RU" sz="2000" dirty="0"/>
            </a:br>
            <a:r>
              <a:rPr lang="ru-RU" sz="2000" dirty="0">
                <a:solidFill>
                  <a:schemeClr val="tx1"/>
                </a:solidFill>
              </a:rPr>
              <a:t>Проектные практики.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ru-RU" sz="1600">
                <a:solidFill>
                  <a:schemeClr val="tx1"/>
                </a:solidFill>
              </a:rPr>
              <a:t>\Шаблоны</a:t>
            </a:r>
            <a:r>
              <a:rPr lang="ru-RU" sz="1600"/>
              <a:t> </a:t>
            </a:r>
            <a:endParaRPr lang="en-US" sz="1600"/>
          </a:p>
          <a:p>
            <a:pPr lvl="2">
              <a:lnSpc>
                <a:spcPct val="80000"/>
              </a:lnSpc>
            </a:pPr>
            <a:r>
              <a:rPr lang="ru-RU" sz="1200"/>
              <a:t>ZZZ-005-00-(Техническое-коммерческое предложение).doc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ZZZ-010-00-(План управления проектом).doc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ZZZ-011-00~02-(Заинтересованные Лица Проекта).doc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ZZZ-039-00 (План управления рисками проекта).doc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ZZZ-040-00-(План контроля качества).doc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… …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ZZZ-110-00-(Концепция системы).doc</a:t>
            </a:r>
            <a:endParaRPr lang="en-US" sz="1200"/>
          </a:p>
          <a:p>
            <a:pPr lvl="2">
              <a:lnSpc>
                <a:spcPct val="80000"/>
              </a:lnSpc>
            </a:pPr>
            <a:r>
              <a:rPr lang="ru-RU" sz="1200"/>
              <a:t>ZZZ-140-00-(Словарь понятий).doc</a:t>
            </a:r>
            <a:endParaRPr lang="en-US" sz="1200"/>
          </a:p>
          <a:p>
            <a:pPr lvl="2">
              <a:lnSpc>
                <a:spcPct val="80000"/>
              </a:lnSpc>
            </a:pPr>
            <a:r>
              <a:rPr lang="ru-RU" sz="1200"/>
              <a:t>ZZZ-150-00-(UseCasesSpecifications).doc</a:t>
            </a:r>
            <a:endParaRPr lang="en-US" sz="1200"/>
          </a:p>
          <a:p>
            <a:pPr lvl="2">
              <a:lnSpc>
                <a:spcPct val="80000"/>
              </a:lnSpc>
            </a:pPr>
            <a:r>
              <a:rPr lang="ru-RU" sz="1200"/>
              <a:t>ZZZ-210-00-(System Architecture).doc</a:t>
            </a:r>
            <a:endParaRPr lang="en-US" sz="1200"/>
          </a:p>
          <a:p>
            <a:pPr lvl="2">
              <a:lnSpc>
                <a:spcPct val="80000"/>
              </a:lnSpc>
            </a:pPr>
            <a:r>
              <a:rPr lang="ru-RU" sz="1200"/>
              <a:t>ZZZ-220-00-(System Specifications).doc</a:t>
            </a:r>
            <a:endParaRPr lang="en-US" sz="1200"/>
          </a:p>
          <a:p>
            <a:pPr lvl="2">
              <a:lnSpc>
                <a:spcPct val="80000"/>
              </a:lnSpc>
            </a:pPr>
            <a:r>
              <a:rPr lang="en-US" sz="1200"/>
              <a:t>… …</a:t>
            </a:r>
          </a:p>
          <a:p>
            <a:pPr>
              <a:lnSpc>
                <a:spcPct val="80000"/>
              </a:lnSpc>
            </a:pPr>
            <a:r>
              <a:rPr lang="ru-RU" sz="1600">
                <a:solidFill>
                  <a:schemeClr val="tx1"/>
                </a:solidFill>
              </a:rPr>
              <a:t>\Рабочие инструкции</a:t>
            </a:r>
            <a:r>
              <a:rPr lang="en-US" sz="1600"/>
              <a:t> </a:t>
            </a:r>
            <a:endParaRPr lang="ru-RU" sz="1600"/>
          </a:p>
          <a:p>
            <a:pPr lvl="1">
              <a:lnSpc>
                <a:spcPct val="80000"/>
              </a:lnSpc>
            </a:pPr>
            <a:r>
              <a:rPr lang="ru-RU" sz="1400"/>
              <a:t>\Конфигурация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PSTD-CFG-01~04-(Использование Базы_ClearCase Проекта).doc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PSTD-CFG-02-(Правила именования).doc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PSTD-CFG-06-(УправлениеИзменениями).doc</a:t>
            </a:r>
          </a:p>
          <a:p>
            <a:pPr lvl="2">
              <a:lnSpc>
                <a:spcPct val="80000"/>
              </a:lnSpc>
            </a:pPr>
            <a:r>
              <a:rPr lang="ru-RU" sz="1200"/>
              <a:t>PSTD-CFG-07-(УправлениеДефектами).doc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… …</a:t>
            </a:r>
            <a:endParaRPr lang="ru-RU" sz="1200"/>
          </a:p>
          <a:p>
            <a:pPr lvl="1">
              <a:lnSpc>
                <a:spcPct val="80000"/>
              </a:lnSpc>
            </a:pPr>
            <a:r>
              <a:rPr lang="ru-RU" sz="1400"/>
              <a:t>\Программирование</a:t>
            </a:r>
          </a:p>
          <a:p>
            <a:pPr lvl="1">
              <a:lnSpc>
                <a:spcPct val="80000"/>
              </a:lnSpc>
            </a:pPr>
            <a:r>
              <a:rPr lang="ru-RU" sz="1400"/>
              <a:t>\Документирование</a:t>
            </a:r>
          </a:p>
          <a:p>
            <a:pPr lvl="1">
              <a:lnSpc>
                <a:spcPct val="80000"/>
              </a:lnSpc>
            </a:pPr>
            <a:r>
              <a:rPr lang="ru-RU" sz="1400"/>
              <a:t>\Архитектура (дизайн)</a:t>
            </a:r>
          </a:p>
          <a:p>
            <a:pPr lvl="1">
              <a:lnSpc>
                <a:spcPct val="80000"/>
              </a:lnSpc>
            </a:pPr>
            <a:r>
              <a:rPr lang="ru-RU" sz="1400"/>
              <a:t>\Управление проектами</a:t>
            </a:r>
          </a:p>
          <a:p>
            <a:pPr lvl="1">
              <a:lnSpc>
                <a:spcPct val="80000"/>
              </a:lnSpc>
            </a:pPr>
            <a:r>
              <a:rPr lang="ru-RU" sz="1400"/>
              <a:t>\Управление требованиями</a:t>
            </a:r>
          </a:p>
          <a:p>
            <a:pPr lvl="1">
              <a:lnSpc>
                <a:spcPct val="80000"/>
              </a:lnSpc>
            </a:pPr>
            <a:r>
              <a:rPr lang="ru-RU" sz="1400"/>
              <a:t>\Тестирование</a:t>
            </a:r>
            <a:r>
              <a:rPr lang="en-US" sz="1400"/>
              <a:t>	</a:t>
            </a:r>
            <a:endParaRPr lang="ru-RU" sz="1400"/>
          </a:p>
          <a:p>
            <a:pPr lvl="1">
              <a:lnSpc>
                <a:spcPct val="80000"/>
              </a:lnSpc>
              <a:buFontTx/>
              <a:buNone/>
            </a:pPr>
            <a:endParaRPr lang="ru-RU" sz="1400"/>
          </a:p>
        </p:txBody>
      </p:sp>
      <p:pic>
        <p:nvPicPr>
          <p:cNvPr id="34820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Вопросы</a:t>
            </a:r>
          </a:p>
        </p:txBody>
      </p:sp>
      <p:pic>
        <p:nvPicPr>
          <p:cNvPr id="80899" name="Picture 3" descr="MCj039790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295400"/>
            <a:ext cx="51514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Где мы ?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8000"/>
                </a:solidFill>
              </a:rPr>
              <a:t>Основные понятия</a:t>
            </a:r>
          </a:p>
          <a:p>
            <a:r>
              <a:rPr lang="ru-RU" dirty="0">
                <a:solidFill>
                  <a:srgbClr val="008000"/>
                </a:solidFill>
              </a:rPr>
              <a:t>Организация системы качества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Пример системы качества </a:t>
            </a:r>
            <a:r>
              <a:rPr lang="en-US" dirty="0" smtClean="0">
                <a:solidFill>
                  <a:schemeClr val="tx1"/>
                </a:solidFill>
              </a:rPr>
              <a:t>(QMS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Структура и наполнения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Аудиты качества</a:t>
            </a:r>
          </a:p>
          <a:p>
            <a:r>
              <a:rPr lang="ru-RU" dirty="0">
                <a:solidFill>
                  <a:srgbClr val="DDDDDD"/>
                </a:solidFill>
              </a:rPr>
              <a:t>Моделирование процессов как составная часть построения Системы Качества</a:t>
            </a:r>
            <a:r>
              <a:rPr lang="en-US" dirty="0">
                <a:solidFill>
                  <a:srgbClr val="DDDDDD"/>
                </a:solidFill>
              </a:rPr>
              <a:t>.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Системы и нотации </a:t>
            </a:r>
            <a:r>
              <a:rPr lang="ru-RU" dirty="0" err="1">
                <a:solidFill>
                  <a:srgbClr val="DDDDDD"/>
                </a:solidFill>
              </a:rPr>
              <a:t>бизнес-моделирования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>
                <a:solidFill>
                  <a:srgbClr val="DDDDDD"/>
                </a:solidFill>
              </a:rPr>
              <a:t>Презентационный уровень</a:t>
            </a:r>
          </a:p>
          <a:p>
            <a:pPr lvl="1"/>
            <a:endParaRPr lang="ru-RU" dirty="0">
              <a:solidFill>
                <a:srgbClr val="DDDDDD"/>
              </a:solidFill>
            </a:endParaRP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sz="2800"/>
              <a:t>Перерыв – 15 минут</a:t>
            </a:r>
          </a:p>
        </p:txBody>
      </p:sp>
      <p:pic>
        <p:nvPicPr>
          <p:cNvPr id="109572" name="Picture 4" descr="MPj038746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000750" cy="4281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581400"/>
            <a:ext cx="7772400" cy="1905000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Передача опыта. Опыт построения </a:t>
            </a:r>
            <a:r>
              <a:rPr lang="en-US" sz="2800" dirty="0">
                <a:solidFill>
                  <a:schemeClr val="tx1"/>
                </a:solidFill>
              </a:rPr>
              <a:t>QMS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Пример системы </a:t>
            </a:r>
            <a:r>
              <a:rPr lang="ru-RU" sz="2800" dirty="0" smtClean="0">
                <a:solidFill>
                  <a:schemeClr val="tx1"/>
                </a:solidFill>
              </a:rPr>
              <a:t>качества.</a:t>
            </a:r>
            <a:r>
              <a:rPr lang="ru-RU" sz="2800" dirty="0">
                <a:solidFill>
                  <a:schemeClr val="tx1"/>
                </a:solidFill>
              </a:rPr>
              <a:t/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/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Аудиты качества</a:t>
            </a:r>
          </a:p>
        </p:txBody>
      </p:sp>
      <p:pic>
        <p:nvPicPr>
          <p:cNvPr id="89091" name="Picture 3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572000"/>
            <a:ext cx="2592388" cy="191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ru-RU" sz="2800"/>
              <a:t>Система качества. </a:t>
            </a:r>
            <a:br>
              <a:rPr lang="ru-RU" sz="2800"/>
            </a:br>
            <a:r>
              <a:rPr lang="ru-RU" sz="2800">
                <a:solidFill>
                  <a:schemeClr val="tx1"/>
                </a:solidFill>
              </a:rPr>
              <a:t>Поддержка и совершенствование.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458200" cy="4800600"/>
          </a:xfrm>
        </p:spPr>
        <p:txBody>
          <a:bodyPr/>
          <a:lstStyle/>
          <a:p>
            <a:r>
              <a:rPr lang="ru-RU" sz="2000"/>
              <a:t>Определены и применяются (</a:t>
            </a:r>
            <a:r>
              <a:rPr lang="en-US" sz="2000">
                <a:solidFill>
                  <a:srgbClr val="FF3300"/>
                </a:solidFill>
              </a:rPr>
              <a:t>ACT</a:t>
            </a:r>
            <a:r>
              <a:rPr lang="en-US" sz="2000"/>
              <a:t>)</a:t>
            </a:r>
            <a:r>
              <a:rPr lang="ru-RU" sz="2000"/>
              <a:t> :</a:t>
            </a:r>
          </a:p>
          <a:p>
            <a:pPr lvl="1"/>
            <a:endParaRPr lang="ru-RU" sz="1800">
              <a:solidFill>
                <a:schemeClr val="tx1"/>
              </a:solidFill>
            </a:endParaRPr>
          </a:p>
          <a:p>
            <a:pPr lvl="1"/>
            <a:r>
              <a:rPr lang="ru-RU" sz="1800">
                <a:solidFill>
                  <a:schemeClr val="tx1"/>
                </a:solidFill>
              </a:rPr>
              <a:t>процессы</a:t>
            </a:r>
            <a:r>
              <a:rPr lang="ru-RU" sz="1800"/>
              <a:t>, необходимые </a:t>
            </a:r>
            <a:r>
              <a:rPr lang="ru-RU" sz="1800">
                <a:solidFill>
                  <a:schemeClr val="tx1"/>
                </a:solidFill>
              </a:rPr>
              <a:t>для обеспечения работы СК</a:t>
            </a:r>
            <a:r>
              <a:rPr lang="ru-RU" sz="1800"/>
              <a:t>, их последовательность и взаимодействие ;</a:t>
            </a:r>
          </a:p>
          <a:p>
            <a:pPr lvl="2"/>
            <a:endParaRPr lang="ru-RU" sz="1600"/>
          </a:p>
          <a:p>
            <a:pPr lvl="1"/>
            <a:r>
              <a:rPr lang="ru-RU" sz="1800">
                <a:solidFill>
                  <a:schemeClr val="tx1"/>
                </a:solidFill>
              </a:rPr>
              <a:t>методы</a:t>
            </a:r>
            <a:r>
              <a:rPr lang="ru-RU" sz="1800"/>
              <a:t>, необходимые для обеспечения результативности СК;</a:t>
            </a:r>
          </a:p>
          <a:p>
            <a:pPr lvl="2"/>
            <a:endParaRPr lang="ru-RU" sz="1600"/>
          </a:p>
          <a:p>
            <a:pPr lvl="1"/>
            <a:r>
              <a:rPr lang="ru-RU" sz="1800">
                <a:solidFill>
                  <a:schemeClr val="tx1"/>
                </a:solidFill>
              </a:rPr>
              <a:t>ресурсы и информация</a:t>
            </a:r>
            <a:r>
              <a:rPr lang="ru-RU" sz="1800"/>
              <a:t>, необходимые для поддержания этих процессов ;</a:t>
            </a:r>
          </a:p>
          <a:p>
            <a:pPr lvl="2"/>
            <a:endParaRPr lang="ru-RU" sz="1600"/>
          </a:p>
          <a:p>
            <a:pPr lvl="1"/>
            <a:r>
              <a:rPr lang="ru-RU" sz="1800">
                <a:solidFill>
                  <a:schemeClr val="tx1"/>
                </a:solidFill>
              </a:rPr>
              <a:t>критерии и способы  мониторинга</a:t>
            </a:r>
            <a:r>
              <a:rPr lang="ru-RU" sz="1800"/>
              <a:t> и измерения этих процессов ;</a:t>
            </a:r>
          </a:p>
          <a:p>
            <a:pPr lvl="2"/>
            <a:endParaRPr lang="ru-RU" sz="1600"/>
          </a:p>
          <a:p>
            <a:pPr lvl="1"/>
            <a:r>
              <a:rPr lang="ru-RU" sz="1800"/>
              <a:t>меры для достижения запланированных результатов и </a:t>
            </a:r>
            <a:r>
              <a:rPr lang="ru-RU" sz="1800">
                <a:solidFill>
                  <a:schemeClr val="tx1"/>
                </a:solidFill>
              </a:rPr>
              <a:t>постоянного усовершенствования действующих в компании процессов</a:t>
            </a:r>
            <a:r>
              <a:rPr lang="ru-RU" sz="1800"/>
              <a:t>. </a:t>
            </a:r>
          </a:p>
        </p:txBody>
      </p:sp>
      <p:pic>
        <p:nvPicPr>
          <p:cNvPr id="21512" name="Picture 8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ru-RU" sz="2800" dirty="0"/>
              <a:t>Аудит качества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458200" cy="4648200"/>
          </a:xfrm>
        </p:spPr>
        <p:txBody>
          <a:bodyPr/>
          <a:lstStyle/>
          <a:p>
            <a:pPr algn="ctr"/>
            <a:r>
              <a:rPr lang="en-US" sz="4000"/>
              <a:t>QA </a:t>
            </a:r>
            <a:r>
              <a:rPr lang="ru-RU" sz="4000"/>
              <a:t>на регулярной основе в соответствии с заранее определенной процедурой («Процедура Пр 04 - Проверки качества.doc») проводит проверки качества</a:t>
            </a:r>
          </a:p>
          <a:p>
            <a:pPr algn="ctr"/>
            <a:endParaRPr lang="ru-RU" sz="4000"/>
          </a:p>
          <a:p>
            <a:pPr algn="ctr">
              <a:buFontTx/>
              <a:buNone/>
            </a:pPr>
            <a:endParaRPr lang="ru-RU" sz="4000"/>
          </a:p>
        </p:txBody>
      </p:sp>
      <p:pic>
        <p:nvPicPr>
          <p:cNvPr id="56324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ru-RU" sz="2800" dirty="0"/>
              <a:t>Аудит качества в связи с ЖЦ проекта</a:t>
            </a:r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43000" y="1295400"/>
          <a:ext cx="6248400" cy="5341938"/>
        </p:xfrm>
        <a:graphic>
          <a:graphicData uri="http://schemas.openxmlformats.org/presentationml/2006/ole">
            <p:oleObj spid="_x0000_s2051" name="Visio" r:id="rId3" imgW="3425190" imgH="2928366" progId="Visio.Drawing.11">
              <p:embed/>
            </p:oleObj>
          </a:graphicData>
        </a:graphic>
      </p:graphicFrame>
      <p:pic>
        <p:nvPicPr>
          <p:cNvPr id="57350" name="Picture 6" descr="j02932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Аудит качества в связи с ЖЦ проекта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/>
          </a:p>
          <a:p>
            <a:r>
              <a:rPr lang="ru-RU"/>
              <a:t>В проектном репозитории для каждого проекта заводится директория </a:t>
            </a:r>
            <a:r>
              <a:rPr lang="en-US"/>
              <a:t>QA</a:t>
            </a:r>
            <a:r>
              <a:rPr lang="ru-RU"/>
              <a:t> в которой хранятся материалы по аудиту качества</a:t>
            </a:r>
          </a:p>
          <a:p>
            <a:endParaRPr lang="ru-RU"/>
          </a:p>
          <a:p>
            <a:r>
              <a:rPr lang="ru-RU"/>
              <a:t>По результатам проведенного аудита качества создается документ «Протокол Контроля Качества»</a:t>
            </a:r>
          </a:p>
          <a:p>
            <a:endParaRPr lang="ru-RU"/>
          </a:p>
        </p:txBody>
      </p:sp>
      <p:pic>
        <p:nvPicPr>
          <p:cNvPr id="59396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Аудит качества в связи с ЖЦ проекта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  <a:p>
            <a:r>
              <a:rPr lang="ru-RU"/>
              <a:t>Особое внимание обращается на </a:t>
            </a:r>
          </a:p>
          <a:p>
            <a:pPr lvl="1"/>
            <a:r>
              <a:rPr lang="ru-RU"/>
              <a:t>правила именования документов</a:t>
            </a:r>
          </a:p>
          <a:p>
            <a:pPr lvl="1"/>
            <a:r>
              <a:rPr lang="ru-RU"/>
              <a:t>соответствие проектной документации принятым шаблонам документов в проекте или в компании.</a:t>
            </a:r>
          </a:p>
          <a:p>
            <a:pPr lvl="1"/>
            <a:r>
              <a:rPr lang="ru-RU"/>
              <a:t>соответствие применяемых в проекте процессов утвержденной процессной модели компании</a:t>
            </a:r>
          </a:p>
          <a:p>
            <a:pPr lvl="1"/>
            <a:r>
              <a:rPr lang="ru-RU"/>
              <a:t>матрица трассировки требований</a:t>
            </a:r>
          </a:p>
          <a:p>
            <a:pPr lvl="2"/>
            <a:r>
              <a:rPr lang="ru-RU"/>
              <a:t>трассировка от запроса на изменения / расширение функциональности к документам требований и дальнейший анализ правил редактирования документов требований</a:t>
            </a:r>
          </a:p>
          <a:p>
            <a:pPr lvl="2"/>
            <a:r>
              <a:rPr lang="ru-RU"/>
              <a:t>Обратная трассировка от изменений в документах требований к запросу на изменение / расширение функциональности</a:t>
            </a:r>
            <a:endParaRPr lang="en-US"/>
          </a:p>
          <a:p>
            <a:endParaRPr lang="ru-RU"/>
          </a:p>
        </p:txBody>
      </p:sp>
      <p:pic>
        <p:nvPicPr>
          <p:cNvPr id="106500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Презентация </a:t>
            </a:r>
            <a:r>
              <a:rPr lang="ru-RU" sz="2800">
                <a:solidFill>
                  <a:srgbClr val="FF3300"/>
                </a:solidFill>
              </a:rPr>
              <a:t>НЕ</a:t>
            </a:r>
            <a:r>
              <a:rPr lang="ru-RU" sz="2800"/>
              <a:t> </a:t>
            </a:r>
            <a:r>
              <a:rPr lang="ru-RU" sz="2800">
                <a:solidFill>
                  <a:srgbClr val="FF3300"/>
                </a:solidFill>
              </a:rPr>
              <a:t>ПРЕСЛЕДУЕТ</a:t>
            </a:r>
            <a:r>
              <a:rPr lang="ru-RU" sz="2800"/>
              <a:t> целей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ru-RU" dirty="0">
                <a:solidFill>
                  <a:srgbClr val="FF3300"/>
                </a:solidFill>
              </a:rPr>
              <a:t>Выработать программу перехода к работе по стандарту качества </a:t>
            </a:r>
            <a:r>
              <a:rPr lang="en-US" dirty="0">
                <a:solidFill>
                  <a:srgbClr val="FF3300"/>
                </a:solidFill>
              </a:rPr>
              <a:t>ISO9001:2000</a:t>
            </a:r>
            <a:r>
              <a:rPr lang="ru-RU" dirty="0">
                <a:solidFill>
                  <a:srgbClr val="FF3300"/>
                </a:solidFill>
              </a:rPr>
              <a:t> в </a:t>
            </a:r>
            <a:r>
              <a:rPr lang="ru-RU" dirty="0" smtClean="0">
                <a:solidFill>
                  <a:srgbClr val="FF3300"/>
                </a:solidFill>
              </a:rPr>
              <a:t>компании</a:t>
            </a:r>
            <a:endParaRPr lang="ru-RU" dirty="0">
              <a:solidFill>
                <a:srgbClr val="FF3300"/>
              </a:solidFill>
            </a:endParaRPr>
          </a:p>
          <a:p>
            <a:pPr lvl="1"/>
            <a:r>
              <a:rPr lang="ru-RU" dirty="0"/>
              <a:t>Данная программа должна обсуждаться отдельно и предполагать последовательные этапы по достижению цели.</a:t>
            </a:r>
          </a:p>
          <a:p>
            <a:endParaRPr lang="ru-RU" dirty="0"/>
          </a:p>
          <a:p>
            <a:r>
              <a:rPr lang="ru-RU" dirty="0">
                <a:solidFill>
                  <a:srgbClr val="FF3300"/>
                </a:solidFill>
              </a:rPr>
              <a:t>Дать рекомендации по способам и методам построения </a:t>
            </a:r>
            <a:r>
              <a:rPr lang="en-US" dirty="0">
                <a:solidFill>
                  <a:srgbClr val="FF3300"/>
                </a:solidFill>
              </a:rPr>
              <a:t>QMS </a:t>
            </a:r>
            <a:r>
              <a:rPr lang="ru-RU" dirty="0">
                <a:solidFill>
                  <a:srgbClr val="FF3300"/>
                </a:solidFill>
              </a:rPr>
              <a:t>в </a:t>
            </a:r>
            <a:r>
              <a:rPr lang="ru-RU" dirty="0" smtClean="0">
                <a:solidFill>
                  <a:srgbClr val="FF3300"/>
                </a:solidFill>
              </a:rPr>
              <a:t>компании</a:t>
            </a:r>
            <a:endParaRPr lang="ru-RU" dirty="0"/>
          </a:p>
          <a:p>
            <a:pPr lvl="1"/>
            <a:r>
              <a:rPr lang="ru-RU" dirty="0"/>
              <a:t>Способы и методы построения </a:t>
            </a:r>
            <a:r>
              <a:rPr lang="en-US" dirty="0"/>
              <a:t>QMS </a:t>
            </a:r>
            <a:r>
              <a:rPr lang="ru-RU" dirty="0"/>
              <a:t>должны вырабатываться отдельно, в рамках программы работы по стандартам качества </a:t>
            </a:r>
            <a:r>
              <a:rPr lang="en-US" dirty="0"/>
              <a:t>ISO9001:2000</a:t>
            </a:r>
            <a:r>
              <a:rPr lang="ru-RU" dirty="0"/>
              <a:t>.</a:t>
            </a:r>
            <a:endParaRPr lang="en-US" dirty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ru-RU" sz="2800"/>
              <a:t>Процедура аудита качества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685800" y="1295400"/>
          <a:ext cx="7848600" cy="5051425"/>
        </p:xfrm>
        <a:graphic>
          <a:graphicData uri="http://schemas.openxmlformats.org/presentationml/2006/ole">
            <p:oleObj spid="_x0000_s3075" name="Visio" r:id="rId3" imgW="5060442" imgH="3429381" progId="Visio.Drawing.11">
              <p:embed/>
            </p:oleObj>
          </a:graphicData>
        </a:graphic>
      </p:graphicFrame>
      <p:pic>
        <p:nvPicPr>
          <p:cNvPr id="60424" name="Picture 8" descr="j02932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ru-RU" sz="2800"/>
              <a:t>Штрафные баллы за замечания и общая оценка проекта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458200" cy="4648200"/>
          </a:xfrm>
        </p:spPr>
        <p:txBody>
          <a:bodyPr>
            <a:normAutofit fontScale="92500"/>
          </a:bodyPr>
          <a:lstStyle/>
          <a:p>
            <a:r>
              <a:rPr lang="ru-RU" sz="2000"/>
              <a:t>Замечания типизированы : критические, серьезные, второстепенные</a:t>
            </a:r>
          </a:p>
          <a:p>
            <a:endParaRPr lang="ru-RU" sz="2000"/>
          </a:p>
          <a:p>
            <a:r>
              <a:rPr lang="ru-RU" sz="2000"/>
              <a:t>Каждое замечание оценивается по заранее утвержденной бальной шкале.</a:t>
            </a:r>
          </a:p>
          <a:p>
            <a:pPr lvl="1"/>
            <a:r>
              <a:rPr lang="ru-RU"/>
              <a:t>Отсутствует План Управления Проектом – 15 баллов</a:t>
            </a:r>
          </a:p>
          <a:p>
            <a:pPr lvl="1"/>
            <a:r>
              <a:rPr lang="ru-RU"/>
              <a:t>Отсутствует План поставки документов – 5 баллов</a:t>
            </a:r>
          </a:p>
          <a:p>
            <a:pPr lvl="2"/>
            <a:endParaRPr lang="ru-RU" sz="2000"/>
          </a:p>
          <a:p>
            <a:r>
              <a:rPr lang="ru-RU" sz="2000"/>
              <a:t>За быстрое исправление замечаний суммарные баллы за устраненные замечания уменьшаются в 10 раз</a:t>
            </a:r>
          </a:p>
          <a:p>
            <a:pPr lvl="1"/>
            <a:r>
              <a:rPr lang="ru-RU"/>
              <a:t>При быстром создании документов План Управления Проектом и Плана поставки документов сумма штрафных баллов (15 + 5) уменьшится в 10 раз и составит всего 2 балла</a:t>
            </a:r>
          </a:p>
        </p:txBody>
      </p:sp>
      <p:pic>
        <p:nvPicPr>
          <p:cNvPr id="108548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ru-RU" sz="2800"/>
              <a:t>Штрафные баллы за замечания и общая оценка проекта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r>
              <a:rPr lang="ru-RU"/>
              <a:t>Все баллы по всем замечаниям кроме второстепенных замечаний суммируются </a:t>
            </a:r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r>
              <a:rPr lang="ru-RU"/>
              <a:t>Сумма баллов совместно с общим количеством критических замечаний и серьезных замечаний по заранее установленному соответствию переводится в общую проектную оценку</a:t>
            </a:r>
          </a:p>
          <a:p>
            <a:pPr lvl="1">
              <a:lnSpc>
                <a:spcPct val="90000"/>
              </a:lnSpc>
            </a:pPr>
            <a:r>
              <a:rPr lang="ru-RU"/>
              <a:t>Например</a:t>
            </a:r>
          </a:p>
          <a:p>
            <a:pPr lvl="2">
              <a:lnSpc>
                <a:spcPct val="90000"/>
              </a:lnSpc>
            </a:pPr>
            <a:r>
              <a:rPr lang="ru-RU">
                <a:solidFill>
                  <a:srgbClr val="FF3300"/>
                </a:solidFill>
              </a:rPr>
              <a:t>50…70 </a:t>
            </a:r>
            <a:r>
              <a:rPr lang="ru-RU"/>
              <a:t>штрафных баллов  при количестве серьезных замечаний меньше 15 и при количестве критических замечаний меньше 5 соответствует общей проектной оценке </a:t>
            </a:r>
            <a:r>
              <a:rPr lang="ru-RU" sz="2400" b="1">
                <a:solidFill>
                  <a:srgbClr val="FF9900"/>
                </a:solidFill>
              </a:rPr>
              <a:t>3</a:t>
            </a:r>
          </a:p>
          <a:p>
            <a:pPr lvl="2">
              <a:lnSpc>
                <a:spcPct val="90000"/>
              </a:lnSpc>
            </a:pPr>
            <a:r>
              <a:rPr lang="ru-RU">
                <a:solidFill>
                  <a:srgbClr val="FF3300"/>
                </a:solidFill>
              </a:rPr>
              <a:t>75…100 </a:t>
            </a:r>
            <a:r>
              <a:rPr lang="ru-RU"/>
              <a:t>штрафных баллов при количестве критических замечаний больше 5 или при количестве серьезных замечаний больше 25 соответствует общей проектной оценке </a:t>
            </a:r>
            <a:r>
              <a:rPr lang="ru-RU" sz="2400" b="1">
                <a:solidFill>
                  <a:srgbClr val="FF3300"/>
                </a:solidFill>
              </a:rPr>
              <a:t>2</a:t>
            </a:r>
          </a:p>
          <a:p>
            <a:pPr lvl="1">
              <a:lnSpc>
                <a:spcPct val="90000"/>
              </a:lnSpc>
            </a:pPr>
            <a:endParaRPr lang="ru-RU" sz="2800">
              <a:solidFill>
                <a:srgbClr val="008000"/>
              </a:solidFill>
            </a:endParaRPr>
          </a:p>
        </p:txBody>
      </p:sp>
      <p:pic>
        <p:nvPicPr>
          <p:cNvPr id="107524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ru-RU" sz="2800" dirty="0"/>
              <a:t>Аудит качества. Отчет о качестве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458200" cy="4876800"/>
          </a:xfrm>
        </p:spPr>
        <p:txBody>
          <a:bodyPr/>
          <a:lstStyle/>
          <a:p>
            <a:r>
              <a:rPr lang="ru-RU"/>
              <a:t>Текущая общая оценка проекта : </a:t>
            </a:r>
          </a:p>
          <a:p>
            <a:pPr>
              <a:buFontTx/>
              <a:buNone/>
            </a:pPr>
            <a:endParaRPr lang="ru-RU"/>
          </a:p>
          <a:p>
            <a:pPr lvl="1">
              <a:buFontTx/>
              <a:buNone/>
            </a:pPr>
            <a:r>
              <a:rPr lang="ru-RU" sz="2400">
                <a:solidFill>
                  <a:srgbClr val="008000"/>
                </a:solidFill>
              </a:rPr>
              <a:t>5 </a:t>
            </a:r>
            <a:r>
              <a:rPr lang="ru-RU" sz="2400"/>
              <a:t>– все ОК.</a:t>
            </a:r>
          </a:p>
          <a:p>
            <a:pPr lvl="1">
              <a:buFontTx/>
              <a:buNone/>
            </a:pPr>
            <a:r>
              <a:rPr lang="ru-RU" sz="2400">
                <a:solidFill>
                  <a:srgbClr val="33CC33"/>
                </a:solidFill>
              </a:rPr>
              <a:t>4</a:t>
            </a:r>
            <a:r>
              <a:rPr lang="ru-RU" sz="2400"/>
              <a:t> – незначительные замечания.</a:t>
            </a:r>
          </a:p>
          <a:p>
            <a:pPr lvl="1">
              <a:buFontTx/>
              <a:buNone/>
            </a:pPr>
            <a:r>
              <a:rPr lang="ru-RU" sz="2400">
                <a:solidFill>
                  <a:srgbClr val="FF9900"/>
                </a:solidFill>
              </a:rPr>
              <a:t>3 </a:t>
            </a:r>
            <a:r>
              <a:rPr lang="ru-RU" sz="2400"/>
              <a:t>– уведомляется управляющий совет, если есть серьезные замечания</a:t>
            </a:r>
          </a:p>
          <a:p>
            <a:pPr lvl="1">
              <a:buFontTx/>
              <a:buNone/>
            </a:pPr>
            <a:r>
              <a:rPr lang="ru-RU" sz="2400">
                <a:solidFill>
                  <a:srgbClr val="FF3300"/>
                </a:solidFill>
              </a:rPr>
              <a:t>2 </a:t>
            </a:r>
            <a:r>
              <a:rPr lang="ru-RU" sz="2400"/>
              <a:t>– в обязательном порядке уведомляется управляющий совет</a:t>
            </a:r>
          </a:p>
          <a:p>
            <a:pPr lvl="1">
              <a:buFontTx/>
              <a:buNone/>
            </a:pPr>
            <a:r>
              <a:rPr lang="ru-RU" sz="2400">
                <a:solidFill>
                  <a:schemeClr val="tx1"/>
                </a:solidFill>
              </a:rPr>
              <a:t>1</a:t>
            </a:r>
            <a:r>
              <a:rPr lang="ru-RU" sz="2400"/>
              <a:t> – в обязательном порядке уведомляется управляющий совет, инициируется собрание управляющего совета</a:t>
            </a:r>
          </a:p>
          <a:p>
            <a:pPr lvl="1">
              <a:buFontTx/>
              <a:buNone/>
            </a:pPr>
            <a:endParaRPr lang="ru-RU" sz="2400"/>
          </a:p>
        </p:txBody>
      </p:sp>
      <p:pic>
        <p:nvPicPr>
          <p:cNvPr id="62468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r>
              <a:rPr lang="ru-RU" sz="2800">
                <a:solidFill>
                  <a:schemeClr val="tx1"/>
                </a:solidFill>
              </a:rPr>
              <a:t>Управляющий совет </a:t>
            </a:r>
          </a:p>
          <a:p>
            <a:pPr lvl="1"/>
            <a:endParaRPr lang="ru-RU" sz="2800">
              <a:solidFill>
                <a:schemeClr val="tx1"/>
              </a:solidFill>
            </a:endParaRPr>
          </a:p>
          <a:p>
            <a:pPr lvl="1"/>
            <a:r>
              <a:rPr lang="ru-RU" sz="2800"/>
              <a:t>организационно-административный орган, отвечающий за принятия решений в отношении оценки проектной деятельности и деятельности менеджеров проектов с точки зрения эффективности и качества работы компании. </a:t>
            </a:r>
          </a:p>
          <a:p>
            <a:pPr lvl="1"/>
            <a:endParaRPr lang="ru-RU" sz="2800"/>
          </a:p>
          <a:p>
            <a:pPr lvl="1"/>
            <a:r>
              <a:rPr lang="ru-RU" sz="2800"/>
              <a:t>состоит из Топ менеджеров компании и Директора по проектному управлению</a:t>
            </a:r>
          </a:p>
          <a:p>
            <a:endParaRPr lang="ru-RU" sz="2800"/>
          </a:p>
        </p:txBody>
      </p:sp>
      <p:pic>
        <p:nvPicPr>
          <p:cNvPr id="105476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ru-RU" sz="2800" dirty="0"/>
              <a:t>Аудит качества. Экспресс контроль проекта.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458200" cy="5029200"/>
          </a:xfrm>
        </p:spPr>
        <p:txBody>
          <a:bodyPr/>
          <a:lstStyle/>
          <a:p>
            <a:r>
              <a:rPr lang="ru-RU" sz="3200"/>
              <a:t>Запущен ли проект ? </a:t>
            </a:r>
          </a:p>
          <a:p>
            <a:endParaRPr lang="ru-RU" sz="3200"/>
          </a:p>
          <a:p>
            <a:r>
              <a:rPr lang="ru-RU" sz="3200"/>
              <a:t>Было ли проведено согласование проектных  документов ? </a:t>
            </a:r>
          </a:p>
          <a:p>
            <a:endParaRPr lang="ru-RU" sz="3200"/>
          </a:p>
          <a:p>
            <a:r>
              <a:rPr lang="ru-RU" sz="3200"/>
              <a:t>Производятся ли документы в соответствии с планом производства документов ? </a:t>
            </a:r>
          </a:p>
          <a:p>
            <a:endParaRPr lang="ru-RU" sz="3200"/>
          </a:p>
          <a:p>
            <a:endParaRPr lang="ru-RU" sz="3200"/>
          </a:p>
        </p:txBody>
      </p:sp>
      <p:pic>
        <p:nvPicPr>
          <p:cNvPr id="63492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ru-RU" sz="2800" dirty="0"/>
              <a:t>Аудит качества. Проектные измерения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848600" cy="5334000"/>
          </a:xfrm>
        </p:spPr>
        <p:txBody>
          <a:bodyPr/>
          <a:lstStyle/>
          <a:p>
            <a:r>
              <a:rPr lang="ru-RU" sz="3200"/>
              <a:t>Объем кода</a:t>
            </a:r>
          </a:p>
          <a:p>
            <a:r>
              <a:rPr lang="ru-RU" sz="3200"/>
              <a:t>Плотность дефектов</a:t>
            </a:r>
          </a:p>
          <a:p>
            <a:r>
              <a:rPr lang="ru-RU" sz="3200"/>
              <a:t>Оценка трудозатрат</a:t>
            </a:r>
          </a:p>
          <a:p>
            <a:r>
              <a:rPr lang="ru-RU" sz="3200"/>
              <a:t>Объем документации</a:t>
            </a:r>
          </a:p>
          <a:p>
            <a:r>
              <a:rPr lang="ru-RU" sz="3200"/>
              <a:t>… …</a:t>
            </a:r>
          </a:p>
          <a:p>
            <a:pPr>
              <a:buFontTx/>
              <a:buNone/>
            </a:pPr>
            <a:r>
              <a:rPr lang="ru-RU" sz="3200"/>
              <a:t>	</a:t>
            </a:r>
            <a:r>
              <a:rPr lang="ru-RU" sz="1800"/>
              <a:t>В случае нетипичных по отношению к проектам подобного типа и резких скачков показателей (например скачек по объему кода или по трудозатратам) архитектор качества акцентирует внимание менеджера проекта и просит его аргументировать почему произошел такой скачок.</a:t>
            </a:r>
          </a:p>
        </p:txBody>
      </p:sp>
      <p:pic>
        <p:nvPicPr>
          <p:cNvPr id="64516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Вопросы</a:t>
            </a:r>
          </a:p>
        </p:txBody>
      </p:sp>
      <p:pic>
        <p:nvPicPr>
          <p:cNvPr id="81923" name="Picture 3" descr="MCj039790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295400"/>
            <a:ext cx="51514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Где мы ?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8000"/>
                </a:solidFill>
              </a:rPr>
              <a:t>Основные понятия</a:t>
            </a:r>
          </a:p>
          <a:p>
            <a:r>
              <a:rPr lang="ru-RU" dirty="0">
                <a:solidFill>
                  <a:srgbClr val="008000"/>
                </a:solidFill>
              </a:rPr>
              <a:t>Организация системы качества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008000"/>
                </a:solidFill>
              </a:rPr>
              <a:t>Пример системы качества </a:t>
            </a:r>
            <a:r>
              <a:rPr lang="en-US" dirty="0" smtClean="0">
                <a:solidFill>
                  <a:srgbClr val="008000"/>
                </a:solidFill>
              </a:rPr>
              <a:t>(QMS</a:t>
            </a:r>
            <a:r>
              <a:rPr lang="en-US" dirty="0">
                <a:solidFill>
                  <a:srgbClr val="008000"/>
                </a:solidFill>
              </a:rPr>
              <a:t>)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Структура и наполнения</a:t>
            </a:r>
          </a:p>
          <a:p>
            <a:pPr lvl="1"/>
            <a:r>
              <a:rPr lang="ru-RU" dirty="0">
                <a:solidFill>
                  <a:srgbClr val="008000"/>
                </a:solidFill>
              </a:rPr>
              <a:t>Аудиты качества</a:t>
            </a:r>
          </a:p>
          <a:p>
            <a:r>
              <a:rPr lang="ru-RU" dirty="0">
                <a:solidFill>
                  <a:srgbClr val="DDDDDD"/>
                </a:solidFill>
              </a:rPr>
              <a:t>Моделирование процессов как составная часть построения Системы Качества</a:t>
            </a:r>
            <a:r>
              <a:rPr lang="en-US" dirty="0">
                <a:solidFill>
                  <a:srgbClr val="DDDDDD"/>
                </a:solidFill>
              </a:rPr>
              <a:t>.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Системы и нотации </a:t>
            </a:r>
            <a:r>
              <a:rPr lang="ru-RU" dirty="0" err="1">
                <a:solidFill>
                  <a:srgbClr val="DDDDDD"/>
                </a:solidFill>
              </a:rPr>
              <a:t>бизнес-моделирования</a:t>
            </a:r>
            <a:endParaRPr lang="ru-RU" dirty="0">
              <a:solidFill>
                <a:srgbClr val="DDDDDD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>
                <a:solidFill>
                  <a:srgbClr val="DDDDDD"/>
                </a:solidFill>
              </a:rPr>
              <a:t>Презентационный уровень</a:t>
            </a:r>
          </a:p>
          <a:p>
            <a:pPr lvl="1"/>
            <a:endParaRPr lang="ru-RU" dirty="0">
              <a:solidFill>
                <a:srgbClr val="DDDDDD"/>
              </a:solidFill>
            </a:endParaRP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000">
                <a:solidFill>
                  <a:schemeClr val="tx1"/>
                </a:solidFill>
              </a:rPr>
              <a:t>Моделирование процессов</a:t>
            </a:r>
            <a:r>
              <a:rPr lang="ru-RU" sz="2000"/>
              <a:t> как составная часть построения Системы Качества</a:t>
            </a:r>
            <a:r>
              <a:rPr lang="en-US" sz="2000"/>
              <a:t>. </a:t>
            </a:r>
            <a:endParaRPr lang="ru-RU" sz="2000"/>
          </a:p>
        </p:txBody>
      </p:sp>
      <p:pic>
        <p:nvPicPr>
          <p:cNvPr id="49156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5029200"/>
            <a:ext cx="1981200" cy="146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Содержание презентации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Основные понятия</a:t>
            </a:r>
          </a:p>
          <a:p>
            <a:r>
              <a:rPr lang="ru-RU" dirty="0"/>
              <a:t>Организация системы качества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Пример системы качества </a:t>
            </a:r>
            <a:r>
              <a:rPr lang="en-US" dirty="0" smtClean="0"/>
              <a:t>(QMS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Структура и наполнения</a:t>
            </a:r>
          </a:p>
          <a:p>
            <a:pPr lvl="1"/>
            <a:r>
              <a:rPr lang="ru-RU" dirty="0"/>
              <a:t>Аудиты качества</a:t>
            </a:r>
          </a:p>
          <a:p>
            <a:r>
              <a:rPr lang="ru-RU" dirty="0"/>
              <a:t>Моделирование процессов как составная часть построения Системы Качества</a:t>
            </a:r>
            <a:r>
              <a:rPr lang="en-US" dirty="0"/>
              <a:t>.</a:t>
            </a:r>
            <a:endParaRPr lang="ru-RU" dirty="0"/>
          </a:p>
          <a:p>
            <a:pPr lvl="1"/>
            <a:r>
              <a:rPr lang="ru-RU" dirty="0"/>
              <a:t>Системы и нотации </a:t>
            </a:r>
            <a:r>
              <a:rPr lang="ru-RU" dirty="0" err="1"/>
              <a:t>бизнес-моделирования</a:t>
            </a:r>
            <a:endParaRPr lang="ru-RU" dirty="0"/>
          </a:p>
          <a:p>
            <a:pPr lvl="1"/>
            <a:r>
              <a:rPr lang="ru-RU" dirty="0"/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/>
              <a:t>Презентационный уровень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 descr="triang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38227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 descr="danaris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352800"/>
            <a:ext cx="4876800" cy="3379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5542" name="Picture 6" descr="j02932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000"/>
              <a:t>Моделирование процессов как составная часть построения Системы Качества</a:t>
            </a:r>
            <a:r>
              <a:rPr lang="en-US" sz="2000"/>
              <a:t>. </a:t>
            </a:r>
            <a:r>
              <a:rPr lang="ru-RU" sz="2000"/>
              <a:t/>
            </a:r>
            <a:br>
              <a:rPr lang="ru-RU" sz="2000"/>
            </a:br>
            <a:r>
              <a:rPr lang="ru-RU" sz="2000"/>
              <a:t/>
            </a:r>
            <a:br>
              <a:rPr lang="ru-RU" sz="2000"/>
            </a:br>
            <a:r>
              <a:rPr lang="ru-RU" sz="2000">
                <a:solidFill>
                  <a:schemeClr val="tx1"/>
                </a:solidFill>
              </a:rPr>
              <a:t>Системы и нотации бизнес-моделирования</a:t>
            </a:r>
          </a:p>
        </p:txBody>
      </p:sp>
      <p:pic>
        <p:nvPicPr>
          <p:cNvPr id="88068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5029200"/>
            <a:ext cx="1981200" cy="146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458200" cy="533400"/>
          </a:xfrm>
        </p:spPr>
        <p:txBody>
          <a:bodyPr/>
          <a:lstStyle/>
          <a:p>
            <a:r>
              <a:rPr lang="ru-RU" sz="2800"/>
              <a:t>Системы и нотации бизнес-моделирования</a:t>
            </a:r>
          </a:p>
        </p:txBody>
      </p:sp>
      <p:pic>
        <p:nvPicPr>
          <p:cNvPr id="100355" name="Picture 3" descr="MPj040903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590800"/>
            <a:ext cx="3048000" cy="3048000"/>
          </a:xfrm>
          <a:prstGeom prst="rect">
            <a:avLst/>
          </a:prstGeom>
          <a:noFill/>
        </p:spPr>
      </p:pic>
      <p:pic>
        <p:nvPicPr>
          <p:cNvPr id="100358" name="Picture 6" descr="MCBD06929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4419600" cy="1274763"/>
          </a:xfrm>
          <a:prstGeom prst="rect">
            <a:avLst/>
          </a:prstGeom>
          <a:noFill/>
        </p:spPr>
      </p:pic>
      <p:sp>
        <p:nvSpPr>
          <p:cNvPr id="100359" name="AutoShape 7"/>
          <p:cNvSpPr>
            <a:spLocks noChangeArrowheads="1"/>
          </p:cNvSpPr>
          <p:nvPr/>
        </p:nvSpPr>
        <p:spPr bwMode="auto">
          <a:xfrm rot="3936519" flipV="1">
            <a:off x="3733800" y="3429000"/>
            <a:ext cx="1295400" cy="1295400"/>
          </a:xfrm>
          <a:custGeom>
            <a:avLst/>
            <a:gdLst>
              <a:gd name="G0" fmla="+- 0 0 0"/>
              <a:gd name="G1" fmla="+- -10771121 0 0"/>
              <a:gd name="G2" fmla="+- 0 0 -10771121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0771121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71121"/>
              <a:gd name="G36" fmla="sin G34 -10771121"/>
              <a:gd name="G37" fmla="+/ -10771121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270 w 21600"/>
              <a:gd name="T5" fmla="*/ 100 h 21600"/>
              <a:gd name="T6" fmla="*/ 3000 w 21600"/>
              <a:gd name="T7" fmla="*/ 8615 h 21600"/>
              <a:gd name="T8" fmla="*/ 11535 w 21600"/>
              <a:gd name="T9" fmla="*/ 545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378" y="5399"/>
                  <a:pt x="6253" y="7011"/>
                  <a:pt x="5600" y="9343"/>
                </a:cubicBezTo>
                <a:lnTo>
                  <a:pt x="400" y="7887"/>
                </a:lnTo>
                <a:cubicBezTo>
                  <a:pt x="1706" y="3223"/>
                  <a:pt x="595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00360" name="Picture 8" descr="MCj0234625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524000"/>
            <a:ext cx="1631950" cy="1820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ru-RU" dirty="0"/>
              <a:t>Нотация </a:t>
            </a:r>
            <a:r>
              <a:rPr lang="en-US" dirty="0"/>
              <a:t>IDEF0</a:t>
            </a:r>
            <a:endParaRPr lang="ru-RU" dirty="0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9888" y="1746250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69888" y="1746250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69888" y="1746250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369888" y="1746250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369888" y="1746250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graphicFrame>
        <p:nvGraphicFramePr>
          <p:cNvPr id="37049" name="Group 185"/>
          <p:cNvGraphicFramePr>
            <a:graphicFrameLocks noGrp="1"/>
          </p:cNvGraphicFramePr>
          <p:nvPr/>
        </p:nvGraphicFramePr>
        <p:xfrm>
          <a:off x="179512" y="1484784"/>
          <a:ext cx="8223448" cy="4850140"/>
        </p:xfrm>
        <a:graphic>
          <a:graphicData uri="http://schemas.openxmlformats.org/drawingml/2006/table">
            <a:tbl>
              <a:tblPr/>
              <a:tblGrid>
                <a:gridCol w="459945"/>
                <a:gridCol w="1940104"/>
                <a:gridCol w="3269006"/>
                <a:gridCol w="2554393"/>
              </a:tblGrid>
              <a:tr h="27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Наименование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Графическое представление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7623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Нотация IDEF0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3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Модуль поведения (UOB)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Объект служит для описания функций (процедур, работ), выполняемых подразделениями/сотрудниками предприятия.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слева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описывает входящие документы, информацию, материальные ресурсы, необходимые для выполнения функции.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справа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описывает исходящие документы, информацию, материальные ресурсы, являющиеся результатом выполнения функции.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5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сверху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описывает управляющее воздействия, например распоряжение, нормативный документ и т.д. В нотации IDEF0 каждая процедура должна обязательно иметь не менее одной стрелки сверху, отражающей управляющее воздействие.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снизу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Стрелка снизу описывает т.н. механизмы, т.е. ресурсы, необходимые для выполнения процедуры, но не изменяющие в процессе ее выполнения свое состояние. Примеры: сотрудник, станок и т.д.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73" name="Picture 9" descr="http://www.interface.ru/ca/an/danaris15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629400" y="2057400"/>
            <a:ext cx="1619250" cy="542925"/>
          </a:xfrm>
          <a:prstGeom prst="rect">
            <a:avLst/>
          </a:prstGeom>
          <a:noFill/>
        </p:spPr>
      </p:pic>
      <p:pic>
        <p:nvPicPr>
          <p:cNvPr id="36872" name="Picture 8" descr="http://www.interface.ru/ca/an/danaris16.gif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6705600" y="2819400"/>
            <a:ext cx="1619250" cy="542925"/>
          </a:xfrm>
          <a:prstGeom prst="rect">
            <a:avLst/>
          </a:prstGeom>
          <a:noFill/>
        </p:spPr>
      </p:pic>
      <p:pic>
        <p:nvPicPr>
          <p:cNvPr id="36871" name="Picture 7" descr="http://www.interface.ru/ca/an/danaris17.gif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6934200" y="3505200"/>
            <a:ext cx="1619250" cy="552450"/>
          </a:xfrm>
          <a:prstGeom prst="rect">
            <a:avLst/>
          </a:prstGeom>
          <a:noFill/>
        </p:spPr>
      </p:pic>
      <p:pic>
        <p:nvPicPr>
          <p:cNvPr id="36870" name="Picture 6" descr="http://www.interface.ru/ca/an/danaris18.gif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6705600" y="4343400"/>
            <a:ext cx="1619250" cy="676275"/>
          </a:xfrm>
          <a:prstGeom prst="rect">
            <a:avLst/>
          </a:prstGeom>
          <a:noFill/>
        </p:spPr>
      </p:pic>
      <p:pic>
        <p:nvPicPr>
          <p:cNvPr id="36869" name="Picture 5" descr="http://www.interface.ru/ca/an/danaris19.gif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6705600" y="5410200"/>
            <a:ext cx="1619250" cy="619125"/>
          </a:xfrm>
          <a:prstGeom prst="rect">
            <a:avLst/>
          </a:prstGeom>
          <a:noFill/>
        </p:spPr>
      </p:pic>
      <p:pic>
        <p:nvPicPr>
          <p:cNvPr id="37050" name="Picture 186" descr="j029323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066800"/>
          </a:xfrm>
        </p:spPr>
        <p:txBody>
          <a:bodyPr/>
          <a:lstStyle/>
          <a:p>
            <a:r>
              <a:rPr lang="ru-RU" sz="2800" dirty="0"/>
              <a:t>Моделирование процессов</a:t>
            </a:r>
            <a:r>
              <a:rPr lang="en-US" sz="2800" dirty="0"/>
              <a:t>. IDEF0.</a:t>
            </a:r>
            <a:endParaRPr lang="ru-RU" sz="2800" dirty="0"/>
          </a:p>
        </p:txBody>
      </p:sp>
      <p:pic>
        <p:nvPicPr>
          <p:cNvPr id="41988" name="Picture 4" descr="danaris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2062"/>
            <a:ext cx="80772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8229600" cy="1066800"/>
          </a:xfrm>
        </p:spPr>
        <p:txBody>
          <a:bodyPr/>
          <a:lstStyle/>
          <a:p>
            <a:r>
              <a:rPr lang="ru-RU" sz="2800" dirty="0"/>
              <a:t>Нотация IDEF3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51209" name="Picture 9" descr="http://www.interface.ru/ca/an/danaris20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248400" y="1981200"/>
            <a:ext cx="1619250" cy="600075"/>
          </a:xfrm>
          <a:prstGeom prst="rect">
            <a:avLst/>
          </a:prstGeom>
          <a:noFill/>
        </p:spPr>
      </p:pic>
      <p:pic>
        <p:nvPicPr>
          <p:cNvPr id="51208" name="Picture 8" descr="http://www.interface.ru/ca/an/danaris21.gif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6248400" y="2743200"/>
            <a:ext cx="1619250" cy="609600"/>
          </a:xfrm>
          <a:prstGeom prst="rect">
            <a:avLst/>
          </a:prstGeom>
          <a:noFill/>
        </p:spPr>
      </p:pic>
      <p:pic>
        <p:nvPicPr>
          <p:cNvPr id="51207" name="Picture 7" descr="http://www.interface.ru/ca/an/danaris22.gif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6248400" y="3505200"/>
            <a:ext cx="1619250" cy="638175"/>
          </a:xfrm>
          <a:prstGeom prst="rect">
            <a:avLst/>
          </a:prstGeom>
          <a:noFill/>
        </p:spPr>
      </p:pic>
      <p:pic>
        <p:nvPicPr>
          <p:cNvPr id="51206" name="Picture 6" descr="http://www.interface.ru/ca/an/danaris23.gif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6248400" y="5257800"/>
            <a:ext cx="1619250" cy="628650"/>
          </a:xfrm>
          <a:prstGeom prst="rect">
            <a:avLst/>
          </a:prstGeom>
          <a:noFill/>
        </p:spPr>
      </p:pic>
      <p:pic>
        <p:nvPicPr>
          <p:cNvPr id="51205" name="Picture 5" descr="http://www.interface.ru/ca/an/danaris24.gif"/>
          <p:cNvPicPr>
            <a:picLocks noChangeAspect="1" noChangeArrowheads="1"/>
          </p:cNvPicPr>
          <p:nvPr/>
        </p:nvPicPr>
        <p:blipFill>
          <a:blip r:embed="rId10" r:link="rId11" cstate="print"/>
          <a:srcRect/>
          <a:stretch>
            <a:fillRect/>
          </a:stretch>
        </p:blipFill>
        <p:spPr bwMode="auto">
          <a:xfrm>
            <a:off x="6248400" y="4419600"/>
            <a:ext cx="1619250" cy="628650"/>
          </a:xfrm>
          <a:prstGeom prst="rect">
            <a:avLst/>
          </a:prstGeom>
          <a:noFill/>
        </p:spPr>
      </p:pic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369888" y="2117725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69888" y="2117725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369888" y="2117725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369888" y="2117725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369888" y="2117725"/>
            <a:ext cx="23812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graphicFrame>
        <p:nvGraphicFramePr>
          <p:cNvPr id="51366" name="Group 166"/>
          <p:cNvGraphicFramePr>
            <a:graphicFrameLocks noGrp="1"/>
          </p:cNvGraphicFramePr>
          <p:nvPr/>
        </p:nvGraphicFramePr>
        <p:xfrm>
          <a:off x="838200" y="1295400"/>
          <a:ext cx="7239000" cy="4738689"/>
        </p:xfrm>
        <a:graphic>
          <a:graphicData uri="http://schemas.openxmlformats.org/drawingml/2006/table">
            <a:tbl>
              <a:tblPr/>
              <a:tblGrid>
                <a:gridCol w="404813"/>
                <a:gridCol w="1709737"/>
                <a:gridCol w="2874963"/>
                <a:gridCol w="2249487"/>
              </a:tblGrid>
              <a:tr h="3746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Нотация IDEF3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Модель работы (UOW)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Объект служит для описания функций (процедур, работ), выполняемых подразделениями/сотрудниками предприятия.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Ссылочный объект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Объект, используемый для описания ссылок на другие диаграммы модели, циклические переходы в рамках одной модели, различные комментарии к функциям.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Логическое «И»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Логический оператор, определяющий связи между функциями в рамках процесса. Позволяет описать ветвление процесса.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Логическое «ИЛИ»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Логический оператор, определяющий связи между функциями в рамках процесса. Позволяет описать ветвление процесса.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Логическое исключающее «ИЛИ»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Логический оператор, определяющий связи функциями в рамках процесса. Позволяет описать ветвление процесса.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67" name="Picture 167" descr="j029323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naris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5344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  <a:noFill/>
          <a:ln/>
        </p:spPr>
        <p:txBody>
          <a:bodyPr/>
          <a:lstStyle/>
          <a:p>
            <a:r>
              <a:rPr lang="ru-RU" sz="2800" dirty="0"/>
              <a:t>Моделирование процессов</a:t>
            </a:r>
            <a:r>
              <a:rPr lang="en-US" sz="2800" dirty="0"/>
              <a:t>. IDEF3.</a:t>
            </a:r>
            <a:r>
              <a:rPr lang="ru-RU" sz="2800" dirty="0"/>
              <a:t> </a:t>
            </a:r>
          </a:p>
        </p:txBody>
      </p:sp>
      <p:pic>
        <p:nvPicPr>
          <p:cNvPr id="43015" name="Picture 7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 descr="danaris14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915400" cy="46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458200" cy="533400"/>
          </a:xfrm>
          <a:noFill/>
          <a:ln/>
        </p:spPr>
        <p:txBody>
          <a:bodyPr/>
          <a:lstStyle/>
          <a:p>
            <a:r>
              <a:rPr lang="ru-RU" sz="2400"/>
              <a:t>Моделирование процессов</a:t>
            </a:r>
            <a:r>
              <a:rPr lang="en-US" sz="2400"/>
              <a:t>. </a:t>
            </a:r>
            <a:r>
              <a:rPr lang="ru-RU" sz="2400"/>
              <a:t>«</a:t>
            </a:r>
            <a:r>
              <a:rPr lang="en-US" sz="2400"/>
              <a:t>IDEF0</a:t>
            </a:r>
            <a:r>
              <a:rPr lang="ru-RU" sz="2400"/>
              <a:t>»</a:t>
            </a:r>
            <a:r>
              <a:rPr lang="en-US" sz="2400"/>
              <a:t>.</a:t>
            </a:r>
            <a:r>
              <a:rPr lang="ru-RU" sz="2400"/>
              <a:t> </a:t>
            </a:r>
            <a:r>
              <a:rPr lang="en-US" sz="2400"/>
              <a:t>(eEPC Aris)</a:t>
            </a:r>
            <a:endParaRPr lang="ru-RU" sz="2400"/>
          </a:p>
        </p:txBody>
      </p:sp>
      <p:pic>
        <p:nvPicPr>
          <p:cNvPr id="45062" name="Picture 6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Вопросы</a:t>
            </a:r>
          </a:p>
        </p:txBody>
      </p:sp>
      <p:pic>
        <p:nvPicPr>
          <p:cNvPr id="84995" name="Picture 3" descr="MCj039790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295400"/>
            <a:ext cx="51514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Где мы ?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8000"/>
                </a:solidFill>
              </a:rPr>
              <a:t>Основные понятия</a:t>
            </a:r>
          </a:p>
          <a:p>
            <a:r>
              <a:rPr lang="ru-RU" dirty="0">
                <a:solidFill>
                  <a:srgbClr val="008000"/>
                </a:solidFill>
              </a:rPr>
              <a:t>Организация системы качества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008000"/>
                </a:solidFill>
              </a:rPr>
              <a:t>Пример системы качества </a:t>
            </a:r>
            <a:r>
              <a:rPr lang="en-US" dirty="0" smtClean="0">
                <a:solidFill>
                  <a:srgbClr val="008000"/>
                </a:solidFill>
              </a:rPr>
              <a:t>(QMS</a:t>
            </a:r>
            <a:r>
              <a:rPr lang="en-US" dirty="0">
                <a:solidFill>
                  <a:srgbClr val="008000"/>
                </a:solidFill>
              </a:rPr>
              <a:t>)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Структура и наполнения</a:t>
            </a:r>
          </a:p>
          <a:p>
            <a:pPr lvl="1"/>
            <a:r>
              <a:rPr lang="ru-RU" dirty="0">
                <a:solidFill>
                  <a:srgbClr val="008000"/>
                </a:solidFill>
              </a:rPr>
              <a:t>Аудиты качества</a:t>
            </a:r>
          </a:p>
          <a:p>
            <a:r>
              <a:rPr lang="ru-RU" dirty="0">
                <a:solidFill>
                  <a:schemeClr val="tx1"/>
                </a:solidFill>
              </a:rPr>
              <a:t>Моделирование процессов как составная часть построения Системы Качества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Системы и нотации </a:t>
            </a:r>
            <a:r>
              <a:rPr lang="ru-RU" dirty="0" err="1">
                <a:solidFill>
                  <a:srgbClr val="008000"/>
                </a:solidFill>
              </a:rPr>
              <a:t>бизнес-моделирования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DDDDDD"/>
                </a:solidFill>
              </a:rPr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>
                <a:solidFill>
                  <a:srgbClr val="DDDDDD"/>
                </a:solidFill>
              </a:rPr>
              <a:t>Презентационный уровень</a:t>
            </a:r>
          </a:p>
          <a:p>
            <a:pPr lvl="1"/>
            <a:endParaRPr lang="ru-RU" dirty="0">
              <a:solidFill>
                <a:srgbClr val="DDDDDD"/>
              </a:solidFill>
            </a:endParaRP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57600"/>
            <a:ext cx="7772400" cy="1470025"/>
          </a:xfrm>
        </p:spPr>
        <p:txBody>
          <a:bodyPr/>
          <a:lstStyle/>
          <a:p>
            <a:r>
              <a:rPr lang="ru-RU" sz="2800"/>
              <a:t>Передача опыта. Опыт построения </a:t>
            </a:r>
            <a:r>
              <a:rPr lang="en-US" sz="2800"/>
              <a:t>QMS</a:t>
            </a:r>
            <a:r>
              <a:rPr lang="ru-RU" sz="2800"/>
              <a:t>.</a:t>
            </a:r>
            <a:r>
              <a:rPr lang="en-US" sz="2800"/>
              <a:t> </a:t>
            </a:r>
            <a:r>
              <a:rPr lang="ru-RU" sz="2800"/>
              <a:t/>
            </a:r>
            <a:br>
              <a:rPr lang="ru-RU" sz="2800"/>
            </a:br>
            <a:r>
              <a:rPr lang="ru-RU" sz="2800"/>
              <a:t/>
            </a:r>
            <a:br>
              <a:rPr lang="ru-RU" sz="2800"/>
            </a:br>
            <a:r>
              <a:rPr lang="ru-RU" sz="2800">
                <a:solidFill>
                  <a:schemeClr val="tx1"/>
                </a:solidFill>
              </a:rPr>
              <a:t>Основные понятия.</a:t>
            </a:r>
          </a:p>
        </p:txBody>
      </p:sp>
      <p:pic>
        <p:nvPicPr>
          <p:cNvPr id="76806" name="Picture 6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4648200"/>
            <a:ext cx="1739900" cy="1836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657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2000"/>
              <a:t>Моделирование процессов как составная часть построения Системы Качества</a:t>
            </a:r>
            <a:r>
              <a:rPr lang="en-US" sz="2000"/>
              <a:t>. </a:t>
            </a:r>
            <a:r>
              <a:rPr lang="ru-RU" sz="2000"/>
              <a:t/>
            </a:r>
            <a:br>
              <a:rPr lang="ru-RU" sz="2000"/>
            </a:br>
            <a:r>
              <a:rPr lang="ru-RU" sz="2000"/>
              <a:t/>
            </a:r>
            <a:br>
              <a:rPr lang="ru-RU" sz="2000"/>
            </a:br>
            <a:r>
              <a:rPr lang="ru-RU" sz="2000">
                <a:solidFill>
                  <a:srgbClr val="0000FF"/>
                </a:solidFill>
              </a:rPr>
              <a:t>Комплексный подход</a:t>
            </a:r>
            <a:r>
              <a:rPr lang="ru-RU" sz="2000">
                <a:solidFill>
                  <a:srgbClr val="FF3300"/>
                </a:solidFill>
              </a:rPr>
              <a:t> </a:t>
            </a:r>
            <a:r>
              <a:rPr lang="ru-RU" sz="2000">
                <a:solidFill>
                  <a:srgbClr val="0000FF"/>
                </a:solidFill>
              </a:rPr>
              <a:t>от описания процессов через моделирование и анализ к автоматизации</a:t>
            </a:r>
            <a:r>
              <a:rPr lang="ru-RU" sz="2000">
                <a:solidFill>
                  <a:srgbClr val="FF3300"/>
                </a:solidFill>
              </a:rPr>
              <a:t/>
            </a:r>
            <a:br>
              <a:rPr lang="ru-RU" sz="2000">
                <a:solidFill>
                  <a:srgbClr val="FF3300"/>
                </a:solidFill>
              </a:rPr>
            </a:br>
            <a:r>
              <a:rPr lang="en-US" sz="2000">
                <a:solidFill>
                  <a:srgbClr val="0000FF"/>
                </a:solidFill>
              </a:rPr>
              <a:t>(Whitesite)</a:t>
            </a:r>
            <a:r>
              <a:rPr lang="en-US" sz="2000">
                <a:solidFill>
                  <a:srgbClr val="FF3300"/>
                </a:solidFill>
              </a:rPr>
              <a:t> </a:t>
            </a:r>
            <a:endParaRPr lang="ru-RU" sz="2000">
              <a:solidFill>
                <a:srgbClr val="FF3300"/>
              </a:solidFill>
            </a:endParaRPr>
          </a:p>
        </p:txBody>
      </p:sp>
      <p:pic>
        <p:nvPicPr>
          <p:cNvPr id="86020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5029200"/>
            <a:ext cx="1981200" cy="146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ru-RU" sz="2800">
                <a:solidFill>
                  <a:srgbClr val="0000FF"/>
                </a:solidFill>
              </a:rPr>
              <a:t>Комплексный подход</a:t>
            </a:r>
            <a:r>
              <a:rPr lang="ru-RU" sz="2800">
                <a:solidFill>
                  <a:srgbClr val="FF3300"/>
                </a:solidFill>
              </a:rPr>
              <a:t> </a:t>
            </a:r>
            <a:r>
              <a:rPr lang="ru-RU" sz="2800">
                <a:solidFill>
                  <a:srgbClr val="0000FF"/>
                </a:solidFill>
              </a:rPr>
              <a:t>от описания процессов к автоматизации</a:t>
            </a:r>
            <a:r>
              <a:rPr lang="ru-RU" sz="2800">
                <a:solidFill>
                  <a:srgbClr val="FF3300"/>
                </a:solidFill>
              </a:rPr>
              <a:t/>
            </a:r>
            <a:br>
              <a:rPr lang="ru-RU" sz="2800">
                <a:solidFill>
                  <a:srgbClr val="FF3300"/>
                </a:solidFill>
              </a:rPr>
            </a:br>
            <a:endParaRPr lang="ru-RU" sz="2800">
              <a:solidFill>
                <a:srgbClr val="FF3300"/>
              </a:solidFill>
            </a:endParaRPr>
          </a:p>
        </p:txBody>
      </p:sp>
      <p:pic>
        <p:nvPicPr>
          <p:cNvPr id="99332" name="Picture 4" descr="MPj040903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352800"/>
            <a:ext cx="1676400" cy="1676400"/>
          </a:xfrm>
          <a:prstGeom prst="rect">
            <a:avLst/>
          </a:prstGeom>
          <a:noFill/>
        </p:spPr>
      </p:pic>
      <p:pic>
        <p:nvPicPr>
          <p:cNvPr id="99333" name="Picture 5" descr="MPj040182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590800"/>
            <a:ext cx="3103563" cy="3103563"/>
          </a:xfrm>
          <a:prstGeom prst="rect">
            <a:avLst/>
          </a:prstGeom>
          <a:noFill/>
        </p:spPr>
      </p:pic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4419600" y="3657600"/>
            <a:ext cx="990600" cy="914400"/>
          </a:xfrm>
          <a:prstGeom prst="rightArrow">
            <a:avLst>
              <a:gd name="adj1" fmla="val 50000"/>
              <a:gd name="adj2" fmla="val 270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99335" name="Picture 7" descr="MCBD06929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3505200" cy="1011238"/>
          </a:xfrm>
          <a:prstGeom prst="rect">
            <a:avLst/>
          </a:prstGeom>
          <a:noFill/>
        </p:spPr>
      </p:pic>
      <p:sp>
        <p:nvSpPr>
          <p:cNvPr id="99336" name="AutoShape 8"/>
          <p:cNvSpPr>
            <a:spLocks noChangeArrowheads="1"/>
          </p:cNvSpPr>
          <p:nvPr/>
        </p:nvSpPr>
        <p:spPr bwMode="auto">
          <a:xfrm rot="4570598" flipV="1">
            <a:off x="1295400" y="2743200"/>
            <a:ext cx="1295400" cy="1295400"/>
          </a:xfrm>
          <a:custGeom>
            <a:avLst/>
            <a:gdLst>
              <a:gd name="G0" fmla="+- 0 0 0"/>
              <a:gd name="G1" fmla="+- -10771121 0 0"/>
              <a:gd name="G2" fmla="+- 0 0 -10771121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0771121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71121"/>
              <a:gd name="G36" fmla="sin G34 -10771121"/>
              <a:gd name="G37" fmla="+/ -10771121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270 w 21600"/>
              <a:gd name="T5" fmla="*/ 100 h 21600"/>
              <a:gd name="T6" fmla="*/ 3000 w 21600"/>
              <a:gd name="T7" fmla="*/ 8615 h 21600"/>
              <a:gd name="T8" fmla="*/ 11535 w 21600"/>
              <a:gd name="T9" fmla="*/ 545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8378" y="5399"/>
                  <a:pt x="6253" y="7011"/>
                  <a:pt x="5600" y="9343"/>
                </a:cubicBezTo>
                <a:lnTo>
                  <a:pt x="400" y="7887"/>
                </a:lnTo>
                <a:cubicBezTo>
                  <a:pt x="1706" y="3223"/>
                  <a:pt x="5957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>
                <a:solidFill>
                  <a:srgbClr val="FF3300"/>
                </a:solidFill>
              </a:rPr>
              <a:t>Комплексный подход</a:t>
            </a:r>
            <a:r>
              <a:rPr lang="ru-RU" sz="2000"/>
              <a:t> от бизнес моделирования к реализации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924800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458200" cy="533400"/>
          </a:xfrm>
        </p:spPr>
        <p:txBody>
          <a:bodyPr/>
          <a:lstStyle/>
          <a:p>
            <a:r>
              <a:rPr lang="ru-RU" sz="2400"/>
              <a:t>Моделирование процессов</a:t>
            </a:r>
            <a:r>
              <a:rPr lang="en-US" sz="2400"/>
              <a:t>. </a:t>
            </a:r>
            <a:r>
              <a:rPr lang="ru-RU" sz="2400"/>
              <a:t>«</a:t>
            </a:r>
            <a:r>
              <a:rPr lang="en-US" sz="2400"/>
              <a:t>IDEF0</a:t>
            </a:r>
            <a:r>
              <a:rPr lang="ru-RU" sz="2400"/>
              <a:t>»</a:t>
            </a:r>
            <a:r>
              <a:rPr lang="en-US" sz="2400"/>
              <a:t>.</a:t>
            </a:r>
            <a:r>
              <a:rPr lang="ru-RU" sz="2400"/>
              <a:t> </a:t>
            </a:r>
            <a:r>
              <a:rPr lang="en-US" sz="2400"/>
              <a:t>(Rational Rose)</a:t>
            </a:r>
            <a:endParaRPr lang="ru-RU" sz="240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382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458200" cy="533400"/>
          </a:xfrm>
        </p:spPr>
        <p:txBody>
          <a:bodyPr/>
          <a:lstStyle/>
          <a:p>
            <a:r>
              <a:rPr lang="ru-RU" sz="2400"/>
              <a:t>Моделирование процессов</a:t>
            </a:r>
            <a:r>
              <a:rPr lang="en-US" sz="2400"/>
              <a:t>. </a:t>
            </a:r>
            <a:r>
              <a:rPr lang="ru-RU" sz="2400"/>
              <a:t>«</a:t>
            </a:r>
            <a:r>
              <a:rPr lang="en-US" sz="2400"/>
              <a:t>IDEF3</a:t>
            </a:r>
            <a:r>
              <a:rPr lang="ru-RU" sz="2400"/>
              <a:t>»</a:t>
            </a:r>
            <a:r>
              <a:rPr lang="en-US" sz="2400"/>
              <a:t>.</a:t>
            </a:r>
            <a:r>
              <a:rPr lang="ru-RU" sz="2400"/>
              <a:t> </a:t>
            </a:r>
            <a:r>
              <a:rPr lang="en-US" sz="2400"/>
              <a:t>(Rational Rose)</a:t>
            </a:r>
            <a:endParaRPr lang="ru-RU" sz="2400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5" name="Picture 9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Вопросы</a:t>
            </a:r>
          </a:p>
        </p:txBody>
      </p:sp>
      <p:pic>
        <p:nvPicPr>
          <p:cNvPr id="82947" name="Picture 3" descr="MCj039790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295400"/>
            <a:ext cx="51514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Где мы ?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8000"/>
                </a:solidFill>
              </a:rPr>
              <a:t>Основные понятия</a:t>
            </a:r>
          </a:p>
          <a:p>
            <a:r>
              <a:rPr lang="ru-RU" dirty="0">
                <a:solidFill>
                  <a:srgbClr val="008000"/>
                </a:solidFill>
              </a:rPr>
              <a:t>Организация системы качества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008000"/>
                </a:solidFill>
              </a:rPr>
              <a:t>Пример системы качества </a:t>
            </a:r>
            <a:r>
              <a:rPr lang="en-US" dirty="0" smtClean="0">
                <a:solidFill>
                  <a:srgbClr val="008000"/>
                </a:solidFill>
              </a:rPr>
              <a:t>(QMS</a:t>
            </a:r>
            <a:r>
              <a:rPr lang="en-US" dirty="0">
                <a:solidFill>
                  <a:srgbClr val="008000"/>
                </a:solidFill>
              </a:rPr>
              <a:t>)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Структура и наполнения</a:t>
            </a:r>
          </a:p>
          <a:p>
            <a:pPr lvl="1"/>
            <a:r>
              <a:rPr lang="ru-RU" dirty="0">
                <a:solidFill>
                  <a:srgbClr val="008000"/>
                </a:solidFill>
              </a:rPr>
              <a:t>Аудиты качества</a:t>
            </a:r>
          </a:p>
          <a:p>
            <a:r>
              <a:rPr lang="ru-RU" dirty="0">
                <a:solidFill>
                  <a:srgbClr val="008000"/>
                </a:solidFill>
              </a:rPr>
              <a:t>Моделирование процессов как составная часть построения Системы Качества</a:t>
            </a:r>
            <a:r>
              <a:rPr lang="en-US" dirty="0">
                <a:solidFill>
                  <a:srgbClr val="008000"/>
                </a:solidFill>
              </a:rPr>
              <a:t>.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Системы и нотации </a:t>
            </a:r>
            <a:r>
              <a:rPr lang="ru-RU" dirty="0" err="1">
                <a:solidFill>
                  <a:srgbClr val="008000"/>
                </a:solidFill>
              </a:rPr>
              <a:t>бизнес-моделирования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>
                <a:solidFill>
                  <a:srgbClr val="DDDDDD"/>
                </a:solidFill>
              </a:rPr>
              <a:t>Презентационный уровень</a:t>
            </a:r>
          </a:p>
          <a:p>
            <a:pPr lvl="1"/>
            <a:endParaRPr lang="ru-RU" dirty="0">
              <a:solidFill>
                <a:srgbClr val="DDDDDD"/>
              </a:solidFill>
            </a:endParaRP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57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/>
              <a:t>Моделирование процессов как составная часть построения Системы Качества</a:t>
            </a:r>
            <a:r>
              <a:rPr lang="en-US"/>
              <a:t>. 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>
                <a:solidFill>
                  <a:schemeClr val="tx1"/>
                </a:solidFill>
              </a:rPr>
              <a:t>Презентационный уровень.</a:t>
            </a:r>
            <a:br>
              <a:rPr lang="ru-RU">
                <a:solidFill>
                  <a:schemeClr val="tx1"/>
                </a:solidFill>
              </a:rPr>
            </a:br>
            <a:endParaRPr lang="ru-RU">
              <a:solidFill>
                <a:schemeClr val="tx1"/>
              </a:solidFill>
            </a:endParaRPr>
          </a:p>
        </p:txBody>
      </p:sp>
      <p:pic>
        <p:nvPicPr>
          <p:cNvPr id="87044" name="Picture 4" descr="j02932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5029200"/>
            <a:ext cx="1981200" cy="146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ru-RU" sz="2400"/>
              <a:t>Презентационный уровень. </a:t>
            </a:r>
            <a:br>
              <a:rPr lang="ru-RU" sz="2400"/>
            </a:br>
            <a:r>
              <a:rPr lang="ru-RU" sz="2400">
                <a:solidFill>
                  <a:schemeClr val="tx1"/>
                </a:solidFill>
              </a:rPr>
              <a:t>Интеграция с корпоративным порталом </a:t>
            </a:r>
            <a:br>
              <a:rPr lang="ru-RU" sz="2400">
                <a:solidFill>
                  <a:schemeClr val="tx1"/>
                </a:solidFill>
              </a:rPr>
            </a:br>
            <a:endParaRPr lang="ru-RU" sz="2400">
              <a:solidFill>
                <a:schemeClr val="tx1"/>
              </a:solidFill>
            </a:endParaRPr>
          </a:p>
        </p:txBody>
      </p:sp>
      <p:pic>
        <p:nvPicPr>
          <p:cNvPr id="98308" name="Picture 4" descr="MPj040903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48000"/>
            <a:ext cx="1676400" cy="1676400"/>
          </a:xfrm>
          <a:prstGeom prst="rect">
            <a:avLst/>
          </a:prstGeom>
          <a:noFill/>
        </p:spPr>
      </p:pic>
      <p:pic>
        <p:nvPicPr>
          <p:cNvPr id="98309" name="Picture 5" descr="MCBD06929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4508500" cy="1300163"/>
          </a:xfrm>
          <a:prstGeom prst="rect">
            <a:avLst/>
          </a:prstGeom>
          <a:noFill/>
        </p:spPr>
      </p:pic>
      <p:pic>
        <p:nvPicPr>
          <p:cNvPr id="98315" name="Picture 11" descr="MCj0378957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5029200"/>
            <a:ext cx="2433638" cy="1585913"/>
          </a:xfrm>
          <a:prstGeom prst="rect">
            <a:avLst/>
          </a:prstGeom>
          <a:noFill/>
        </p:spPr>
      </p:pic>
      <p:sp>
        <p:nvSpPr>
          <p:cNvPr id="98316" name="AutoShape 12"/>
          <p:cNvSpPr>
            <a:spLocks noChangeArrowheads="1"/>
          </p:cNvSpPr>
          <p:nvPr/>
        </p:nvSpPr>
        <p:spPr bwMode="auto">
          <a:xfrm rot="3936519" flipV="1">
            <a:off x="990600" y="2438400"/>
            <a:ext cx="1295400" cy="1295400"/>
          </a:xfrm>
          <a:custGeom>
            <a:avLst/>
            <a:gdLst>
              <a:gd name="G0" fmla="+- -901194 0 0"/>
              <a:gd name="G1" fmla="+- -10771121 0 0"/>
              <a:gd name="G2" fmla="+- -901194 0 -10771121"/>
              <a:gd name="G3" fmla="+- 10800 0 0"/>
              <a:gd name="G4" fmla="+- 0 0 -90119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64 0 0"/>
              <a:gd name="G9" fmla="+- 0 0 -10771121"/>
              <a:gd name="G10" fmla="+- 7164 0 2700"/>
              <a:gd name="G11" fmla="cos G10 -901194"/>
              <a:gd name="G12" fmla="sin G10 -901194"/>
              <a:gd name="G13" fmla="cos 13500 -901194"/>
              <a:gd name="G14" fmla="sin 13500 -901194"/>
              <a:gd name="G15" fmla="+- G11 10800 0"/>
              <a:gd name="G16" fmla="+- G12 10800 0"/>
              <a:gd name="G17" fmla="+- G13 10800 0"/>
              <a:gd name="G18" fmla="+- G14 10800 0"/>
              <a:gd name="G19" fmla="*/ 7164 1 2"/>
              <a:gd name="G20" fmla="+- G19 5400 0"/>
              <a:gd name="G21" fmla="cos G20 -901194"/>
              <a:gd name="G22" fmla="sin G20 -901194"/>
              <a:gd name="G23" fmla="+- G21 10800 0"/>
              <a:gd name="G24" fmla="+- G12 G23 G22"/>
              <a:gd name="G25" fmla="+- G22 G23 G11"/>
              <a:gd name="G26" fmla="cos 10800 -901194"/>
              <a:gd name="G27" fmla="sin 10800 -901194"/>
              <a:gd name="G28" fmla="cos 7164 -901194"/>
              <a:gd name="G29" fmla="sin 7164 -90119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71121"/>
              <a:gd name="G36" fmla="sin G34 -10771121"/>
              <a:gd name="G37" fmla="+/ -10771121 -90119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64 G39"/>
              <a:gd name="G43" fmla="sin 716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978 w 21600"/>
              <a:gd name="T5" fmla="*/ 1 h 21600"/>
              <a:gd name="T6" fmla="*/ 2150 w 21600"/>
              <a:gd name="T7" fmla="*/ 8377 h 21600"/>
              <a:gd name="T8" fmla="*/ 10918 w 21600"/>
              <a:gd name="T9" fmla="*/ 3636 h 21600"/>
              <a:gd name="T10" fmla="*/ 23913 w 21600"/>
              <a:gd name="T11" fmla="*/ 7590 h 21600"/>
              <a:gd name="T12" fmla="*/ 20598 w 21600"/>
              <a:gd name="T13" fmla="*/ 13052 h 21600"/>
              <a:gd name="T14" fmla="*/ 15136 w 21600"/>
              <a:gd name="T15" fmla="*/ 973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758" y="9097"/>
                </a:moveTo>
                <a:cubicBezTo>
                  <a:pt x="16974" y="5891"/>
                  <a:pt x="14100" y="3636"/>
                  <a:pt x="10800" y="3636"/>
                </a:cubicBezTo>
                <a:cubicBezTo>
                  <a:pt x="7587" y="3635"/>
                  <a:pt x="4767" y="5774"/>
                  <a:pt x="3901" y="8867"/>
                </a:cubicBezTo>
                <a:lnTo>
                  <a:pt x="400" y="7887"/>
                </a:lnTo>
                <a:cubicBezTo>
                  <a:pt x="1706" y="3223"/>
                  <a:pt x="5957" y="-1"/>
                  <a:pt x="10800" y="0"/>
                </a:cubicBezTo>
                <a:cubicBezTo>
                  <a:pt x="15775" y="0"/>
                  <a:pt x="20107" y="3399"/>
                  <a:pt x="21290" y="8232"/>
                </a:cubicBezTo>
                <a:lnTo>
                  <a:pt x="23913" y="7590"/>
                </a:lnTo>
                <a:lnTo>
                  <a:pt x="20598" y="13052"/>
                </a:lnTo>
                <a:lnTo>
                  <a:pt x="15136" y="9738"/>
                </a:lnTo>
                <a:lnTo>
                  <a:pt x="17758" y="909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8317" name="AutoShape 13"/>
          <p:cNvSpPr>
            <a:spLocks noChangeArrowheads="1"/>
          </p:cNvSpPr>
          <p:nvPr/>
        </p:nvSpPr>
        <p:spPr bwMode="auto">
          <a:xfrm rot="3184086" flipV="1">
            <a:off x="5410200" y="4648200"/>
            <a:ext cx="1295400" cy="1295400"/>
          </a:xfrm>
          <a:custGeom>
            <a:avLst/>
            <a:gdLst>
              <a:gd name="G0" fmla="+- -1700423 0 0"/>
              <a:gd name="G1" fmla="+- -10771121 0 0"/>
              <a:gd name="G2" fmla="+- -1700423 0 -10771121"/>
              <a:gd name="G3" fmla="+- 10800 0 0"/>
              <a:gd name="G4" fmla="+- 0 0 -170042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496 0 0"/>
              <a:gd name="G9" fmla="+- 0 0 -10771121"/>
              <a:gd name="G10" fmla="+- 7496 0 2700"/>
              <a:gd name="G11" fmla="cos G10 -1700423"/>
              <a:gd name="G12" fmla="sin G10 -1700423"/>
              <a:gd name="G13" fmla="cos 13500 -1700423"/>
              <a:gd name="G14" fmla="sin 13500 -1700423"/>
              <a:gd name="G15" fmla="+- G11 10800 0"/>
              <a:gd name="G16" fmla="+- G12 10800 0"/>
              <a:gd name="G17" fmla="+- G13 10800 0"/>
              <a:gd name="G18" fmla="+- G14 10800 0"/>
              <a:gd name="G19" fmla="*/ 7496 1 2"/>
              <a:gd name="G20" fmla="+- G19 5400 0"/>
              <a:gd name="G21" fmla="cos G20 -1700423"/>
              <a:gd name="G22" fmla="sin G20 -1700423"/>
              <a:gd name="G23" fmla="+- G21 10800 0"/>
              <a:gd name="G24" fmla="+- G12 G23 G22"/>
              <a:gd name="G25" fmla="+- G22 G23 G11"/>
              <a:gd name="G26" fmla="cos 10800 -1700423"/>
              <a:gd name="G27" fmla="sin 10800 -1700423"/>
              <a:gd name="G28" fmla="cos 7496 -1700423"/>
              <a:gd name="G29" fmla="sin 7496 -170042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0771121"/>
              <a:gd name="G36" fmla="sin G34 -10771121"/>
              <a:gd name="G37" fmla="+/ -10771121 -170042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496 G39"/>
              <a:gd name="G43" fmla="sin 749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830 w 21600"/>
              <a:gd name="T5" fmla="*/ 43 h 21600"/>
              <a:gd name="T6" fmla="*/ 1990 w 21600"/>
              <a:gd name="T7" fmla="*/ 8332 h 21600"/>
              <a:gd name="T8" fmla="*/ 10127 w 21600"/>
              <a:gd name="T9" fmla="*/ 3334 h 21600"/>
              <a:gd name="T10" fmla="*/ 22939 w 21600"/>
              <a:gd name="T11" fmla="*/ 4893 h 21600"/>
              <a:gd name="T12" fmla="*/ 20929 w 21600"/>
              <a:gd name="T13" fmla="*/ 10710 h 21600"/>
              <a:gd name="T14" fmla="*/ 15112 w 21600"/>
              <a:gd name="T15" fmla="*/ 870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540" y="7520"/>
                </a:moveTo>
                <a:cubicBezTo>
                  <a:pt x="16285" y="4940"/>
                  <a:pt x="13668" y="3304"/>
                  <a:pt x="10800" y="3304"/>
                </a:cubicBezTo>
                <a:cubicBezTo>
                  <a:pt x="7438" y="3303"/>
                  <a:pt x="4488" y="5541"/>
                  <a:pt x="3581" y="8778"/>
                </a:cubicBezTo>
                <a:lnTo>
                  <a:pt x="400" y="7887"/>
                </a:lnTo>
                <a:cubicBezTo>
                  <a:pt x="1706" y="3223"/>
                  <a:pt x="5957" y="-1"/>
                  <a:pt x="10800" y="0"/>
                </a:cubicBezTo>
                <a:cubicBezTo>
                  <a:pt x="14932" y="0"/>
                  <a:pt x="18703" y="2358"/>
                  <a:pt x="20511" y="6074"/>
                </a:cubicBezTo>
                <a:lnTo>
                  <a:pt x="22939" y="4893"/>
                </a:lnTo>
                <a:lnTo>
                  <a:pt x="20929" y="10710"/>
                </a:lnTo>
                <a:lnTo>
                  <a:pt x="15112" y="8701"/>
                </a:lnTo>
                <a:lnTo>
                  <a:pt x="17540" y="752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98318" name="Picture 14" descr="MPj040182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048000"/>
            <a:ext cx="1731963" cy="1731963"/>
          </a:xfrm>
          <a:prstGeom prst="rect">
            <a:avLst/>
          </a:prstGeom>
          <a:noFill/>
        </p:spPr>
      </p:pic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3886200" y="3657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458200" cy="533400"/>
          </a:xfrm>
        </p:spPr>
        <p:txBody>
          <a:bodyPr/>
          <a:lstStyle/>
          <a:p>
            <a:r>
              <a:rPr lang="ru-RU" sz="2400"/>
              <a:t>Моделирование процессов</a:t>
            </a:r>
            <a:r>
              <a:rPr lang="en-US" sz="2400"/>
              <a:t>. </a:t>
            </a:r>
            <a:r>
              <a:rPr lang="ru-RU" sz="2400"/>
              <a:t>«</a:t>
            </a:r>
            <a:r>
              <a:rPr lang="en-US" sz="2400"/>
              <a:t>IDEF0</a:t>
            </a:r>
            <a:r>
              <a:rPr lang="ru-RU" sz="2400"/>
              <a:t>»</a:t>
            </a:r>
            <a:r>
              <a:rPr lang="en-US" sz="2400"/>
              <a:t>.</a:t>
            </a:r>
            <a:r>
              <a:rPr lang="ru-RU" sz="2400"/>
              <a:t> </a:t>
            </a:r>
            <a:r>
              <a:rPr lang="en-US" sz="2400"/>
              <a:t>(Rational Rose)</a:t>
            </a:r>
            <a:endParaRPr lang="ru-RU" sz="2400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382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4" name="Picture 4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Что такое </a:t>
            </a:r>
            <a:r>
              <a:rPr lang="en-US" sz="2800"/>
              <a:t>QMS</a:t>
            </a:r>
            <a:r>
              <a:rPr lang="ru-RU" sz="2800"/>
              <a:t> ?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2000">
                <a:solidFill>
                  <a:srgbClr val="FF3300"/>
                </a:solidFill>
              </a:rPr>
              <a:t>Система Управления Качеством </a:t>
            </a:r>
            <a:r>
              <a:rPr lang="en-US" sz="2000"/>
              <a:t>(Quality Management System)</a:t>
            </a:r>
            <a:endParaRPr lang="ru-RU" sz="200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endParaRPr lang="ru-RU" sz="2000"/>
          </a:p>
          <a:p>
            <a:pPr lvl="1">
              <a:lnSpc>
                <a:spcPct val="90000"/>
              </a:lnSpc>
            </a:pPr>
            <a:r>
              <a:rPr lang="ru-RU" sz="1800"/>
              <a:t>Грамотно построенная система управления качеством, отвечающая требованиям стандарта ISO 9001:2000, </a:t>
            </a:r>
            <a:r>
              <a:rPr lang="ru-RU" sz="1800">
                <a:solidFill>
                  <a:schemeClr val="tx1"/>
                </a:solidFill>
              </a:rPr>
              <a:t>обеспечивает удовлетворение запросов потребителей и гарантирует ясную и четкую организацию бизнес-процесса на всех его стадиях</a:t>
            </a:r>
            <a:r>
              <a:rPr lang="ru-RU" sz="1800"/>
              <a:t> - от поставки программного продукта до послепродажного обслуживания. </a:t>
            </a:r>
          </a:p>
          <a:p>
            <a:pPr lvl="1">
              <a:lnSpc>
                <a:spcPct val="90000"/>
              </a:lnSpc>
            </a:pPr>
            <a:endParaRPr lang="ru-RU" sz="1800"/>
          </a:p>
          <a:p>
            <a:pPr lvl="1">
              <a:lnSpc>
                <a:spcPct val="90000"/>
              </a:lnSpc>
            </a:pPr>
            <a:r>
              <a:rPr lang="ru-RU" sz="1800">
                <a:solidFill>
                  <a:schemeClr val="tx1"/>
                </a:solidFill>
              </a:rPr>
              <a:t>Наличие </a:t>
            </a:r>
            <a:r>
              <a:rPr lang="en-US" sz="1800">
                <a:solidFill>
                  <a:schemeClr val="tx1"/>
                </a:solidFill>
              </a:rPr>
              <a:t>QMS</a:t>
            </a:r>
            <a:r>
              <a:rPr lang="ru-RU" sz="1800">
                <a:solidFill>
                  <a:schemeClr val="tx1"/>
                </a:solidFill>
              </a:rPr>
              <a:t> в компании гарантирует</a:t>
            </a:r>
            <a:r>
              <a:rPr lang="ru-RU" sz="1800"/>
              <a:t>, что </a:t>
            </a:r>
          </a:p>
          <a:p>
            <a:pPr lvl="2">
              <a:lnSpc>
                <a:spcPct val="90000"/>
              </a:lnSpc>
            </a:pPr>
            <a:r>
              <a:rPr lang="ru-RU" sz="1600"/>
              <a:t>компания хорошо организована </a:t>
            </a:r>
          </a:p>
          <a:p>
            <a:pPr lvl="2">
              <a:lnSpc>
                <a:spcPct val="90000"/>
              </a:lnSpc>
            </a:pPr>
            <a:r>
              <a:rPr lang="ru-RU" sz="1600"/>
              <a:t>в ней четко распределены обязанности, процедуры </a:t>
            </a:r>
          </a:p>
          <a:p>
            <a:pPr lvl="2">
              <a:lnSpc>
                <a:spcPct val="90000"/>
              </a:lnSpc>
            </a:pPr>
            <a:r>
              <a:rPr lang="ru-RU" sz="1600"/>
              <a:t>соблюдается технология работы</a:t>
            </a:r>
          </a:p>
          <a:p>
            <a:pPr lvl="2">
              <a:lnSpc>
                <a:spcPct val="90000"/>
              </a:lnSpc>
            </a:pPr>
            <a:r>
              <a:rPr lang="ru-RU" sz="1600"/>
              <a:t>имеются оперативные инструкции, документированные и известные всему персоналу</a:t>
            </a:r>
          </a:p>
          <a:p>
            <a:pPr lvl="2">
              <a:lnSpc>
                <a:spcPct val="90000"/>
              </a:lnSpc>
            </a:pPr>
            <a:r>
              <a:rPr lang="ru-RU" sz="1600"/>
              <a:t>налажена процедура контроля выполняемых работ </a:t>
            </a:r>
          </a:p>
          <a:p>
            <a:pPr lvl="2">
              <a:lnSpc>
                <a:spcPct val="90000"/>
              </a:lnSpc>
            </a:pPr>
            <a:r>
              <a:rPr lang="ru-RU" sz="1600"/>
              <a:t>профессиональный и хорошо обученный персонал, способный выполнять свою работу качественно и в срок. </a:t>
            </a:r>
          </a:p>
        </p:txBody>
      </p:sp>
      <p:pic>
        <p:nvPicPr>
          <p:cNvPr id="69636" name="Picture 4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4676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458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ru-RU" sz="2400"/>
              <a:t>Моделирование процессов</a:t>
            </a:r>
            <a:r>
              <a:rPr lang="en-US" sz="2400"/>
              <a:t>. </a:t>
            </a:r>
            <a:br>
              <a:rPr lang="en-US" sz="2400"/>
            </a:br>
            <a:r>
              <a:rPr lang="ru-RU" sz="2400"/>
              <a:t>Интеграция с корпоративным порталом</a:t>
            </a:r>
            <a:r>
              <a:rPr lang="en-US" sz="2400"/>
              <a:t>.</a:t>
            </a:r>
            <a:endParaRPr lang="ru-RU" sz="2400"/>
          </a:p>
        </p:txBody>
      </p:sp>
      <p:pic>
        <p:nvPicPr>
          <p:cNvPr id="90116" name="Picture 4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ru-RU" sz="2400"/>
              <a:t>Презентационный уровень.</a:t>
            </a:r>
            <a:r>
              <a:rPr lang="ru-RU" sz="2400">
                <a:solidFill>
                  <a:srgbClr val="FF3300"/>
                </a:solidFill>
              </a:rPr>
              <a:t/>
            </a:r>
            <a:br>
              <a:rPr lang="ru-RU" sz="2400">
                <a:solidFill>
                  <a:srgbClr val="FF3300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Rational Method Composer.</a:t>
            </a:r>
            <a:endParaRPr lang="ru-RU" sz="2400">
              <a:solidFill>
                <a:schemeClr val="tx1"/>
              </a:solidFill>
            </a:endParaRPr>
          </a:p>
        </p:txBody>
      </p:sp>
      <p:pic>
        <p:nvPicPr>
          <p:cNvPr id="101379" name="Picture 3" descr="MPj040903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81400"/>
            <a:ext cx="1981200" cy="1981200"/>
          </a:xfrm>
          <a:prstGeom prst="rect">
            <a:avLst/>
          </a:prstGeom>
          <a:noFill/>
        </p:spPr>
      </p:pic>
      <p:pic>
        <p:nvPicPr>
          <p:cNvPr id="101380" name="Picture 4" descr="MCBD06929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4508500" cy="1300163"/>
          </a:xfrm>
          <a:prstGeom prst="rect">
            <a:avLst/>
          </a:prstGeom>
          <a:noFill/>
        </p:spPr>
      </p:pic>
      <p:pic>
        <p:nvPicPr>
          <p:cNvPr id="101381" name="Picture 5" descr="MCj0378957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876800"/>
            <a:ext cx="2814638" cy="1835150"/>
          </a:xfrm>
          <a:prstGeom prst="rect">
            <a:avLst/>
          </a:prstGeom>
          <a:noFill/>
        </p:spPr>
      </p:pic>
      <p:sp>
        <p:nvSpPr>
          <p:cNvPr id="101382" name="AutoShape 6"/>
          <p:cNvSpPr>
            <a:spLocks noChangeArrowheads="1"/>
          </p:cNvSpPr>
          <p:nvPr/>
        </p:nvSpPr>
        <p:spPr bwMode="auto">
          <a:xfrm rot="4408865" flipV="1">
            <a:off x="2514600" y="3124200"/>
            <a:ext cx="1295400" cy="1295400"/>
          </a:xfrm>
          <a:custGeom>
            <a:avLst/>
            <a:gdLst>
              <a:gd name="G0" fmla="+- -421043 0 0"/>
              <a:gd name="G1" fmla="+- -8383538 0 0"/>
              <a:gd name="G2" fmla="+- -421043 0 -8383538"/>
              <a:gd name="G3" fmla="+- 10800 0 0"/>
              <a:gd name="G4" fmla="+- 0 0 -421043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320 0 0"/>
              <a:gd name="G9" fmla="+- 0 0 -8383538"/>
              <a:gd name="G10" fmla="+- 8320 0 2700"/>
              <a:gd name="G11" fmla="cos G10 -421043"/>
              <a:gd name="G12" fmla="sin G10 -421043"/>
              <a:gd name="G13" fmla="cos 13500 -421043"/>
              <a:gd name="G14" fmla="sin 13500 -421043"/>
              <a:gd name="G15" fmla="+- G11 10800 0"/>
              <a:gd name="G16" fmla="+- G12 10800 0"/>
              <a:gd name="G17" fmla="+- G13 10800 0"/>
              <a:gd name="G18" fmla="+- G14 10800 0"/>
              <a:gd name="G19" fmla="*/ 8320 1 2"/>
              <a:gd name="G20" fmla="+- G19 5400 0"/>
              <a:gd name="G21" fmla="cos G20 -421043"/>
              <a:gd name="G22" fmla="sin G20 -421043"/>
              <a:gd name="G23" fmla="+- G21 10800 0"/>
              <a:gd name="G24" fmla="+- G12 G23 G22"/>
              <a:gd name="G25" fmla="+- G22 G23 G11"/>
              <a:gd name="G26" fmla="cos 10800 -421043"/>
              <a:gd name="G27" fmla="sin 10800 -421043"/>
              <a:gd name="G28" fmla="cos 8320 -421043"/>
              <a:gd name="G29" fmla="sin 8320 -421043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383538"/>
              <a:gd name="G36" fmla="sin G34 -8383538"/>
              <a:gd name="G37" fmla="+/ -8383538 -421043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320 G39"/>
              <a:gd name="G43" fmla="sin 832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989 w 21600"/>
              <a:gd name="T5" fmla="*/ 845 h 21600"/>
              <a:gd name="T6" fmla="*/ 4924 w 21600"/>
              <a:gd name="T7" fmla="*/ 3258 h 21600"/>
              <a:gd name="T8" fmla="*/ 14027 w 21600"/>
              <a:gd name="T9" fmla="*/ 3131 h 21600"/>
              <a:gd name="T10" fmla="*/ 24215 w 21600"/>
              <a:gd name="T11" fmla="*/ 9289 h 21600"/>
              <a:gd name="T12" fmla="*/ 20740 w 21600"/>
              <a:gd name="T13" fmla="*/ 13645 h 21600"/>
              <a:gd name="T14" fmla="*/ 16384 w 21600"/>
              <a:gd name="T15" fmla="*/ 1017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67" y="9869"/>
                </a:moveTo>
                <a:cubicBezTo>
                  <a:pt x="18593" y="5660"/>
                  <a:pt x="15034" y="2480"/>
                  <a:pt x="10800" y="2480"/>
                </a:cubicBezTo>
                <a:cubicBezTo>
                  <a:pt x="8947" y="2479"/>
                  <a:pt x="7147" y="3098"/>
                  <a:pt x="5686" y="4236"/>
                </a:cubicBezTo>
                <a:lnTo>
                  <a:pt x="4162" y="2280"/>
                </a:lnTo>
                <a:cubicBezTo>
                  <a:pt x="6059" y="802"/>
                  <a:pt x="8395" y="-1"/>
                  <a:pt x="10800" y="0"/>
                </a:cubicBezTo>
                <a:cubicBezTo>
                  <a:pt x="16297" y="0"/>
                  <a:pt x="20917" y="4128"/>
                  <a:pt x="21532" y="9591"/>
                </a:cubicBezTo>
                <a:lnTo>
                  <a:pt x="24215" y="9289"/>
                </a:lnTo>
                <a:lnTo>
                  <a:pt x="20740" y="13645"/>
                </a:lnTo>
                <a:lnTo>
                  <a:pt x="16384" y="10171"/>
                </a:lnTo>
                <a:lnTo>
                  <a:pt x="19067" y="98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1383" name="AutoShape 7"/>
          <p:cNvSpPr>
            <a:spLocks noChangeArrowheads="1"/>
          </p:cNvSpPr>
          <p:nvPr/>
        </p:nvSpPr>
        <p:spPr bwMode="auto">
          <a:xfrm rot="3184086" flipV="1">
            <a:off x="4800600" y="5029200"/>
            <a:ext cx="1295400" cy="1295400"/>
          </a:xfrm>
          <a:custGeom>
            <a:avLst/>
            <a:gdLst>
              <a:gd name="G0" fmla="+- -1609426 0 0"/>
              <a:gd name="G1" fmla="+- -8651907 0 0"/>
              <a:gd name="G2" fmla="+- -1609426 0 -8651907"/>
              <a:gd name="G3" fmla="+- 10800 0 0"/>
              <a:gd name="G4" fmla="+- 0 0 -160942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533 0 0"/>
              <a:gd name="G9" fmla="+- 0 0 -8651907"/>
              <a:gd name="G10" fmla="+- 7533 0 2700"/>
              <a:gd name="G11" fmla="cos G10 -1609426"/>
              <a:gd name="G12" fmla="sin G10 -1609426"/>
              <a:gd name="G13" fmla="cos 13500 -1609426"/>
              <a:gd name="G14" fmla="sin 13500 -1609426"/>
              <a:gd name="G15" fmla="+- G11 10800 0"/>
              <a:gd name="G16" fmla="+- G12 10800 0"/>
              <a:gd name="G17" fmla="+- G13 10800 0"/>
              <a:gd name="G18" fmla="+- G14 10800 0"/>
              <a:gd name="G19" fmla="*/ 7533 1 2"/>
              <a:gd name="G20" fmla="+- G19 5400 0"/>
              <a:gd name="G21" fmla="cos G20 -1609426"/>
              <a:gd name="G22" fmla="sin G20 -1609426"/>
              <a:gd name="G23" fmla="+- G21 10800 0"/>
              <a:gd name="G24" fmla="+- G12 G23 G22"/>
              <a:gd name="G25" fmla="+- G22 G23 G11"/>
              <a:gd name="G26" fmla="cos 10800 -1609426"/>
              <a:gd name="G27" fmla="sin 10800 -1609426"/>
              <a:gd name="G28" fmla="cos 7533 -1609426"/>
              <a:gd name="G29" fmla="sin 7533 -160942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651907"/>
              <a:gd name="G36" fmla="sin G34 -8651907"/>
              <a:gd name="G37" fmla="+/ -8651907 -160942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533 G39"/>
              <a:gd name="G43" fmla="sin 753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2992 w 21600"/>
              <a:gd name="T5" fmla="*/ 224 h 21600"/>
              <a:gd name="T6" fmla="*/ 4663 w 21600"/>
              <a:gd name="T7" fmla="*/ 3989 h 21600"/>
              <a:gd name="T8" fmla="*/ 12329 w 21600"/>
              <a:gd name="T9" fmla="*/ 3423 h 21600"/>
              <a:gd name="T10" fmla="*/ 23078 w 21600"/>
              <a:gd name="T11" fmla="*/ 5189 h 21600"/>
              <a:gd name="T12" fmla="*/ 20938 w 21600"/>
              <a:gd name="T13" fmla="*/ 10932 h 21600"/>
              <a:gd name="T14" fmla="*/ 15195 w 21600"/>
              <a:gd name="T15" fmla="*/ 8791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651" y="7669"/>
                </a:moveTo>
                <a:cubicBezTo>
                  <a:pt x="16426" y="4987"/>
                  <a:pt x="13748" y="3267"/>
                  <a:pt x="10800" y="3267"/>
                </a:cubicBezTo>
                <a:cubicBezTo>
                  <a:pt x="8937" y="3266"/>
                  <a:pt x="7141" y="3956"/>
                  <a:pt x="5757" y="5203"/>
                </a:cubicBezTo>
                <a:lnTo>
                  <a:pt x="3570" y="2776"/>
                </a:lnTo>
                <a:cubicBezTo>
                  <a:pt x="5554" y="989"/>
                  <a:pt x="8129" y="-1"/>
                  <a:pt x="10800" y="0"/>
                </a:cubicBezTo>
                <a:cubicBezTo>
                  <a:pt x="15027" y="0"/>
                  <a:pt x="18866" y="2466"/>
                  <a:pt x="20623" y="6311"/>
                </a:cubicBezTo>
                <a:lnTo>
                  <a:pt x="23078" y="5189"/>
                </a:lnTo>
                <a:lnTo>
                  <a:pt x="20938" y="10932"/>
                </a:lnTo>
                <a:lnTo>
                  <a:pt x="15195" y="8791"/>
                </a:lnTo>
                <a:lnTo>
                  <a:pt x="17651" y="766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101385" name="Picture 9" descr="MPj040182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1905000"/>
            <a:ext cx="1731963" cy="1731963"/>
          </a:xfrm>
          <a:prstGeom prst="rect">
            <a:avLst/>
          </a:prstGeom>
          <a:noFill/>
        </p:spPr>
      </p:pic>
      <p:sp>
        <p:nvSpPr>
          <p:cNvPr id="101386" name="AutoShape 10"/>
          <p:cNvSpPr>
            <a:spLocks noChangeArrowheads="1"/>
          </p:cNvSpPr>
          <p:nvPr/>
        </p:nvSpPr>
        <p:spPr bwMode="auto">
          <a:xfrm rot="1941998">
            <a:off x="5943600" y="1295400"/>
            <a:ext cx="2833688" cy="2836863"/>
          </a:xfrm>
          <a:prstGeom prst="plus">
            <a:avLst>
              <a:gd name="adj" fmla="val 4871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ru-RU" sz="2400" dirty="0"/>
              <a:t>Моделирование процессов</a:t>
            </a:r>
            <a:r>
              <a:rPr lang="en-US" sz="2400" dirty="0"/>
              <a:t>. </a:t>
            </a:r>
            <a:r>
              <a:rPr lang="ru-RU" sz="2400" dirty="0"/>
              <a:t>Использование </a:t>
            </a:r>
            <a:br>
              <a:rPr lang="ru-RU" sz="2400" dirty="0"/>
            </a:br>
            <a:r>
              <a:rPr lang="en-US" sz="2400" dirty="0">
                <a:solidFill>
                  <a:schemeClr val="tx1"/>
                </a:solidFill>
              </a:rPr>
              <a:t>Rational Method Composer.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6565" name="Picture 5" descr="rmc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3886200" cy="2640013"/>
          </a:xfrm>
          <a:prstGeom prst="rect">
            <a:avLst/>
          </a:prstGeom>
          <a:noFill/>
        </p:spPr>
      </p:pic>
      <p:pic>
        <p:nvPicPr>
          <p:cNvPr id="66568" name="Picture 8" descr="rmc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352800"/>
            <a:ext cx="4162425" cy="2692400"/>
          </a:xfrm>
          <a:prstGeom prst="rect">
            <a:avLst/>
          </a:prstGeom>
          <a:noFill/>
        </p:spPr>
      </p:pic>
      <p:pic>
        <p:nvPicPr>
          <p:cNvPr id="66569" name="Picture 9" descr="j02932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/>
              <a:t>Моделирование процессов</a:t>
            </a:r>
            <a:r>
              <a:rPr lang="en-US" sz="2000"/>
              <a:t>. </a:t>
            </a:r>
            <a:r>
              <a:rPr lang="ru-RU" sz="2000"/>
              <a:t/>
            </a:r>
            <a:br>
              <a:rPr lang="ru-RU" sz="2000"/>
            </a:br>
            <a:r>
              <a:rPr lang="ru-RU" sz="2000"/>
              <a:t>Использование </a:t>
            </a:r>
            <a:r>
              <a:rPr lang="en-US" sz="2000"/>
              <a:t>Rational Method Composer.</a:t>
            </a:r>
            <a:endParaRPr lang="ru-RU" sz="200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0638"/>
            <a:ext cx="7239000" cy="472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9" name="Picture 5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971800" y="3429000"/>
            <a:ext cx="5867400" cy="3195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>
                <a:solidFill>
                  <a:srgbClr val="0000FF"/>
                </a:solidFill>
              </a:rPr>
              <a:t>Наполнение сайта автоматически создается на базе единожды созданного описания процессов </a:t>
            </a:r>
            <a:r>
              <a:rPr lang="ru-RU" sz="2400" b="1"/>
              <a:t>для различных «срезов»</a:t>
            </a:r>
            <a:r>
              <a:rPr lang="ru-RU" sz="2400" b="1">
                <a:solidFill>
                  <a:srgbClr val="0000FF"/>
                </a:solidFill>
              </a:rPr>
              <a:t> :</a:t>
            </a:r>
          </a:p>
          <a:p>
            <a:pPr>
              <a:spcBef>
                <a:spcPct val="50000"/>
              </a:spcBef>
            </a:pPr>
            <a:r>
              <a:rPr lang="ru-RU" sz="2400" b="1">
                <a:solidFill>
                  <a:srgbClr val="0000FF"/>
                </a:solidFill>
              </a:rPr>
              <a:t>	- Ролей</a:t>
            </a:r>
            <a:br>
              <a:rPr lang="ru-RU" sz="2400" b="1">
                <a:solidFill>
                  <a:srgbClr val="0000FF"/>
                </a:solidFill>
              </a:rPr>
            </a:br>
            <a:r>
              <a:rPr lang="ru-RU" sz="2400" b="1">
                <a:solidFill>
                  <a:srgbClr val="0000FF"/>
                </a:solidFill>
              </a:rPr>
              <a:t>	- Типов артефактов</a:t>
            </a:r>
            <a:br>
              <a:rPr lang="ru-RU" sz="2400" b="1">
                <a:solidFill>
                  <a:srgbClr val="0000FF"/>
                </a:solidFill>
              </a:rPr>
            </a:br>
            <a:r>
              <a:rPr lang="ru-RU" sz="2400" b="1">
                <a:solidFill>
                  <a:srgbClr val="0000FF"/>
                </a:solidFill>
              </a:rPr>
              <a:t>	- Видов дисциплин</a:t>
            </a:r>
            <a:br>
              <a:rPr lang="ru-RU" sz="2400" b="1">
                <a:solidFill>
                  <a:srgbClr val="0000FF"/>
                </a:solidFill>
              </a:rPr>
            </a:br>
            <a:r>
              <a:rPr lang="ru-RU" sz="2400" b="1">
                <a:solidFill>
                  <a:srgbClr val="0000FF"/>
                </a:solidFill>
              </a:rPr>
              <a:t>	- Процессов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/>
              <a:t>Моделирование процессов</a:t>
            </a:r>
            <a:r>
              <a:rPr lang="en-US" sz="2400"/>
              <a:t>. </a:t>
            </a:r>
            <a:r>
              <a:rPr lang="ru-RU" sz="2400"/>
              <a:t>Использование </a:t>
            </a:r>
            <a:r>
              <a:rPr lang="en-US" sz="2400"/>
              <a:t>Rational Composer.</a:t>
            </a:r>
            <a:endParaRPr lang="ru-RU" sz="2400"/>
          </a:p>
        </p:txBody>
      </p:sp>
      <p:pic>
        <p:nvPicPr>
          <p:cNvPr id="68613" name="Picture 5" descr="rmc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752600"/>
            <a:ext cx="6324600" cy="4195763"/>
          </a:xfrm>
          <a:prstGeom prst="rect">
            <a:avLst/>
          </a:prstGeom>
          <a:noFill/>
        </p:spPr>
      </p:pic>
      <p:pic>
        <p:nvPicPr>
          <p:cNvPr id="68614" name="Picture 6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762000"/>
            <a:ext cx="1219200" cy="898525"/>
          </a:xfrm>
          <a:prstGeom prst="rect">
            <a:avLst/>
          </a:prstGeom>
          <a:noFill/>
        </p:spPr>
      </p:pic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28600" y="4267200"/>
            <a:ext cx="5867400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>
                <a:solidFill>
                  <a:srgbClr val="0000FF"/>
                </a:solidFill>
              </a:rPr>
              <a:t>Наполнение сайта модифицируемо полностью и может выполняться </a:t>
            </a:r>
            <a:r>
              <a:rPr lang="ru-RU" sz="2400" b="1"/>
              <a:t>сколько угодно раз</a:t>
            </a:r>
            <a:r>
              <a:rPr lang="ru-RU" sz="2400" b="1">
                <a:solidFill>
                  <a:srgbClr val="0000FF"/>
                </a:solidFill>
              </a:rPr>
              <a:t> в различных представлениях </a:t>
            </a:r>
            <a:r>
              <a:rPr lang="ru-RU" sz="2400" b="1"/>
              <a:t>на базе единожды созданного описания</a:t>
            </a:r>
            <a:r>
              <a:rPr lang="ru-RU" sz="2400" b="1">
                <a:solidFill>
                  <a:srgbClr val="0000FF"/>
                </a:solidFill>
              </a:rPr>
              <a:t> процессов.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Вопросы</a:t>
            </a:r>
          </a:p>
        </p:txBody>
      </p:sp>
      <p:pic>
        <p:nvPicPr>
          <p:cNvPr id="83971" name="Picture 3" descr="MCj039790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7075" y="1295400"/>
            <a:ext cx="5151438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Где мы ?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8000"/>
                </a:solidFill>
              </a:rPr>
              <a:t>Основные понятия</a:t>
            </a:r>
          </a:p>
          <a:p>
            <a:r>
              <a:rPr lang="ru-RU" dirty="0">
                <a:solidFill>
                  <a:srgbClr val="008000"/>
                </a:solidFill>
              </a:rPr>
              <a:t>Организация системы качества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008000"/>
                </a:solidFill>
              </a:rPr>
              <a:t>Пример системы качества </a:t>
            </a:r>
            <a:r>
              <a:rPr lang="en-US" smtClean="0">
                <a:solidFill>
                  <a:srgbClr val="008000"/>
                </a:solidFill>
              </a:rPr>
              <a:t>(QMS</a:t>
            </a:r>
            <a:r>
              <a:rPr lang="en-US" dirty="0">
                <a:solidFill>
                  <a:srgbClr val="008000"/>
                </a:solidFill>
              </a:rPr>
              <a:t>)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Структура и наполнения</a:t>
            </a:r>
          </a:p>
          <a:p>
            <a:pPr lvl="1"/>
            <a:r>
              <a:rPr lang="ru-RU" dirty="0">
                <a:solidFill>
                  <a:srgbClr val="008000"/>
                </a:solidFill>
              </a:rPr>
              <a:t>Аудиты качества</a:t>
            </a:r>
          </a:p>
          <a:p>
            <a:r>
              <a:rPr lang="ru-RU" dirty="0">
                <a:solidFill>
                  <a:srgbClr val="008000"/>
                </a:solidFill>
              </a:rPr>
              <a:t>Моделирование процессов как составная часть построения Системы Качества</a:t>
            </a:r>
            <a:r>
              <a:rPr lang="en-US" dirty="0">
                <a:solidFill>
                  <a:srgbClr val="008000"/>
                </a:solidFill>
              </a:rPr>
              <a:t>.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Системы и нотации </a:t>
            </a:r>
            <a:r>
              <a:rPr lang="ru-RU" dirty="0" err="1">
                <a:solidFill>
                  <a:srgbClr val="008000"/>
                </a:solidFill>
              </a:rPr>
              <a:t>бизнес-моделирования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ru-RU" dirty="0">
                <a:solidFill>
                  <a:srgbClr val="008000"/>
                </a:solidFill>
              </a:rPr>
              <a:t>Комплексный подход от описания процессов через моделирование и анализ к автоматизации</a:t>
            </a:r>
          </a:p>
          <a:p>
            <a:r>
              <a:rPr lang="ru-RU" dirty="0">
                <a:solidFill>
                  <a:srgbClr val="008000"/>
                </a:solidFill>
              </a:rPr>
              <a:t>Презентационный уровень</a:t>
            </a:r>
          </a:p>
          <a:p>
            <a:pPr lvl="1"/>
            <a:endParaRPr lang="ru-RU" dirty="0">
              <a:solidFill>
                <a:srgbClr val="008000"/>
              </a:solidFill>
            </a:endParaRPr>
          </a:p>
          <a:p>
            <a:pPr lvl="1"/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458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ru-RU"/>
              <a:t>Презентация окончена.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33400" y="1447800"/>
            <a:ext cx="7924800" cy="487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sz="2400" dirty="0"/>
              <a:t>Прошу каждого участника поделиться своими </a:t>
            </a:r>
          </a:p>
          <a:p>
            <a:r>
              <a:rPr lang="ru-RU" sz="2400" dirty="0"/>
              <a:t>впечатлениями 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  <a:p>
            <a:endParaRPr lang="ru-RU" sz="2400" dirty="0"/>
          </a:p>
          <a:p>
            <a:r>
              <a:rPr lang="ru-RU" sz="2400" dirty="0"/>
              <a:t>	что было полезно, </a:t>
            </a:r>
          </a:p>
          <a:p>
            <a:r>
              <a:rPr lang="ru-RU" sz="2400" dirty="0"/>
              <a:t>	что нет, </a:t>
            </a:r>
          </a:p>
          <a:p>
            <a:r>
              <a:rPr lang="ru-RU" sz="2400" dirty="0"/>
              <a:t>	что информативно, </a:t>
            </a:r>
          </a:p>
          <a:p>
            <a:r>
              <a:rPr lang="ru-RU" sz="2400" dirty="0"/>
              <a:t>	что наиболее интересно </a:t>
            </a:r>
          </a:p>
          <a:p>
            <a:r>
              <a:rPr lang="ru-RU" sz="2400" dirty="0"/>
              <a:t>	что совсем не интересно.</a:t>
            </a:r>
          </a:p>
          <a:p>
            <a:endParaRPr lang="ru-RU" sz="2400" dirty="0"/>
          </a:p>
          <a:p>
            <a:r>
              <a:rPr lang="ru-RU" sz="2400" dirty="0"/>
              <a:t>по </a:t>
            </a:r>
            <a:r>
              <a:rPr lang="ru-RU" sz="2400" dirty="0" smtClean="0"/>
              <a:t>адресу </a:t>
            </a:r>
            <a:r>
              <a:rPr lang="en-US" sz="2400" dirty="0" smtClean="0"/>
              <a:t>a_way@mail.ru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							</a:t>
            </a:r>
          </a:p>
          <a:p>
            <a:r>
              <a:rPr lang="ru-RU" sz="2400" dirty="0"/>
              <a:t>							Спасибо.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458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ru-RU"/>
              <a:t>Презентация окончена.</a:t>
            </a:r>
          </a:p>
        </p:txBody>
      </p:sp>
      <p:sp>
        <p:nvSpPr>
          <p:cNvPr id="112643" name="WordArt 3"/>
          <p:cNvSpPr>
            <a:spLocks noChangeArrowheads="1" noChangeShapeType="1" noTextEdit="1"/>
          </p:cNvSpPr>
          <p:nvPr/>
        </p:nvSpPr>
        <p:spPr bwMode="auto">
          <a:xfrm>
            <a:off x="409575" y="2133600"/>
            <a:ext cx="7972425" cy="21336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ru-RU" sz="7200" kern="10">
                <a:ln w="9525">
                  <a:solidFill>
                    <a:srgbClr val="0000CC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161333" y="524550"/>
            <a:ext cx="9001125" cy="635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100" b="1" dirty="0"/>
              <a:t>Соглашение об использовании материала</a:t>
            </a:r>
          </a:p>
          <a:p>
            <a:pPr eaLnBrk="1" hangingPunct="1"/>
            <a:r>
              <a:rPr lang="ru-RU" altLang="ru-RU" sz="1100" dirty="0"/>
              <a:t>Данный файл был скопирован с сайта </a:t>
            </a:r>
            <a:r>
              <a:rPr lang="ru-RU" altLang="ru-RU" sz="1100" dirty="0">
                <a:hlinkClick r:id="rId2"/>
              </a:rPr>
              <a:t>http://pmway.codeplex.com</a:t>
            </a:r>
            <a:r>
              <a:rPr lang="ru-RU" altLang="ru-RU" sz="1100" dirty="0"/>
              <a:t>. Пожалуйста, прочтите правила использования материалов сайта.</a:t>
            </a:r>
          </a:p>
          <a:p>
            <a:pPr eaLnBrk="1" hangingPunct="1"/>
            <a:r>
              <a:rPr lang="ru-RU" altLang="ru-RU" sz="1100" dirty="0"/>
              <a:t>Правила использования материалов сайта*</a:t>
            </a:r>
          </a:p>
          <a:p>
            <a:pPr eaLnBrk="1" hangingPunct="1"/>
            <a:r>
              <a:rPr lang="ru-RU" altLang="ru-RU" sz="1100" dirty="0"/>
              <a:t>Все материалы сайта* размещены с согласия их правообладателей. Полное или частичное копирование и размещение материалов с сайта* разрешается при соблюдении следующих условий:</a:t>
            </a:r>
          </a:p>
          <a:p>
            <a:pPr lvl="1" eaLnBrk="1" hangingPunct="1"/>
            <a:r>
              <a:rPr lang="ru-RU" altLang="ru-RU" sz="1100" dirty="0"/>
              <a:t>1. В соглашении об условиях использования материала нет запрета на полное или частичное размещение материала без согласия правообладателей.</a:t>
            </a:r>
          </a:p>
          <a:p>
            <a:pPr lvl="1" eaLnBrk="1" hangingPunct="1"/>
            <a:r>
              <a:rPr lang="ru-RU" altLang="ru-RU" sz="1100" dirty="0"/>
              <a:t>2. Изменения и правки в содержании материала не допускаются без предварительного согласия правообладателей на эти изменения.</a:t>
            </a:r>
          </a:p>
          <a:p>
            <a:pPr lvl="1" eaLnBrk="1" hangingPunct="1"/>
            <a:r>
              <a:rPr lang="ru-RU" altLang="ru-RU" sz="1100" dirty="0"/>
              <a:t>3. Правообладатели были уведомлены об использовании материала. </a:t>
            </a:r>
          </a:p>
          <a:p>
            <a:pPr lvl="1" eaLnBrk="1" hangingPunct="1"/>
            <a:r>
              <a:rPr lang="ru-RU" altLang="ru-RU" sz="1100" dirty="0"/>
              <a:t>Правообладатели имеют право запретить несанкционированное размещение материала, если это действие сопряжено с риском компрометации или нанесения вреда репутации правообладателей или сайта*.</a:t>
            </a:r>
          </a:p>
          <a:p>
            <a:pPr lvl="1" eaLnBrk="1" hangingPunct="1"/>
            <a:r>
              <a:rPr lang="ru-RU" altLang="ru-RU" sz="1100" dirty="0"/>
              <a:t>4. Ссылка на сайт* и авторов материала являются обязательными</a:t>
            </a:r>
            <a:r>
              <a:rPr lang="ru-RU" altLang="ru-RU" sz="1100" dirty="0" smtClean="0"/>
              <a:t>.</a:t>
            </a:r>
            <a:endParaRPr lang="ru-RU" altLang="ru-RU" sz="1100" dirty="0"/>
          </a:p>
          <a:p>
            <a:pPr eaLnBrk="1" hangingPunct="1"/>
            <a:r>
              <a:rPr lang="ru-RU" altLang="ru-RU" sz="1100" dirty="0"/>
              <a:t>При нарушении хотя бы одного из вышеуказанных условий полное или частичное копирование и размещение материалов с сайта* без согласия правообладателей не допускается.</a:t>
            </a:r>
          </a:p>
          <a:p>
            <a:pPr eaLnBrk="1" hangingPunct="1"/>
            <a:r>
              <a:rPr lang="ru-RU" altLang="ru-RU" sz="1100" dirty="0"/>
              <a:t>Если вы хотите получить разрешение на копирование, публикацию, либо иные действия с разрешенным материалом, а также уведомить правообладателей о публикации материала, пожалуйста, обращайтесь к координатору сайта**.</a:t>
            </a:r>
          </a:p>
          <a:p>
            <a:pPr eaLnBrk="1" hangingPunct="1"/>
            <a:r>
              <a:rPr lang="ru-RU" altLang="ru-RU" sz="1100" dirty="0"/>
              <a:t>Все материалы сайта* публикуются под брендом “Путь аналитика”.</a:t>
            </a:r>
          </a:p>
          <a:p>
            <a:pPr eaLnBrk="1" hangingPunct="1"/>
            <a:r>
              <a:rPr lang="ru-RU" altLang="ru-RU" sz="1100" dirty="0"/>
              <a:t>Бренд “Путь аналитика” защищен авторским правом и не может использоваться в рекламных целях без разрешения правообладателей.</a:t>
            </a:r>
          </a:p>
          <a:p>
            <a:pPr eaLnBrk="1" hangingPunct="1"/>
            <a:r>
              <a:rPr lang="ru-RU" altLang="ru-RU" sz="1100" dirty="0"/>
              <a:t>По всем возникающим вопросам по использованию материалов сайта* обращайтесь к координатору сайта**. </a:t>
            </a:r>
          </a:p>
          <a:p>
            <a:pPr eaLnBrk="1" hangingPunct="1"/>
            <a:r>
              <a:rPr lang="ru-RU" altLang="ru-RU" sz="1100" dirty="0"/>
              <a:t>Примечания</a:t>
            </a:r>
          </a:p>
          <a:p>
            <a:pPr eaLnBrk="1" hangingPunct="1"/>
            <a:r>
              <a:rPr lang="ru-RU" altLang="ru-RU" sz="1100" dirty="0"/>
              <a:t>*сайт – это ресурсы:</a:t>
            </a:r>
          </a:p>
          <a:p>
            <a:pPr eaLnBrk="1" hangingPunct="1"/>
            <a:r>
              <a:rPr lang="ru-RU" altLang="ru-RU" sz="1100" dirty="0">
                <a:hlinkClick r:id="rId2"/>
              </a:rPr>
              <a:t>http://pmway.codeplex.com/</a:t>
            </a:r>
            <a:r>
              <a:rPr lang="ru-RU" altLang="ru-RU" sz="1100" dirty="0"/>
              <a:t>  </a:t>
            </a:r>
          </a:p>
          <a:p>
            <a:pPr eaLnBrk="1" hangingPunct="1"/>
            <a:r>
              <a:rPr lang="ru-RU" altLang="ru-RU" sz="1100" dirty="0">
                <a:hlinkClick r:id="rId3"/>
              </a:rPr>
              <a:t>http://www.bestpractices.ru</a:t>
            </a:r>
            <a:r>
              <a:rPr lang="ru-RU" altLang="ru-RU" sz="1100" dirty="0"/>
              <a:t>  </a:t>
            </a:r>
          </a:p>
          <a:p>
            <a:pPr eaLnBrk="1" hangingPunct="1"/>
            <a:r>
              <a:rPr lang="ru-RU" altLang="ru-RU" sz="1100" dirty="0">
                <a:hlinkClick r:id="rId4"/>
              </a:rPr>
              <a:t>http://www.bp4you.ru</a:t>
            </a:r>
            <a:r>
              <a:rPr lang="ru-RU" altLang="ru-RU" sz="1100" dirty="0"/>
              <a:t> </a:t>
            </a:r>
          </a:p>
          <a:p>
            <a:pPr eaLnBrk="1" hangingPunct="1"/>
            <a:r>
              <a:rPr lang="ru-RU" altLang="ru-RU" sz="1100" dirty="0">
                <a:hlinkClick r:id="rId5"/>
              </a:rPr>
              <a:t>http://saway4ru.codeplex.com/</a:t>
            </a:r>
            <a:r>
              <a:rPr lang="ru-RU" altLang="ru-RU" sz="1100" dirty="0"/>
              <a:t> </a:t>
            </a:r>
          </a:p>
          <a:p>
            <a:pPr eaLnBrk="1" hangingPunct="1"/>
            <a:r>
              <a:rPr lang="ru-RU" altLang="ru-RU" sz="1100" dirty="0">
                <a:hlinkClick r:id="rId6"/>
              </a:rPr>
              <a:t>http://saway.codeplex.com/</a:t>
            </a:r>
            <a:r>
              <a:rPr lang="ru-RU" altLang="ru-RU" sz="1100" dirty="0"/>
              <a:t> </a:t>
            </a:r>
          </a:p>
          <a:p>
            <a:pPr eaLnBrk="1" hangingPunct="1"/>
            <a:r>
              <a:rPr lang="ru-RU" altLang="ru-RU" sz="1100" dirty="0">
                <a:hlinkClick r:id="rId7"/>
              </a:rPr>
              <a:t>http://sadd4ru.codeplex.com/</a:t>
            </a:r>
            <a:r>
              <a:rPr lang="ru-RU" altLang="ru-RU" sz="1100" dirty="0"/>
              <a:t> </a:t>
            </a:r>
          </a:p>
          <a:p>
            <a:pPr eaLnBrk="1" hangingPunct="1"/>
            <a:r>
              <a:rPr lang="ru-RU" altLang="ru-RU" sz="1100" dirty="0">
                <a:hlinkClick r:id="rId8"/>
              </a:rPr>
              <a:t>http://sadd.codeplex.com/</a:t>
            </a:r>
            <a:r>
              <a:rPr lang="ru-RU" altLang="ru-RU" sz="1100" dirty="0"/>
              <a:t> </a:t>
            </a:r>
          </a:p>
          <a:p>
            <a:pPr eaLnBrk="1" hangingPunct="1"/>
            <a:r>
              <a:rPr lang="ru-RU" altLang="ru-RU" sz="1100" dirty="0"/>
              <a:t>**координатор сайта: Для отправки сообщения требуется регистрация на сайте*.</a:t>
            </a:r>
          </a:p>
          <a:p>
            <a:pPr algn="ctr" eaLnBrk="1" hangingPunct="1"/>
            <a:r>
              <a:rPr lang="ru-RU" altLang="ru-RU" sz="1100" dirty="0"/>
              <a:t>Соглашение об использовании материала</a:t>
            </a:r>
          </a:p>
          <a:p>
            <a:pPr eaLnBrk="1" hangingPunct="1"/>
            <a:r>
              <a:rPr lang="ru-RU" altLang="ru-RU" sz="1100" dirty="0"/>
              <a:t>Данный файл разрешается использовать, изменять без уведомления правообладателей, если он используется по прямому его назначению.</a:t>
            </a:r>
          </a:p>
          <a:p>
            <a:pPr eaLnBrk="1" hangingPunct="1"/>
            <a:r>
              <a:rPr lang="ru-RU" altLang="ru-RU" sz="1100" dirty="0"/>
              <a:t>При использовании файла в качестве примера, ссылочного материала ссылка на сайт* и авторов материала являются обязательными.</a:t>
            </a:r>
          </a:p>
        </p:txBody>
      </p:sp>
    </p:spTree>
    <p:extLst>
      <p:ext uri="{BB962C8B-B14F-4D97-AF65-F5344CB8AC3E}">
        <p14:creationId xmlns:p14="http://schemas.microsoft.com/office/powerpoint/2010/main" xmlns="" val="258687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Стандарт ISO 9001:2000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ru-RU" sz="1600"/>
              <a:t>Стандарт ISO 9001:2000 входит в группу международных стандартов ISO серии 9000 по управлению качеством и обеспечению качества на предприятиях, производящих товары или оказывающих услуги. </a:t>
            </a:r>
          </a:p>
          <a:p>
            <a:pPr lvl="1">
              <a:lnSpc>
                <a:spcPct val="90000"/>
              </a:lnSpc>
            </a:pPr>
            <a:endParaRPr lang="ru-RU" sz="1600"/>
          </a:p>
          <a:p>
            <a:pPr lvl="1">
              <a:lnSpc>
                <a:spcPct val="90000"/>
              </a:lnSpc>
            </a:pPr>
            <a:r>
              <a:rPr lang="ru-RU" sz="1600"/>
              <a:t>Стандарты ISO 9000 признаны практически во всем мире и приняты в качестве </a:t>
            </a:r>
            <a:r>
              <a:rPr lang="ru-RU" sz="1600">
                <a:solidFill>
                  <a:schemeClr val="tx1"/>
                </a:solidFill>
              </a:rPr>
              <a:t>национальных</a:t>
            </a:r>
            <a:r>
              <a:rPr lang="ru-RU" sz="1600"/>
              <a:t> в различных модификациях более чем в ста странах. </a:t>
            </a:r>
          </a:p>
          <a:p>
            <a:pPr lvl="1">
              <a:lnSpc>
                <a:spcPct val="90000"/>
              </a:lnSpc>
            </a:pPr>
            <a:endParaRPr lang="ru-RU" sz="1600"/>
          </a:p>
          <a:p>
            <a:pPr lvl="1">
              <a:lnSpc>
                <a:spcPct val="90000"/>
              </a:lnSpc>
            </a:pPr>
            <a:r>
              <a:rPr lang="ru-RU" sz="1600"/>
              <a:t>Требования стандарта направлены на </a:t>
            </a:r>
            <a:r>
              <a:rPr lang="ru-RU" sz="1600">
                <a:solidFill>
                  <a:schemeClr val="tx1"/>
                </a:solidFill>
              </a:rPr>
              <a:t>достижение удовлетворенности потребителя посредством </a:t>
            </a:r>
            <a:r>
              <a:rPr lang="ru-RU" sz="1600">
                <a:solidFill>
                  <a:srgbClr val="FF3300"/>
                </a:solidFill>
              </a:rPr>
              <a:t>предупреждения несоответствий</a:t>
            </a:r>
            <a:r>
              <a:rPr lang="ru-RU" sz="1600">
                <a:solidFill>
                  <a:schemeClr val="tx1"/>
                </a:solidFill>
              </a:rPr>
              <a:t> продукции на всех стадиях</a:t>
            </a:r>
            <a:r>
              <a:rPr lang="ru-RU" sz="1600"/>
              <a:t> от проектирования до обслуживания. </a:t>
            </a:r>
          </a:p>
          <a:p>
            <a:pPr lvl="1">
              <a:lnSpc>
                <a:spcPct val="90000"/>
              </a:lnSpc>
            </a:pPr>
            <a:endParaRPr lang="ru-RU" sz="1600"/>
          </a:p>
          <a:p>
            <a:pPr lvl="1">
              <a:lnSpc>
                <a:spcPct val="90000"/>
              </a:lnSpc>
            </a:pPr>
            <a:r>
              <a:rPr lang="ru-RU" sz="1600"/>
              <a:t>По фактам выявления несоответствий проводятся корректирующие и </a:t>
            </a:r>
            <a:r>
              <a:rPr lang="ru-RU" sz="1600">
                <a:solidFill>
                  <a:schemeClr val="tx1"/>
                </a:solidFill>
              </a:rPr>
              <a:t>предупреждающие действия</a:t>
            </a:r>
            <a:r>
              <a:rPr lang="ru-RU" sz="1600"/>
              <a:t>. Их </a:t>
            </a:r>
            <a:r>
              <a:rPr lang="ru-RU" sz="1600">
                <a:solidFill>
                  <a:schemeClr val="tx1"/>
                </a:solidFill>
              </a:rPr>
              <a:t>цель - выявить причины возникших несоответствий и скорректировать процедуры</a:t>
            </a:r>
            <a:r>
              <a:rPr lang="ru-RU" sz="1600"/>
              <a:t> для предупреждения любого рода несоответствий продукции установленным требованиям. </a:t>
            </a:r>
          </a:p>
          <a:p>
            <a:pPr lvl="1">
              <a:lnSpc>
                <a:spcPct val="90000"/>
              </a:lnSpc>
            </a:pPr>
            <a:endParaRPr lang="ru-RU" sz="1600"/>
          </a:p>
          <a:p>
            <a:pPr lvl="1">
              <a:lnSpc>
                <a:spcPct val="90000"/>
              </a:lnSpc>
            </a:pPr>
            <a:r>
              <a:rPr lang="ru-RU" sz="1600"/>
              <a:t>С целью определения и </a:t>
            </a:r>
            <a:r>
              <a:rPr lang="ru-RU" sz="1600">
                <a:solidFill>
                  <a:schemeClr val="tx1"/>
                </a:solidFill>
              </a:rPr>
              <a:t>повышения эффективности системы</a:t>
            </a:r>
            <a:r>
              <a:rPr lang="ru-RU" sz="1600"/>
              <a:t> качества и ее соответствия стандарту проводятся всесторонние внутренние и внешние проверки деятельности компании (сертифицированные внешние аудиторы). </a:t>
            </a:r>
          </a:p>
          <a:p>
            <a:pPr>
              <a:lnSpc>
                <a:spcPct val="90000"/>
              </a:lnSpc>
            </a:pPr>
            <a:endParaRPr lang="ru-RU" sz="1800"/>
          </a:p>
        </p:txBody>
      </p:sp>
      <p:pic>
        <p:nvPicPr>
          <p:cNvPr id="70661" name="Picture 5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ru-RU" sz="2800" dirty="0"/>
              <a:t>Понятия связанные с </a:t>
            </a:r>
            <a:r>
              <a:rPr lang="en-US" sz="2800" dirty="0"/>
              <a:t>QMS</a:t>
            </a:r>
            <a:endParaRPr lang="ru-RU" sz="28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760"/>
            <a:ext cx="8458200" cy="495300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Качество</a:t>
            </a:r>
          </a:p>
          <a:p>
            <a:pPr lvl="2"/>
            <a:r>
              <a:rPr lang="ru-RU" dirty="0">
                <a:solidFill>
                  <a:srgbClr val="FF3300"/>
                </a:solidFill>
              </a:rPr>
              <a:t>Степень соответствия</a:t>
            </a:r>
            <a:r>
              <a:rPr lang="ru-RU" dirty="0"/>
              <a:t> характеристик процесса / продукта требованиям заказчика</a:t>
            </a:r>
          </a:p>
          <a:p>
            <a:pPr lvl="2"/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«Проблема камня»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/>
              <a:t>«Сделайте мне камень»</a:t>
            </a:r>
          </a:p>
          <a:p>
            <a:pPr lvl="2"/>
            <a:r>
              <a:rPr lang="ru-RU" dirty="0"/>
              <a:t>Кирпич. </a:t>
            </a:r>
          </a:p>
          <a:p>
            <a:pPr lvl="1"/>
            <a:r>
              <a:rPr lang="ru-RU" dirty="0"/>
              <a:t>«Я имел в виду маленький камень»</a:t>
            </a:r>
          </a:p>
          <a:p>
            <a:pPr lvl="2"/>
            <a:r>
              <a:rPr lang="ru-RU" dirty="0"/>
              <a:t>Обычный камень.</a:t>
            </a:r>
          </a:p>
          <a:p>
            <a:pPr lvl="1"/>
            <a:r>
              <a:rPr lang="ru-RU" dirty="0"/>
              <a:t>«Нет. Он должен быть круглым и с дырочкой внутри»</a:t>
            </a:r>
          </a:p>
          <a:p>
            <a:pPr lvl="2"/>
            <a:r>
              <a:rPr lang="ru-RU" dirty="0"/>
              <a:t>«Куриный Бог»</a:t>
            </a:r>
          </a:p>
          <a:p>
            <a:pPr lvl="1"/>
            <a:r>
              <a:rPr lang="ru-RU" dirty="0"/>
              <a:t>«</a:t>
            </a:r>
            <a:r>
              <a:rPr lang="ru-RU" dirty="0" err="1"/>
              <a:t>Вобще-то</a:t>
            </a:r>
            <a:r>
              <a:rPr lang="ru-RU" dirty="0"/>
              <a:t> я хотел продеть в отверстие деревянную палку и приделать этот камень к тележке»</a:t>
            </a:r>
          </a:p>
          <a:p>
            <a:pPr lvl="2"/>
            <a:r>
              <a:rPr lang="ru-RU" dirty="0"/>
              <a:t>Каменное колесо</a:t>
            </a:r>
          </a:p>
          <a:p>
            <a:endParaRPr lang="ru-RU" dirty="0"/>
          </a:p>
        </p:txBody>
      </p:sp>
      <p:pic>
        <p:nvPicPr>
          <p:cNvPr id="17413" name="Picture 5" descr="MCj037014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228600"/>
            <a:ext cx="1017588" cy="1074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</TotalTime>
  <Words>3010</Words>
  <Application>Microsoft Office PowerPoint</Application>
  <PresentationFormat>Экран (4:3)</PresentationFormat>
  <Paragraphs>504</Paragraphs>
  <Slides>79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1" baseType="lpstr">
      <vt:lpstr>Городская</vt:lpstr>
      <vt:lpstr>Visio</vt:lpstr>
      <vt:lpstr>Передача опыта. Опыт построения QMS</vt:lpstr>
      <vt:lpstr>Слайд 2</vt:lpstr>
      <vt:lpstr>Цель презентации</vt:lpstr>
      <vt:lpstr>Презентация НЕ ПРЕСЛЕДУЕТ целей</vt:lpstr>
      <vt:lpstr>Содержание презентации</vt:lpstr>
      <vt:lpstr>Передача опыта. Опыт построения QMS.   Основные понятия.</vt:lpstr>
      <vt:lpstr>Что такое QMS ? </vt:lpstr>
      <vt:lpstr>Стандарт ISO 9001:2000</vt:lpstr>
      <vt:lpstr>Понятия связанные с QMS</vt:lpstr>
      <vt:lpstr>Понятия связанные с QMS</vt:lpstr>
      <vt:lpstr>Понятия связанные с QMS</vt:lpstr>
      <vt:lpstr>Процесс</vt:lpstr>
      <vt:lpstr>Вопросы</vt:lpstr>
      <vt:lpstr>Где мы ? </vt:lpstr>
      <vt:lpstr>Передача опыта. Опыт построения QMS.   Организация системы качества.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Вопросы</vt:lpstr>
      <vt:lpstr>Где мы ? </vt:lpstr>
      <vt:lpstr>Передача опыта. Опыт построения QMS. Пример системы качества ().  Структура и наполнение</vt:lpstr>
      <vt:lpstr>Структура хранилища QMS</vt:lpstr>
      <vt:lpstr>Структура хранилища QMS.  Общие практики.</vt:lpstr>
      <vt:lpstr>Структура хранилища QMS.  Проектные практики.</vt:lpstr>
      <vt:lpstr>Вопросы</vt:lpstr>
      <vt:lpstr>Где мы ? </vt:lpstr>
      <vt:lpstr>Перерыв – 15 минут</vt:lpstr>
      <vt:lpstr>Передача опыта. Опыт построения QMS. Пример системы качества.  Аудиты качества</vt:lpstr>
      <vt:lpstr>Система качества.  Поддержка и совершенствование.</vt:lpstr>
      <vt:lpstr>Аудит качества</vt:lpstr>
      <vt:lpstr>Аудит качества в связи с ЖЦ проекта</vt:lpstr>
      <vt:lpstr>Аудит качества в связи с ЖЦ проекта</vt:lpstr>
      <vt:lpstr>Аудит качества в связи с ЖЦ проекта</vt:lpstr>
      <vt:lpstr>Процедура аудита качества</vt:lpstr>
      <vt:lpstr>Штрафные баллы за замечания и общая оценка проекта</vt:lpstr>
      <vt:lpstr>Штрафные баллы за замечания и общая оценка проекта</vt:lpstr>
      <vt:lpstr>Аудит качества. Отчет о качестве</vt:lpstr>
      <vt:lpstr>Слайд 44</vt:lpstr>
      <vt:lpstr>Аудит качества. Экспресс контроль проекта.</vt:lpstr>
      <vt:lpstr>Аудит качества. Проектные измерения</vt:lpstr>
      <vt:lpstr>Вопросы</vt:lpstr>
      <vt:lpstr>Где мы ? </vt:lpstr>
      <vt:lpstr>Моделирование процессов как составная часть построения Системы Качества. </vt:lpstr>
      <vt:lpstr>Слайд 50</vt:lpstr>
      <vt:lpstr>Моделирование процессов как составная часть построения Системы Качества.   Системы и нотации бизнес-моделирования</vt:lpstr>
      <vt:lpstr>Системы и нотации бизнес-моделирования</vt:lpstr>
      <vt:lpstr>Нотация IDEF0</vt:lpstr>
      <vt:lpstr>Моделирование процессов. IDEF0.</vt:lpstr>
      <vt:lpstr>Нотация IDEF3.</vt:lpstr>
      <vt:lpstr>Моделирование процессов. IDEF3. </vt:lpstr>
      <vt:lpstr>Моделирование процессов. «IDEF0». (eEPC Aris)</vt:lpstr>
      <vt:lpstr>Вопросы</vt:lpstr>
      <vt:lpstr>Где мы ? </vt:lpstr>
      <vt:lpstr>Моделирование процессов как составная часть построения Системы Качества.   Комплексный подход от описания процессов через моделирование и анализ к автоматизации (Whitesite) </vt:lpstr>
      <vt:lpstr>Комплексный подход от описания процессов к автоматизации </vt:lpstr>
      <vt:lpstr>Комплексный подход от бизнес моделирования к реализации</vt:lpstr>
      <vt:lpstr>Моделирование процессов. «IDEF0». (Rational Rose)</vt:lpstr>
      <vt:lpstr>Моделирование процессов. «IDEF3». (Rational Rose)</vt:lpstr>
      <vt:lpstr>Вопросы</vt:lpstr>
      <vt:lpstr>Где мы ? </vt:lpstr>
      <vt:lpstr>Моделирование процессов как составная часть построения Системы Качества.   Презентационный уровень. </vt:lpstr>
      <vt:lpstr>Презентационный уровень.  Интеграция с корпоративным порталом  </vt:lpstr>
      <vt:lpstr>Моделирование процессов. «IDEF0». (Rational Rose)</vt:lpstr>
      <vt:lpstr>Моделирование процессов.  Интеграция с корпоративным порталом.</vt:lpstr>
      <vt:lpstr>Презентационный уровень. Rational Method Composer.</vt:lpstr>
      <vt:lpstr>Моделирование процессов. Использование  Rational Method Composer.</vt:lpstr>
      <vt:lpstr>Моделирование процессов.  Использование Rational Method Composer.</vt:lpstr>
      <vt:lpstr>Моделирование процессов. Использование Rational Composer.</vt:lpstr>
      <vt:lpstr>Вопросы</vt:lpstr>
      <vt:lpstr>Где мы ? </vt:lpstr>
      <vt:lpstr>Презентация окончена.</vt:lpstr>
      <vt:lpstr>Презентация окончена.</vt:lpstr>
      <vt:lpstr>Слайд 79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Передача опыта. Опыт построения QMS</dc:title>
  <dc:creator>Администратор</dc:creator>
  <cp:lastModifiedBy>Администратор</cp:lastModifiedBy>
  <cp:revision>7</cp:revision>
  <dcterms:created xsi:type="dcterms:W3CDTF">2015-02-02T10:08:54Z</dcterms:created>
  <dcterms:modified xsi:type="dcterms:W3CDTF">2015-03-24T19:11:25Z</dcterms:modified>
</cp:coreProperties>
</file>