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ArialBlack-regular.fntdata"/><Relationship Id="rId16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a3398df4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ba3398df4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spcBef>
                <a:spcPts val="40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were in interested in quantum 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reinforcement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learning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-"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a3398df4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a3398df4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ba3398df4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ba3398df4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836b73a4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836b73a4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836b73a4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836b73a4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ba3398df4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ba3398df4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a3398df4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a3398df4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Arial"/>
              <a:buNone/>
              <a:defRPr b="1" sz="4000" cap="none">
                <a:solidFill>
                  <a:srgbClr val="4040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925400" y="4769587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792288" y="3905251"/>
            <a:ext cx="5486401" cy="425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1"/>
          <p:cNvSpPr/>
          <p:nvPr>
            <p:ph idx="2" type="pic"/>
          </p:nvPr>
        </p:nvSpPr>
        <p:spPr>
          <a:xfrm>
            <a:off x="1792288" y="764381"/>
            <a:ext cx="5486401" cy="308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1792288" y="4330303"/>
            <a:ext cx="5486401" cy="60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1400">
                <a:solidFill>
                  <a:srgbClr val="40404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1400">
                <a:solidFill>
                  <a:srgbClr val="40404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1400">
                <a:solidFill>
                  <a:srgbClr val="40404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1400">
                <a:solidFill>
                  <a:srgbClr val="40404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sz="1400">
                <a:solidFill>
                  <a:srgbClr val="40404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85800" y="1597343"/>
            <a:ext cx="7772400" cy="1102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>
                <a:solidFill>
                  <a:srgbClr val="262626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737360"/>
            <a:ext cx="8229600" cy="2948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  <a:defRPr>
                <a:solidFill>
                  <a:srgbClr val="262626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–"/>
              <a:defRPr>
                <a:solidFill>
                  <a:srgbClr val="262626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  <a:defRPr>
                <a:solidFill>
                  <a:srgbClr val="262626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–"/>
              <a:defRPr>
                <a:solidFill>
                  <a:srgbClr val="262626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»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b="1" sz="4000" cap="none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2000">
                <a:solidFill>
                  <a:srgbClr val="40404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2000">
                <a:solidFill>
                  <a:srgbClr val="40404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2000">
                <a:solidFill>
                  <a:srgbClr val="40404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2000">
                <a:solidFill>
                  <a:srgbClr val="40404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  <a:defRPr sz="2000">
                <a:solidFill>
                  <a:srgbClr val="40404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474469"/>
            <a:ext cx="4038600" cy="301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  <a:defRPr sz="2800">
                <a:solidFill>
                  <a:srgbClr val="262626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–"/>
              <a:defRPr sz="2800">
                <a:solidFill>
                  <a:srgbClr val="262626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  <a:defRPr sz="2800">
                <a:solidFill>
                  <a:srgbClr val="262626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–"/>
              <a:defRPr sz="2800">
                <a:solidFill>
                  <a:srgbClr val="262626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»"/>
              <a:defRPr sz="2800"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20687" y="641510"/>
            <a:ext cx="3008315" cy="8715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  <a:defRPr>
                <a:solidFill>
                  <a:srgbClr val="262626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–"/>
              <a:defRPr>
                <a:solidFill>
                  <a:srgbClr val="262626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  <a:defRPr>
                <a:solidFill>
                  <a:srgbClr val="262626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–"/>
              <a:defRPr>
                <a:solidFill>
                  <a:srgbClr val="262626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3200"/>
              <a:buChar char="»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20687" y="1601628"/>
            <a:ext cx="3008315" cy="31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792288" y="3829050"/>
            <a:ext cx="5486401" cy="4257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1792288" y="685800"/>
            <a:ext cx="548640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792288" y="4254817"/>
            <a:ext cx="5486401" cy="60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Helvetica Neue"/>
              <a:buNone/>
              <a:defRPr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Helvetica Neue"/>
              <a:buNone/>
              <a:defRPr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749027"/>
            <a:ext cx="4038600" cy="3108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Char char="•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Char char="–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Char char="•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Char char="–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Char char="»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20687" y="641510"/>
            <a:ext cx="3008315" cy="8715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None/>
              <a:defRPr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Char char="•"/>
              <a:defRPr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Char char="–"/>
              <a:defRPr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Char char="•"/>
              <a:defRPr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Char char="–"/>
              <a:defRPr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Char char="»"/>
              <a:defRPr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420687" y="1601628"/>
            <a:ext cx="3008315" cy="31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593525"/>
            <a:ext cx="82296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Helvetica Neue"/>
              <a:buNone/>
              <a:defRPr b="1" sz="35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27631"/>
            <a:ext cx="8229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  <a:defRPr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 sz="18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500"/>
              <a:buChar char="•"/>
              <a:defRPr sz="25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500"/>
              <a:buChar char="–"/>
              <a:defRPr sz="25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500"/>
              <a:buChar char="»"/>
              <a:defRPr sz="25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926750" y="4771062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1792288" y="3829050"/>
            <a:ext cx="5486401" cy="4257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None/>
              <a:defRPr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>
            <p:ph idx="2" type="pic"/>
          </p:nvPr>
        </p:nvSpPr>
        <p:spPr>
          <a:xfrm>
            <a:off x="1792288" y="685800"/>
            <a:ext cx="548640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1792288" y="4254817"/>
            <a:ext cx="5486401" cy="60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None/>
              <a:defRPr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None/>
              <a:defRPr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None/>
              <a:defRPr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None/>
              <a:defRPr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alibri"/>
              <a:buNone/>
              <a:defRPr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  <a:defRPr sz="1800">
                <a:solidFill>
                  <a:srgbClr val="595959"/>
                </a:solidFill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452437" y="404812"/>
            <a:ext cx="8239126" cy="53743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b="1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52437" y="889860"/>
            <a:ext cx="8239126" cy="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452437" y="1593189"/>
            <a:ext cx="8239126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9189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9189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9189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4501889" y="4918849"/>
            <a:ext cx="135535" cy="127001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3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180899" y="446899"/>
            <a:ext cx="87822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b="1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180899" y="1143699"/>
            <a:ext cx="8782202" cy="34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  <a:defRPr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○"/>
              <a:defRPr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■"/>
              <a:defRPr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  <a:defRPr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○"/>
              <a:defRPr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679388" y="4773474"/>
            <a:ext cx="322688" cy="322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1645294" y="234404"/>
            <a:ext cx="585341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b="1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645294" y="1372939"/>
            <a:ext cx="5853412" cy="3315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4471944" y="4878958"/>
            <a:ext cx="193415" cy="1932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" name="Google Shape;19;p4"/>
          <p:cNvSpPr txBox="1"/>
          <p:nvPr/>
        </p:nvSpPr>
        <p:spPr>
          <a:xfrm>
            <a:off x="536104" y="4186264"/>
            <a:ext cx="7795260" cy="442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 Black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PRESENTER OR SPEAKER 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Position/Role, The University of Texas at Austin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/>
        </p:nvSpPr>
        <p:spPr>
          <a:xfrm>
            <a:off x="594360" y="498177"/>
            <a:ext cx="7737004" cy="307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MONTH 20XX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 Black"/>
              <a:buNone/>
              <a:defRPr sz="4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95300" y="3333748"/>
            <a:ext cx="7886700" cy="4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85800" y="2914650"/>
            <a:ext cx="7772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1653777"/>
            <a:ext cx="8229600" cy="32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22312" y="3305176"/>
            <a:ext cx="7772401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4" y="914400"/>
            <a:ext cx="3008314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575050" y="914400"/>
            <a:ext cx="5111750" cy="3943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57203" y="1853804"/>
            <a:ext cx="3008315" cy="3003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3777"/>
            <a:ext cx="8229600" cy="32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6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rgbClr val="BF57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6"/>
          <p:cNvSpPr txBox="1"/>
          <p:nvPr/>
        </p:nvSpPr>
        <p:spPr>
          <a:xfrm>
            <a:off x="594350" y="4080227"/>
            <a:ext cx="779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000"/>
              <a:buFont typeface="Arial"/>
              <a:buNone/>
            </a:pPr>
            <a:r>
              <a:rPr lang="en-US" sz="1200">
                <a:solidFill>
                  <a:srgbClr val="BF5700"/>
                </a:solidFill>
              </a:rPr>
              <a:t>Presenters:</a:t>
            </a:r>
            <a:r>
              <a:rPr b="1" lang="en-US" sz="12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2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JORDI RAMOS, BENJAMIN PACHEV</a:t>
            </a:r>
            <a:endParaRPr sz="1200">
              <a:solidFill>
                <a:srgbClr val="BF5700"/>
              </a:solidFill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rgbClr val="BF5700"/>
              </a:solidFill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rgbClr val="BF5700"/>
              </a:solidFill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rgbClr val="BF5700"/>
              </a:solidFill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rgbClr val="BF5700"/>
              </a:solidFill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000"/>
              <a:buFont typeface="Arial"/>
              <a:buNone/>
            </a:pPr>
            <a:r>
              <a:rPr b="0" i="0" lang="en-US" sz="12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594360" y="498177"/>
            <a:ext cx="7737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200"/>
              <a:buFont typeface="Arial Black"/>
              <a:buNone/>
            </a:pPr>
            <a:r>
              <a:rPr lang="en-US" sz="12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SPRING 2022</a:t>
            </a:r>
            <a:r>
              <a:rPr b="0" i="0" lang="en-US" sz="1200" u="none" cap="none" strike="noStrike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 CS 3</a:t>
            </a:r>
            <a:r>
              <a:rPr lang="en-US" sz="12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94R REINFORCEMENT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552450" y="1435050"/>
            <a:ext cx="80310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Quantum Reinforcement Learning</a:t>
            </a:r>
            <a:endParaRPr sz="4100">
              <a:solidFill>
                <a:srgbClr val="BF57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594359" y="3129911"/>
            <a:ext cx="77952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BF57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BF57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400"/>
              <a:buFont typeface="Arial"/>
              <a:buNone/>
            </a:pPr>
            <a:r>
              <a:rPr lang="en-US">
                <a:solidFill>
                  <a:srgbClr val="BF5700"/>
                </a:solidFill>
              </a:rPr>
              <a:t>May 6th, 2022</a:t>
            </a:r>
            <a:endParaRPr b="0" i="0" sz="17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5" id="123" name="Google Shape;1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698" y="320040"/>
            <a:ext cx="187739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6925400" y="4769587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57200" y="593525"/>
            <a:ext cx="8229600" cy="924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wanted to replicate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457200" y="1627631"/>
            <a:ext cx="8229600" cy="314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6926750" y="47710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b="0" l="0" r="13800" t="0"/>
          <a:stretch/>
        </p:blipFill>
        <p:spPr>
          <a:xfrm>
            <a:off x="495150" y="1736050"/>
            <a:ext cx="74877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457200" y="593525"/>
            <a:ext cx="8229600" cy="924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Bold Claims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57200" y="1627631"/>
            <a:ext cx="8229600" cy="314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“From the following analysis, it is obvious that QRL shows much better performance than other methods when the searching space becomes very large.” (pg 7)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“QRL explores more than TD algorithm at the beginning of learning phase, but it learns much faster and guarantees a better balancing between exploration and exploitation” (pg 9)</a:t>
            </a:r>
            <a:endParaRPr/>
          </a:p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6926750" y="47710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457200" y="593525"/>
            <a:ext cx="8229600" cy="924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QRL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457200" y="1627625"/>
            <a:ext cx="3961200" cy="314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Figures from (Dong. et al 2008)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QRL is based on TD(0) and uses Grover updates to modify the action probabilities.</a:t>
            </a:r>
            <a:endParaRPr/>
          </a:p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6926750" y="47710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29"/>
          <p:cNvPicPr preferRelativeResize="0"/>
          <p:nvPr/>
        </p:nvPicPr>
        <p:blipFill rotWithShape="1">
          <a:blip r:embed="rId3">
            <a:alphaModFix/>
          </a:blip>
          <a:srcRect b="8160" l="10086" r="34520" t="5026"/>
          <a:stretch/>
        </p:blipFill>
        <p:spPr>
          <a:xfrm>
            <a:off x="4499700" y="0"/>
            <a:ext cx="4594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457200" y="593525"/>
            <a:ext cx="8229600" cy="924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Journey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457200" y="1627631"/>
            <a:ext cx="8229600" cy="314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Initially, we wanted to extend the </a:t>
            </a:r>
            <a:r>
              <a:rPr lang="en-US"/>
              <a:t>results of the paper to new problems and were very excited.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However, the more we dug into the paper, the more we realized that crucial implementation details were missing.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We spent a lot of effort trying to fill in these details with our best guesses.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The better we understood the algorithm, the more questions we had about its feasibility and practicality.</a:t>
            </a:r>
            <a:endParaRPr/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6926750" y="47710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457200" y="593525"/>
            <a:ext cx="8229600" cy="924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Found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457200" y="1627631"/>
            <a:ext cx="8229600" cy="314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6926750" y="47710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188" y="1976975"/>
            <a:ext cx="37623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688" y="1976975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593525"/>
            <a:ext cx="8229600" cy="924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627631"/>
            <a:ext cx="8229600" cy="314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Not all results are replicable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Citation counts can be misleading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It is important to review papers carefully</a:t>
            </a:r>
            <a:endParaRPr/>
          </a:p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6926750" y="47710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57200" y="593525"/>
            <a:ext cx="8229600" cy="924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6926750" y="47710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5" id="177" name="Google Shape;1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375" y="1797000"/>
            <a:ext cx="2988149" cy="28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-9 Cover">
  <a:themeElements>
    <a:clrScheme name="16-9 Cov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Cover">
  <a:themeElements>
    <a:clrScheme name="16-9 Cov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