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5"/>
  </p:notesMasterIdLst>
  <p:sldIdLst>
    <p:sldId id="256" r:id="rId2"/>
    <p:sldId id="257" r:id="rId3"/>
    <p:sldId id="284" r:id="rId4"/>
    <p:sldId id="285" r:id="rId5"/>
    <p:sldId id="286" r:id="rId6"/>
    <p:sldId id="287" r:id="rId7"/>
    <p:sldId id="288" r:id="rId8"/>
    <p:sldId id="289" r:id="rId9"/>
    <p:sldId id="293" r:id="rId10"/>
    <p:sldId id="290" r:id="rId11"/>
    <p:sldId id="291" r:id="rId12"/>
    <p:sldId id="294" r:id="rId13"/>
    <p:sldId id="29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F32C3-A5E2-4EB9-BC53-159163DBD9C7}" type="datetimeFigureOut">
              <a:rPr lang="en-IN" smtClean="0"/>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0F4C1-48CC-46FC-8E99-4B75B9E398EC}" type="slidenum">
              <a:rPr lang="en-IN" smtClean="0"/>
              <a:t>‹#›</a:t>
            </a:fld>
            <a:endParaRPr lang="en-IN"/>
          </a:p>
        </p:txBody>
      </p:sp>
    </p:spTree>
    <p:extLst>
      <p:ext uri="{BB962C8B-B14F-4D97-AF65-F5344CB8AC3E}">
        <p14:creationId xmlns:p14="http://schemas.microsoft.com/office/powerpoint/2010/main" val="1194587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309286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183197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859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165781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8659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547429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1868195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243168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290830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12723-C9B0-4B30-A6DE-D882ECF3160F}"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349017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D12723-C9B0-4B30-A6DE-D882ECF3160F}"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170176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12723-C9B0-4B30-A6DE-D882ECF3160F}"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170779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12723-C9B0-4B30-A6DE-D882ECF3160F}"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314806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12723-C9B0-4B30-A6DE-D882ECF3160F}"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167783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D12723-C9B0-4B30-A6DE-D882ECF3160F}"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0E469-CD0D-498B-8DDB-D7B03AB8677D}" type="slidenum">
              <a:rPr lang="en-IN" smtClean="0"/>
              <a:t>‹#›</a:t>
            </a:fld>
            <a:endParaRPr lang="en-IN"/>
          </a:p>
        </p:txBody>
      </p:sp>
    </p:spTree>
    <p:extLst>
      <p:ext uri="{BB962C8B-B14F-4D97-AF65-F5344CB8AC3E}">
        <p14:creationId xmlns:p14="http://schemas.microsoft.com/office/powerpoint/2010/main" val="206412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0E469-CD0D-498B-8DDB-D7B03AB8677D}" type="slidenum">
              <a:rPr lang="en-IN" smtClean="0"/>
              <a:t>‹#›</a:t>
            </a:fld>
            <a:endParaRPr lang="en-IN"/>
          </a:p>
        </p:txBody>
      </p:sp>
      <p:sp>
        <p:nvSpPr>
          <p:cNvPr id="5" name="Date Placeholder 4"/>
          <p:cNvSpPr>
            <a:spLocks noGrp="1"/>
          </p:cNvSpPr>
          <p:nvPr>
            <p:ph type="dt" sz="half" idx="10"/>
          </p:nvPr>
        </p:nvSpPr>
        <p:spPr/>
        <p:txBody>
          <a:bodyPr/>
          <a:lstStyle/>
          <a:p>
            <a:fld id="{06D12723-C9B0-4B30-A6DE-D882ECF3160F}" type="datetimeFigureOut">
              <a:rPr lang="en-IN" smtClean="0"/>
              <a:t>09-04-2025</a:t>
            </a:fld>
            <a:endParaRPr lang="en-IN"/>
          </a:p>
        </p:txBody>
      </p:sp>
    </p:spTree>
    <p:extLst>
      <p:ext uri="{BB962C8B-B14F-4D97-AF65-F5344CB8AC3E}">
        <p14:creationId xmlns:p14="http://schemas.microsoft.com/office/powerpoint/2010/main" val="415158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D12723-C9B0-4B30-A6DE-D882ECF3160F}" type="datetimeFigureOut">
              <a:rPr lang="en-IN" smtClean="0"/>
              <a:t>09-04-2025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30E469-CD0D-498B-8DDB-D7B03AB8677D}" type="slidenum">
              <a:rPr lang="en-IN" smtClean="0"/>
              <a:t>‹#›</a:t>
            </a:fld>
            <a:endParaRPr lang="en-IN"/>
          </a:p>
        </p:txBody>
      </p:sp>
    </p:spTree>
    <p:extLst>
      <p:ext uri="{BB962C8B-B14F-4D97-AF65-F5344CB8AC3E}">
        <p14:creationId xmlns:p14="http://schemas.microsoft.com/office/powerpoint/2010/main" val="215517897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ZwFA3YMfkoc" TargetMode="External"/><Relationship Id="rId7" Type="http://schemas.openxmlformats.org/officeDocument/2006/relationships/hyperlink" Target="https://www.youtube.com/watch?v=0X0QJ3Yj5hI" TargetMode="External"/><Relationship Id="rId2" Type="http://schemas.openxmlformats.org/officeDocument/2006/relationships/hyperlink" Target="https://www.youtube.com/watch?v=xtXVZnlkV1U" TargetMode="External"/><Relationship Id="rId1" Type="http://schemas.openxmlformats.org/officeDocument/2006/relationships/slideLayout" Target="../slideLayouts/slideLayout2.xml"/><Relationship Id="rId6" Type="http://schemas.openxmlformats.org/officeDocument/2006/relationships/hyperlink" Target="https://www.youtube.com/watch?v=ZKEqqIO7n-k" TargetMode="External"/><Relationship Id="rId5" Type="http://schemas.openxmlformats.org/officeDocument/2006/relationships/hyperlink" Target="https://www.youtube.com/watch?v=0kBu_H6ZciQ" TargetMode="External"/><Relationship Id="rId4" Type="http://schemas.openxmlformats.org/officeDocument/2006/relationships/hyperlink" Target="https://www.youtube.com/watch?v=tbrfRaXqUe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A78E-33C0-4D82-B35E-2776A77B16B0}"/>
              </a:ext>
            </a:extLst>
          </p:cNvPr>
          <p:cNvSpPr>
            <a:spLocks noGrp="1"/>
          </p:cNvSpPr>
          <p:nvPr>
            <p:ph type="ctrTitle"/>
          </p:nvPr>
        </p:nvSpPr>
        <p:spPr>
          <a:xfrm>
            <a:off x="1708064" y="2401063"/>
            <a:ext cx="8359603" cy="1637441"/>
          </a:xfrm>
        </p:spPr>
        <p:txBody>
          <a:bodyPr/>
          <a:lstStyle/>
          <a:p>
            <a:pPr algn="ctr"/>
            <a:r>
              <a:rPr lang="en-US" sz="4000" b="1" dirty="0">
                <a:solidFill>
                  <a:schemeClr val="accent2"/>
                </a:solidFill>
                <a:latin typeface="Algerian" panose="04020705040A02060702" pitchFamily="82" charset="0"/>
              </a:rPr>
              <a:t> MAJOR PROJECT-II</a:t>
            </a:r>
            <a:br>
              <a:rPr lang="en-US" sz="4000" b="1" dirty="0">
                <a:solidFill>
                  <a:schemeClr val="accent2"/>
                </a:solidFill>
                <a:latin typeface="Algerian" panose="04020705040A02060702" pitchFamily="82" charset="0"/>
              </a:rPr>
            </a:br>
            <a:r>
              <a:rPr lang="en-US" sz="4000" b="1" dirty="0">
                <a:solidFill>
                  <a:schemeClr val="accent2"/>
                </a:solidFill>
                <a:latin typeface="Algerian" panose="04020705040A02060702" pitchFamily="82" charset="0"/>
              </a:rPr>
              <a:t> PRESENTATION ON </a:t>
            </a:r>
            <a:br>
              <a:rPr lang="en-US" sz="4000" b="1" dirty="0">
                <a:solidFill>
                  <a:schemeClr val="accent2"/>
                </a:solidFill>
                <a:latin typeface="Algerian" panose="04020705040A02060702" pitchFamily="82" charset="0"/>
              </a:rPr>
            </a:br>
            <a:r>
              <a:rPr lang="en-US" sz="4000" b="1" dirty="0">
                <a:solidFill>
                  <a:schemeClr val="accent2"/>
                </a:solidFill>
                <a:latin typeface="Algerian" panose="04020705040A02060702" pitchFamily="82" charset="0"/>
              </a:rPr>
              <a:t>Swish – real time chat </a:t>
            </a:r>
            <a:br>
              <a:rPr lang="en-US" sz="4000" b="1" dirty="0">
                <a:solidFill>
                  <a:schemeClr val="accent2"/>
                </a:solidFill>
                <a:latin typeface="Algerian" panose="04020705040A02060702" pitchFamily="82" charset="0"/>
              </a:rPr>
            </a:br>
            <a:endParaRPr lang="en-IN" sz="4000" b="1" dirty="0">
              <a:solidFill>
                <a:schemeClr val="accent2"/>
              </a:solidFill>
              <a:latin typeface="Algerian" panose="04020705040A02060702" pitchFamily="82" charset="0"/>
            </a:endParaRPr>
          </a:p>
        </p:txBody>
      </p:sp>
      <p:sp>
        <p:nvSpPr>
          <p:cNvPr id="3" name="Subtitle 2">
            <a:extLst>
              <a:ext uri="{FF2B5EF4-FFF2-40B4-BE49-F238E27FC236}">
                <a16:creationId xmlns:a16="http://schemas.microsoft.com/office/drawing/2014/main" id="{0CD26605-8667-4020-AC27-AE4D92770D34}"/>
              </a:ext>
            </a:extLst>
          </p:cNvPr>
          <p:cNvSpPr>
            <a:spLocks noGrp="1"/>
          </p:cNvSpPr>
          <p:nvPr>
            <p:ph type="subTitle" idx="1"/>
          </p:nvPr>
        </p:nvSpPr>
        <p:spPr>
          <a:xfrm>
            <a:off x="3680041" y="3634273"/>
            <a:ext cx="4372785" cy="3754818"/>
          </a:xfrm>
        </p:spPr>
        <p:txBody>
          <a:bodyPr>
            <a:normAutofit/>
          </a:bodyPr>
          <a:lstStyle/>
          <a:p>
            <a:pPr algn="ct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Presented By:</a:t>
            </a:r>
          </a:p>
          <a:p>
            <a:pPr algn="ctr"/>
            <a:endPar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Biswajeet Panda (21UG010252)</a:t>
            </a:r>
          </a:p>
          <a:p>
            <a:pPr algn="ct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Jagannath </a:t>
            </a:r>
            <a:r>
              <a:rPr lang="en-US" sz="1600" b="1" dirty="0" err="1">
                <a:solidFill>
                  <a:srgbClr val="FF0000"/>
                </a:solidFill>
                <a:latin typeface="Tahoma" panose="020B0604030504040204" pitchFamily="34" charset="0"/>
                <a:ea typeface="Tahoma" panose="020B0604030504040204" pitchFamily="34" charset="0"/>
                <a:cs typeface="Tahoma" panose="020B0604030504040204" pitchFamily="34" charset="0"/>
              </a:rPr>
              <a:t>Patro</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 (21UG010351)</a:t>
            </a:r>
          </a:p>
          <a:p>
            <a:pPr algn="ctr"/>
            <a:r>
              <a:rPr lang="en-US" sz="1600" b="1" dirty="0" err="1">
                <a:solidFill>
                  <a:srgbClr val="FF0000"/>
                </a:solidFill>
                <a:latin typeface="Tahoma" panose="020B0604030504040204" pitchFamily="34" charset="0"/>
                <a:ea typeface="Tahoma" panose="020B0604030504040204" pitchFamily="34" charset="0"/>
                <a:cs typeface="Tahoma" panose="020B0604030504040204" pitchFamily="34" charset="0"/>
              </a:rPr>
              <a:t>Rishav</a:t>
            </a: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 Kumar (21UG010530) </a:t>
            </a:r>
          </a:p>
          <a:p>
            <a:pPr algn="ctr"/>
            <a:endPar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Under the Guidance of</a:t>
            </a:r>
          </a:p>
          <a:p>
            <a:pPr algn="ctr"/>
            <a:r>
              <a:rPr lang="en-US" sz="1600" b="1" dirty="0">
                <a:solidFill>
                  <a:srgbClr val="FF0000"/>
                </a:solidFill>
                <a:latin typeface="Tahoma" panose="020B0604030504040204" pitchFamily="34" charset="0"/>
                <a:ea typeface="Tahoma" panose="020B0604030504040204" pitchFamily="34" charset="0"/>
                <a:cs typeface="Tahoma" panose="020B0604030504040204" pitchFamily="34" charset="0"/>
              </a:rPr>
              <a:t>Prof. VSK Chaitanya</a:t>
            </a:r>
          </a:p>
        </p:txBody>
      </p:sp>
      <p:pic>
        <p:nvPicPr>
          <p:cNvPr id="4" name="Picture 3">
            <a:extLst>
              <a:ext uri="{FF2B5EF4-FFF2-40B4-BE49-F238E27FC236}">
                <a16:creationId xmlns:a16="http://schemas.microsoft.com/office/drawing/2014/main" id="{67BC470E-950F-43C5-962F-3C28BC60A8D9}"/>
              </a:ext>
            </a:extLst>
          </p:cNvPr>
          <p:cNvPicPr/>
          <p:nvPr/>
        </p:nvPicPr>
        <p:blipFill>
          <a:blip r:embed="rId2" cstate="print"/>
          <a:srcRect/>
          <a:stretch>
            <a:fillRect/>
          </a:stretch>
        </p:blipFill>
        <p:spPr bwMode="auto">
          <a:xfrm>
            <a:off x="0" y="98284"/>
            <a:ext cx="1853658" cy="1637440"/>
          </a:xfrm>
          <a:prstGeom prst="rect">
            <a:avLst/>
          </a:prstGeom>
          <a:ln>
            <a:noFill/>
          </a:ln>
          <a:effectLst>
            <a:innerShdw blurRad="114300">
              <a:prstClr val="black"/>
            </a:innerShdw>
            <a:softEdge rad="0"/>
          </a:effectLst>
        </p:spPr>
      </p:pic>
      <p:sp>
        <p:nvSpPr>
          <p:cNvPr id="8" name="TextBox 8">
            <a:extLst>
              <a:ext uri="{FF2B5EF4-FFF2-40B4-BE49-F238E27FC236}">
                <a16:creationId xmlns:a16="http://schemas.microsoft.com/office/drawing/2014/main" id="{E3B93A76-2E58-437A-96EC-A6F76D6283DD}"/>
              </a:ext>
            </a:extLst>
          </p:cNvPr>
          <p:cNvSpPr txBox="1">
            <a:spLocks noChangeArrowheads="1"/>
          </p:cNvSpPr>
          <p:nvPr/>
        </p:nvSpPr>
        <p:spPr bwMode="auto">
          <a:xfrm>
            <a:off x="2458865" y="443514"/>
            <a:ext cx="6815138" cy="36988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en-IN" altLang="en-US"/>
          </a:p>
        </p:txBody>
      </p:sp>
      <p:sp>
        <p:nvSpPr>
          <p:cNvPr id="9" name="TextBox 9">
            <a:extLst>
              <a:ext uri="{FF2B5EF4-FFF2-40B4-BE49-F238E27FC236}">
                <a16:creationId xmlns:a16="http://schemas.microsoft.com/office/drawing/2014/main" id="{ADBF4484-A8C4-4BAF-B597-AAB3CA324DBC}"/>
              </a:ext>
            </a:extLst>
          </p:cNvPr>
          <p:cNvSpPr txBox="1">
            <a:spLocks noChangeArrowheads="1"/>
          </p:cNvSpPr>
          <p:nvPr/>
        </p:nvSpPr>
        <p:spPr bwMode="auto">
          <a:xfrm>
            <a:off x="2458865" y="443514"/>
            <a:ext cx="76088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2000" b="1" dirty="0">
                <a:latin typeface="Times New Roman" panose="02020603050405020304" pitchFamily="18" charset="0"/>
                <a:cs typeface="Times New Roman" panose="02020603050405020304" pitchFamily="18" charset="0"/>
              </a:rPr>
              <a:t>SCHOOL OF ENGINEERING AND TECHNOLOGY</a:t>
            </a:r>
          </a:p>
        </p:txBody>
      </p:sp>
      <p:sp>
        <p:nvSpPr>
          <p:cNvPr id="11" name="TextBox 10">
            <a:extLst>
              <a:ext uri="{FF2B5EF4-FFF2-40B4-BE49-F238E27FC236}">
                <a16:creationId xmlns:a16="http://schemas.microsoft.com/office/drawing/2014/main" id="{65D029EA-243E-441F-A794-98CAFE54CF12}"/>
              </a:ext>
            </a:extLst>
          </p:cNvPr>
          <p:cNvSpPr txBox="1">
            <a:spLocks noChangeArrowheads="1"/>
          </p:cNvSpPr>
          <p:nvPr/>
        </p:nvSpPr>
        <p:spPr bwMode="auto">
          <a:xfrm>
            <a:off x="2650062" y="917004"/>
            <a:ext cx="62849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IN" altLang="en-US" sz="1600" b="1" dirty="0">
                <a:latin typeface="Times New Roman" panose="02020603050405020304" pitchFamily="18" charset="0"/>
                <a:cs typeface="Times New Roman" panose="02020603050405020304" pitchFamily="18" charset="0"/>
              </a:rPr>
              <a:t>DEPARTMENT OF COMPUTER SCIENCE AND ENGINEERING </a:t>
            </a:r>
          </a:p>
        </p:txBody>
      </p:sp>
      <p:sp>
        <p:nvSpPr>
          <p:cNvPr id="16" name="TextBox 4">
            <a:extLst>
              <a:ext uri="{FF2B5EF4-FFF2-40B4-BE49-F238E27FC236}">
                <a16:creationId xmlns:a16="http://schemas.microsoft.com/office/drawing/2014/main" id="{2BA18BEC-608E-4CD0-898B-16B67C397348}"/>
              </a:ext>
            </a:extLst>
          </p:cNvPr>
          <p:cNvSpPr txBox="1">
            <a:spLocks noChangeArrowheads="1"/>
          </p:cNvSpPr>
          <p:nvPr/>
        </p:nvSpPr>
        <p:spPr bwMode="auto">
          <a:xfrm>
            <a:off x="8074257" y="5184010"/>
            <a:ext cx="285273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b="1" dirty="0">
                <a:solidFill>
                  <a:srgbClr val="660033"/>
                </a:solidFill>
                <a:latin typeface="Tahoma" panose="020B0604030504040204" pitchFamily="34" charset="0"/>
                <a:ea typeface="Tahoma" panose="020B0604030504040204" pitchFamily="34" charset="0"/>
                <a:cs typeface="Tahoma" panose="020B0604030504040204" pitchFamily="34" charset="0"/>
              </a:rPr>
              <a:t>Class teacher: Chandra Mohan </a:t>
            </a:r>
            <a:r>
              <a:rPr lang="en-US" altLang="en-US" sz="1400" b="1" dirty="0" err="1">
                <a:solidFill>
                  <a:srgbClr val="660033"/>
                </a:solidFill>
                <a:latin typeface="Tahoma" panose="020B0604030504040204" pitchFamily="34" charset="0"/>
                <a:ea typeface="Tahoma" panose="020B0604030504040204" pitchFamily="34" charset="0"/>
                <a:cs typeface="Tahoma" panose="020B0604030504040204" pitchFamily="34" charset="0"/>
              </a:rPr>
              <a:t>Rakoti</a:t>
            </a:r>
            <a:r>
              <a:rPr lang="en-US" altLang="en-US" sz="1400" b="1" dirty="0">
                <a:solidFill>
                  <a:srgbClr val="660033"/>
                </a:solidFill>
                <a:latin typeface="Tahoma" panose="020B0604030504040204" pitchFamily="34" charset="0"/>
                <a:ea typeface="Tahoma" panose="020B0604030504040204" pitchFamily="34" charset="0"/>
                <a:cs typeface="Tahoma" panose="020B0604030504040204" pitchFamily="34" charset="0"/>
              </a:rPr>
              <a:t>, Asst. Professor </a:t>
            </a:r>
          </a:p>
          <a:p>
            <a:pPr algn="ctr"/>
            <a:r>
              <a:rPr lang="en-US" altLang="en-US" sz="1400" b="1" dirty="0">
                <a:solidFill>
                  <a:srgbClr val="660033"/>
                </a:solidFill>
                <a:latin typeface="Tahoma" panose="020B0604030504040204" pitchFamily="34" charset="0"/>
                <a:ea typeface="Tahoma" panose="020B0604030504040204" pitchFamily="34" charset="0"/>
                <a:cs typeface="Tahoma" panose="020B0604030504040204" pitchFamily="34" charset="0"/>
              </a:rPr>
              <a:t>Dept. Of CSE,</a:t>
            </a:r>
          </a:p>
          <a:p>
            <a:pPr algn="ctr"/>
            <a:r>
              <a:rPr lang="en-US" altLang="en-US" sz="1400" b="1" dirty="0">
                <a:solidFill>
                  <a:srgbClr val="660033"/>
                </a:solidFill>
                <a:latin typeface="Tahoma" panose="020B0604030504040204" pitchFamily="34" charset="0"/>
                <a:ea typeface="Tahoma" panose="020B0604030504040204" pitchFamily="34" charset="0"/>
                <a:cs typeface="Tahoma" panose="020B0604030504040204" pitchFamily="34" charset="0"/>
              </a:rPr>
              <a:t>GIET University , </a:t>
            </a:r>
            <a:r>
              <a:rPr lang="en-US" altLang="en-US" sz="1400" b="1" dirty="0" err="1">
                <a:solidFill>
                  <a:srgbClr val="660033"/>
                </a:solidFill>
                <a:latin typeface="Tahoma" panose="020B0604030504040204" pitchFamily="34" charset="0"/>
                <a:ea typeface="Tahoma" panose="020B0604030504040204" pitchFamily="34" charset="0"/>
                <a:cs typeface="Tahoma" panose="020B0604030504040204" pitchFamily="34" charset="0"/>
              </a:rPr>
              <a:t>Gunupur</a:t>
            </a:r>
            <a:endParaRPr lang="en-US" altLang="en-US" sz="1400" b="1" dirty="0">
              <a:solidFill>
                <a:srgbClr val="660033"/>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6016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820249"/>
          </a:xfrm>
        </p:spPr>
        <p:txBody>
          <a:bodyPr>
            <a:noAutofit/>
          </a:bodyPr>
          <a:lstStyle/>
          <a:p>
            <a:r>
              <a:rPr lang="en-US" sz="4800" b="1" dirty="0">
                <a:latin typeface="Times New Roman" panose="02020603050405020304" pitchFamily="18" charset="0"/>
                <a:cs typeface="Times New Roman" panose="02020603050405020304" pitchFamily="18" charset="0"/>
              </a:rPr>
              <a:t>SCREENSHOTS</a:t>
            </a:r>
            <a:endParaRPr lang="en-IN" sz="4800" b="1" dirty="0">
              <a:latin typeface="Algerian" panose="04020705040A02060702" pitchFamily="82" charset="0"/>
            </a:endParaRPr>
          </a:p>
        </p:txBody>
      </p:sp>
      <p:pic>
        <p:nvPicPr>
          <p:cNvPr id="7" name="Picture 6">
            <a:extLst>
              <a:ext uri="{FF2B5EF4-FFF2-40B4-BE49-F238E27FC236}">
                <a16:creationId xmlns:a16="http://schemas.microsoft.com/office/drawing/2014/main" id="{AB2FE4D0-7760-4420-B445-11B4CAACA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866" y="4214646"/>
            <a:ext cx="4517099" cy="2429206"/>
          </a:xfrm>
          <a:prstGeom prst="rect">
            <a:avLst/>
          </a:prstGeom>
        </p:spPr>
      </p:pic>
      <p:pic>
        <p:nvPicPr>
          <p:cNvPr id="11" name="Picture 10">
            <a:extLst>
              <a:ext uri="{FF2B5EF4-FFF2-40B4-BE49-F238E27FC236}">
                <a16:creationId xmlns:a16="http://schemas.microsoft.com/office/drawing/2014/main" id="{31506353-F0D2-4635-8866-5FA7A22DF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5020" y="1474237"/>
            <a:ext cx="4508364" cy="2531362"/>
          </a:xfrm>
          <a:prstGeom prst="rect">
            <a:avLst/>
          </a:prstGeom>
        </p:spPr>
      </p:pic>
      <p:pic>
        <p:nvPicPr>
          <p:cNvPr id="13" name="Picture 12">
            <a:extLst>
              <a:ext uri="{FF2B5EF4-FFF2-40B4-BE49-F238E27FC236}">
                <a16:creationId xmlns:a16="http://schemas.microsoft.com/office/drawing/2014/main" id="{98A36DCC-438E-4E26-B34F-C1662D8FE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020" y="4214645"/>
            <a:ext cx="4508364" cy="2429207"/>
          </a:xfrm>
          <a:prstGeom prst="rect">
            <a:avLst/>
          </a:prstGeom>
        </p:spPr>
      </p:pic>
      <p:pic>
        <p:nvPicPr>
          <p:cNvPr id="15" name="Picture 14">
            <a:extLst>
              <a:ext uri="{FF2B5EF4-FFF2-40B4-BE49-F238E27FC236}">
                <a16:creationId xmlns:a16="http://schemas.microsoft.com/office/drawing/2014/main" id="{9E64EB0D-1841-47D9-BEEA-3BE3168677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866" y="1474238"/>
            <a:ext cx="4502024" cy="2531362"/>
          </a:xfrm>
          <a:prstGeom prst="rect">
            <a:avLst/>
          </a:prstGeom>
        </p:spPr>
      </p:pic>
    </p:spTree>
    <p:extLst>
      <p:ext uri="{BB962C8B-B14F-4D97-AF65-F5344CB8AC3E}">
        <p14:creationId xmlns:p14="http://schemas.microsoft.com/office/powerpoint/2010/main" val="195952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820249"/>
          </a:xfrm>
        </p:spPr>
        <p:txBody>
          <a:bodyPr>
            <a:noAutofit/>
          </a:bodyPr>
          <a:lstStyle/>
          <a:p>
            <a:r>
              <a:rPr lang="en-US" sz="4800" b="1" dirty="0">
                <a:latin typeface="Times New Roman" panose="02020603050405020304" pitchFamily="18" charset="0"/>
                <a:cs typeface="Times New Roman" panose="02020603050405020304" pitchFamily="18" charset="0"/>
              </a:rPr>
              <a:t>CONCLUSION</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705326" y="1987420"/>
            <a:ext cx="8963816" cy="4216592"/>
          </a:xfrm>
        </p:spPr>
        <p:txBody>
          <a:bodyPr>
            <a:noAutofit/>
          </a:bodyPr>
          <a:lstStyle/>
          <a:p>
            <a:pPr algn="just"/>
            <a:r>
              <a:rPr lang="en-US" sz="1700" dirty="0">
                <a:latin typeface="Tahoma" panose="020B0604030504040204" pitchFamily="34" charset="0"/>
                <a:ea typeface="Tahoma" panose="020B0604030504040204" pitchFamily="34" charset="0"/>
                <a:cs typeface="Tahoma" panose="020B0604030504040204" pitchFamily="34" charset="0"/>
              </a:rPr>
              <a:t>The </a:t>
            </a:r>
            <a:r>
              <a:rPr lang="en-US" sz="1700" b="1" dirty="0">
                <a:latin typeface="Tahoma" panose="020B0604030504040204" pitchFamily="34" charset="0"/>
                <a:ea typeface="Tahoma" panose="020B0604030504040204" pitchFamily="34" charset="0"/>
                <a:cs typeface="Tahoma" panose="020B0604030504040204" pitchFamily="34" charset="0"/>
              </a:rPr>
              <a:t>Swish – Real-Time Chat </a:t>
            </a:r>
            <a:r>
              <a:rPr lang="en-US" sz="1700" dirty="0">
                <a:latin typeface="Tahoma" panose="020B0604030504040204" pitchFamily="34" charset="0"/>
                <a:ea typeface="Tahoma" panose="020B0604030504040204" pitchFamily="34" charset="0"/>
                <a:cs typeface="Tahoma" panose="020B0604030504040204" pitchFamily="34" charset="0"/>
              </a:rPr>
              <a:t>application successfully demonstrates the core functionalities of a modern messaging platform using the MERN stack and Socket.io. It enables users to communicate instantly with a clean, interactive UI and real-time message synchronization. Through this project, key concepts like RESTful API development, real-time event handling, and secure user authentication were implemented effectively.</a:t>
            </a:r>
          </a:p>
          <a:p>
            <a:pPr algn="just"/>
            <a:endParaRPr lang="en-US" sz="1700" dirty="0">
              <a:latin typeface="Tahoma" panose="020B0604030504040204" pitchFamily="34" charset="0"/>
              <a:ea typeface="Tahoma" panose="020B0604030504040204" pitchFamily="34" charset="0"/>
              <a:cs typeface="Tahoma" panose="020B0604030504040204" pitchFamily="34" charset="0"/>
            </a:endParaRPr>
          </a:p>
          <a:p>
            <a:pPr algn="just"/>
            <a:r>
              <a:rPr lang="en-US" sz="1700" dirty="0">
                <a:latin typeface="Tahoma" panose="020B0604030504040204" pitchFamily="34" charset="0"/>
                <a:ea typeface="Tahoma" panose="020B0604030504040204" pitchFamily="34" charset="0"/>
                <a:cs typeface="Tahoma" panose="020B0604030504040204" pitchFamily="34" charset="0"/>
              </a:rPr>
              <a:t>Although the current version focuses on core messaging features, it lays a solid foundation for future improvements such as voice/video calls, and advanced security measures like end-to-end encryption. With scalability and user experience in mind, Swish has the potential to evolve into a fully-featured real-time communication platform.</a:t>
            </a:r>
          </a:p>
        </p:txBody>
      </p:sp>
    </p:spTree>
    <p:extLst>
      <p:ext uri="{BB962C8B-B14F-4D97-AF65-F5344CB8AC3E}">
        <p14:creationId xmlns:p14="http://schemas.microsoft.com/office/powerpoint/2010/main" val="262776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820249"/>
          </a:xfrm>
        </p:spPr>
        <p:txBody>
          <a:bodyPr>
            <a:noAutofit/>
          </a:bodyPr>
          <a:lstStyle/>
          <a:p>
            <a:r>
              <a:rPr lang="en-US" sz="4800" b="1" dirty="0">
                <a:latin typeface="Times New Roman" panose="02020603050405020304" pitchFamily="18" charset="0"/>
                <a:cs typeface="Times New Roman" panose="02020603050405020304" pitchFamily="18" charset="0"/>
              </a:rPr>
              <a:t>FUTURE ENHANCEMENT</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705326" y="1987420"/>
            <a:ext cx="8963816" cy="2883159"/>
          </a:xfrm>
        </p:spPr>
        <p:txBody>
          <a:bodyPr>
            <a:noAutofit/>
          </a:bodyPr>
          <a:lstStyle/>
          <a:p>
            <a:pPr algn="just"/>
            <a:r>
              <a:rPr lang="en-US" sz="1700" dirty="0">
                <a:latin typeface="Tahoma" panose="020B0604030504040204" pitchFamily="34" charset="0"/>
                <a:ea typeface="Tahoma" panose="020B0604030504040204" pitchFamily="34" charset="0"/>
                <a:cs typeface="Tahoma" panose="020B0604030504040204" pitchFamily="34" charset="0"/>
              </a:rPr>
              <a:t>Implement voice and video calling features using WebRTC.</a:t>
            </a:r>
          </a:p>
          <a:p>
            <a:pPr algn="just"/>
            <a:r>
              <a:rPr lang="en-US" sz="1700" dirty="0">
                <a:latin typeface="Tahoma" panose="020B0604030504040204" pitchFamily="34" charset="0"/>
                <a:ea typeface="Tahoma" panose="020B0604030504040204" pitchFamily="34" charset="0"/>
                <a:cs typeface="Tahoma" panose="020B0604030504040204" pitchFamily="34" charset="0"/>
              </a:rPr>
              <a:t>Integrate message encryption (end-to-end) for security.</a:t>
            </a:r>
          </a:p>
          <a:p>
            <a:pPr algn="just"/>
            <a:r>
              <a:rPr lang="en-US" sz="1700" dirty="0">
                <a:latin typeface="Tahoma" panose="020B0604030504040204" pitchFamily="34" charset="0"/>
                <a:ea typeface="Tahoma" panose="020B0604030504040204" pitchFamily="34" charset="0"/>
                <a:cs typeface="Tahoma" panose="020B0604030504040204" pitchFamily="34" charset="0"/>
              </a:rPr>
              <a:t>Add notification support for new messages in real-time.</a:t>
            </a:r>
          </a:p>
          <a:p>
            <a:pPr algn="just"/>
            <a:r>
              <a:rPr lang="en-US" sz="1700" dirty="0">
                <a:latin typeface="Tahoma" panose="020B0604030504040204" pitchFamily="34" charset="0"/>
                <a:ea typeface="Tahoma" panose="020B0604030504040204" pitchFamily="34" charset="0"/>
                <a:cs typeface="Tahoma" panose="020B0604030504040204" pitchFamily="34" charset="0"/>
              </a:rPr>
              <a:t>Incorporate typing indicators and read receipts.</a:t>
            </a:r>
          </a:p>
          <a:p>
            <a:pPr algn="just"/>
            <a:r>
              <a:rPr lang="en-US" sz="1700" dirty="0">
                <a:latin typeface="Tahoma" panose="020B0604030504040204" pitchFamily="34" charset="0"/>
                <a:ea typeface="Tahoma" panose="020B0604030504040204" pitchFamily="34" charset="0"/>
                <a:cs typeface="Tahoma" panose="020B0604030504040204" pitchFamily="34" charset="0"/>
              </a:rPr>
              <a:t>Add dark mode and customizable UI themes</a:t>
            </a:r>
          </a:p>
          <a:p>
            <a:pPr algn="just"/>
            <a:r>
              <a:rPr lang="en-US" sz="1700" dirty="0">
                <a:latin typeface="Tahoma" panose="020B0604030504040204" pitchFamily="34" charset="0"/>
                <a:ea typeface="Tahoma" panose="020B0604030504040204" pitchFamily="34" charset="0"/>
                <a:cs typeface="Tahoma" panose="020B0604030504040204" pitchFamily="34" charset="0"/>
              </a:rPr>
              <a:t>Allow chat search by keyword, user, or date</a:t>
            </a:r>
          </a:p>
          <a:p>
            <a:pPr algn="just"/>
            <a:r>
              <a:rPr lang="en-US" sz="1700" dirty="0">
                <a:latin typeface="Tahoma" panose="020B0604030504040204" pitchFamily="34" charset="0"/>
                <a:ea typeface="Tahoma" panose="020B0604030504040204" pitchFamily="34" charset="0"/>
                <a:cs typeface="Tahoma" panose="020B0604030504040204" pitchFamily="34" charset="0"/>
              </a:rPr>
              <a:t>Add two-factor authentication (2FA) and secure login flows</a:t>
            </a:r>
          </a:p>
          <a:p>
            <a:pPr algn="just"/>
            <a:endParaRPr lang="en-US" sz="17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834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820249"/>
          </a:xfrm>
        </p:spPr>
        <p:txBody>
          <a:bodyPr>
            <a:noAutofit/>
          </a:bodyPr>
          <a:lstStyle/>
          <a:p>
            <a:r>
              <a:rPr lang="en-US" sz="4800" b="1" dirty="0">
                <a:latin typeface="Times New Roman" panose="02020603050405020304" pitchFamily="18" charset="0"/>
                <a:cs typeface="Times New Roman" panose="02020603050405020304" pitchFamily="18" charset="0"/>
              </a:rPr>
              <a:t>REFERENCES</a:t>
            </a: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677334" y="1474237"/>
            <a:ext cx="8963816" cy="4413379"/>
          </a:xfrm>
        </p:spPr>
        <p:txBody>
          <a:bodyPr>
            <a:noAutofit/>
          </a:bodyPr>
          <a:lstStyle/>
          <a:p>
            <a:pPr marL="0" indent="0" algn="just">
              <a:buNone/>
            </a:pPr>
            <a:endParaRPr lang="en-US" sz="1700" dirty="0">
              <a:latin typeface="Tahoma" panose="020B0604030504040204" pitchFamily="34" charset="0"/>
              <a:ea typeface="Tahoma" panose="020B0604030504040204" pitchFamily="34" charset="0"/>
              <a:cs typeface="Tahoma" panose="020B0604030504040204" pitchFamily="34" charset="0"/>
            </a:endParaRPr>
          </a:p>
          <a:p>
            <a:pPr algn="just"/>
            <a:r>
              <a:rPr lang="en-US" sz="1700" dirty="0">
                <a:latin typeface="Tahoma" panose="020B0604030504040204" pitchFamily="34" charset="0"/>
                <a:ea typeface="Tahoma" panose="020B0604030504040204" pitchFamily="34" charset="0"/>
                <a:cs typeface="Tahoma" panose="020B0604030504040204" pitchFamily="34" charset="0"/>
                <a:hlinkClick r:id="rId2"/>
              </a:rPr>
              <a:t>https://www.youtube.com/watch?v=xtXVZnlkV1U</a:t>
            </a:r>
            <a:r>
              <a:rPr lang="en-US" sz="1700" dirty="0">
                <a:latin typeface="Tahoma" panose="020B0604030504040204" pitchFamily="34" charset="0"/>
                <a:ea typeface="Tahoma" panose="020B0604030504040204" pitchFamily="34" charset="0"/>
                <a:cs typeface="Tahoma" panose="020B0604030504040204" pitchFamily="34" charset="0"/>
              </a:rPr>
              <a:t> (Build a Real-Time Chat App with React, Node.js, Socket.io)</a:t>
            </a:r>
          </a:p>
          <a:p>
            <a:pPr algn="just"/>
            <a:r>
              <a:rPr lang="en-US" sz="1700" dirty="0">
                <a:latin typeface="Tahoma" panose="020B0604030504040204" pitchFamily="34" charset="0"/>
                <a:ea typeface="Tahoma" panose="020B0604030504040204" pitchFamily="34" charset="0"/>
                <a:cs typeface="Tahoma" panose="020B0604030504040204" pitchFamily="34" charset="0"/>
                <a:hlinkClick r:id="rId3"/>
              </a:rPr>
              <a:t>https://www.youtube.com/watch?v=ZwFA3YMfkoc</a:t>
            </a:r>
            <a:r>
              <a:rPr lang="en-US" sz="1700" dirty="0">
                <a:latin typeface="Tahoma" panose="020B0604030504040204" pitchFamily="34" charset="0"/>
                <a:ea typeface="Tahoma" panose="020B0604030504040204" pitchFamily="34" charset="0"/>
                <a:cs typeface="Tahoma" panose="020B0604030504040204" pitchFamily="34" charset="0"/>
              </a:rPr>
              <a:t> (Build a Real-Time Chat App with MERN Stack and Socket.io)</a:t>
            </a:r>
          </a:p>
          <a:p>
            <a:pPr algn="just"/>
            <a:r>
              <a:rPr lang="en-US" sz="1700" dirty="0">
                <a:latin typeface="Tahoma" panose="020B0604030504040204" pitchFamily="34" charset="0"/>
                <a:ea typeface="Tahoma" panose="020B0604030504040204" pitchFamily="34" charset="0"/>
                <a:cs typeface="Tahoma" panose="020B0604030504040204" pitchFamily="34" charset="0"/>
                <a:hlinkClick r:id="rId4"/>
              </a:rPr>
              <a:t>https:/</a:t>
            </a:r>
            <a:r>
              <a:rPr lang="en-US" sz="1700" dirty="0">
                <a:latin typeface="Tahoma" panose="020B0604030504040204" pitchFamily="34" charset="0"/>
                <a:ea typeface="Tahoma" panose="020B0604030504040204" pitchFamily="34" charset="0"/>
                <a:cs typeface="Tahoma" panose="020B0604030504040204" pitchFamily="34" charset="0"/>
                <a:hlinkClick r:id="rId4"/>
              </a:rPr>
              <a:t>/</a:t>
            </a:r>
            <a:r>
              <a:rPr lang="en-US" sz="1700" dirty="0">
                <a:latin typeface="Tahoma" panose="020B0604030504040204" pitchFamily="34" charset="0"/>
                <a:ea typeface="Tahoma" panose="020B0604030504040204" pitchFamily="34" charset="0"/>
                <a:cs typeface="Tahoma" panose="020B0604030504040204" pitchFamily="34" charset="0"/>
                <a:hlinkClick r:id="rId4"/>
              </a:rPr>
              <a:t>www.youtube.com/watch?v=tbrfRaXqUec</a:t>
            </a:r>
            <a:r>
              <a:rPr lang="en-US" sz="1700" dirty="0">
                <a:latin typeface="Tahoma" panose="020B0604030504040204" pitchFamily="34" charset="0"/>
                <a:ea typeface="Tahoma" panose="020B0604030504040204" pitchFamily="34" charset="0"/>
                <a:cs typeface="Tahoma" panose="020B0604030504040204" pitchFamily="34" charset="0"/>
              </a:rPr>
              <a:t> (MERN Stack Chat App Tutorial | Full-Stack Chat Application)</a:t>
            </a:r>
          </a:p>
          <a:p>
            <a:pPr algn="just"/>
            <a:r>
              <a:rPr lang="en-US" sz="1700" dirty="0">
                <a:latin typeface="Tahoma" panose="020B0604030504040204" pitchFamily="34" charset="0"/>
                <a:ea typeface="Tahoma" panose="020B0604030504040204" pitchFamily="34" charset="0"/>
                <a:cs typeface="Tahoma" panose="020B0604030504040204" pitchFamily="34" charset="0"/>
                <a:hlinkClick r:id="rId5"/>
              </a:rPr>
              <a:t>https://www.youtube.com/watch?v=0kBu_H6ZciQ</a:t>
            </a:r>
            <a:r>
              <a:rPr lang="en-US" sz="1700" dirty="0">
                <a:latin typeface="Tahoma" panose="020B0604030504040204" pitchFamily="34" charset="0"/>
                <a:ea typeface="Tahoma" panose="020B0604030504040204" pitchFamily="34" charset="0"/>
                <a:cs typeface="Tahoma" panose="020B0604030504040204" pitchFamily="34" charset="0"/>
              </a:rPr>
              <a:t> (WhatsApp Clone with React, Firebase &amp; Material UI)</a:t>
            </a:r>
          </a:p>
          <a:p>
            <a:pPr algn="just"/>
            <a:r>
              <a:rPr lang="en-US" sz="1700" dirty="0">
                <a:latin typeface="Tahoma" panose="020B0604030504040204" pitchFamily="34" charset="0"/>
                <a:ea typeface="Tahoma" panose="020B0604030504040204" pitchFamily="34" charset="0"/>
                <a:cs typeface="Tahoma" panose="020B0604030504040204" pitchFamily="34" charset="0"/>
                <a:hlinkClick r:id="rId6"/>
              </a:rPr>
              <a:t>https://www.youtube.com/watch?v=ZKEqqIO7n-k</a:t>
            </a:r>
            <a:r>
              <a:rPr lang="en-US" sz="1700" dirty="0">
                <a:latin typeface="Tahoma" panose="020B0604030504040204" pitchFamily="34" charset="0"/>
                <a:ea typeface="Tahoma" panose="020B0604030504040204" pitchFamily="34" charset="0"/>
                <a:cs typeface="Tahoma" panose="020B0604030504040204" pitchFamily="34" charset="0"/>
              </a:rPr>
              <a:t> (Build a Real-Time Chat App with Firebase and React.js)</a:t>
            </a:r>
          </a:p>
          <a:p>
            <a:pPr algn="just"/>
            <a:r>
              <a:rPr lang="en-US" sz="1700" dirty="0">
                <a:latin typeface="Tahoma" panose="020B0604030504040204" pitchFamily="34" charset="0"/>
                <a:ea typeface="Tahoma" panose="020B0604030504040204" pitchFamily="34" charset="0"/>
                <a:cs typeface="Tahoma" panose="020B0604030504040204" pitchFamily="34" charset="0"/>
                <a:hlinkClick r:id="rId7"/>
              </a:rPr>
              <a:t>https://www.youtube.com/watch?v=0X0QJ3Yj5hI</a:t>
            </a:r>
            <a:r>
              <a:rPr lang="en-US" sz="1700" dirty="0">
                <a:latin typeface="Tahoma" panose="020B0604030504040204" pitchFamily="34" charset="0"/>
                <a:ea typeface="Tahoma" panose="020B0604030504040204" pitchFamily="34" charset="0"/>
                <a:cs typeface="Tahoma" panose="020B0604030504040204" pitchFamily="34" charset="0"/>
              </a:rPr>
              <a:t> (Real-Time Chat App using Node.js and Socket.io)</a:t>
            </a:r>
          </a:p>
        </p:txBody>
      </p:sp>
    </p:spTree>
    <p:extLst>
      <p:ext uri="{BB962C8B-B14F-4D97-AF65-F5344CB8AC3E}">
        <p14:creationId xmlns:p14="http://schemas.microsoft.com/office/powerpoint/2010/main" val="371760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57F0-F4A1-49EF-A60A-8660887779B7}"/>
              </a:ext>
            </a:extLst>
          </p:cNvPr>
          <p:cNvSpPr>
            <a:spLocks noGrp="1"/>
          </p:cNvSpPr>
          <p:nvPr>
            <p:ph type="title"/>
          </p:nvPr>
        </p:nvSpPr>
        <p:spPr/>
        <p:txBody>
          <a:bodyPr>
            <a:normAutofit/>
          </a:bodyPr>
          <a:lstStyle/>
          <a:p>
            <a:r>
              <a:rPr lang="en-US" sz="4800" b="1" dirty="0">
                <a:latin typeface="Algerian" panose="04020705040A02060702" pitchFamily="82" charset="0"/>
              </a:rPr>
              <a:t>OUTLINES</a:t>
            </a:r>
            <a:endParaRPr lang="en-IN" sz="4800" b="1" dirty="0">
              <a:latin typeface="Algerian" panose="04020705040A02060702" pitchFamily="82" charset="0"/>
            </a:endParaRPr>
          </a:p>
        </p:txBody>
      </p:sp>
      <p:graphicFrame>
        <p:nvGraphicFramePr>
          <p:cNvPr id="4" name="Table 4">
            <a:extLst>
              <a:ext uri="{FF2B5EF4-FFF2-40B4-BE49-F238E27FC236}">
                <a16:creationId xmlns:a16="http://schemas.microsoft.com/office/drawing/2014/main" id="{6F46866B-169D-4AE8-AE00-AA6034181853}"/>
              </a:ext>
            </a:extLst>
          </p:cNvPr>
          <p:cNvGraphicFramePr>
            <a:graphicFrameLocks noGrp="1"/>
          </p:cNvGraphicFramePr>
          <p:nvPr>
            <p:ph idx="1"/>
            <p:extLst>
              <p:ext uri="{D42A27DB-BD31-4B8C-83A1-F6EECF244321}">
                <p14:modId xmlns:p14="http://schemas.microsoft.com/office/powerpoint/2010/main" val="3107810813"/>
              </p:ext>
            </p:extLst>
          </p:nvPr>
        </p:nvGraphicFramePr>
        <p:xfrm>
          <a:off x="1145217" y="1527847"/>
          <a:ext cx="8128785" cy="4389120"/>
        </p:xfrm>
        <a:graphic>
          <a:graphicData uri="http://schemas.openxmlformats.org/drawingml/2006/table">
            <a:tbl>
              <a:tblPr firstRow="1" bandRow="1">
                <a:tableStyleId>{5C22544A-7EE6-4342-B048-85BDC9FD1C3A}</a:tableStyleId>
              </a:tblPr>
              <a:tblGrid>
                <a:gridCol w="2709595">
                  <a:extLst>
                    <a:ext uri="{9D8B030D-6E8A-4147-A177-3AD203B41FA5}">
                      <a16:colId xmlns:a16="http://schemas.microsoft.com/office/drawing/2014/main" val="571003690"/>
                    </a:ext>
                  </a:extLst>
                </a:gridCol>
                <a:gridCol w="2709595">
                  <a:extLst>
                    <a:ext uri="{9D8B030D-6E8A-4147-A177-3AD203B41FA5}">
                      <a16:colId xmlns:a16="http://schemas.microsoft.com/office/drawing/2014/main" val="4176926602"/>
                    </a:ext>
                  </a:extLst>
                </a:gridCol>
                <a:gridCol w="2709595">
                  <a:extLst>
                    <a:ext uri="{9D8B030D-6E8A-4147-A177-3AD203B41FA5}">
                      <a16:colId xmlns:a16="http://schemas.microsoft.com/office/drawing/2014/main" val="2796141490"/>
                    </a:ext>
                  </a:extLst>
                </a:gridCol>
              </a:tblGrid>
              <a:tr h="341732">
                <a:tc>
                  <a:txBody>
                    <a:bodyPr/>
                    <a:lstStyle/>
                    <a:p>
                      <a:pPr algn="ct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S.NO.</a:t>
                      </a: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8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CONTENTS</a:t>
                      </a:r>
                      <a:endParaRPr lang="en-IN" sz="18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18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PAGE NO.</a:t>
                      </a:r>
                      <a:endParaRPr lang="en-IN" sz="1800" b="1" kern="1200" dirty="0">
                        <a:solidFill>
                          <a:schemeClr val="tx1">
                            <a:lumMod val="95000"/>
                            <a:lumOff val="5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25165013"/>
                  </a:ext>
                </a:extLst>
              </a:tr>
              <a:tr h="326802">
                <a:tc>
                  <a:txBody>
                    <a:bodyPr/>
                    <a:lstStyle/>
                    <a:p>
                      <a:pPr algn="ctr"/>
                      <a:r>
                        <a:rPr lang="en-US" sz="1600" b="1" dirty="0">
                          <a:latin typeface="Times New Roman" panose="02020603050405020304" pitchFamily="18" charset="0"/>
                          <a:cs typeface="Times New Roman" panose="02020603050405020304" pitchFamily="18" charset="0"/>
                        </a:rPr>
                        <a:t>1</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PROBLEM STATEMENT</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3</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888246721"/>
                  </a:ext>
                </a:extLst>
              </a:tr>
              <a:tr h="326802">
                <a:tc>
                  <a:txBody>
                    <a:bodyPr/>
                    <a:lstStyle/>
                    <a:p>
                      <a:pPr algn="ctr"/>
                      <a:r>
                        <a:rPr lang="en-US" sz="1600" b="1" dirty="0">
                          <a:latin typeface="Times New Roman" panose="02020603050405020304" pitchFamily="18" charset="0"/>
                          <a:cs typeface="Times New Roman" panose="02020603050405020304" pitchFamily="18" charset="0"/>
                        </a:rPr>
                        <a:t>2</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INTRODUCTION</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4</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67850610"/>
                  </a:ext>
                </a:extLst>
              </a:tr>
              <a:tr h="326802">
                <a:tc>
                  <a:txBody>
                    <a:bodyPr/>
                    <a:lstStyle/>
                    <a:p>
                      <a:pPr algn="ctr"/>
                      <a:r>
                        <a:rPr lang="en-US" sz="1600" b="1" dirty="0">
                          <a:latin typeface="Times New Roman" panose="02020603050405020304" pitchFamily="18" charset="0"/>
                          <a:cs typeface="Times New Roman" panose="02020603050405020304" pitchFamily="18" charset="0"/>
                        </a:rPr>
                        <a:t>3</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TECHNOLOGIES USED</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5</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634397066"/>
                  </a:ext>
                </a:extLst>
              </a:tr>
              <a:tr h="326802">
                <a:tc>
                  <a:txBody>
                    <a:bodyPr/>
                    <a:lstStyle/>
                    <a:p>
                      <a:pPr algn="ctr"/>
                      <a:r>
                        <a:rPr lang="en-US" sz="1600" b="1" dirty="0">
                          <a:latin typeface="Times New Roman" panose="02020603050405020304" pitchFamily="18" charset="0"/>
                          <a:cs typeface="Times New Roman" panose="02020603050405020304" pitchFamily="18" charset="0"/>
                        </a:rPr>
                        <a:t>4</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NECESSARY DIAGRAMS</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6</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12063818"/>
                  </a:ext>
                </a:extLst>
              </a:tr>
              <a:tr h="326802">
                <a:tc>
                  <a:txBody>
                    <a:bodyPr/>
                    <a:lstStyle/>
                    <a:p>
                      <a:pPr algn="ctr"/>
                      <a:r>
                        <a:rPr lang="en-US" sz="1600" b="1" dirty="0">
                          <a:latin typeface="Times New Roman" panose="02020603050405020304" pitchFamily="18" charset="0"/>
                          <a:cs typeface="Times New Roman" panose="02020603050405020304" pitchFamily="18" charset="0"/>
                        </a:rPr>
                        <a:t>5</a:t>
                      </a:r>
                      <a:endParaRPr lang="en-IN" sz="1600" b="1">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FEATURES</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7</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992139182"/>
                  </a:ext>
                </a:extLst>
              </a:tr>
              <a:tr h="326802">
                <a:tc>
                  <a:txBody>
                    <a:bodyPr/>
                    <a:lstStyle/>
                    <a:p>
                      <a:pPr algn="ctr"/>
                      <a:r>
                        <a:rPr lang="en-US" sz="1600" b="1" dirty="0">
                          <a:latin typeface="Times New Roman" panose="02020603050405020304" pitchFamily="18" charset="0"/>
                          <a:cs typeface="Times New Roman" panose="02020603050405020304" pitchFamily="18" charset="0"/>
                        </a:rPr>
                        <a:t>6</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CHALLENGES</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8</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256259614"/>
                  </a:ext>
                </a:extLst>
              </a:tr>
              <a:tr h="326802">
                <a:tc>
                  <a:txBody>
                    <a:bodyPr/>
                    <a:lstStyle/>
                    <a:p>
                      <a:pPr algn="ctr"/>
                      <a:r>
                        <a:rPr lang="en-US" sz="1600" b="1" dirty="0">
                          <a:latin typeface="Times New Roman" panose="02020603050405020304" pitchFamily="18" charset="0"/>
                          <a:cs typeface="Times New Roman" panose="02020603050405020304" pitchFamily="18" charset="0"/>
                        </a:rPr>
                        <a:t>7</a:t>
                      </a:r>
                      <a:endParaRPr lang="en-IN" sz="1600" b="1" dirty="0">
                        <a:latin typeface="Times New Roman" panose="02020603050405020304" pitchFamily="18" charset="0"/>
                        <a:cs typeface="Times New Roman" panose="02020603050405020304" pitchFamily="18" charset="0"/>
                      </a:endParaRPr>
                    </a:p>
                  </a:txBody>
                  <a:tcPr/>
                </a:tc>
                <a:tc>
                  <a:txBody>
                    <a:bodyPr/>
                    <a:lstStyle/>
                    <a:p>
                      <a:pPr algn="ctr"/>
                      <a:r>
                        <a:rPr lang="en-US" sz="1600" b="1" dirty="0">
                          <a:latin typeface="Times New Roman" panose="02020603050405020304" pitchFamily="18" charset="0"/>
                          <a:cs typeface="Times New Roman" panose="02020603050405020304" pitchFamily="18" charset="0"/>
                        </a:rPr>
                        <a:t>LIMITATIONS</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9</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832582665"/>
                  </a:ext>
                </a:extLst>
              </a:tr>
              <a:tr h="326802">
                <a:tc>
                  <a:txBody>
                    <a:bodyPr/>
                    <a:lstStyle/>
                    <a:p>
                      <a:pPr algn="ctr"/>
                      <a:r>
                        <a:rPr lang="en-US" sz="1600" b="1" dirty="0">
                          <a:latin typeface="Times New Roman" panose="02020603050405020304" pitchFamily="18" charset="0"/>
                          <a:cs typeface="Times New Roman" panose="02020603050405020304" pitchFamily="18" charset="0"/>
                        </a:rPr>
                        <a:t>8</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SCREENSHOTS</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10</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74425801"/>
                  </a:ext>
                </a:extLst>
              </a:tr>
              <a:tr h="326802">
                <a:tc>
                  <a:txBody>
                    <a:bodyPr/>
                    <a:lstStyle/>
                    <a:p>
                      <a:pPr algn="ctr"/>
                      <a:r>
                        <a:rPr lang="en-US" sz="1600" b="1" dirty="0">
                          <a:latin typeface="Times New Roman" panose="02020603050405020304" pitchFamily="18" charset="0"/>
                          <a:cs typeface="Times New Roman" panose="02020603050405020304" pitchFamily="18" charset="0"/>
                        </a:rPr>
                        <a:t>9</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CONCLUSION</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11</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00900086"/>
                  </a:ext>
                </a:extLst>
              </a:tr>
              <a:tr h="326802">
                <a:tc>
                  <a:txBody>
                    <a:bodyPr/>
                    <a:lstStyle/>
                    <a:p>
                      <a:pPr algn="ctr"/>
                      <a:r>
                        <a:rPr lang="en-US" sz="1600" b="1" dirty="0">
                          <a:latin typeface="Times New Roman" panose="02020603050405020304" pitchFamily="18" charset="0"/>
                          <a:cs typeface="Times New Roman" panose="02020603050405020304" pitchFamily="18" charset="0"/>
                        </a:rPr>
                        <a:t>10</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FUTURE ENHANCEMENT</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12</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15717400"/>
                  </a:ext>
                </a:extLst>
              </a:tr>
              <a:tr h="326802">
                <a:tc>
                  <a:txBody>
                    <a:bodyPr/>
                    <a:lstStyle/>
                    <a:p>
                      <a:pPr algn="ctr"/>
                      <a:r>
                        <a:rPr lang="en-US" sz="1600" b="1" dirty="0">
                          <a:latin typeface="Times New Roman" panose="02020603050405020304" pitchFamily="18" charset="0"/>
                          <a:cs typeface="Times New Roman" panose="02020603050405020304" pitchFamily="18" charset="0"/>
                        </a:rPr>
                        <a:t>11</a:t>
                      </a: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REFERENCES</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r>
                        <a:rPr lang="en-US" sz="1600" b="1" kern="1200" dirty="0">
                          <a:solidFill>
                            <a:schemeClr val="dk1"/>
                          </a:solidFill>
                          <a:latin typeface="Times New Roman" panose="02020603050405020304" pitchFamily="18" charset="0"/>
                          <a:ea typeface="+mn-ea"/>
                          <a:cs typeface="Times New Roman" panose="02020603050405020304" pitchFamily="18" charset="0"/>
                        </a:rPr>
                        <a:t>13</a:t>
                      </a:r>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131175044"/>
                  </a:ext>
                </a:extLst>
              </a:tr>
              <a:tr h="326802">
                <a:tc>
                  <a:txBody>
                    <a:bodyPr/>
                    <a:lstStyle/>
                    <a:p>
                      <a:pPr algn="ctr"/>
                      <a:endParaRPr lang="en-IN" sz="1600" b="1" dirty="0">
                        <a:latin typeface="Times New Roman" panose="02020603050405020304" pitchFamily="18" charset="0"/>
                        <a:cs typeface="Times New Roman" panose="02020603050405020304" pitchFamily="18" charset="0"/>
                      </a:endParaRPr>
                    </a:p>
                  </a:txBody>
                  <a:tcPr/>
                </a:tc>
                <a:tc>
                  <a:txBody>
                    <a:bodyPr/>
                    <a:lstStyle/>
                    <a:p>
                      <a:pPr marL="0" algn="ctr" defTabSz="457200" rtl="0" eaLnBrk="1" latinLnBrk="0" hangingPunct="1"/>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7200" rtl="0" eaLnBrk="1" latinLnBrk="0" hangingPunct="1"/>
                      <a:endParaRPr lang="en-IN" sz="1600" b="1"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350778867"/>
                  </a:ext>
                </a:extLst>
              </a:tr>
            </a:tbl>
          </a:graphicData>
        </a:graphic>
      </p:graphicFrame>
    </p:spTree>
    <p:extLst>
      <p:ext uri="{BB962C8B-B14F-4D97-AF65-F5344CB8AC3E}">
        <p14:creationId xmlns:p14="http://schemas.microsoft.com/office/powerpoint/2010/main" val="70569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922885"/>
          </a:xfrm>
        </p:spPr>
        <p:txBody>
          <a:bodyPr>
            <a:normAutofit fontScale="90000"/>
          </a:bodyPr>
          <a:lstStyle/>
          <a:p>
            <a:r>
              <a:rPr lang="en-US" sz="5300" b="1" dirty="0">
                <a:latin typeface="Times New Roman" panose="02020603050405020304" pitchFamily="18" charset="0"/>
                <a:cs typeface="Times New Roman" panose="02020603050405020304" pitchFamily="18" charset="0"/>
              </a:rPr>
              <a:t>PROBLEM STATEMENT</a:t>
            </a:r>
            <a:br>
              <a:rPr lang="en-IN" sz="4800" b="1" dirty="0">
                <a:latin typeface="Times New Roman" panose="02020603050405020304" pitchFamily="18" charset="0"/>
                <a:cs typeface="Times New Roman" panose="02020603050405020304" pitchFamily="18" charset="0"/>
              </a:rPr>
            </a:b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783866" y="1768703"/>
            <a:ext cx="8963816" cy="3880773"/>
          </a:xfrm>
        </p:spPr>
        <p:txBody>
          <a:bodyPr>
            <a:normAutofit/>
          </a:bodyPr>
          <a:lstStyle/>
          <a:p>
            <a:pPr algn="just"/>
            <a:r>
              <a:rPr lang="en-US" sz="1700" dirty="0">
                <a:latin typeface="Tahoma" panose="020B0604030504040204" pitchFamily="34" charset="0"/>
                <a:ea typeface="Tahoma" panose="020B0604030504040204" pitchFamily="34" charset="0"/>
                <a:cs typeface="Tahoma" panose="020B0604030504040204" pitchFamily="34" charset="0"/>
              </a:rPr>
              <a:t>In today’s fast-paced digital era, seamless and instant communication is essential for both personal and professional interactions. However, many existing chat applications are either overloaded with features that compromise performance or lack real-time responsiveness, security, or scalability. There is a need for a lightweight, responsive, and efficient real-time messaging application that allows users to communicate instantly in a secure environment.</a:t>
            </a:r>
          </a:p>
          <a:p>
            <a:pPr algn="just"/>
            <a:r>
              <a:rPr lang="en-US" sz="1700" b="1" dirty="0">
                <a:latin typeface="Tahoma" panose="020B0604030504040204" pitchFamily="34" charset="0"/>
                <a:ea typeface="Tahoma" panose="020B0604030504040204" pitchFamily="34" charset="0"/>
                <a:cs typeface="Tahoma" panose="020B0604030504040204" pitchFamily="34" charset="0"/>
              </a:rPr>
              <a:t>"Swish - Real-Time Chat"</a:t>
            </a:r>
            <a:r>
              <a:rPr lang="en-US" sz="1700" dirty="0">
                <a:latin typeface="Tahoma" panose="020B0604030504040204" pitchFamily="34" charset="0"/>
                <a:ea typeface="Tahoma" panose="020B0604030504040204" pitchFamily="34" charset="0"/>
                <a:cs typeface="Tahoma" panose="020B0604030504040204" pitchFamily="34" charset="0"/>
              </a:rPr>
              <a:t> aims to address this gap by developing a web-based real-time chat application using the MERN (MongoDB, Express.js, React.js, Node.js) stack that offers a smooth, responsive interface and enables users to send and receive messages instantly, with features like user authentication, real-time message delivery using </a:t>
            </a:r>
            <a:r>
              <a:rPr lang="en-US" sz="1700" dirty="0" err="1">
                <a:latin typeface="Tahoma" panose="020B0604030504040204" pitchFamily="34" charset="0"/>
                <a:ea typeface="Tahoma" panose="020B0604030504040204" pitchFamily="34" charset="0"/>
                <a:cs typeface="Tahoma" panose="020B0604030504040204" pitchFamily="34" charset="0"/>
              </a:rPr>
              <a:t>WebSockets</a:t>
            </a:r>
            <a:r>
              <a:rPr lang="en-US" sz="1700" dirty="0">
                <a:latin typeface="Tahoma" panose="020B0604030504040204" pitchFamily="34" charset="0"/>
                <a:ea typeface="Tahoma" panose="020B0604030504040204" pitchFamily="34" charset="0"/>
                <a:cs typeface="Tahoma" panose="020B0604030504040204" pitchFamily="34" charset="0"/>
              </a:rPr>
              <a:t>, and a clean, intuitive UI.</a:t>
            </a:r>
          </a:p>
        </p:txBody>
      </p:sp>
    </p:spTree>
    <p:extLst>
      <p:ext uri="{BB962C8B-B14F-4D97-AF65-F5344CB8AC3E}">
        <p14:creationId xmlns:p14="http://schemas.microsoft.com/office/powerpoint/2010/main" val="7262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810918"/>
          </a:xfrm>
        </p:spPr>
        <p:txBody>
          <a:bodyPr>
            <a:normAutofit fontScale="90000"/>
          </a:bodyPr>
          <a:lstStyle/>
          <a:p>
            <a:r>
              <a:rPr lang="en-US" sz="5300" b="1" dirty="0">
                <a:latin typeface="Times New Roman" panose="02020603050405020304" pitchFamily="18" charset="0"/>
                <a:cs typeface="Times New Roman" panose="02020603050405020304" pitchFamily="18" charset="0"/>
              </a:rPr>
              <a:t>INTRODUCTION</a:t>
            </a:r>
            <a:br>
              <a:rPr lang="en-IN" sz="4800" b="1" dirty="0">
                <a:latin typeface="Times New Roman" panose="02020603050405020304" pitchFamily="18" charset="0"/>
                <a:cs typeface="Times New Roman" panose="02020603050405020304" pitchFamily="18" charset="0"/>
              </a:rPr>
            </a:br>
            <a:endParaRPr lang="en-IN" sz="48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705326" y="1787364"/>
            <a:ext cx="8963816" cy="3880773"/>
          </a:xfrm>
        </p:spPr>
        <p:txBody>
          <a:bodyPr>
            <a:normAutofit/>
          </a:bodyPr>
          <a:lstStyle/>
          <a:p>
            <a:pPr algn="just"/>
            <a:r>
              <a:rPr lang="en-US" sz="1700" dirty="0">
                <a:latin typeface="Tahoma" panose="020B0604030504040204" pitchFamily="34" charset="0"/>
                <a:ea typeface="Tahoma" panose="020B0604030504040204" pitchFamily="34" charset="0"/>
                <a:cs typeface="Tahoma" panose="020B0604030504040204" pitchFamily="34" charset="0"/>
              </a:rPr>
              <a:t>Communication has become an integral part of modern life, with instant messaging applications playing a crucial role in connecting people across the globe. As the demand for real-time, responsive, and user-friendly chat platforms grows, there is a continuous need to build efficient systems that cater to these expectations.</a:t>
            </a:r>
          </a:p>
          <a:p>
            <a:pPr algn="just"/>
            <a:r>
              <a:rPr lang="en-US" sz="1700" b="1" dirty="0">
                <a:latin typeface="Tahoma" panose="020B0604030504040204" pitchFamily="34" charset="0"/>
                <a:ea typeface="Tahoma" panose="020B0604030504040204" pitchFamily="34" charset="0"/>
                <a:cs typeface="Tahoma" panose="020B0604030504040204" pitchFamily="34" charset="0"/>
              </a:rPr>
              <a:t>Swish - Real-Time Chat</a:t>
            </a:r>
            <a:r>
              <a:rPr lang="en-US" sz="1700" dirty="0">
                <a:latin typeface="Tahoma" panose="020B0604030504040204" pitchFamily="34" charset="0"/>
                <a:ea typeface="Tahoma" panose="020B0604030504040204" pitchFamily="34" charset="0"/>
                <a:cs typeface="Tahoma" panose="020B0604030504040204" pitchFamily="34" charset="0"/>
              </a:rPr>
              <a:t> is a web-based chat application developed using the MERN stack (MongoDB, Express.js, React.js, and Node.js). It is designed to provide seamless real-time communication between users with features such as user authentication, live message exchange using </a:t>
            </a:r>
            <a:r>
              <a:rPr lang="en-US" sz="1700" dirty="0" err="1">
                <a:latin typeface="Tahoma" panose="020B0604030504040204" pitchFamily="34" charset="0"/>
                <a:ea typeface="Tahoma" panose="020B0604030504040204" pitchFamily="34" charset="0"/>
                <a:cs typeface="Tahoma" panose="020B0604030504040204" pitchFamily="34" charset="0"/>
              </a:rPr>
              <a:t>WebSockets</a:t>
            </a:r>
            <a:r>
              <a:rPr lang="en-US" sz="1700" dirty="0">
                <a:latin typeface="Tahoma" panose="020B0604030504040204" pitchFamily="34" charset="0"/>
                <a:ea typeface="Tahoma" panose="020B0604030504040204" pitchFamily="34" charset="0"/>
                <a:cs typeface="Tahoma" panose="020B0604030504040204" pitchFamily="34" charset="0"/>
              </a:rPr>
              <a:t> (via Socket.io), and an intuitive user interface.</a:t>
            </a:r>
          </a:p>
          <a:p>
            <a:pPr algn="just"/>
            <a:r>
              <a:rPr lang="en-US" sz="1700" dirty="0">
                <a:latin typeface="Tahoma" panose="020B0604030504040204" pitchFamily="34" charset="0"/>
                <a:ea typeface="Tahoma" panose="020B0604030504040204" pitchFamily="34" charset="0"/>
                <a:cs typeface="Tahoma" panose="020B0604030504040204" pitchFamily="34" charset="0"/>
              </a:rPr>
              <a:t>The project focuses on delivering a lightweight yet powerful chatting experience that emphasizes speed, responsiveness, and ease of use. Swish ensures that users can interact in real-time, with messages being delivered and displayed instantly without needing to refresh the page, making it a reliable and efficient communication tool for everyday use.</a:t>
            </a:r>
          </a:p>
        </p:txBody>
      </p:sp>
    </p:spTree>
    <p:extLst>
      <p:ext uri="{BB962C8B-B14F-4D97-AF65-F5344CB8AC3E}">
        <p14:creationId xmlns:p14="http://schemas.microsoft.com/office/powerpoint/2010/main" val="427979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1320800"/>
          </a:xfrm>
        </p:spPr>
        <p:txBody>
          <a:bodyPr>
            <a:normAutofit/>
          </a:bodyPr>
          <a:lstStyle/>
          <a:p>
            <a:r>
              <a:rPr lang="en-US" sz="4800" b="1" dirty="0">
                <a:latin typeface="Times New Roman" panose="02020603050405020304" pitchFamily="18" charset="0"/>
                <a:cs typeface="Times New Roman" panose="02020603050405020304" pitchFamily="18" charset="0"/>
              </a:rPr>
              <a:t>TECHNOLOGIES USED</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677334" y="2160589"/>
            <a:ext cx="2317793" cy="3880773"/>
          </a:xfrm>
        </p:spPr>
        <p:txBody>
          <a:bodyPr>
            <a:normAutofit/>
          </a:bodyPr>
          <a:lstStyle/>
          <a:p>
            <a:pPr algn="just"/>
            <a:r>
              <a:rPr lang="en-US" sz="1900" dirty="0">
                <a:latin typeface="Tahoma" panose="020B0604030504040204" pitchFamily="34" charset="0"/>
                <a:ea typeface="Tahoma" panose="020B0604030504040204" pitchFamily="34" charset="0"/>
                <a:cs typeface="Tahoma" panose="020B0604030504040204" pitchFamily="34" charset="0"/>
              </a:rPr>
              <a:t>Frontend</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React.js</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Tailwind CSS</a:t>
            </a:r>
          </a:p>
          <a:p>
            <a:pPr lvl="1" algn="just">
              <a:buFont typeface="Wingdings" panose="05000000000000000000" pitchFamily="2" charset="2"/>
              <a:buChar char="§"/>
            </a:pPr>
            <a:r>
              <a:rPr lang="en-US" sz="1500" dirty="0" err="1">
                <a:latin typeface="Tahoma" panose="020B0604030504040204" pitchFamily="34" charset="0"/>
                <a:ea typeface="Tahoma" panose="020B0604030504040204" pitchFamily="34" charset="0"/>
                <a:cs typeface="Tahoma" panose="020B0604030504040204" pitchFamily="34" charset="0"/>
              </a:rPr>
              <a:t>daisyUI</a:t>
            </a:r>
            <a:endParaRPr lang="en-US" sz="1500"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r>
              <a:rPr lang="en-US" sz="1500" dirty="0" err="1">
                <a:latin typeface="Tahoma" panose="020B0604030504040204" pitchFamily="34" charset="0"/>
                <a:ea typeface="Tahoma" panose="020B0604030504040204" pitchFamily="34" charset="0"/>
                <a:cs typeface="Tahoma" panose="020B0604030504040204" pitchFamily="34" charset="0"/>
              </a:rPr>
              <a:t>Zustand</a:t>
            </a:r>
            <a:endParaRPr lang="en-US" sz="1500" dirty="0">
              <a:latin typeface="Tahoma" panose="020B0604030504040204" pitchFamily="34" charset="0"/>
              <a:ea typeface="Tahoma" panose="020B0604030504040204" pitchFamily="34" charset="0"/>
              <a:cs typeface="Tahoma" panose="020B0604030504040204" pitchFamily="34" charset="0"/>
            </a:endParaRPr>
          </a:p>
          <a:p>
            <a:pPr lvl="1" algn="just">
              <a:buFont typeface="Wingdings" panose="05000000000000000000" pitchFamily="2" charset="2"/>
              <a:buChar char="§"/>
            </a:pPr>
            <a:r>
              <a:rPr lang="en-US" sz="1500" dirty="0" err="1">
                <a:latin typeface="Tahoma" panose="020B0604030504040204" pitchFamily="34" charset="0"/>
                <a:ea typeface="Tahoma" panose="020B0604030504040204" pitchFamily="34" charset="0"/>
                <a:cs typeface="Tahoma" panose="020B0604030504040204" pitchFamily="34" charset="0"/>
              </a:rPr>
              <a:t>Axios</a:t>
            </a:r>
            <a:endParaRPr lang="en-US" sz="1500"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US" sz="1700" dirty="0">
              <a:latin typeface="Tahoma" panose="020B0604030504040204" pitchFamily="34" charset="0"/>
              <a:ea typeface="Tahoma" panose="020B0604030504040204" pitchFamily="34" charset="0"/>
              <a:cs typeface="Tahoma" panose="020B0604030504040204" pitchFamily="34" charset="0"/>
            </a:endParaRPr>
          </a:p>
        </p:txBody>
      </p:sp>
      <p:sp>
        <p:nvSpPr>
          <p:cNvPr id="35" name="Content Placeholder 2">
            <a:extLst>
              <a:ext uri="{FF2B5EF4-FFF2-40B4-BE49-F238E27FC236}">
                <a16:creationId xmlns:a16="http://schemas.microsoft.com/office/drawing/2014/main" id="{1E1E9EEF-59B5-4491-A2FD-42D885050430}"/>
              </a:ext>
            </a:extLst>
          </p:cNvPr>
          <p:cNvSpPr txBox="1">
            <a:spLocks/>
          </p:cNvSpPr>
          <p:nvPr/>
        </p:nvSpPr>
        <p:spPr>
          <a:xfrm>
            <a:off x="3923303" y="2160589"/>
            <a:ext cx="2317793" cy="173960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900" dirty="0">
                <a:latin typeface="Tahoma" panose="020B0604030504040204" pitchFamily="34" charset="0"/>
                <a:ea typeface="Tahoma" panose="020B0604030504040204" pitchFamily="34" charset="0"/>
                <a:cs typeface="Tahoma" panose="020B0604030504040204" pitchFamily="34" charset="0"/>
              </a:rPr>
              <a:t>Backend</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Node.js</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Express.js</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Socket.io</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Postman</a:t>
            </a:r>
          </a:p>
        </p:txBody>
      </p:sp>
      <p:sp>
        <p:nvSpPr>
          <p:cNvPr id="36" name="Content Placeholder 2">
            <a:extLst>
              <a:ext uri="{FF2B5EF4-FFF2-40B4-BE49-F238E27FC236}">
                <a16:creationId xmlns:a16="http://schemas.microsoft.com/office/drawing/2014/main" id="{AAE0A9AA-2D29-4187-A957-3520AB89211E}"/>
              </a:ext>
            </a:extLst>
          </p:cNvPr>
          <p:cNvSpPr txBox="1">
            <a:spLocks/>
          </p:cNvSpPr>
          <p:nvPr/>
        </p:nvSpPr>
        <p:spPr>
          <a:xfrm>
            <a:off x="6699865" y="2160589"/>
            <a:ext cx="2317793" cy="14876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900" dirty="0">
                <a:latin typeface="Tahoma" panose="020B0604030504040204" pitchFamily="34" charset="0"/>
                <a:ea typeface="Tahoma" panose="020B0604030504040204" pitchFamily="34" charset="0"/>
                <a:cs typeface="Tahoma" panose="020B0604030504040204" pitchFamily="34" charset="0"/>
              </a:rPr>
              <a:t>Database</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MongoDB</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Mongoose</a:t>
            </a:r>
          </a:p>
        </p:txBody>
      </p:sp>
      <p:sp>
        <p:nvSpPr>
          <p:cNvPr id="37" name="Content Placeholder 2">
            <a:extLst>
              <a:ext uri="{FF2B5EF4-FFF2-40B4-BE49-F238E27FC236}">
                <a16:creationId xmlns:a16="http://schemas.microsoft.com/office/drawing/2014/main" id="{9D52948D-68EB-4508-BA86-9D5E7A0D6D11}"/>
              </a:ext>
            </a:extLst>
          </p:cNvPr>
          <p:cNvSpPr txBox="1">
            <a:spLocks/>
          </p:cNvSpPr>
          <p:nvPr/>
        </p:nvSpPr>
        <p:spPr>
          <a:xfrm>
            <a:off x="783866" y="4744700"/>
            <a:ext cx="3666836" cy="14876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900" dirty="0">
                <a:latin typeface="Tahoma" panose="020B0604030504040204" pitchFamily="34" charset="0"/>
                <a:ea typeface="Tahoma" panose="020B0604030504040204" pitchFamily="34" charset="0"/>
                <a:cs typeface="Tahoma" panose="020B0604030504040204" pitchFamily="34" charset="0"/>
              </a:rPr>
              <a:t>Authentication and Security</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JWT(JSON Web Token)</a:t>
            </a:r>
          </a:p>
          <a:p>
            <a:pPr lvl="1" algn="just">
              <a:buFont typeface="Wingdings" panose="05000000000000000000" pitchFamily="2" charset="2"/>
              <a:buChar char="§"/>
            </a:pPr>
            <a:r>
              <a:rPr lang="en-US" sz="1500" dirty="0">
                <a:latin typeface="Tahoma" panose="020B0604030504040204" pitchFamily="34" charset="0"/>
                <a:ea typeface="Tahoma" panose="020B0604030504040204" pitchFamily="34" charset="0"/>
                <a:cs typeface="Tahoma" panose="020B0604030504040204" pitchFamily="34" charset="0"/>
              </a:rPr>
              <a:t>bcrypt.js</a:t>
            </a:r>
          </a:p>
        </p:txBody>
      </p:sp>
    </p:spTree>
    <p:extLst>
      <p:ext uri="{BB962C8B-B14F-4D97-AF65-F5344CB8AC3E}">
        <p14:creationId xmlns:p14="http://schemas.microsoft.com/office/powerpoint/2010/main" val="255462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1320800"/>
          </a:xfrm>
        </p:spPr>
        <p:txBody>
          <a:bodyPr>
            <a:normAutofit fontScale="90000"/>
          </a:bodyPr>
          <a:lstStyle/>
          <a:p>
            <a:r>
              <a:rPr lang="en-US" sz="5300" b="1" dirty="0">
                <a:latin typeface="Times New Roman" panose="02020603050405020304" pitchFamily="18" charset="0"/>
                <a:cs typeface="Times New Roman" panose="02020603050405020304" pitchFamily="18" charset="0"/>
              </a:rPr>
              <a:t>NECESSARY DIAGRAMS</a:t>
            </a:r>
            <a:br>
              <a:rPr lang="en-IN" sz="4800" b="1" dirty="0">
                <a:latin typeface="Times New Roman" panose="02020603050405020304" pitchFamily="18" charset="0"/>
                <a:cs typeface="Times New Roman" panose="02020603050405020304" pitchFamily="18" charset="0"/>
              </a:rPr>
            </a:br>
            <a:br>
              <a:rPr lang="en-IN" sz="4800" b="1" dirty="0">
                <a:latin typeface="Times New Roman" panose="02020603050405020304" pitchFamily="18" charset="0"/>
                <a:cs typeface="Times New Roman" panose="02020603050405020304" pitchFamily="18" charset="0"/>
              </a:rPr>
            </a:br>
            <a:endParaRPr lang="en-IN" sz="4800" b="1" dirty="0">
              <a:latin typeface="Algerian" panose="04020705040A02060702" pitchFamily="82" charset="0"/>
            </a:endParaRPr>
          </a:p>
        </p:txBody>
      </p:sp>
      <p:sp>
        <p:nvSpPr>
          <p:cNvPr id="5" name="Content Placeholder 4">
            <a:extLst>
              <a:ext uri="{FF2B5EF4-FFF2-40B4-BE49-F238E27FC236}">
                <a16:creationId xmlns:a16="http://schemas.microsoft.com/office/drawing/2014/main" id="{E6B68F70-5CDE-4911-9A2E-D8202FEBEC25}"/>
              </a:ext>
            </a:extLst>
          </p:cNvPr>
          <p:cNvSpPr>
            <a:spLocks noGrp="1"/>
          </p:cNvSpPr>
          <p:nvPr>
            <p:ph idx="1"/>
          </p:nvPr>
        </p:nvSpPr>
        <p:spPr>
          <a:xfrm>
            <a:off x="751835" y="1574436"/>
            <a:ext cx="3194870" cy="517296"/>
          </a:xfrm>
        </p:spPr>
        <p:txBody>
          <a:bodyPr/>
          <a:lstStyle/>
          <a:p>
            <a:r>
              <a:rPr lang="en-US" dirty="0"/>
              <a:t>HLD (High-Level Design)</a:t>
            </a:r>
            <a:endParaRPr lang="en-IN" dirty="0"/>
          </a:p>
        </p:txBody>
      </p:sp>
      <p:sp>
        <p:nvSpPr>
          <p:cNvPr id="6" name="Rectangle 2">
            <a:extLst>
              <a:ext uri="{FF2B5EF4-FFF2-40B4-BE49-F238E27FC236}">
                <a16:creationId xmlns:a16="http://schemas.microsoft.com/office/drawing/2014/main" id="{62B072CC-9990-40AF-BBAC-F1335A59C468}"/>
              </a:ext>
            </a:extLst>
          </p:cNvPr>
          <p:cNvSpPr>
            <a:spLocks noChangeArrowheads="1"/>
          </p:cNvSpPr>
          <p:nvPr/>
        </p:nvSpPr>
        <p:spPr bwMode="auto">
          <a:xfrm>
            <a:off x="1614660" y="24446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Content Placeholder 4">
            <a:extLst>
              <a:ext uri="{FF2B5EF4-FFF2-40B4-BE49-F238E27FC236}">
                <a16:creationId xmlns:a16="http://schemas.microsoft.com/office/drawing/2014/main" id="{272157B2-F789-486A-91BF-3C803CCF06EB}"/>
              </a:ext>
            </a:extLst>
          </p:cNvPr>
          <p:cNvSpPr txBox="1">
            <a:spLocks/>
          </p:cNvSpPr>
          <p:nvPr/>
        </p:nvSpPr>
        <p:spPr>
          <a:xfrm>
            <a:off x="5654351" y="1574436"/>
            <a:ext cx="3194870" cy="5172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URL Diagram</a:t>
            </a:r>
            <a:endParaRPr lang="en-IN" dirty="0"/>
          </a:p>
        </p:txBody>
      </p:sp>
      <p:pic>
        <p:nvPicPr>
          <p:cNvPr id="9" name="Picture 1">
            <a:extLst>
              <a:ext uri="{FF2B5EF4-FFF2-40B4-BE49-F238E27FC236}">
                <a16:creationId xmlns:a16="http://schemas.microsoft.com/office/drawing/2014/main" id="{56BB204F-58B8-4105-BC62-61858F3D8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580" y="2088430"/>
            <a:ext cx="2867379" cy="430106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F81E1513-3F38-4E51-8FB5-B7EB71190D26}"/>
              </a:ext>
            </a:extLst>
          </p:cNvPr>
          <p:cNvSpPr>
            <a:spLocks noChangeArrowheads="1"/>
          </p:cNvSpPr>
          <p:nvPr/>
        </p:nvSpPr>
        <p:spPr bwMode="auto">
          <a:xfrm>
            <a:off x="5654351" y="2444618"/>
            <a:ext cx="699253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51" name="Picture 3">
            <a:extLst>
              <a:ext uri="{FF2B5EF4-FFF2-40B4-BE49-F238E27FC236}">
                <a16:creationId xmlns:a16="http://schemas.microsoft.com/office/drawing/2014/main" id="{26B8F242-746F-441C-AF89-7699BDA41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105" y="1939331"/>
            <a:ext cx="3284116" cy="492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7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857571"/>
          </a:xfrm>
        </p:spPr>
        <p:txBody>
          <a:bodyPr>
            <a:normAutofit/>
          </a:bodyPr>
          <a:lstStyle/>
          <a:p>
            <a:r>
              <a:rPr lang="en-US" sz="4800" b="1" dirty="0">
                <a:latin typeface="Times New Roman" panose="02020603050405020304" pitchFamily="18" charset="0"/>
                <a:cs typeface="Times New Roman" panose="02020603050405020304" pitchFamily="18" charset="0"/>
              </a:rPr>
              <a:t>FEATURES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783866" y="1750042"/>
            <a:ext cx="8963816" cy="4314856"/>
          </a:xfrm>
        </p:spPr>
        <p:txBody>
          <a:bodyPr>
            <a:noAutofit/>
          </a:bodyPr>
          <a:lstStyle/>
          <a:p>
            <a:pPr algn="just"/>
            <a:r>
              <a:rPr lang="en-US" sz="1700" dirty="0">
                <a:latin typeface="Tahoma" panose="020B0604030504040204" pitchFamily="34" charset="0"/>
                <a:ea typeface="Tahoma" panose="020B0604030504040204" pitchFamily="34" charset="0"/>
                <a:cs typeface="Tahoma" panose="020B0604030504040204" pitchFamily="34" charset="0"/>
              </a:rPr>
              <a:t>User registration and secure login with JWT authentication</a:t>
            </a:r>
          </a:p>
          <a:p>
            <a:pPr algn="just"/>
            <a:r>
              <a:rPr lang="en-US" sz="1700" dirty="0">
                <a:latin typeface="Tahoma" panose="020B0604030504040204" pitchFamily="34" charset="0"/>
                <a:ea typeface="Tahoma" panose="020B0604030504040204" pitchFamily="34" charset="0"/>
                <a:cs typeface="Tahoma" panose="020B0604030504040204" pitchFamily="34" charset="0"/>
              </a:rPr>
              <a:t>Real-time one-on-one chat functionality using Socket.io</a:t>
            </a:r>
          </a:p>
          <a:p>
            <a:pPr algn="just"/>
            <a:r>
              <a:rPr lang="en-US" sz="1700" dirty="0">
                <a:latin typeface="Tahoma" panose="020B0604030504040204" pitchFamily="34" charset="0"/>
                <a:ea typeface="Tahoma" panose="020B0604030504040204" pitchFamily="34" charset="0"/>
                <a:cs typeface="Tahoma" panose="020B0604030504040204" pitchFamily="34" charset="0"/>
              </a:rPr>
              <a:t>Responsive and intuitive UI built with React.js, Tailwind CSS, and </a:t>
            </a:r>
            <a:r>
              <a:rPr lang="en-US" sz="1700" dirty="0" err="1">
                <a:latin typeface="Tahoma" panose="020B0604030504040204" pitchFamily="34" charset="0"/>
                <a:ea typeface="Tahoma" panose="020B0604030504040204" pitchFamily="34" charset="0"/>
                <a:cs typeface="Tahoma" panose="020B0604030504040204" pitchFamily="34" charset="0"/>
              </a:rPr>
              <a:t>daisyUI</a:t>
            </a:r>
            <a:endParaRPr lang="en-US" sz="1700" dirty="0">
              <a:latin typeface="Tahoma" panose="020B0604030504040204" pitchFamily="34" charset="0"/>
              <a:ea typeface="Tahoma" panose="020B0604030504040204" pitchFamily="34" charset="0"/>
              <a:cs typeface="Tahoma" panose="020B0604030504040204" pitchFamily="34" charset="0"/>
            </a:endParaRPr>
          </a:p>
          <a:p>
            <a:pPr algn="just"/>
            <a:r>
              <a:rPr lang="en-US" sz="1700" dirty="0">
                <a:latin typeface="Tahoma" panose="020B0604030504040204" pitchFamily="34" charset="0"/>
                <a:ea typeface="Tahoma" panose="020B0604030504040204" pitchFamily="34" charset="0"/>
                <a:cs typeface="Tahoma" panose="020B0604030504040204" pitchFamily="34" charset="0"/>
              </a:rPr>
              <a:t>Lightweight state management using </a:t>
            </a:r>
            <a:r>
              <a:rPr lang="en-US" sz="1700" dirty="0" err="1">
                <a:latin typeface="Tahoma" panose="020B0604030504040204" pitchFamily="34" charset="0"/>
                <a:ea typeface="Tahoma" panose="020B0604030504040204" pitchFamily="34" charset="0"/>
                <a:cs typeface="Tahoma" panose="020B0604030504040204" pitchFamily="34" charset="0"/>
              </a:rPr>
              <a:t>Zustand</a:t>
            </a:r>
            <a:r>
              <a:rPr lang="en-US" sz="1700" dirty="0">
                <a:latin typeface="Tahoma" panose="020B0604030504040204" pitchFamily="34" charset="0"/>
                <a:ea typeface="Tahoma" panose="020B0604030504040204" pitchFamily="34" charset="0"/>
                <a:cs typeface="Tahoma" panose="020B0604030504040204" pitchFamily="34" charset="0"/>
              </a:rPr>
              <a:t> for better performance</a:t>
            </a:r>
          </a:p>
          <a:p>
            <a:pPr algn="just"/>
            <a:r>
              <a:rPr lang="en-US" sz="1700" dirty="0">
                <a:latin typeface="Tahoma" panose="020B0604030504040204" pitchFamily="34" charset="0"/>
                <a:ea typeface="Tahoma" panose="020B0604030504040204" pitchFamily="34" charset="0"/>
                <a:cs typeface="Tahoma" panose="020B0604030504040204" pitchFamily="34" charset="0"/>
              </a:rPr>
              <a:t>Display of online users and chat history</a:t>
            </a:r>
          </a:p>
          <a:p>
            <a:pPr algn="just"/>
            <a:r>
              <a:rPr lang="en-US" sz="1700" dirty="0">
                <a:latin typeface="Tahoma" panose="020B0604030504040204" pitchFamily="34" charset="0"/>
                <a:ea typeface="Tahoma" panose="020B0604030504040204" pitchFamily="34" charset="0"/>
                <a:cs typeface="Tahoma" panose="020B0604030504040204" pitchFamily="34" charset="0"/>
              </a:rPr>
              <a:t>Instant message delivery without page refresh</a:t>
            </a:r>
          </a:p>
          <a:p>
            <a:pPr algn="just"/>
            <a:r>
              <a:rPr lang="en-US" sz="1700" dirty="0">
                <a:latin typeface="Tahoma" panose="020B0604030504040204" pitchFamily="34" charset="0"/>
                <a:ea typeface="Tahoma" panose="020B0604030504040204" pitchFamily="34" charset="0"/>
                <a:cs typeface="Tahoma" panose="020B0604030504040204" pitchFamily="34" charset="0"/>
              </a:rPr>
              <a:t>Password encryption using bcrypt.js for added security</a:t>
            </a:r>
          </a:p>
          <a:p>
            <a:pPr algn="just"/>
            <a:r>
              <a:rPr lang="en-US" sz="1700" dirty="0">
                <a:latin typeface="Tahoma" panose="020B0604030504040204" pitchFamily="34" charset="0"/>
                <a:ea typeface="Tahoma" panose="020B0604030504040204" pitchFamily="34" charset="0"/>
                <a:cs typeface="Tahoma" panose="020B0604030504040204" pitchFamily="34" charset="0"/>
              </a:rPr>
              <a:t>MongoDB integration for storing user data and chat messages</a:t>
            </a:r>
          </a:p>
          <a:p>
            <a:pPr algn="just"/>
            <a:r>
              <a:rPr lang="en-US" sz="1700" dirty="0">
                <a:latin typeface="Tahoma" panose="020B0604030504040204" pitchFamily="34" charset="0"/>
                <a:ea typeface="Tahoma" panose="020B0604030504040204" pitchFamily="34" charset="0"/>
                <a:cs typeface="Tahoma" panose="020B0604030504040204" pitchFamily="34" charset="0"/>
              </a:rPr>
              <a:t>Organized and readable chat interface with timestamps</a:t>
            </a:r>
          </a:p>
          <a:p>
            <a:pPr algn="just"/>
            <a:r>
              <a:rPr lang="en-US" sz="1700" dirty="0">
                <a:latin typeface="Tahoma" panose="020B0604030504040204" pitchFamily="34" charset="0"/>
                <a:ea typeface="Tahoma" panose="020B0604030504040204" pitchFamily="34" charset="0"/>
                <a:cs typeface="Tahoma" panose="020B0604030504040204" pitchFamily="34" charset="0"/>
              </a:rPr>
              <a:t>Clean code architecture for scalability and maintainability</a:t>
            </a:r>
          </a:p>
        </p:txBody>
      </p:sp>
    </p:spTree>
    <p:extLst>
      <p:ext uri="{BB962C8B-B14F-4D97-AF65-F5344CB8AC3E}">
        <p14:creationId xmlns:p14="http://schemas.microsoft.com/office/powerpoint/2010/main" val="17954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904224"/>
          </a:xfrm>
        </p:spPr>
        <p:txBody>
          <a:bodyPr>
            <a:normAutofit/>
          </a:bodyPr>
          <a:lstStyle/>
          <a:p>
            <a:r>
              <a:rPr lang="en-US" sz="4800" b="1" dirty="0">
                <a:latin typeface="Times New Roman" panose="02020603050405020304" pitchFamily="18" charset="0"/>
                <a:cs typeface="Times New Roman" panose="02020603050405020304" pitchFamily="18" charset="0"/>
              </a:rPr>
              <a:t>CHALLENGES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677335" y="1703389"/>
            <a:ext cx="8963816" cy="4716072"/>
          </a:xfrm>
        </p:spPr>
        <p:txBody>
          <a:bodyPr>
            <a:noAutofit/>
          </a:bodyPr>
          <a:lstStyle/>
          <a:p>
            <a:pPr algn="just"/>
            <a:r>
              <a:rPr lang="en-US" sz="1700" dirty="0">
                <a:latin typeface="Tahoma" panose="020B0604030504040204" pitchFamily="34" charset="0"/>
                <a:ea typeface="Tahoma" panose="020B0604030504040204" pitchFamily="34" charset="0"/>
                <a:cs typeface="Tahoma" panose="020B0604030504040204" pitchFamily="34" charset="0"/>
              </a:rPr>
              <a:t>Implementing real-time communication and ensuring consistent message delivery using Socket.io</a:t>
            </a:r>
          </a:p>
          <a:p>
            <a:pPr algn="just"/>
            <a:r>
              <a:rPr lang="en-US" sz="1700" dirty="0">
                <a:latin typeface="Tahoma" panose="020B0604030504040204" pitchFamily="34" charset="0"/>
                <a:ea typeface="Tahoma" panose="020B0604030504040204" pitchFamily="34" charset="0"/>
                <a:cs typeface="Tahoma" panose="020B0604030504040204" pitchFamily="34" charset="0"/>
              </a:rPr>
              <a:t>Managing authentication securely with JWT while protecting sensitive user data</a:t>
            </a:r>
          </a:p>
          <a:p>
            <a:pPr algn="just"/>
            <a:r>
              <a:rPr lang="en-US" sz="1700" dirty="0">
                <a:latin typeface="Tahoma" panose="020B0604030504040204" pitchFamily="34" charset="0"/>
                <a:ea typeface="Tahoma" panose="020B0604030504040204" pitchFamily="34" charset="0"/>
                <a:cs typeface="Tahoma" panose="020B0604030504040204" pitchFamily="34" charset="0"/>
              </a:rPr>
              <a:t>Structuring the backend efficiently to handle multiple concurrent socket connections</a:t>
            </a:r>
          </a:p>
          <a:p>
            <a:pPr algn="just"/>
            <a:r>
              <a:rPr lang="en-US" sz="1700" dirty="0">
                <a:latin typeface="Tahoma" panose="020B0604030504040204" pitchFamily="34" charset="0"/>
                <a:ea typeface="Tahoma" panose="020B0604030504040204" pitchFamily="34" charset="0"/>
                <a:cs typeface="Tahoma" panose="020B0604030504040204" pitchFamily="34" charset="0"/>
              </a:rPr>
              <a:t>Handling state management across components using </a:t>
            </a:r>
            <a:r>
              <a:rPr lang="en-US" sz="1700" dirty="0" err="1">
                <a:latin typeface="Tahoma" panose="020B0604030504040204" pitchFamily="34" charset="0"/>
                <a:ea typeface="Tahoma" panose="020B0604030504040204" pitchFamily="34" charset="0"/>
                <a:cs typeface="Tahoma" panose="020B0604030504040204" pitchFamily="34" charset="0"/>
              </a:rPr>
              <a:t>Zustand</a:t>
            </a:r>
            <a:r>
              <a:rPr lang="en-US" sz="1700" dirty="0">
                <a:latin typeface="Tahoma" panose="020B0604030504040204" pitchFamily="34" charset="0"/>
                <a:ea typeface="Tahoma" panose="020B0604030504040204" pitchFamily="34" charset="0"/>
                <a:cs typeface="Tahoma" panose="020B0604030504040204" pitchFamily="34" charset="0"/>
              </a:rPr>
              <a:t> without performance lags</a:t>
            </a:r>
          </a:p>
          <a:p>
            <a:pPr algn="just"/>
            <a:r>
              <a:rPr lang="en-US" sz="1700" dirty="0">
                <a:latin typeface="Tahoma" panose="020B0604030504040204" pitchFamily="34" charset="0"/>
                <a:ea typeface="Tahoma" panose="020B0604030504040204" pitchFamily="34" charset="0"/>
                <a:cs typeface="Tahoma" panose="020B0604030504040204" pitchFamily="34" charset="0"/>
              </a:rPr>
              <a:t>Designing a responsive and user-friendly UI that works well on different screen sizes</a:t>
            </a:r>
          </a:p>
          <a:p>
            <a:pPr algn="just"/>
            <a:r>
              <a:rPr lang="en-US" sz="1700" dirty="0">
                <a:latin typeface="Tahoma" panose="020B0604030504040204" pitchFamily="34" charset="0"/>
                <a:ea typeface="Tahoma" panose="020B0604030504040204" pitchFamily="34" charset="0"/>
                <a:cs typeface="Tahoma" panose="020B0604030504040204" pitchFamily="34" charset="0"/>
              </a:rPr>
              <a:t>Syncing frontend and backend data flows, especially during live chat updates</a:t>
            </a:r>
          </a:p>
          <a:p>
            <a:pPr algn="just"/>
            <a:r>
              <a:rPr lang="en-US" sz="1700" dirty="0">
                <a:latin typeface="Tahoma" panose="020B0604030504040204" pitchFamily="34" charset="0"/>
                <a:ea typeface="Tahoma" panose="020B0604030504040204" pitchFamily="34" charset="0"/>
                <a:cs typeface="Tahoma" panose="020B0604030504040204" pitchFamily="34" charset="0"/>
              </a:rPr>
              <a:t>Ensuring database consistency and managing relationships between users and messages in MongoDB</a:t>
            </a:r>
          </a:p>
          <a:p>
            <a:pPr algn="just"/>
            <a:r>
              <a:rPr lang="en-US" sz="1700" dirty="0">
                <a:latin typeface="Tahoma" panose="020B0604030504040204" pitchFamily="34" charset="0"/>
                <a:ea typeface="Tahoma" panose="020B0604030504040204" pitchFamily="34" charset="0"/>
                <a:cs typeface="Tahoma" panose="020B0604030504040204" pitchFamily="34" charset="0"/>
              </a:rPr>
              <a:t>Integrating Tailwind CSS with </a:t>
            </a:r>
            <a:r>
              <a:rPr lang="en-US" sz="1700" dirty="0" err="1">
                <a:latin typeface="Tahoma" panose="020B0604030504040204" pitchFamily="34" charset="0"/>
                <a:ea typeface="Tahoma" panose="020B0604030504040204" pitchFamily="34" charset="0"/>
                <a:cs typeface="Tahoma" panose="020B0604030504040204" pitchFamily="34" charset="0"/>
              </a:rPr>
              <a:t>daisyUI</a:t>
            </a:r>
            <a:r>
              <a:rPr lang="en-US" sz="1700" dirty="0">
                <a:latin typeface="Tahoma" panose="020B0604030504040204" pitchFamily="34" charset="0"/>
                <a:ea typeface="Tahoma" panose="020B0604030504040204" pitchFamily="34" charset="0"/>
                <a:cs typeface="Tahoma" panose="020B0604030504040204" pitchFamily="34" charset="0"/>
              </a:rPr>
              <a:t> components for a clean and aesthetic design</a:t>
            </a:r>
          </a:p>
        </p:txBody>
      </p:sp>
    </p:spTree>
    <p:extLst>
      <p:ext uri="{BB962C8B-B14F-4D97-AF65-F5344CB8AC3E}">
        <p14:creationId xmlns:p14="http://schemas.microsoft.com/office/powerpoint/2010/main" val="105475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CC4D-075E-4162-9C4A-AAD5907F2A81}"/>
              </a:ext>
            </a:extLst>
          </p:cNvPr>
          <p:cNvSpPr>
            <a:spLocks noGrp="1"/>
          </p:cNvSpPr>
          <p:nvPr>
            <p:ph type="title"/>
          </p:nvPr>
        </p:nvSpPr>
        <p:spPr>
          <a:xfrm>
            <a:off x="783866" y="653988"/>
            <a:ext cx="8596668" cy="904224"/>
          </a:xfrm>
        </p:spPr>
        <p:txBody>
          <a:bodyPr>
            <a:normAutofit/>
          </a:bodyPr>
          <a:lstStyle/>
          <a:p>
            <a:r>
              <a:rPr lang="en-US" sz="4800" b="1" dirty="0">
                <a:latin typeface="Times New Roman" panose="02020603050405020304" pitchFamily="18" charset="0"/>
                <a:cs typeface="Times New Roman" panose="02020603050405020304" pitchFamily="18" charset="0"/>
              </a:rPr>
              <a:t>LIMITATIONS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0D4FC7-8E4D-4BBC-AB86-3579EE05177F}"/>
              </a:ext>
            </a:extLst>
          </p:cNvPr>
          <p:cNvSpPr>
            <a:spLocks noGrp="1"/>
          </p:cNvSpPr>
          <p:nvPr>
            <p:ph idx="1"/>
          </p:nvPr>
        </p:nvSpPr>
        <p:spPr>
          <a:xfrm>
            <a:off x="677335" y="1703389"/>
            <a:ext cx="8963816" cy="4716072"/>
          </a:xfrm>
        </p:spPr>
        <p:txBody>
          <a:bodyPr>
            <a:noAutofit/>
          </a:bodyPr>
          <a:lstStyle/>
          <a:p>
            <a:pPr algn="just"/>
            <a:r>
              <a:rPr lang="en-US" sz="1700" dirty="0">
                <a:latin typeface="Tahoma" panose="020B0604030504040204" pitchFamily="34" charset="0"/>
                <a:ea typeface="Tahoma" panose="020B0604030504040204" pitchFamily="34" charset="0"/>
                <a:cs typeface="Tahoma" panose="020B0604030504040204" pitchFamily="34" charset="0"/>
              </a:rPr>
              <a:t>Messages are not end-to-end encrypted, posing security concerns</a:t>
            </a:r>
          </a:p>
          <a:p>
            <a:pPr algn="just"/>
            <a:r>
              <a:rPr lang="en-US" sz="1700" dirty="0">
                <a:latin typeface="Tahoma" panose="020B0604030504040204" pitchFamily="34" charset="0"/>
                <a:ea typeface="Tahoma" panose="020B0604030504040204" pitchFamily="34" charset="0"/>
                <a:cs typeface="Tahoma" panose="020B0604030504040204" pitchFamily="34" charset="0"/>
              </a:rPr>
              <a:t>No offline support or Progressive Web App (PWA) features</a:t>
            </a:r>
          </a:p>
          <a:p>
            <a:pPr algn="just"/>
            <a:r>
              <a:rPr lang="en-US" sz="1700" dirty="0">
                <a:latin typeface="Tahoma" panose="020B0604030504040204" pitchFamily="34" charset="0"/>
                <a:ea typeface="Tahoma" panose="020B0604030504040204" pitchFamily="34" charset="0"/>
                <a:cs typeface="Tahoma" panose="020B0604030504040204" pitchFamily="34" charset="0"/>
              </a:rPr>
              <a:t>User interface may not be fully responsive across all devices</a:t>
            </a:r>
          </a:p>
          <a:p>
            <a:pPr algn="just"/>
            <a:r>
              <a:rPr lang="en-US" sz="1700" dirty="0">
                <a:latin typeface="Tahoma" panose="020B0604030504040204" pitchFamily="34" charset="0"/>
                <a:ea typeface="Tahoma" panose="020B0604030504040204" pitchFamily="34" charset="0"/>
                <a:cs typeface="Tahoma" panose="020B0604030504040204" pitchFamily="34" charset="0"/>
              </a:rPr>
              <a:t>No typing indicator or message read receipts implemented</a:t>
            </a:r>
          </a:p>
          <a:p>
            <a:pPr algn="just"/>
            <a:r>
              <a:rPr lang="en-US" sz="1700" dirty="0">
                <a:latin typeface="Tahoma" panose="020B0604030504040204" pitchFamily="34" charset="0"/>
                <a:ea typeface="Tahoma" panose="020B0604030504040204" pitchFamily="34" charset="0"/>
                <a:cs typeface="Tahoma" panose="020B0604030504040204" pitchFamily="34" charset="0"/>
              </a:rPr>
              <a:t>Limited authentication features (e.g., no 2FA or password reset)</a:t>
            </a:r>
          </a:p>
          <a:p>
            <a:pPr algn="just"/>
            <a:r>
              <a:rPr lang="en-US" sz="1700" dirty="0">
                <a:latin typeface="Tahoma" panose="020B0604030504040204" pitchFamily="34" charset="0"/>
                <a:ea typeface="Tahoma" panose="020B0604030504040204" pitchFamily="34" charset="0"/>
                <a:cs typeface="Tahoma" panose="020B0604030504040204" pitchFamily="34" charset="0"/>
              </a:rPr>
              <a:t>Group chat functionality may be basic or unavailable</a:t>
            </a:r>
          </a:p>
          <a:p>
            <a:pPr algn="just"/>
            <a:r>
              <a:rPr lang="en-US" sz="1700" dirty="0">
                <a:latin typeface="Tahoma" panose="020B0604030504040204" pitchFamily="34" charset="0"/>
                <a:ea typeface="Tahoma" panose="020B0604030504040204" pitchFamily="34" charset="0"/>
                <a:cs typeface="Tahoma" panose="020B0604030504040204" pitchFamily="34" charset="0"/>
              </a:rPr>
              <a:t>Notifications may not work without background service integration</a:t>
            </a:r>
          </a:p>
        </p:txBody>
      </p:sp>
    </p:spTree>
    <p:extLst>
      <p:ext uri="{BB962C8B-B14F-4D97-AF65-F5344CB8AC3E}">
        <p14:creationId xmlns:p14="http://schemas.microsoft.com/office/powerpoint/2010/main" val="10234288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680</TotalTime>
  <Words>1076</Words>
  <Application>Microsoft Office PowerPoint</Application>
  <PresentationFormat>Widescreen</PresentationFormat>
  <Paragraphs>128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Calibri</vt:lpstr>
      <vt:lpstr>Tahoma</vt:lpstr>
      <vt:lpstr>Times New Roman</vt:lpstr>
      <vt:lpstr>Trebuchet MS</vt:lpstr>
      <vt:lpstr>Wingdings</vt:lpstr>
      <vt:lpstr>Wingdings 3</vt:lpstr>
      <vt:lpstr>Facet</vt:lpstr>
      <vt:lpstr> MAJOR PROJECT-II  PRESENTATION ON  Swish – real time chat  </vt:lpstr>
      <vt:lpstr>OUTLINES</vt:lpstr>
      <vt:lpstr>PROBLEM STATEMENT </vt:lpstr>
      <vt:lpstr>INTRODUCTION </vt:lpstr>
      <vt:lpstr>TECHNOLOGIES USED</vt:lpstr>
      <vt:lpstr>NECESSARY DIAGRAMS  </vt:lpstr>
      <vt:lpstr>FEATURES</vt:lpstr>
      <vt:lpstr>CHALLENGES</vt:lpstr>
      <vt:lpstr>LIMITATIONS</vt:lpstr>
      <vt:lpstr>SCREENSHOTS</vt:lpstr>
      <vt:lpstr>CONCLUSION</vt:lpstr>
      <vt:lpstr>FUTURE ENHANCEMENT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Biswajeet Sahu</dc:creator>
  <cp:lastModifiedBy>jeetp</cp:lastModifiedBy>
  <cp:revision>202</cp:revision>
  <dcterms:created xsi:type="dcterms:W3CDTF">2025-03-28T05:14:41Z</dcterms:created>
  <dcterms:modified xsi:type="dcterms:W3CDTF">2025-04-09T16:57:14Z</dcterms:modified>
</cp:coreProperties>
</file>