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5" r:id="rId3"/>
    <p:sldId id="266" r:id="rId4"/>
    <p:sldId id="271" r:id="rId5"/>
    <p:sldId id="272" r:id="rId6"/>
    <p:sldId id="283" r:id="rId7"/>
    <p:sldId id="267" r:id="rId8"/>
    <p:sldId id="269" r:id="rId9"/>
    <p:sldId id="287" r:id="rId10"/>
    <p:sldId id="268" r:id="rId11"/>
    <p:sldId id="270" r:id="rId12"/>
    <p:sldId id="285" r:id="rId13"/>
    <p:sldId id="284" r:id="rId14"/>
    <p:sldId id="273" r:id="rId15"/>
    <p:sldId id="274" r:id="rId16"/>
    <p:sldId id="275" r:id="rId17"/>
    <p:sldId id="288" r:id="rId18"/>
    <p:sldId id="289" r:id="rId19"/>
    <p:sldId id="276" r:id="rId20"/>
    <p:sldId id="278" r:id="rId21"/>
    <p:sldId id="279" r:id="rId22"/>
    <p:sldId id="282" r:id="rId23"/>
    <p:sldId id="280" r:id="rId24"/>
    <p:sldId id="281"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6" autoAdjust="0"/>
    <p:restoredTop sz="94660"/>
  </p:normalViewPr>
  <p:slideViewPr>
    <p:cSldViewPr snapToGrid="0">
      <p:cViewPr varScale="1">
        <p:scale>
          <a:sx n="94" d="100"/>
          <a:sy n="94" d="100"/>
        </p:scale>
        <p:origin x="2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70120CD-26D7-4191-992B-F46778735F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7CF4EB-B5D7-48CF-BD7C-8698AA4BACF8}">
      <dgm:prSet/>
      <dgm:spPr/>
      <dgm:t>
        <a:bodyPr/>
        <a:lstStyle/>
        <a:p>
          <a:r>
            <a:rPr lang="en-US"/>
            <a:t>Respect the H1 – H6 tags</a:t>
          </a:r>
        </a:p>
      </dgm:t>
    </dgm:pt>
    <dgm:pt modelId="{C41BB601-1174-46CD-95DD-C3EFCC6C165B}" type="parTrans" cxnId="{7C591170-7226-41C2-B8A2-88BD6F3CF0EA}">
      <dgm:prSet/>
      <dgm:spPr/>
      <dgm:t>
        <a:bodyPr/>
        <a:lstStyle/>
        <a:p>
          <a:endParaRPr lang="en-US"/>
        </a:p>
      </dgm:t>
    </dgm:pt>
    <dgm:pt modelId="{1ABF636F-F4FC-4040-AF41-ACE91374FB92}" type="sibTrans" cxnId="{7C591170-7226-41C2-B8A2-88BD6F3CF0EA}">
      <dgm:prSet/>
      <dgm:spPr/>
      <dgm:t>
        <a:bodyPr/>
        <a:lstStyle/>
        <a:p>
          <a:endParaRPr lang="en-US"/>
        </a:p>
      </dgm:t>
    </dgm:pt>
    <dgm:pt modelId="{000D57BD-F33E-43BD-B295-0C13C3D0DA09}">
      <dgm:prSet/>
      <dgm:spPr/>
      <dgm:t>
        <a:bodyPr/>
        <a:lstStyle/>
        <a:p>
          <a:r>
            <a:rPr lang="en-US"/>
            <a:t>You should only have 1 H1 tag on the page as the main heading</a:t>
          </a:r>
        </a:p>
      </dgm:t>
    </dgm:pt>
    <dgm:pt modelId="{A8615F55-E57B-4B3B-BCF0-A006F47A9D10}" type="parTrans" cxnId="{28D9C6ED-A3E6-4325-A4CC-BFEC4DED68A1}">
      <dgm:prSet/>
      <dgm:spPr/>
      <dgm:t>
        <a:bodyPr/>
        <a:lstStyle/>
        <a:p>
          <a:endParaRPr lang="en-US"/>
        </a:p>
      </dgm:t>
    </dgm:pt>
    <dgm:pt modelId="{7E53488E-6569-4357-9778-D7FDE03B6B63}" type="sibTrans" cxnId="{28D9C6ED-A3E6-4325-A4CC-BFEC4DED68A1}">
      <dgm:prSet/>
      <dgm:spPr/>
      <dgm:t>
        <a:bodyPr/>
        <a:lstStyle/>
        <a:p>
          <a:endParaRPr lang="en-US"/>
        </a:p>
      </dgm:t>
    </dgm:pt>
    <dgm:pt modelId="{3DC33AC2-27BF-41A1-B852-02280D058832}">
      <dgm:prSet/>
      <dgm:spPr/>
      <dgm:t>
        <a:bodyPr/>
        <a:lstStyle/>
        <a:p>
          <a:r>
            <a:rPr lang="en-US"/>
            <a:t>Use the other heading tags in order as subheadings (h2), sub-subheadings (h3), etc.</a:t>
          </a:r>
        </a:p>
      </dgm:t>
    </dgm:pt>
    <dgm:pt modelId="{080B7228-CCD3-4770-9CAD-47CD2489BD9F}" type="parTrans" cxnId="{3281F27A-7D8F-4145-B1A7-212D4293BF2B}">
      <dgm:prSet/>
      <dgm:spPr/>
      <dgm:t>
        <a:bodyPr/>
        <a:lstStyle/>
        <a:p>
          <a:endParaRPr lang="en-US"/>
        </a:p>
      </dgm:t>
    </dgm:pt>
    <dgm:pt modelId="{AE13F16E-FE79-474F-9854-577497EB96EE}" type="sibTrans" cxnId="{3281F27A-7D8F-4145-B1A7-212D4293BF2B}">
      <dgm:prSet/>
      <dgm:spPr/>
      <dgm:t>
        <a:bodyPr/>
        <a:lstStyle/>
        <a:p>
          <a:endParaRPr lang="en-US"/>
        </a:p>
      </dgm:t>
    </dgm:pt>
    <dgm:pt modelId="{59A745D9-B825-4DEB-9A22-AC541226061E}" type="pres">
      <dgm:prSet presAssocID="{E70120CD-26D7-4191-992B-F46778735F9F}" presName="root" presStyleCnt="0">
        <dgm:presLayoutVars>
          <dgm:dir/>
          <dgm:resizeHandles val="exact"/>
        </dgm:presLayoutVars>
      </dgm:prSet>
      <dgm:spPr/>
    </dgm:pt>
    <dgm:pt modelId="{B0679D0C-A30D-4A57-A5A3-5AC086E09968}" type="pres">
      <dgm:prSet presAssocID="{7A7CF4EB-B5D7-48CF-BD7C-8698AA4BACF8}" presName="compNode" presStyleCnt="0"/>
      <dgm:spPr/>
    </dgm:pt>
    <dgm:pt modelId="{5EF2E743-F5D6-4902-A689-5C9321ADA1A3}" type="pres">
      <dgm:prSet presAssocID="{7A7CF4EB-B5D7-48CF-BD7C-8698AA4BACF8}" presName="bgRect" presStyleLbl="bgShp" presStyleIdx="0" presStyleCnt="3"/>
      <dgm:spPr/>
    </dgm:pt>
    <dgm:pt modelId="{3F429C7A-04A3-4741-87D1-AA3CA65D37C5}" type="pres">
      <dgm:prSet presAssocID="{7A7CF4EB-B5D7-48CF-BD7C-8698AA4BAC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A8F25CDF-C7C7-4A93-8BC2-3E3C7FC33192}" type="pres">
      <dgm:prSet presAssocID="{7A7CF4EB-B5D7-48CF-BD7C-8698AA4BACF8}" presName="spaceRect" presStyleCnt="0"/>
      <dgm:spPr/>
    </dgm:pt>
    <dgm:pt modelId="{F5DCA830-EBC1-4E72-AE58-0DC9A8652959}" type="pres">
      <dgm:prSet presAssocID="{7A7CF4EB-B5D7-48CF-BD7C-8698AA4BACF8}" presName="parTx" presStyleLbl="revTx" presStyleIdx="0" presStyleCnt="3">
        <dgm:presLayoutVars>
          <dgm:chMax val="0"/>
          <dgm:chPref val="0"/>
        </dgm:presLayoutVars>
      </dgm:prSet>
      <dgm:spPr/>
    </dgm:pt>
    <dgm:pt modelId="{E5487B81-0079-4949-A418-32F5E217DDB1}" type="pres">
      <dgm:prSet presAssocID="{1ABF636F-F4FC-4040-AF41-ACE91374FB92}" presName="sibTrans" presStyleCnt="0"/>
      <dgm:spPr/>
    </dgm:pt>
    <dgm:pt modelId="{9F6697AB-8078-4510-94A2-A0270521525A}" type="pres">
      <dgm:prSet presAssocID="{000D57BD-F33E-43BD-B295-0C13C3D0DA09}" presName="compNode" presStyleCnt="0"/>
      <dgm:spPr/>
    </dgm:pt>
    <dgm:pt modelId="{59FE6026-FB45-4509-A97E-70CF175388BB}" type="pres">
      <dgm:prSet presAssocID="{000D57BD-F33E-43BD-B295-0C13C3D0DA09}" presName="bgRect" presStyleLbl="bgShp" presStyleIdx="1" presStyleCnt="3"/>
      <dgm:spPr/>
    </dgm:pt>
    <dgm:pt modelId="{6AFF5658-0F8A-427E-B301-6CF3F708D09B}" type="pres">
      <dgm:prSet presAssocID="{000D57BD-F33E-43BD-B295-0C13C3D0DA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1A98BFB-19AF-492C-BC26-84BE23176B72}" type="pres">
      <dgm:prSet presAssocID="{000D57BD-F33E-43BD-B295-0C13C3D0DA09}" presName="spaceRect" presStyleCnt="0"/>
      <dgm:spPr/>
    </dgm:pt>
    <dgm:pt modelId="{1050FAC6-D946-4A89-A4D7-259788577A30}" type="pres">
      <dgm:prSet presAssocID="{000D57BD-F33E-43BD-B295-0C13C3D0DA09}" presName="parTx" presStyleLbl="revTx" presStyleIdx="1" presStyleCnt="3">
        <dgm:presLayoutVars>
          <dgm:chMax val="0"/>
          <dgm:chPref val="0"/>
        </dgm:presLayoutVars>
      </dgm:prSet>
      <dgm:spPr/>
    </dgm:pt>
    <dgm:pt modelId="{7B9B6161-3310-4073-98E2-6F513CAD953A}" type="pres">
      <dgm:prSet presAssocID="{7E53488E-6569-4357-9778-D7FDE03B6B63}" presName="sibTrans" presStyleCnt="0"/>
      <dgm:spPr/>
    </dgm:pt>
    <dgm:pt modelId="{B500988F-09F4-4034-8AAA-AAB0FA5D0C1B}" type="pres">
      <dgm:prSet presAssocID="{3DC33AC2-27BF-41A1-B852-02280D058832}" presName="compNode" presStyleCnt="0"/>
      <dgm:spPr/>
    </dgm:pt>
    <dgm:pt modelId="{7C238A3C-9F28-4C7C-ABC1-9C72F4403831}" type="pres">
      <dgm:prSet presAssocID="{3DC33AC2-27BF-41A1-B852-02280D058832}" presName="bgRect" presStyleLbl="bgShp" presStyleIdx="2" presStyleCnt="3"/>
      <dgm:spPr/>
    </dgm:pt>
    <dgm:pt modelId="{8A60870F-239D-48F1-9669-23690F7B8278}" type="pres">
      <dgm:prSet presAssocID="{3DC33AC2-27BF-41A1-B852-02280D0588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8AEBEA61-D8E2-4153-8F5D-7D01D0B990B4}" type="pres">
      <dgm:prSet presAssocID="{3DC33AC2-27BF-41A1-B852-02280D058832}" presName="spaceRect" presStyleCnt="0"/>
      <dgm:spPr/>
    </dgm:pt>
    <dgm:pt modelId="{CA363C41-68D5-45D6-BB62-387DBAA2D915}" type="pres">
      <dgm:prSet presAssocID="{3DC33AC2-27BF-41A1-B852-02280D058832}" presName="parTx" presStyleLbl="revTx" presStyleIdx="2" presStyleCnt="3">
        <dgm:presLayoutVars>
          <dgm:chMax val="0"/>
          <dgm:chPref val="0"/>
        </dgm:presLayoutVars>
      </dgm:prSet>
      <dgm:spPr/>
    </dgm:pt>
  </dgm:ptLst>
  <dgm:cxnLst>
    <dgm:cxn modelId="{91CCB036-738C-485C-875D-72A21DDBFA4D}" type="presOf" srcId="{000D57BD-F33E-43BD-B295-0C13C3D0DA09}" destId="{1050FAC6-D946-4A89-A4D7-259788577A30}" srcOrd="0" destOrd="0" presId="urn:microsoft.com/office/officeart/2018/2/layout/IconVerticalSolidList"/>
    <dgm:cxn modelId="{C9D74F3A-98DD-4644-BC55-52221DD64615}" type="presOf" srcId="{3DC33AC2-27BF-41A1-B852-02280D058832}" destId="{CA363C41-68D5-45D6-BB62-387DBAA2D915}" srcOrd="0" destOrd="0" presId="urn:microsoft.com/office/officeart/2018/2/layout/IconVerticalSolidList"/>
    <dgm:cxn modelId="{7C591170-7226-41C2-B8A2-88BD6F3CF0EA}" srcId="{E70120CD-26D7-4191-992B-F46778735F9F}" destId="{7A7CF4EB-B5D7-48CF-BD7C-8698AA4BACF8}" srcOrd="0" destOrd="0" parTransId="{C41BB601-1174-46CD-95DD-C3EFCC6C165B}" sibTransId="{1ABF636F-F4FC-4040-AF41-ACE91374FB92}"/>
    <dgm:cxn modelId="{3281F27A-7D8F-4145-B1A7-212D4293BF2B}" srcId="{E70120CD-26D7-4191-992B-F46778735F9F}" destId="{3DC33AC2-27BF-41A1-B852-02280D058832}" srcOrd="2" destOrd="0" parTransId="{080B7228-CCD3-4770-9CAD-47CD2489BD9F}" sibTransId="{AE13F16E-FE79-474F-9854-577497EB96EE}"/>
    <dgm:cxn modelId="{11328294-3847-4BBA-AD10-0B9087F93099}" type="presOf" srcId="{7A7CF4EB-B5D7-48CF-BD7C-8698AA4BACF8}" destId="{F5DCA830-EBC1-4E72-AE58-0DC9A8652959}" srcOrd="0" destOrd="0" presId="urn:microsoft.com/office/officeart/2018/2/layout/IconVerticalSolidList"/>
    <dgm:cxn modelId="{28D9C6ED-A3E6-4325-A4CC-BFEC4DED68A1}" srcId="{E70120CD-26D7-4191-992B-F46778735F9F}" destId="{000D57BD-F33E-43BD-B295-0C13C3D0DA09}" srcOrd="1" destOrd="0" parTransId="{A8615F55-E57B-4B3B-BCF0-A006F47A9D10}" sibTransId="{7E53488E-6569-4357-9778-D7FDE03B6B63}"/>
    <dgm:cxn modelId="{6EC624FE-B9BB-44C6-8A4B-EEB011A478AE}" type="presOf" srcId="{E70120CD-26D7-4191-992B-F46778735F9F}" destId="{59A745D9-B825-4DEB-9A22-AC541226061E}" srcOrd="0" destOrd="0" presId="urn:microsoft.com/office/officeart/2018/2/layout/IconVerticalSolidList"/>
    <dgm:cxn modelId="{45A73644-89A5-430E-BA03-771F867BE3CC}" type="presParOf" srcId="{59A745D9-B825-4DEB-9A22-AC541226061E}" destId="{B0679D0C-A30D-4A57-A5A3-5AC086E09968}" srcOrd="0" destOrd="0" presId="urn:microsoft.com/office/officeart/2018/2/layout/IconVerticalSolidList"/>
    <dgm:cxn modelId="{10E40758-7778-46F1-8B19-48A497F4A38A}" type="presParOf" srcId="{B0679D0C-A30D-4A57-A5A3-5AC086E09968}" destId="{5EF2E743-F5D6-4902-A689-5C9321ADA1A3}" srcOrd="0" destOrd="0" presId="urn:microsoft.com/office/officeart/2018/2/layout/IconVerticalSolidList"/>
    <dgm:cxn modelId="{9021894C-DF6D-428F-B2E4-B54F2C421BC3}" type="presParOf" srcId="{B0679D0C-A30D-4A57-A5A3-5AC086E09968}" destId="{3F429C7A-04A3-4741-87D1-AA3CA65D37C5}" srcOrd="1" destOrd="0" presId="urn:microsoft.com/office/officeart/2018/2/layout/IconVerticalSolidList"/>
    <dgm:cxn modelId="{C299B751-6781-4863-9A17-795639FB026F}" type="presParOf" srcId="{B0679D0C-A30D-4A57-A5A3-5AC086E09968}" destId="{A8F25CDF-C7C7-4A93-8BC2-3E3C7FC33192}" srcOrd="2" destOrd="0" presId="urn:microsoft.com/office/officeart/2018/2/layout/IconVerticalSolidList"/>
    <dgm:cxn modelId="{D14F0D5A-6965-42CB-8505-29CF21F8EFE0}" type="presParOf" srcId="{B0679D0C-A30D-4A57-A5A3-5AC086E09968}" destId="{F5DCA830-EBC1-4E72-AE58-0DC9A8652959}" srcOrd="3" destOrd="0" presId="urn:microsoft.com/office/officeart/2018/2/layout/IconVerticalSolidList"/>
    <dgm:cxn modelId="{5B251DD1-9365-41A5-98E2-2F245F00B2D2}" type="presParOf" srcId="{59A745D9-B825-4DEB-9A22-AC541226061E}" destId="{E5487B81-0079-4949-A418-32F5E217DDB1}" srcOrd="1" destOrd="0" presId="urn:microsoft.com/office/officeart/2018/2/layout/IconVerticalSolidList"/>
    <dgm:cxn modelId="{53EB5F9C-C3E5-4F9B-A936-6D79994037AB}" type="presParOf" srcId="{59A745D9-B825-4DEB-9A22-AC541226061E}" destId="{9F6697AB-8078-4510-94A2-A0270521525A}" srcOrd="2" destOrd="0" presId="urn:microsoft.com/office/officeart/2018/2/layout/IconVerticalSolidList"/>
    <dgm:cxn modelId="{D24FDA12-E392-4D3F-BE9E-98FA49B15979}" type="presParOf" srcId="{9F6697AB-8078-4510-94A2-A0270521525A}" destId="{59FE6026-FB45-4509-A97E-70CF175388BB}" srcOrd="0" destOrd="0" presId="urn:microsoft.com/office/officeart/2018/2/layout/IconVerticalSolidList"/>
    <dgm:cxn modelId="{379D2505-45EB-4A6E-882A-8AA912EC877B}" type="presParOf" srcId="{9F6697AB-8078-4510-94A2-A0270521525A}" destId="{6AFF5658-0F8A-427E-B301-6CF3F708D09B}" srcOrd="1" destOrd="0" presId="urn:microsoft.com/office/officeart/2018/2/layout/IconVerticalSolidList"/>
    <dgm:cxn modelId="{1A9F08EA-D87D-4E7A-B2A8-B9337EF5FAF0}" type="presParOf" srcId="{9F6697AB-8078-4510-94A2-A0270521525A}" destId="{F1A98BFB-19AF-492C-BC26-84BE23176B72}" srcOrd="2" destOrd="0" presId="urn:microsoft.com/office/officeart/2018/2/layout/IconVerticalSolidList"/>
    <dgm:cxn modelId="{F7345798-6B86-44CE-947A-FF9B9A8BAA6D}" type="presParOf" srcId="{9F6697AB-8078-4510-94A2-A0270521525A}" destId="{1050FAC6-D946-4A89-A4D7-259788577A30}" srcOrd="3" destOrd="0" presId="urn:microsoft.com/office/officeart/2018/2/layout/IconVerticalSolidList"/>
    <dgm:cxn modelId="{6246D07E-4F4A-42CB-9B09-0AB28FAA452D}" type="presParOf" srcId="{59A745D9-B825-4DEB-9A22-AC541226061E}" destId="{7B9B6161-3310-4073-98E2-6F513CAD953A}" srcOrd="3" destOrd="0" presId="urn:microsoft.com/office/officeart/2018/2/layout/IconVerticalSolidList"/>
    <dgm:cxn modelId="{0E622580-C3B5-470B-A8C4-85B9CB94FADA}" type="presParOf" srcId="{59A745D9-B825-4DEB-9A22-AC541226061E}" destId="{B500988F-09F4-4034-8AAA-AAB0FA5D0C1B}" srcOrd="4" destOrd="0" presId="urn:microsoft.com/office/officeart/2018/2/layout/IconVerticalSolidList"/>
    <dgm:cxn modelId="{FE07DC92-DF60-49C6-A7E7-52EE4C13FE3D}" type="presParOf" srcId="{B500988F-09F4-4034-8AAA-AAB0FA5D0C1B}" destId="{7C238A3C-9F28-4C7C-ABC1-9C72F4403831}" srcOrd="0" destOrd="0" presId="urn:microsoft.com/office/officeart/2018/2/layout/IconVerticalSolidList"/>
    <dgm:cxn modelId="{FD45E213-4A59-4170-9EA0-240DFA629D82}" type="presParOf" srcId="{B500988F-09F4-4034-8AAA-AAB0FA5D0C1B}" destId="{8A60870F-239D-48F1-9669-23690F7B8278}" srcOrd="1" destOrd="0" presId="urn:microsoft.com/office/officeart/2018/2/layout/IconVerticalSolidList"/>
    <dgm:cxn modelId="{8D223217-6EBD-46F0-ACFD-1952E6A2CA2E}" type="presParOf" srcId="{B500988F-09F4-4034-8AAA-AAB0FA5D0C1B}" destId="{8AEBEA61-D8E2-4153-8F5D-7D01D0B990B4}" srcOrd="2" destOrd="0" presId="urn:microsoft.com/office/officeart/2018/2/layout/IconVerticalSolidList"/>
    <dgm:cxn modelId="{13AE1D2D-C8F1-4769-974F-4C997E8F7484}" type="presParOf" srcId="{B500988F-09F4-4034-8AAA-AAB0FA5D0C1B}" destId="{CA363C41-68D5-45D6-BB62-387DBAA2D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2E743-F5D6-4902-A689-5C9321ADA1A3}">
      <dsp:nvSpPr>
        <dsp:cNvPr id="0" name=""/>
        <dsp:cNvSpPr/>
      </dsp:nvSpPr>
      <dsp:spPr>
        <a:xfrm>
          <a:off x="0" y="545"/>
          <a:ext cx="6451943" cy="12762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29C7A-04A3-4741-87D1-AA3CA65D37C5}">
      <dsp:nvSpPr>
        <dsp:cNvPr id="0" name=""/>
        <dsp:cNvSpPr/>
      </dsp:nvSpPr>
      <dsp:spPr>
        <a:xfrm>
          <a:off x="386058" y="287696"/>
          <a:ext cx="701925" cy="701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DCA830-EBC1-4E72-AE58-0DC9A8652959}">
      <dsp:nvSpPr>
        <dsp:cNvPr id="0" name=""/>
        <dsp:cNvSpPr/>
      </dsp:nvSpPr>
      <dsp:spPr>
        <a:xfrm>
          <a:off x="1474042" y="545"/>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Respect the H1 – H6 tags</a:t>
          </a:r>
        </a:p>
      </dsp:txBody>
      <dsp:txXfrm>
        <a:off x="1474042" y="545"/>
        <a:ext cx="4977900" cy="1276227"/>
      </dsp:txXfrm>
    </dsp:sp>
    <dsp:sp modelId="{59FE6026-FB45-4509-A97E-70CF175388BB}">
      <dsp:nvSpPr>
        <dsp:cNvPr id="0" name=""/>
        <dsp:cNvSpPr/>
      </dsp:nvSpPr>
      <dsp:spPr>
        <a:xfrm>
          <a:off x="0" y="1595829"/>
          <a:ext cx="6451943" cy="12762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F5658-0F8A-427E-B301-6CF3F708D09B}">
      <dsp:nvSpPr>
        <dsp:cNvPr id="0" name=""/>
        <dsp:cNvSpPr/>
      </dsp:nvSpPr>
      <dsp:spPr>
        <a:xfrm>
          <a:off x="386058" y="1882980"/>
          <a:ext cx="701925" cy="701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0FAC6-D946-4A89-A4D7-259788577A30}">
      <dsp:nvSpPr>
        <dsp:cNvPr id="0" name=""/>
        <dsp:cNvSpPr/>
      </dsp:nvSpPr>
      <dsp:spPr>
        <a:xfrm>
          <a:off x="1474042" y="1595829"/>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You should only have 1 H1 tag on the page as the main heading</a:t>
          </a:r>
        </a:p>
      </dsp:txBody>
      <dsp:txXfrm>
        <a:off x="1474042" y="1595829"/>
        <a:ext cx="4977900" cy="1276227"/>
      </dsp:txXfrm>
    </dsp:sp>
    <dsp:sp modelId="{7C238A3C-9F28-4C7C-ABC1-9C72F4403831}">
      <dsp:nvSpPr>
        <dsp:cNvPr id="0" name=""/>
        <dsp:cNvSpPr/>
      </dsp:nvSpPr>
      <dsp:spPr>
        <a:xfrm>
          <a:off x="0" y="3191114"/>
          <a:ext cx="6451943" cy="12762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0870F-239D-48F1-9669-23690F7B8278}">
      <dsp:nvSpPr>
        <dsp:cNvPr id="0" name=""/>
        <dsp:cNvSpPr/>
      </dsp:nvSpPr>
      <dsp:spPr>
        <a:xfrm>
          <a:off x="386058" y="3478265"/>
          <a:ext cx="701925" cy="701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63C41-68D5-45D6-BB62-387DBAA2D915}">
      <dsp:nvSpPr>
        <dsp:cNvPr id="0" name=""/>
        <dsp:cNvSpPr/>
      </dsp:nvSpPr>
      <dsp:spPr>
        <a:xfrm>
          <a:off x="1474042" y="3191114"/>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Use the other heading tags in order as subheadings (h2), sub-subheadings (h3), etc.</a:t>
          </a:r>
        </a:p>
      </dsp:txBody>
      <dsp:txXfrm>
        <a:off x="1474042" y="3191114"/>
        <a:ext cx="4977900" cy="1276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4/12/2022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4/12/2022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ist</a:t>
            </a:r>
            <a:r>
              <a:rPr lang="en-US" dirty="0"/>
              <a:t> 263</a:t>
            </a:r>
          </a:p>
        </p:txBody>
      </p:sp>
      <p:sp>
        <p:nvSpPr>
          <p:cNvPr id="3" name="Subtitle 2"/>
          <p:cNvSpPr>
            <a:spLocks noGrp="1"/>
          </p:cNvSpPr>
          <p:nvPr>
            <p:ph type="subTitle" idx="1"/>
          </p:nvPr>
        </p:nvSpPr>
        <p:spPr/>
        <p:txBody>
          <a:bodyPr/>
          <a:lstStyle/>
          <a:p>
            <a:r>
              <a:rPr lang="en-US" dirty="0"/>
              <a:t>Accessibility</a:t>
            </a:r>
          </a:p>
        </p:txBody>
      </p:sp>
    </p:spTree>
    <p:extLst>
      <p:ext uri="{BB962C8B-B14F-4D97-AF65-F5344CB8AC3E}">
        <p14:creationId xmlns:p14="http://schemas.microsoft.com/office/powerpoint/2010/main" val="318792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Making your site look good on:</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2000" dirty="0"/>
              <a:t>Tab order</a:t>
            </a:r>
          </a:p>
          <a:p>
            <a:r>
              <a:rPr lang="en-US" sz="2000" dirty="0"/>
              <a:t>Alt attribute</a:t>
            </a:r>
          </a:p>
          <a:p>
            <a:r>
              <a:rPr lang="en-US" sz="2000" dirty="0"/>
              <a:t>Video subtitles</a:t>
            </a:r>
          </a:p>
          <a:p>
            <a:r>
              <a:rPr lang="en-US" sz="2000" dirty="0"/>
              <a:t>Semantic tags</a:t>
            </a:r>
          </a:p>
          <a:p>
            <a:r>
              <a:rPr lang="en-US" sz="2000" dirty="0"/>
              <a:t>Color contrast</a:t>
            </a:r>
          </a:p>
          <a:p>
            <a:r>
              <a:rPr lang="en-US" sz="2000" dirty="0"/>
              <a:t>Resizable text</a:t>
            </a:r>
          </a:p>
          <a:p>
            <a:endParaRPr lang="en-US" sz="2000" dirty="0"/>
          </a:p>
        </p:txBody>
      </p:sp>
    </p:spTree>
    <p:extLst>
      <p:ext uri="{BB962C8B-B14F-4D97-AF65-F5344CB8AC3E}">
        <p14:creationId xmlns:p14="http://schemas.microsoft.com/office/powerpoint/2010/main" val="364004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Screen Reader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78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0135-6F01-4250-A72F-1E4A3A7E65CB}"/>
              </a:ext>
            </a:extLst>
          </p:cNvPr>
          <p:cNvSpPr>
            <a:spLocks noGrp="1"/>
          </p:cNvSpPr>
          <p:nvPr>
            <p:ph idx="1"/>
          </p:nvPr>
        </p:nvSpPr>
        <p:spPr/>
        <p:txBody>
          <a:bodyPr/>
          <a:lstStyle/>
          <a:p>
            <a:pPr marL="45720" indent="0" algn="ctr">
              <a:buNone/>
            </a:pPr>
            <a:r>
              <a:rPr lang="en-US" dirty="0"/>
              <a:t>https://www.youtube.com/watch?v=q_ATY9gimOM</a:t>
            </a:r>
          </a:p>
        </p:txBody>
      </p:sp>
    </p:spTree>
    <p:extLst>
      <p:ext uri="{BB962C8B-B14F-4D97-AF65-F5344CB8AC3E}">
        <p14:creationId xmlns:p14="http://schemas.microsoft.com/office/powerpoint/2010/main" val="223397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make site Accessible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536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ED1061-4E36-43F0-AB5E-01D1381EBBFF}"/>
              </a:ext>
            </a:extLst>
          </p:cNvPr>
          <p:cNvSpPr>
            <a:spLocks noGrp="1"/>
          </p:cNvSpPr>
          <p:nvPr>
            <p:ph type="title"/>
          </p:nvPr>
        </p:nvSpPr>
        <p:spPr>
          <a:xfrm>
            <a:off x="6106704" y="609600"/>
            <a:ext cx="5364444" cy="1356360"/>
          </a:xfrm>
        </p:spPr>
        <p:txBody>
          <a:bodyPr>
            <a:normAutofit/>
          </a:bodyPr>
          <a:lstStyle/>
          <a:p>
            <a:r>
              <a:rPr lang="en-US" dirty="0"/>
              <a:t>Semantic Tags</a:t>
            </a:r>
          </a:p>
        </p:txBody>
      </p:sp>
      <p:pic>
        <p:nvPicPr>
          <p:cNvPr id="7" name="Picture 6">
            <a:extLst>
              <a:ext uri="{FF2B5EF4-FFF2-40B4-BE49-F238E27FC236}">
                <a16:creationId xmlns:a16="http://schemas.microsoft.com/office/drawing/2014/main" id="{6CBA147A-5841-43B2-9180-85B0A60B89FE}"/>
              </a:ext>
            </a:extLst>
          </p:cNvPr>
          <p:cNvPicPr>
            <a:picLocks noChangeAspect="1"/>
          </p:cNvPicPr>
          <p:nvPr/>
        </p:nvPicPr>
        <p:blipFill>
          <a:blip r:embed="rId2"/>
          <a:stretch>
            <a:fillRect/>
          </a:stretch>
        </p:blipFill>
        <p:spPr>
          <a:xfrm>
            <a:off x="1004027" y="857675"/>
            <a:ext cx="4329789" cy="5140669"/>
          </a:xfrm>
          <a:prstGeom prst="rect">
            <a:avLst/>
          </a:prstGeom>
        </p:spPr>
      </p:pic>
      <p:sp>
        <p:nvSpPr>
          <p:cNvPr id="3" name="Content Placeholder 2">
            <a:extLst>
              <a:ext uri="{FF2B5EF4-FFF2-40B4-BE49-F238E27FC236}">
                <a16:creationId xmlns:a16="http://schemas.microsoft.com/office/drawing/2014/main" id="{6702547A-52C6-40AC-BAFF-2678373E26A3}"/>
              </a:ext>
            </a:extLst>
          </p:cNvPr>
          <p:cNvSpPr>
            <a:spLocks noGrp="1"/>
          </p:cNvSpPr>
          <p:nvPr>
            <p:ph idx="1"/>
          </p:nvPr>
        </p:nvSpPr>
        <p:spPr>
          <a:xfrm>
            <a:off x="6106703" y="2057400"/>
            <a:ext cx="5364444" cy="4038600"/>
          </a:xfrm>
        </p:spPr>
        <p:txBody>
          <a:bodyPr>
            <a:normAutofit/>
          </a:bodyPr>
          <a:lstStyle/>
          <a:p>
            <a:r>
              <a:rPr lang="en-US" dirty="0"/>
              <a:t>Make sure you are using the semantic tags properly.  Folks with screen readers are going to hear the names of your semantic elements.</a:t>
            </a:r>
          </a:p>
          <a:p>
            <a:r>
              <a:rPr lang="en-US" dirty="0"/>
              <a:t>For example – don't use an article tag for an element that is not an article.</a:t>
            </a:r>
          </a:p>
          <a:p>
            <a:r>
              <a:rPr lang="en-US" dirty="0"/>
              <a:t>Make sure you use header, footer, main, etc. semantic elements.</a:t>
            </a:r>
          </a:p>
        </p:txBody>
      </p:sp>
    </p:spTree>
    <p:extLst>
      <p:ext uri="{BB962C8B-B14F-4D97-AF65-F5344CB8AC3E}">
        <p14:creationId xmlns:p14="http://schemas.microsoft.com/office/powerpoint/2010/main" val="84533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653145" y="609599"/>
            <a:ext cx="3364378" cy="5606143"/>
          </a:xfrm>
        </p:spPr>
        <p:txBody>
          <a:bodyPr>
            <a:normAutofit/>
          </a:bodyPr>
          <a:lstStyle/>
          <a:p>
            <a:r>
              <a:rPr lang="en-US" sz="4800"/>
              <a:t>Headings</a:t>
            </a:r>
          </a:p>
        </p:txBody>
      </p:sp>
      <p:graphicFrame>
        <p:nvGraphicFramePr>
          <p:cNvPr id="5" name="Content Placeholder 2">
            <a:extLst>
              <a:ext uri="{FF2B5EF4-FFF2-40B4-BE49-F238E27FC236}">
                <a16:creationId xmlns:a16="http://schemas.microsoft.com/office/drawing/2014/main" id="{9A029181-A044-46AC-82B2-2216B9F7BCEA}"/>
              </a:ext>
            </a:extLst>
          </p:cNvPr>
          <p:cNvGraphicFramePr>
            <a:graphicFrameLocks noGrp="1"/>
          </p:cNvGraphicFramePr>
          <p:nvPr>
            <p:ph idx="1"/>
            <p:extLst>
              <p:ext uri="{D42A27DB-BD31-4B8C-83A1-F6EECF244321}">
                <p14:modId xmlns:p14="http://schemas.microsoft.com/office/powerpoint/2010/main" val="407568722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31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p:txBody>
          <a:bodyPr/>
          <a:lstStyle/>
          <a:p>
            <a:r>
              <a:rPr lang="en-US" dirty="0"/>
              <a:t>Alt Attribute for img element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p:txBody>
          <a:bodyPr/>
          <a:lstStyle/>
          <a:p>
            <a:r>
              <a:rPr lang="en-US" dirty="0"/>
              <a:t>Describe your image</a:t>
            </a:r>
          </a:p>
          <a:p>
            <a:r>
              <a:rPr lang="en-US" dirty="0"/>
              <a:t>Don't say image of sunset, just say sunset</a:t>
            </a:r>
          </a:p>
          <a:p>
            <a:r>
              <a:rPr lang="en-US" dirty="0"/>
              <a:t>If the image is purely decorative, not content, use and alt tag but leave it blank – screen readers skip over this.</a:t>
            </a:r>
          </a:p>
        </p:txBody>
      </p:sp>
    </p:spTree>
    <p:extLst>
      <p:ext uri="{BB962C8B-B14F-4D97-AF65-F5344CB8AC3E}">
        <p14:creationId xmlns:p14="http://schemas.microsoft.com/office/powerpoint/2010/main" val="242816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BFA-9B5A-415B-A8AD-0A7B7B422B75}"/>
              </a:ext>
            </a:extLst>
          </p:cNvPr>
          <p:cNvSpPr>
            <a:spLocks noGrp="1"/>
          </p:cNvSpPr>
          <p:nvPr>
            <p:ph type="title"/>
          </p:nvPr>
        </p:nvSpPr>
        <p:spPr/>
        <p:txBody>
          <a:bodyPr/>
          <a:lstStyle/>
          <a:p>
            <a:r>
              <a:rPr lang="en-US" dirty="0"/>
              <a:t>Alt Text: What text describes this image?</a:t>
            </a:r>
          </a:p>
        </p:txBody>
      </p:sp>
      <p:sp>
        <p:nvSpPr>
          <p:cNvPr id="3" name="Content Placeholder 2">
            <a:extLst>
              <a:ext uri="{FF2B5EF4-FFF2-40B4-BE49-F238E27FC236}">
                <a16:creationId xmlns:a16="http://schemas.microsoft.com/office/drawing/2014/main" id="{B13E8C57-E4F8-41DD-AAD2-A3B4DBAAAB5D}"/>
              </a:ext>
            </a:extLst>
          </p:cNvPr>
          <p:cNvSpPr>
            <a:spLocks noGrp="1"/>
          </p:cNvSpPr>
          <p:nvPr>
            <p:ph idx="1"/>
          </p:nvPr>
        </p:nvSpPr>
        <p:spPr/>
        <p:txBody>
          <a:bodyPr/>
          <a:lstStyle/>
          <a:p>
            <a:endParaRPr lang="en-US" dirty="0"/>
          </a:p>
        </p:txBody>
      </p:sp>
      <p:pic>
        <p:nvPicPr>
          <p:cNvPr id="1026" name="Picture 2" descr="Full screen preview">
            <a:extLst>
              <a:ext uri="{FF2B5EF4-FFF2-40B4-BE49-F238E27FC236}">
                <a16:creationId xmlns:a16="http://schemas.microsoft.com/office/drawing/2014/main" id="{C8D267B1-06D0-4F01-BCA2-1871E5490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787" y="1985327"/>
            <a:ext cx="6608426" cy="418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4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E6F-6FE7-4D31-8C6A-BF32BB4ADF55}"/>
              </a:ext>
            </a:extLst>
          </p:cNvPr>
          <p:cNvSpPr>
            <a:spLocks noGrp="1"/>
          </p:cNvSpPr>
          <p:nvPr>
            <p:ph type="title"/>
          </p:nvPr>
        </p:nvSpPr>
        <p:spPr/>
        <p:txBody>
          <a:bodyPr/>
          <a:lstStyle/>
          <a:p>
            <a:r>
              <a:rPr lang="en-US" dirty="0"/>
              <a:t>Alt Text: What text describes this image?</a:t>
            </a:r>
          </a:p>
        </p:txBody>
      </p:sp>
      <p:pic>
        <p:nvPicPr>
          <p:cNvPr id="2050" name="Picture 2" descr="Full screen preview">
            <a:extLst>
              <a:ext uri="{FF2B5EF4-FFF2-40B4-BE49-F238E27FC236}">
                <a16:creationId xmlns:a16="http://schemas.microsoft.com/office/drawing/2014/main" id="{C75CFC24-22D5-48D3-BBE9-51F032048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0154" y="1965960"/>
            <a:ext cx="5911691" cy="392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1143001" y="1070335"/>
            <a:ext cx="5199926" cy="1443269"/>
          </a:xfrm>
        </p:spPr>
        <p:txBody>
          <a:bodyPr>
            <a:normAutofit/>
          </a:bodyPr>
          <a:lstStyle/>
          <a:p>
            <a:r>
              <a:rPr lang="en-US" sz="4000"/>
              <a:t>Color Contrast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a:xfrm>
            <a:off x="1143002" y="2546430"/>
            <a:ext cx="5084178" cy="3549570"/>
          </a:xfrm>
        </p:spPr>
        <p:txBody>
          <a:bodyPr>
            <a:normAutofit/>
          </a:bodyPr>
          <a:lstStyle/>
          <a:p>
            <a:r>
              <a:rPr lang="en-US" sz="1800"/>
              <a:t>This is for people who are color blind and can also help older folks and people with visual impairments.  </a:t>
            </a:r>
          </a:p>
          <a:p>
            <a:endParaRPr lang="en-US" sz="1800"/>
          </a:p>
        </p:txBody>
      </p:sp>
      <p:pic>
        <p:nvPicPr>
          <p:cNvPr id="5" name="Picture 4">
            <a:extLst>
              <a:ext uri="{FF2B5EF4-FFF2-40B4-BE49-F238E27FC236}">
                <a16:creationId xmlns:a16="http://schemas.microsoft.com/office/drawing/2014/main" id="{A9F2C224-D0CE-420B-97D1-BA33F1504881}"/>
              </a:ext>
            </a:extLst>
          </p:cNvPr>
          <p:cNvPicPr>
            <a:picLocks noChangeAspect="1"/>
          </p:cNvPicPr>
          <p:nvPr/>
        </p:nvPicPr>
        <p:blipFill rotWithShape="1">
          <a:blip r:embed="rId2"/>
          <a:srcRect t="2801" r="-2" b="2810"/>
          <a:stretch/>
        </p:blipFill>
        <p:spPr>
          <a:xfrm>
            <a:off x="6636743" y="1238487"/>
            <a:ext cx="4741120" cy="4493060"/>
          </a:xfrm>
          <a:prstGeom prst="rect">
            <a:avLst/>
          </a:prstGeom>
        </p:spPr>
      </p:pic>
    </p:spTree>
    <p:extLst>
      <p:ext uri="{BB962C8B-B14F-4D97-AF65-F5344CB8AC3E}">
        <p14:creationId xmlns:p14="http://schemas.microsoft.com/office/powerpoint/2010/main" val="308737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a:xfrm>
            <a:off x="1709928" y="4154520"/>
            <a:ext cx="8769096" cy="1865280"/>
          </a:xfrm>
        </p:spPr>
        <p:txBody>
          <a:bodyPr>
            <a:normAutofit/>
          </a:bodyPr>
          <a:lstStyle/>
          <a:p>
            <a:r>
              <a:rPr lang="en-US" dirty="0"/>
              <a:t>Accessibility</a:t>
            </a:r>
          </a:p>
        </p:txBody>
      </p:sp>
    </p:spTree>
    <p:extLst>
      <p:ext uri="{BB962C8B-B14F-4D97-AF65-F5344CB8AC3E}">
        <p14:creationId xmlns:p14="http://schemas.microsoft.com/office/powerpoint/2010/main" val="4917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BB99-4BA8-4FF4-B389-B82F0ACA0DF8}"/>
              </a:ext>
            </a:extLst>
          </p:cNvPr>
          <p:cNvSpPr>
            <a:spLocks noGrp="1"/>
          </p:cNvSpPr>
          <p:nvPr>
            <p:ph type="title"/>
          </p:nvPr>
        </p:nvSpPr>
        <p:spPr/>
        <p:txBody>
          <a:bodyPr/>
          <a:lstStyle/>
          <a:p>
            <a:r>
              <a:rPr lang="en-US"/>
              <a:t>Tab Index</a:t>
            </a:r>
            <a:endParaRPr lang="en-US" dirty="0"/>
          </a:p>
        </p:txBody>
      </p:sp>
      <p:sp>
        <p:nvSpPr>
          <p:cNvPr id="3" name="Content Placeholder 2">
            <a:extLst>
              <a:ext uri="{FF2B5EF4-FFF2-40B4-BE49-F238E27FC236}">
                <a16:creationId xmlns:a16="http://schemas.microsoft.com/office/drawing/2014/main" id="{F2A3C637-75EC-4B26-87D1-65C26E54DA1C}"/>
              </a:ext>
            </a:extLst>
          </p:cNvPr>
          <p:cNvSpPr>
            <a:spLocks noGrp="1"/>
          </p:cNvSpPr>
          <p:nvPr>
            <p:ph idx="1"/>
          </p:nvPr>
        </p:nvSpPr>
        <p:spPr/>
        <p:txBody>
          <a:bodyPr/>
          <a:lstStyle/>
          <a:p>
            <a:r>
              <a:rPr lang="en-US"/>
              <a:t>Manually order the elements on your page</a:t>
            </a:r>
            <a:endParaRPr lang="en-US" dirty="0"/>
          </a:p>
        </p:txBody>
      </p:sp>
      <p:pic>
        <p:nvPicPr>
          <p:cNvPr id="5" name="Picture 4">
            <a:extLst>
              <a:ext uri="{FF2B5EF4-FFF2-40B4-BE49-F238E27FC236}">
                <a16:creationId xmlns:a16="http://schemas.microsoft.com/office/drawing/2014/main" id="{C8E211FE-41FF-4420-B5A8-D1BF44EF4331}"/>
              </a:ext>
            </a:extLst>
          </p:cNvPr>
          <p:cNvPicPr>
            <a:picLocks noChangeAspect="1"/>
          </p:cNvPicPr>
          <p:nvPr/>
        </p:nvPicPr>
        <p:blipFill>
          <a:blip r:embed="rId2"/>
          <a:stretch>
            <a:fillRect/>
          </a:stretch>
        </p:blipFill>
        <p:spPr>
          <a:xfrm>
            <a:off x="1632919" y="2959767"/>
            <a:ext cx="9416081" cy="2558717"/>
          </a:xfrm>
          <a:prstGeom prst="rect">
            <a:avLst/>
          </a:prstGeom>
        </p:spPr>
      </p:pic>
    </p:spTree>
    <p:extLst>
      <p:ext uri="{BB962C8B-B14F-4D97-AF65-F5344CB8AC3E}">
        <p14:creationId xmlns:p14="http://schemas.microsoft.com/office/powerpoint/2010/main" val="27538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5000" b="1" cap="all">
                <a:solidFill>
                  <a:srgbClr val="FFFFFF"/>
                </a:solidFill>
              </a:rPr>
              <a:t>Skip to Content Button</a:t>
            </a:r>
          </a:p>
        </p:txBody>
      </p:sp>
      <p:pic>
        <p:nvPicPr>
          <p:cNvPr id="5" name="Content Placeholder 4">
            <a:extLst>
              <a:ext uri="{FF2B5EF4-FFF2-40B4-BE49-F238E27FC236}">
                <a16:creationId xmlns:a16="http://schemas.microsoft.com/office/drawing/2014/main" id="{291B23BC-74A8-4A43-AF90-E314CA60E693}"/>
              </a:ext>
            </a:extLst>
          </p:cNvPr>
          <p:cNvPicPr>
            <a:picLocks noGrp="1" noChangeAspect="1"/>
          </p:cNvPicPr>
          <p:nvPr>
            <p:ph idx="1"/>
          </p:nvPr>
        </p:nvPicPr>
        <p:blipFill rotWithShape="1">
          <a:blip r:embed="rId2"/>
          <a:srcRect t="2982" r="-3" b="19850"/>
          <a:stretch/>
        </p:blipFill>
        <p:spPr>
          <a:xfrm>
            <a:off x="872064" y="857675"/>
            <a:ext cx="6045576" cy="5140669"/>
          </a:xfrm>
          <a:prstGeom prst="rect">
            <a:avLst/>
          </a:prstGeom>
        </p:spPr>
      </p:pic>
    </p:spTree>
    <p:extLst>
      <p:ext uri="{BB962C8B-B14F-4D97-AF65-F5344CB8AC3E}">
        <p14:creationId xmlns:p14="http://schemas.microsoft.com/office/powerpoint/2010/main" val="266009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a:t>Video Captions</a:t>
            </a:r>
          </a:p>
        </p:txBody>
      </p:sp>
      <p:sp>
        <p:nvSpPr>
          <p:cNvPr id="3" name="Content Placeholder 2">
            <a:extLst>
              <a:ext uri="{FF2B5EF4-FFF2-40B4-BE49-F238E27FC236}">
                <a16:creationId xmlns:a16="http://schemas.microsoft.com/office/drawing/2014/main" id="{0B4CAB9B-9C0D-471D-9E4E-069DF4995533}"/>
              </a:ext>
            </a:extLst>
          </p:cNvPr>
          <p:cNvSpPr>
            <a:spLocks noGrp="1"/>
          </p:cNvSpPr>
          <p:nvPr>
            <p:ph idx="1"/>
          </p:nvPr>
        </p:nvSpPr>
        <p:spPr>
          <a:xfrm>
            <a:off x="1709530" y="5596128"/>
            <a:ext cx="8767860" cy="557784"/>
          </a:xfrm>
        </p:spPr>
        <p:txBody>
          <a:bodyPr vert="horz" lIns="91440" tIns="45720" rIns="91440" bIns="45720" rtlCol="0">
            <a:normAutofit/>
          </a:bodyPr>
          <a:lstStyle/>
          <a:p>
            <a:pPr marL="0" indent="0" algn="ctr">
              <a:buNone/>
            </a:pPr>
            <a:r>
              <a:rPr lang="en-US" sz="2000"/>
              <a:t>Help with SEO because of searchable text.</a:t>
            </a:r>
          </a:p>
        </p:txBody>
      </p:sp>
      <p:pic>
        <p:nvPicPr>
          <p:cNvPr id="5" name="Picture 4">
            <a:extLst>
              <a:ext uri="{FF2B5EF4-FFF2-40B4-BE49-F238E27FC236}">
                <a16:creationId xmlns:a16="http://schemas.microsoft.com/office/drawing/2014/main" id="{AB1CA964-46C2-4315-81CD-053AC4D4EF48}"/>
              </a:ext>
            </a:extLst>
          </p:cNvPr>
          <p:cNvPicPr>
            <a:picLocks noChangeAspect="1"/>
          </p:cNvPicPr>
          <p:nvPr/>
        </p:nvPicPr>
        <p:blipFill>
          <a:blip r:embed="rId2"/>
          <a:stretch>
            <a:fillRect/>
          </a:stretch>
        </p:blipFill>
        <p:spPr>
          <a:xfrm>
            <a:off x="3657603" y="741172"/>
            <a:ext cx="4876793" cy="3279644"/>
          </a:xfrm>
          <a:prstGeom prst="rect">
            <a:avLst/>
          </a:prstGeom>
        </p:spPr>
      </p:pic>
    </p:spTree>
    <p:extLst>
      <p:ext uri="{BB962C8B-B14F-4D97-AF65-F5344CB8AC3E}">
        <p14:creationId xmlns:p14="http://schemas.microsoft.com/office/powerpoint/2010/main" val="326472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Accessibility tools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796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r>
              <a:rPr lang="en-US" dirty="0"/>
              <a:t>WAVE</a:t>
            </a:r>
          </a:p>
          <a:p>
            <a:r>
              <a:rPr lang="en-US" dirty="0"/>
              <a:t>Chrome Dev Tools – Audits</a:t>
            </a:r>
          </a:p>
          <a:p>
            <a:r>
              <a:rPr lang="en-US" dirty="0"/>
              <a:t>Lighthouse</a:t>
            </a:r>
          </a:p>
          <a:p>
            <a:r>
              <a:rPr lang="en-US" dirty="0" err="1"/>
              <a:t>aXe</a:t>
            </a:r>
            <a:endParaRPr lang="en-US" dirty="0"/>
          </a:p>
          <a:p>
            <a:r>
              <a:rPr lang="en-US" dirty="0"/>
              <a:t>A11Y Project</a:t>
            </a:r>
          </a:p>
          <a:p>
            <a:r>
              <a:rPr lang="en-US" dirty="0"/>
              <a:t>Jaws</a:t>
            </a:r>
          </a:p>
          <a:p>
            <a:endParaRPr lang="en-US" dirty="0"/>
          </a:p>
        </p:txBody>
      </p:sp>
    </p:spTree>
    <p:extLst>
      <p:ext uri="{BB962C8B-B14F-4D97-AF65-F5344CB8AC3E}">
        <p14:creationId xmlns:p14="http://schemas.microsoft.com/office/powerpoint/2010/main" val="420179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r>
              <a:rPr lang="en-US" dirty="0"/>
              <a:t>WAVE Demo</a:t>
            </a:r>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111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Accessibility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348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3DF2-CE52-47B0-A62D-9EC0146FD0B9}"/>
              </a:ext>
            </a:extLst>
          </p:cNvPr>
          <p:cNvSpPr>
            <a:spLocks noGrp="1"/>
          </p:cNvSpPr>
          <p:nvPr>
            <p:ph type="title"/>
          </p:nvPr>
        </p:nvSpPr>
        <p:spPr/>
        <p:txBody>
          <a:bodyPr/>
          <a:lstStyle/>
          <a:p>
            <a:r>
              <a:rPr lang="en-US" dirty="0"/>
              <a:t>A11y (Accessibility)</a:t>
            </a:r>
          </a:p>
        </p:txBody>
      </p:sp>
      <p:sp>
        <p:nvSpPr>
          <p:cNvPr id="3" name="Content Placeholder 2">
            <a:extLst>
              <a:ext uri="{FF2B5EF4-FFF2-40B4-BE49-F238E27FC236}">
                <a16:creationId xmlns:a16="http://schemas.microsoft.com/office/drawing/2014/main" id="{3A269A46-214C-415E-B339-A77BB02B64CB}"/>
              </a:ext>
            </a:extLst>
          </p:cNvPr>
          <p:cNvSpPr>
            <a:spLocks noGrp="1"/>
          </p:cNvSpPr>
          <p:nvPr>
            <p:ph idx="1"/>
          </p:nvPr>
        </p:nvSpPr>
        <p:spPr/>
        <p:txBody>
          <a:bodyPr/>
          <a:lstStyle/>
          <a:p>
            <a:pPr marL="45720" indent="0">
              <a:buNone/>
            </a:pPr>
            <a:r>
              <a:rPr lang="en-US" dirty="0"/>
              <a:t>The Web is fundamentally designed to work for all people, whatever their hardware, software, language, location, or ability. When the Web meets this goal, it is accessible to people with a diverse range of hearing, movement, sight, and cognitive ability.</a:t>
            </a:r>
          </a:p>
          <a:p>
            <a:pPr marL="45720" indent="0">
              <a:buNone/>
            </a:pPr>
            <a:endParaRPr lang="en-US" dirty="0"/>
          </a:p>
          <a:p>
            <a:pPr marL="45720" indent="0">
              <a:buNone/>
            </a:pPr>
            <a:r>
              <a:rPr lang="en-US" dirty="0"/>
              <a:t>Thus the impact of disability is radically changed on the Web because the Web removes barriers to communication and interaction that many people face in the physical world. However, when web sites, applications, technologies, or tools are badly designed, they can create barriers that exclude people from using the Web. </a:t>
            </a:r>
          </a:p>
          <a:p>
            <a:pPr marL="45720" indent="0">
              <a:buNone/>
            </a:pPr>
            <a:r>
              <a:rPr lang="en-US" dirty="0"/>
              <a:t>- </a:t>
            </a:r>
            <a:r>
              <a:rPr lang="en-US" b="1" dirty="0"/>
              <a:t>Tim Berners-Lee (Inventor of the Web)</a:t>
            </a:r>
            <a:endParaRPr lang="en-US" dirty="0"/>
          </a:p>
        </p:txBody>
      </p:sp>
    </p:spTree>
    <p:extLst>
      <p:ext uri="{BB962C8B-B14F-4D97-AF65-F5344CB8AC3E}">
        <p14:creationId xmlns:p14="http://schemas.microsoft.com/office/powerpoint/2010/main" val="77855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97C1-4720-4DED-B933-362CA70CE9A6}"/>
              </a:ext>
            </a:extLst>
          </p:cNvPr>
          <p:cNvSpPr>
            <a:spLocks noGrp="1"/>
          </p:cNvSpPr>
          <p:nvPr>
            <p:ph type="title"/>
          </p:nvPr>
        </p:nvSpPr>
        <p:spPr/>
        <p:txBody>
          <a:bodyPr/>
          <a:lstStyle/>
          <a:p>
            <a:r>
              <a:rPr lang="en-US" dirty="0"/>
              <a:t>Types of Disabilities</a:t>
            </a:r>
          </a:p>
        </p:txBody>
      </p:sp>
      <p:sp>
        <p:nvSpPr>
          <p:cNvPr id="3" name="Content Placeholder 2">
            <a:extLst>
              <a:ext uri="{FF2B5EF4-FFF2-40B4-BE49-F238E27FC236}">
                <a16:creationId xmlns:a16="http://schemas.microsoft.com/office/drawing/2014/main" id="{59E882F6-F69F-472A-9E10-D96CE270B575}"/>
              </a:ext>
            </a:extLst>
          </p:cNvPr>
          <p:cNvSpPr>
            <a:spLocks noGrp="1"/>
          </p:cNvSpPr>
          <p:nvPr>
            <p:ph idx="1"/>
          </p:nvPr>
        </p:nvSpPr>
        <p:spPr>
          <a:xfrm>
            <a:off x="1143000" y="2057400"/>
            <a:ext cx="4760089" cy="4038600"/>
          </a:xfrm>
        </p:spPr>
        <p:txBody>
          <a:bodyPr>
            <a:normAutofit fontScale="92500" lnSpcReduction="10000"/>
          </a:bodyPr>
          <a:lstStyle/>
          <a:p>
            <a:r>
              <a:rPr lang="en-US" dirty="0"/>
              <a:t>Permanent</a:t>
            </a:r>
          </a:p>
          <a:p>
            <a:pPr lvl="1"/>
            <a:r>
              <a:rPr lang="en-US" dirty="0"/>
              <a:t>Blind</a:t>
            </a:r>
          </a:p>
          <a:p>
            <a:pPr lvl="1"/>
            <a:r>
              <a:rPr lang="en-US" dirty="0"/>
              <a:t>Missing Arm</a:t>
            </a:r>
          </a:p>
          <a:p>
            <a:pPr lvl="1"/>
            <a:r>
              <a:rPr lang="en-US" dirty="0"/>
              <a:t>Deaf</a:t>
            </a:r>
          </a:p>
          <a:p>
            <a:pPr lvl="1"/>
            <a:r>
              <a:rPr lang="en-US" dirty="0"/>
              <a:t>Color Blindness</a:t>
            </a:r>
          </a:p>
          <a:p>
            <a:pPr lvl="1"/>
            <a:r>
              <a:rPr lang="en-US" dirty="0"/>
              <a:t>Older Folks With Reading Glasses</a:t>
            </a:r>
          </a:p>
          <a:p>
            <a:r>
              <a:rPr lang="en-US" dirty="0"/>
              <a:t>Temporary</a:t>
            </a:r>
          </a:p>
          <a:p>
            <a:pPr lvl="1"/>
            <a:r>
              <a:rPr lang="en-US" dirty="0"/>
              <a:t>Cataract </a:t>
            </a:r>
          </a:p>
          <a:p>
            <a:pPr lvl="1"/>
            <a:r>
              <a:rPr lang="en-US" dirty="0"/>
              <a:t>Broken Wrist</a:t>
            </a:r>
          </a:p>
          <a:p>
            <a:r>
              <a:rPr lang="en-US" dirty="0"/>
              <a:t>Situational</a:t>
            </a:r>
          </a:p>
          <a:p>
            <a:pPr lvl="1"/>
            <a:r>
              <a:rPr lang="en-US" dirty="0"/>
              <a:t>New Baby</a:t>
            </a:r>
          </a:p>
          <a:p>
            <a:pPr lvl="1"/>
            <a:r>
              <a:rPr lang="en-US" dirty="0"/>
              <a:t>Distracted Driver</a:t>
            </a:r>
          </a:p>
        </p:txBody>
      </p:sp>
      <p:sp>
        <p:nvSpPr>
          <p:cNvPr id="4" name="Content Placeholder 2">
            <a:extLst>
              <a:ext uri="{FF2B5EF4-FFF2-40B4-BE49-F238E27FC236}">
                <a16:creationId xmlns:a16="http://schemas.microsoft.com/office/drawing/2014/main" id="{5849B81B-61B3-4BBE-A691-8600A0FC3984}"/>
              </a:ext>
            </a:extLst>
          </p:cNvPr>
          <p:cNvSpPr txBox="1">
            <a:spLocks/>
          </p:cNvSpPr>
          <p:nvPr/>
        </p:nvSpPr>
        <p:spPr>
          <a:xfrm>
            <a:off x="4850178" y="3054751"/>
            <a:ext cx="6168342" cy="225802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sz="4800" dirty="0"/>
              <a:t>Accessibility is for everyone!</a:t>
            </a:r>
          </a:p>
        </p:txBody>
      </p:sp>
    </p:spTree>
    <p:extLst>
      <p:ext uri="{BB962C8B-B14F-4D97-AF65-F5344CB8AC3E}">
        <p14:creationId xmlns:p14="http://schemas.microsoft.com/office/powerpoint/2010/main" val="148682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E5D8-6A28-4E6F-95BF-F77701A097D7}"/>
              </a:ext>
            </a:extLst>
          </p:cNvPr>
          <p:cNvSpPr>
            <a:spLocks noGrp="1"/>
          </p:cNvSpPr>
          <p:nvPr>
            <p:ph type="title"/>
          </p:nvPr>
        </p:nvSpPr>
        <p:spPr/>
        <p:txBody>
          <a:bodyPr/>
          <a:lstStyle/>
          <a:p>
            <a:r>
              <a:rPr lang="en-US" dirty="0"/>
              <a:t>Example Non-Traditional Accessibility</a:t>
            </a:r>
          </a:p>
        </p:txBody>
      </p:sp>
      <p:pic>
        <p:nvPicPr>
          <p:cNvPr id="4" name="Content Placeholder 3">
            <a:extLst>
              <a:ext uri="{FF2B5EF4-FFF2-40B4-BE49-F238E27FC236}">
                <a16:creationId xmlns:a16="http://schemas.microsoft.com/office/drawing/2014/main" id="{A5AC387E-BE68-46C2-95AC-54DC9384D5B8}"/>
              </a:ext>
            </a:extLst>
          </p:cNvPr>
          <p:cNvPicPr>
            <a:picLocks noGrp="1" noChangeAspect="1"/>
          </p:cNvPicPr>
          <p:nvPr>
            <p:ph idx="1"/>
          </p:nvPr>
        </p:nvPicPr>
        <p:blipFill>
          <a:blip r:embed="rId2"/>
          <a:stretch>
            <a:fillRect/>
          </a:stretch>
        </p:blipFill>
        <p:spPr>
          <a:xfrm>
            <a:off x="2701173" y="2718720"/>
            <a:ext cx="6789653" cy="3607978"/>
          </a:xfrm>
          <a:prstGeom prst="rect">
            <a:avLst/>
          </a:prstGeom>
        </p:spPr>
      </p:pic>
      <p:sp>
        <p:nvSpPr>
          <p:cNvPr id="5" name="TextBox 4">
            <a:extLst>
              <a:ext uri="{FF2B5EF4-FFF2-40B4-BE49-F238E27FC236}">
                <a16:creationId xmlns:a16="http://schemas.microsoft.com/office/drawing/2014/main" id="{D071DBFB-F1F6-4F46-BA38-7EC91FEBDD20}"/>
              </a:ext>
            </a:extLst>
          </p:cNvPr>
          <p:cNvSpPr txBox="1"/>
          <p:nvPr/>
        </p:nvSpPr>
        <p:spPr>
          <a:xfrm>
            <a:off x="4856644" y="1965960"/>
            <a:ext cx="2448232" cy="369332"/>
          </a:xfrm>
          <a:prstGeom prst="rect">
            <a:avLst/>
          </a:prstGeom>
          <a:noFill/>
        </p:spPr>
        <p:txBody>
          <a:bodyPr wrap="square" rtlCol="0">
            <a:spAutoFit/>
          </a:bodyPr>
          <a:lstStyle/>
          <a:p>
            <a:r>
              <a:rPr lang="en-US" dirty="0"/>
              <a:t>Android Drive Mode</a:t>
            </a:r>
          </a:p>
        </p:txBody>
      </p:sp>
    </p:spTree>
    <p:extLst>
      <p:ext uri="{BB962C8B-B14F-4D97-AF65-F5344CB8AC3E}">
        <p14:creationId xmlns:p14="http://schemas.microsoft.com/office/powerpoint/2010/main" val="195625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Accessibility Laws</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3600" dirty="0"/>
              <a:t>United States – Section 508</a:t>
            </a:r>
            <a:br>
              <a:rPr lang="en-US" sz="3600" dirty="0"/>
            </a:br>
            <a:endParaRPr lang="en-US" sz="3600" dirty="0"/>
          </a:p>
          <a:p>
            <a:r>
              <a:rPr lang="en-US" sz="3600" dirty="0"/>
              <a:t>Canada – any company with more than 50 employees should have an accessible website.</a:t>
            </a:r>
          </a:p>
        </p:txBody>
      </p:sp>
    </p:spTree>
    <p:extLst>
      <p:ext uri="{BB962C8B-B14F-4D97-AF65-F5344CB8AC3E}">
        <p14:creationId xmlns:p14="http://schemas.microsoft.com/office/powerpoint/2010/main" val="3160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23">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25">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37" name="Straight Connector 27">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8" name="Rectangle 29">
            <a:extLst>
              <a:ext uri="{FF2B5EF4-FFF2-40B4-BE49-F238E27FC236}">
                <a16:creationId xmlns:a16="http://schemas.microsoft.com/office/drawing/2014/main" id="{E455C987-ED28-46CA-ACFD-871FF101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A09530D1-E1B7-4679-A6ED-D82EB77A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BCB8372A-11C5-4BD2-B5FD-71DDEFADE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100" b="1" cap="all"/>
              <a:t>Accessibility Lawsuits</a:t>
            </a:r>
          </a:p>
        </p:txBody>
      </p:sp>
      <p:pic>
        <p:nvPicPr>
          <p:cNvPr id="6" name="Picture 5" descr="A close up of a slice of pizza&#10;&#10;Description automatically generated">
            <a:extLst>
              <a:ext uri="{FF2B5EF4-FFF2-40B4-BE49-F238E27FC236}">
                <a16:creationId xmlns:a16="http://schemas.microsoft.com/office/drawing/2014/main" id="{D4559FF7-D06B-4924-8793-47EAE8B6CA89}"/>
              </a:ext>
            </a:extLst>
          </p:cNvPr>
          <p:cNvPicPr>
            <a:picLocks noChangeAspect="1"/>
          </p:cNvPicPr>
          <p:nvPr/>
        </p:nvPicPr>
        <p:blipFill rotWithShape="1">
          <a:blip r:embed="rId2"/>
          <a:srcRect t="6833" r="1" b="35992"/>
          <a:stretch/>
        </p:blipFill>
        <p:spPr>
          <a:xfrm>
            <a:off x="243840" y="256540"/>
            <a:ext cx="11704320" cy="3764276"/>
          </a:xfrm>
          <a:prstGeom prst="rect">
            <a:avLst/>
          </a:prstGeom>
        </p:spPr>
      </p:pic>
      <p:sp>
        <p:nvSpPr>
          <p:cNvPr id="4" name="Rectangle 3">
            <a:extLst>
              <a:ext uri="{FF2B5EF4-FFF2-40B4-BE49-F238E27FC236}">
                <a16:creationId xmlns:a16="http://schemas.microsoft.com/office/drawing/2014/main" id="{18D69333-13DC-4A80-A9BE-875F7A5ECFBC}"/>
              </a:ext>
            </a:extLst>
          </p:cNvPr>
          <p:cNvSpPr/>
          <p:nvPr/>
        </p:nvSpPr>
        <p:spPr>
          <a:xfrm>
            <a:off x="2904113" y="6187440"/>
            <a:ext cx="6350643" cy="369332"/>
          </a:xfrm>
          <a:prstGeom prst="rect">
            <a:avLst/>
          </a:prstGeom>
        </p:spPr>
        <p:txBody>
          <a:bodyPr wrap="square">
            <a:spAutoFit/>
          </a:bodyPr>
          <a:lstStyle/>
          <a:p>
            <a:pPr>
              <a:spcAft>
                <a:spcPts val="600"/>
              </a:spcAft>
            </a:pPr>
            <a:r>
              <a:rPr lang="en-US"/>
              <a:t>https://www.cnbc.com/2019/10/07/dominos-supreme-court.html</a:t>
            </a:r>
          </a:p>
        </p:txBody>
      </p:sp>
      <p:pic>
        <p:nvPicPr>
          <p:cNvPr id="10" name="Picture 9" descr="A close up of a slice of pizza&#10;&#10;Description automatically generated">
            <a:extLst>
              <a:ext uri="{FF2B5EF4-FFF2-40B4-BE49-F238E27FC236}">
                <a16:creationId xmlns:a16="http://schemas.microsoft.com/office/drawing/2014/main" id="{D2CF96BB-0FF4-4CAB-9947-40A75F79D4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895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8C295F3-C567-4A8E-9452-DBE9A2E09F0B}"/>
              </a:ext>
            </a:extLst>
          </p:cNvPr>
          <p:cNvPicPr>
            <a:picLocks noChangeAspect="1"/>
          </p:cNvPicPr>
          <p:nvPr/>
        </p:nvPicPr>
        <p:blipFill>
          <a:blip r:embed="rId2"/>
          <a:stretch>
            <a:fillRect/>
          </a:stretch>
        </p:blipFill>
        <p:spPr>
          <a:xfrm>
            <a:off x="552872" y="704071"/>
            <a:ext cx="11081175" cy="5457478"/>
          </a:xfrm>
          <a:prstGeom prst="rect">
            <a:avLst/>
          </a:prstGeom>
        </p:spPr>
      </p:pic>
    </p:spTree>
    <p:extLst>
      <p:ext uri="{BB962C8B-B14F-4D97-AF65-F5344CB8AC3E}">
        <p14:creationId xmlns:p14="http://schemas.microsoft.com/office/powerpoint/2010/main" val="31725656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1144</TotalTime>
  <Words>462</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Corbel</vt:lpstr>
      <vt:lpstr>Basis</vt:lpstr>
      <vt:lpstr>ist 263</vt:lpstr>
      <vt:lpstr>Agenda</vt:lpstr>
      <vt:lpstr>What is Accessibility</vt:lpstr>
      <vt:lpstr>A11y (Accessibility)</vt:lpstr>
      <vt:lpstr>Types of Disabilities</vt:lpstr>
      <vt:lpstr>Example Non-Traditional Accessibility</vt:lpstr>
      <vt:lpstr>Accessibility Laws</vt:lpstr>
      <vt:lpstr>Accessibility Lawsuits</vt:lpstr>
      <vt:lpstr>PowerPoint Presentation</vt:lpstr>
      <vt:lpstr>Making your site look good on:</vt:lpstr>
      <vt:lpstr>Screen Reader demo</vt:lpstr>
      <vt:lpstr>PowerPoint Presentation</vt:lpstr>
      <vt:lpstr>How To make site Accessible</vt:lpstr>
      <vt:lpstr>Semantic Tags</vt:lpstr>
      <vt:lpstr>Headings</vt:lpstr>
      <vt:lpstr>Alt Attribute for img element</vt:lpstr>
      <vt:lpstr>Alt Text: What text describes this image?</vt:lpstr>
      <vt:lpstr>Alt Text: What text describes this image?</vt:lpstr>
      <vt:lpstr>Color Contrast</vt:lpstr>
      <vt:lpstr>Tab Index</vt:lpstr>
      <vt:lpstr>Skip to Content Button</vt:lpstr>
      <vt:lpstr>Video Captions</vt:lpstr>
      <vt:lpstr>Accessibility tools</vt:lpstr>
      <vt:lpstr>PowerPoint Presentation</vt:lpstr>
      <vt:lpstr>WAVE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Laurie A Ferger</cp:lastModifiedBy>
  <cp:revision>28</cp:revision>
  <dcterms:created xsi:type="dcterms:W3CDTF">2020-10-23T02:21:30Z</dcterms:created>
  <dcterms:modified xsi:type="dcterms:W3CDTF">2022-04-12T14:59:36Z</dcterms:modified>
</cp:coreProperties>
</file>