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4"/>
    <p:sldMasterId id="2147483655" r:id="rId5"/>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98" r:id="rId15"/>
    <p:sldId id="310" r:id="rId16"/>
    <p:sldId id="311" r:id="rId17"/>
    <p:sldId id="285" r:id="rId18"/>
    <p:sldId id="288" r:id="rId19"/>
    <p:sldId id="291" r:id="rId20"/>
    <p:sldId id="299" r:id="rId21"/>
    <p:sldId id="300" r:id="rId22"/>
    <p:sldId id="265" r:id="rId23"/>
    <p:sldId id="292" r:id="rId24"/>
    <p:sldId id="293" r:id="rId25"/>
    <p:sldId id="302" r:id="rId26"/>
    <p:sldId id="303" r:id="rId27"/>
    <p:sldId id="304" r:id="rId28"/>
    <p:sldId id="305" r:id="rId29"/>
    <p:sldId id="313" r:id="rId30"/>
    <p:sldId id="306" r:id="rId31"/>
    <p:sldId id="307" r:id="rId32"/>
    <p:sldId id="308" r:id="rId33"/>
    <p:sldId id="309" r:id="rId34"/>
    <p:sldId id="284"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8"/>
  </p:normalViewPr>
  <p:slideViewPr>
    <p:cSldViewPr snapToGrid="0">
      <p:cViewPr varScale="1">
        <p:scale>
          <a:sx n="114" d="100"/>
          <a:sy n="114"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0"/>
            <a:ext cx="2971799"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0"/>
            <a:ext cx="2971799" cy="4572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743200" marR="0" lvl="6"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3200400" marR="0" lvl="7"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3657600" marR="0" lvl="8"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rnd" cmpd="sng">
            <a:solidFill>
              <a:srgbClr val="000000">
                <a:alpha val="64313"/>
              </a:srgbClr>
            </a:solidFill>
            <a:prstDash val="solid"/>
            <a:miter lim="8000"/>
            <a:headEnd type="none" w="sm" len="sm"/>
            <a:tailEnd type="none" w="sm" len="sm"/>
          </a:ln>
        </p:spPr>
      </p:sp>
      <p:sp>
        <p:nvSpPr>
          <p:cNvPr id="32" name="Google Shape;32;p1: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ee027aa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64" name="Google Shape;64;g44ee027aa5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ee027aa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64" name="Google Shape;64;g44ee027aa5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855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ee027aa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64" name="Google Shape;64;g44ee027aa5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8836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138" name="Google Shape;138;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161" name="Google Shape;161;p1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183" name="Google Shape;183;p1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183" name="Google Shape;183;p1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4684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4ef3667b3_1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g44ef3667b3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extLst>
      <p:ext uri="{BB962C8B-B14F-4D97-AF65-F5344CB8AC3E}">
        <p14:creationId xmlns:p14="http://schemas.microsoft.com/office/powerpoint/2010/main" val="1005100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4f79460f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211" name="Google Shape;211;g44f79460f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0" i="0" u="none" strike="noStrike" cap="none">
                <a:solidFill>
                  <a:srgbClr val="000000"/>
                </a:solidFill>
                <a:latin typeface="Arial"/>
                <a:ea typeface="Arial"/>
                <a:cs typeface="Arial"/>
                <a:sym typeface="Arial"/>
              </a:rPr>
              <a:t>http://www.tamos.com/docs/tt1.pdf</a:t>
            </a: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44ef3667b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39" name="Google Shape;39;g44ef3667b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4ea60423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
        <p:nvSpPr>
          <p:cNvPr id="223" name="Google Shape;223;g44ea60423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0" i="0" u="none" strike="noStrike" cap="none">
                <a:solidFill>
                  <a:srgbClr val="000000"/>
                </a:solidFill>
                <a:latin typeface="Arial"/>
                <a:ea typeface="Arial"/>
                <a:cs typeface="Arial"/>
                <a:sym typeface="Arial"/>
              </a:rPr>
              <a:t>http://www.tamos.com/docs/tt1.pdf</a:t>
            </a: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4f51928221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4f51928221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4f519282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4f5192822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4f5192822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4f5192822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eca9832b3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eca9832b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eca9832b3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eca9832b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66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4eca9832b3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4eca9832b3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4eca9832b3_8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4eca9832b3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4eca9832b3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4eca9832b3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4f5192822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4f5192822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44ef3667b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48" name="Google Shape;48;g44ef3667b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ef3667b3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58" name="Google Shape;58;g44ef3667b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4ef3667b3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68" name="Google Shape;68;g44ef3667b3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4ef3667b3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78" name="Google Shape;78;g44ef3667b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4ef3667b3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94" name="Google Shape;94;g44ef3667b3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4ef3667b3_1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03" name="Google Shape;103;g44ef3667b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4ef3667b3_1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g44ef3667b3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lim="8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subTitle" idx="1"/>
          </p:nvPr>
        </p:nvSpPr>
        <p:spPr>
          <a:xfrm>
            <a:off x="685800" y="2832120"/>
            <a:ext cx="7772400" cy="834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2"/>
              </a:buClr>
              <a:buSzPts val="3000"/>
              <a:buFont typeface="Georgia"/>
              <a:buNone/>
              <a:defRPr sz="3000" b="0" i="0" u="none" strike="noStrike" cap="none">
                <a:solidFill>
                  <a:schemeClr val="dk2"/>
                </a:solidFill>
                <a:latin typeface="Georgia"/>
                <a:ea typeface="Georgia"/>
                <a:cs typeface="Georgia"/>
                <a:sym typeface="Georgia"/>
              </a:defRPr>
            </a:lvl1pPr>
            <a:lvl2pPr marR="0" lvl="1" algn="ctr" rtl="0">
              <a:lnSpc>
                <a:spcPct val="100000"/>
              </a:lnSpc>
              <a:spcBef>
                <a:spcPts val="0"/>
              </a:spcBef>
              <a:spcAft>
                <a:spcPts val="0"/>
              </a:spcAft>
              <a:buClr>
                <a:schemeClr val="dk2"/>
              </a:buClr>
              <a:buSzPts val="2400"/>
              <a:buFont typeface="Georgia"/>
              <a:buNone/>
              <a:defRPr sz="3000" b="0" i="0" u="none" strike="noStrike" cap="none">
                <a:solidFill>
                  <a:schemeClr val="dk2"/>
                </a:solidFill>
                <a:latin typeface="Georgia"/>
                <a:ea typeface="Georgia"/>
                <a:cs typeface="Georgia"/>
                <a:sym typeface="Georgia"/>
              </a:defRPr>
            </a:lvl2pPr>
            <a:lvl3pPr marR="0" lvl="2" algn="ctr" rtl="0">
              <a:lnSpc>
                <a:spcPct val="100000"/>
              </a:lnSpc>
              <a:spcBef>
                <a:spcPts val="0"/>
              </a:spcBef>
              <a:spcAft>
                <a:spcPts val="0"/>
              </a:spcAft>
              <a:buClr>
                <a:schemeClr val="dk2"/>
              </a:buClr>
              <a:buSzPts val="2400"/>
              <a:buFont typeface="Georgia"/>
              <a:buNone/>
              <a:defRPr sz="3000" b="0" i="0" u="none" strike="noStrike" cap="none">
                <a:solidFill>
                  <a:schemeClr val="dk2"/>
                </a:solidFill>
                <a:latin typeface="Georgia"/>
                <a:ea typeface="Georgia"/>
                <a:cs typeface="Georgia"/>
                <a:sym typeface="Georgia"/>
              </a:defRPr>
            </a:lvl3pPr>
            <a:lvl4pPr marR="0" lvl="3" algn="ctr" rtl="0">
              <a:lnSpc>
                <a:spcPct val="100000"/>
              </a:lnSpc>
              <a:spcBef>
                <a:spcPts val="0"/>
              </a:spcBef>
              <a:spcAft>
                <a:spcPts val="0"/>
              </a:spcAft>
              <a:buClr>
                <a:schemeClr val="dk2"/>
              </a:buClr>
              <a:buSzPts val="1800"/>
              <a:buFont typeface="Georgia"/>
              <a:buNone/>
              <a:defRPr sz="3000" b="0" i="0" u="none" strike="noStrike" cap="none">
                <a:solidFill>
                  <a:schemeClr val="dk2"/>
                </a:solidFill>
                <a:latin typeface="Georgia"/>
                <a:ea typeface="Georgia"/>
                <a:cs typeface="Georgia"/>
                <a:sym typeface="Georgia"/>
              </a:defRPr>
            </a:lvl4pPr>
            <a:lvl5pPr marR="0" lvl="4" algn="ctr" rtl="0">
              <a:lnSpc>
                <a:spcPct val="100000"/>
              </a:lnSpc>
              <a:spcBef>
                <a:spcPts val="0"/>
              </a:spcBef>
              <a:spcAft>
                <a:spcPts val="0"/>
              </a:spcAft>
              <a:buClr>
                <a:schemeClr val="dk2"/>
              </a:buClr>
              <a:buSzPts val="1800"/>
              <a:buFont typeface="Georgia"/>
              <a:buNone/>
              <a:defRPr sz="3000" b="0" i="0" u="none" strike="noStrike" cap="none">
                <a:solidFill>
                  <a:schemeClr val="dk2"/>
                </a:solidFill>
                <a:latin typeface="Georgia"/>
                <a:ea typeface="Georgia"/>
                <a:cs typeface="Georgia"/>
                <a:sym typeface="Georgia"/>
              </a:defRPr>
            </a:lvl5pPr>
            <a:lvl6pPr marR="0" lvl="5" algn="ctr" rtl="0">
              <a:lnSpc>
                <a:spcPct val="100000"/>
              </a:lnSpc>
              <a:spcBef>
                <a:spcPts val="0"/>
              </a:spcBef>
              <a:spcAft>
                <a:spcPts val="0"/>
              </a:spcAft>
              <a:buClr>
                <a:schemeClr val="dk2"/>
              </a:buClr>
              <a:buSzPts val="1800"/>
              <a:buFont typeface="Georgia"/>
              <a:buNone/>
              <a:defRPr sz="3000" b="0" i="0" u="none" strike="noStrike" cap="none">
                <a:solidFill>
                  <a:schemeClr val="dk2"/>
                </a:solidFill>
                <a:latin typeface="Georgia"/>
                <a:ea typeface="Georgia"/>
                <a:cs typeface="Georgia"/>
                <a:sym typeface="Georgia"/>
              </a:defRPr>
            </a:lvl6pPr>
            <a:lvl7pPr marR="0" lvl="6" algn="ctr" rtl="0">
              <a:lnSpc>
                <a:spcPct val="100000"/>
              </a:lnSpc>
              <a:spcBef>
                <a:spcPts val="0"/>
              </a:spcBef>
              <a:spcAft>
                <a:spcPts val="0"/>
              </a:spcAft>
              <a:buClr>
                <a:schemeClr val="dk2"/>
              </a:buClr>
              <a:buSzPts val="1800"/>
              <a:buFont typeface="Georgia"/>
              <a:buNone/>
              <a:defRPr sz="3000" b="0" i="0" u="none" strike="noStrike" cap="none">
                <a:solidFill>
                  <a:schemeClr val="dk2"/>
                </a:solidFill>
                <a:latin typeface="Georgia"/>
                <a:ea typeface="Georgia"/>
                <a:cs typeface="Georgia"/>
                <a:sym typeface="Georgia"/>
              </a:defRPr>
            </a:lvl7pPr>
            <a:lvl8pPr marR="0" lvl="7" algn="ctr" rtl="0">
              <a:lnSpc>
                <a:spcPct val="100000"/>
              </a:lnSpc>
              <a:spcBef>
                <a:spcPts val="0"/>
              </a:spcBef>
              <a:spcAft>
                <a:spcPts val="0"/>
              </a:spcAft>
              <a:buClr>
                <a:schemeClr val="dk2"/>
              </a:buClr>
              <a:buSzPts val="1800"/>
              <a:buFont typeface="Georgia"/>
              <a:buNone/>
              <a:defRPr sz="3000" b="0" i="0" u="none" strike="noStrike" cap="none">
                <a:solidFill>
                  <a:schemeClr val="dk2"/>
                </a:solidFill>
                <a:latin typeface="Georgia"/>
                <a:ea typeface="Georgia"/>
                <a:cs typeface="Georgia"/>
                <a:sym typeface="Georgia"/>
              </a:defRPr>
            </a:lvl8pPr>
            <a:lvl9pPr marR="0" lvl="8" algn="ctr" rtl="0">
              <a:lnSpc>
                <a:spcPct val="100000"/>
              </a:lnSpc>
              <a:spcBef>
                <a:spcPts val="0"/>
              </a:spcBef>
              <a:spcAft>
                <a:spcPts val="0"/>
              </a:spcAft>
              <a:buClr>
                <a:schemeClr val="dk2"/>
              </a:buClr>
              <a:buSzPts val="1800"/>
              <a:buFont typeface="Georgia"/>
              <a:buNone/>
              <a:defRPr sz="3000" b="0" i="0" u="none" strike="noStrike" cap="none">
                <a:solidFill>
                  <a:schemeClr val="dk2"/>
                </a:solidFill>
                <a:latin typeface="Georgia"/>
                <a:ea typeface="Georgia"/>
                <a:cs typeface="Georgia"/>
                <a:sym typeface="Georgia"/>
              </a:defRPr>
            </a:lvl9pPr>
          </a:lstStyle>
          <a:p>
            <a:endParaRPr/>
          </a:p>
        </p:txBody>
      </p:sp>
      <p:sp>
        <p:nvSpPr>
          <p:cNvPr id="19" name="Google Shape;19;p4"/>
          <p:cNvSpPr txBox="1">
            <a:spLocks noGrp="1"/>
          </p:cNvSpPr>
          <p:nvPr>
            <p:ph type="ctrTitle"/>
          </p:nvPr>
        </p:nvSpPr>
        <p:spPr>
          <a:xfrm>
            <a:off x="685800" y="1577338"/>
            <a:ext cx="7772400" cy="1104000"/>
          </a:xfrm>
          <a:prstGeom prst="rect">
            <a:avLst/>
          </a:prstGeom>
          <a:solidFill>
            <a:schemeClr val="lt2"/>
          </a:solidFill>
          <a:ln w="12700" cap="flat" cmpd="sng">
            <a:solidFill>
              <a:schemeClr val="accent5"/>
            </a:solidFill>
            <a:prstDash val="solid"/>
            <a:bevel/>
            <a:headEnd type="none" w="sm" len="sm"/>
            <a:tailEnd type="none" w="sm" len="sm"/>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1pPr>
            <a:lvl2pPr marR="0" lvl="1"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2pPr>
            <a:lvl3pPr marR="0" lvl="2"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3pPr>
            <a:lvl4pPr marR="0" lvl="3"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4pPr>
            <a:lvl5pPr marR="0" lvl="4"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5pPr>
            <a:lvl6pPr marR="0" lvl="5"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6pPr>
            <a:lvl7pPr marR="0" lvl="6"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7pPr>
            <a:lvl8pPr marR="0" lvl="7"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8pPr>
            <a:lvl9pPr marR="0" lvl="8" algn="ctr" rtl="0">
              <a:lnSpc>
                <a:spcPct val="100000"/>
              </a:lnSpc>
              <a:spcBef>
                <a:spcPts val="0"/>
              </a:spcBef>
              <a:spcAft>
                <a:spcPts val="0"/>
              </a:spcAft>
              <a:buClr>
                <a:schemeClr val="dk2"/>
              </a:buClr>
              <a:buSzPts val="1400"/>
              <a:buFont typeface="Georgia"/>
              <a:buNone/>
              <a:defRPr sz="4800" b="0" i="0" u="none" strike="noStrike" cap="none">
                <a:solidFill>
                  <a:schemeClr val="dk2"/>
                </a:solidFill>
                <a:latin typeface="Georgia"/>
                <a:ea typeface="Georgia"/>
                <a:cs typeface="Georgia"/>
                <a:sym typeface="Georgi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cxnSp>
        <p:nvCxnSpPr>
          <p:cNvPr id="21" name="Google Shape;21;p5"/>
          <p:cNvCxnSpPr/>
          <p:nvPr/>
        </p:nvCxnSpPr>
        <p:spPr>
          <a:xfrm>
            <a:off x="4572000" y="1200150"/>
            <a:ext cx="0" cy="3600600"/>
          </a:xfrm>
          <a:prstGeom prst="straightConnector1">
            <a:avLst/>
          </a:prstGeom>
          <a:noFill/>
          <a:ln w="9525" cap="flat" cmpd="sng">
            <a:solidFill>
              <a:schemeClr val="dk1"/>
            </a:solidFill>
            <a:prstDash val="dash"/>
            <a:round/>
            <a:headEnd type="none" w="sm" len="sm"/>
            <a:tailEnd type="none" w="sm" len="sm"/>
          </a:ln>
        </p:spPr>
      </p:cxnSp>
      <p:sp>
        <p:nvSpPr>
          <p:cNvPr id="22" name="Google Shape;22;p5"/>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chemeClr val="dk2"/>
              </a:buClr>
              <a:buSzPts val="3000"/>
              <a:buFont typeface="Arial"/>
              <a:buChar char="●"/>
              <a:defRPr sz="3000" b="0" i="0" u="none" strike="noStrike" cap="none">
                <a:solidFill>
                  <a:schemeClr val="dk2"/>
                </a:solidFill>
                <a:latin typeface="Georgia"/>
                <a:ea typeface="Georgia"/>
                <a:cs typeface="Georgia"/>
                <a:sym typeface="Georgia"/>
              </a:defRPr>
            </a:lvl1pPr>
            <a:lvl2pPr marL="914400" marR="0" lvl="1" indent="-381000" algn="l" rtl="0">
              <a:lnSpc>
                <a:spcPct val="100000"/>
              </a:lnSpc>
              <a:spcBef>
                <a:spcPts val="0"/>
              </a:spcBef>
              <a:spcAft>
                <a:spcPts val="0"/>
              </a:spcAft>
              <a:buClr>
                <a:schemeClr val="dk2"/>
              </a:buClr>
              <a:buSzPts val="2400"/>
              <a:buFont typeface="Courier New"/>
              <a:buChar char="o"/>
              <a:defRPr sz="2400" b="0" i="0" u="none" strike="noStrike" cap="none">
                <a:solidFill>
                  <a:schemeClr val="dk2"/>
                </a:solidFill>
                <a:latin typeface="Georgia"/>
                <a:ea typeface="Georgia"/>
                <a:cs typeface="Georgia"/>
                <a:sym typeface="Georgia"/>
              </a:defRPr>
            </a:lvl2pPr>
            <a:lvl3pPr marL="1371600" marR="0" lvl="2" indent="-381000" algn="l" rtl="0">
              <a:lnSpc>
                <a:spcPct val="100000"/>
              </a:lnSpc>
              <a:spcBef>
                <a:spcPts val="0"/>
              </a:spcBef>
              <a:spcAft>
                <a:spcPts val="0"/>
              </a:spcAft>
              <a:buClr>
                <a:schemeClr val="dk2"/>
              </a:buClr>
              <a:buSzPts val="2400"/>
              <a:buFont typeface="Noto Sans Symbols"/>
              <a:buChar char="▪"/>
              <a:defRPr sz="2400" b="0" i="0" u="none" strike="noStrike" cap="none">
                <a:solidFill>
                  <a:schemeClr val="dk2"/>
                </a:solidFill>
                <a:latin typeface="Georgia"/>
                <a:ea typeface="Georgia"/>
                <a:cs typeface="Georgia"/>
                <a:sym typeface="Georgia"/>
              </a:defRPr>
            </a:lvl3pPr>
            <a:lvl4pPr marL="1828800" marR="0" lvl="3" indent="-342900" algn="l" rtl="0">
              <a:lnSpc>
                <a:spcPct val="100000"/>
              </a:lnSpc>
              <a:spcBef>
                <a:spcPts val="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4pPr>
            <a:lvl5pPr marL="2286000" marR="0" lvl="4" indent="-342900" algn="l" rtl="0">
              <a:lnSpc>
                <a:spcPct val="100000"/>
              </a:lnSpc>
              <a:spcBef>
                <a:spcPts val="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5pPr>
            <a:lvl6pPr marL="2743200" marR="0" lvl="5" indent="-342900" algn="l" rtl="0">
              <a:lnSpc>
                <a:spcPct val="100000"/>
              </a:lnSpc>
              <a:spcBef>
                <a:spcPts val="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6pPr>
            <a:lvl7pPr marL="3200400" marR="0" lvl="6" indent="-342900" algn="l" rtl="0">
              <a:lnSpc>
                <a:spcPct val="100000"/>
              </a:lnSpc>
              <a:spcBef>
                <a:spcPts val="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7pPr>
            <a:lvl8pPr marL="3657600" marR="0" lvl="7" indent="-342900" algn="l" rtl="0">
              <a:lnSpc>
                <a:spcPct val="100000"/>
              </a:lnSpc>
              <a:spcBef>
                <a:spcPts val="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8pPr>
            <a:lvl9pPr marL="4114800" marR="0" lvl="8" indent="-342900" algn="l" rtl="0">
              <a:lnSpc>
                <a:spcPct val="100000"/>
              </a:lnSpc>
              <a:spcBef>
                <a:spcPts val="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9pPr>
          </a:lstStyle>
          <a:p>
            <a:endParaRPr/>
          </a:p>
        </p:txBody>
      </p:sp>
      <p:sp>
        <p:nvSpPr>
          <p:cNvPr id="23" name="Google Shape;23;p5"/>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chemeClr val="dk2"/>
              </a:buClr>
              <a:buSzPts val="3000"/>
              <a:buFont typeface="Arial"/>
              <a:buChar char="●"/>
              <a:defRPr sz="3000" b="0" i="0" u="none" strike="noStrike" cap="none">
                <a:solidFill>
                  <a:schemeClr val="dk2"/>
                </a:solidFill>
                <a:latin typeface="Georgia"/>
                <a:ea typeface="Georgia"/>
                <a:cs typeface="Georgia"/>
                <a:sym typeface="Georgia"/>
              </a:defRPr>
            </a:lvl1pPr>
            <a:lvl2pPr marL="914400" marR="0" lvl="1" indent="-381000" algn="l" rtl="0">
              <a:lnSpc>
                <a:spcPct val="100000"/>
              </a:lnSpc>
              <a:spcBef>
                <a:spcPts val="0"/>
              </a:spcBef>
              <a:spcAft>
                <a:spcPts val="0"/>
              </a:spcAft>
              <a:buClr>
                <a:schemeClr val="dk2"/>
              </a:buClr>
              <a:buSzPts val="2400"/>
              <a:buFont typeface="Courier New"/>
              <a:buChar char="o"/>
              <a:defRPr sz="2400" b="0" i="0" u="none" strike="noStrike" cap="none">
                <a:solidFill>
                  <a:schemeClr val="dk2"/>
                </a:solidFill>
                <a:latin typeface="Georgia"/>
                <a:ea typeface="Georgia"/>
                <a:cs typeface="Georgia"/>
                <a:sym typeface="Georgia"/>
              </a:defRPr>
            </a:lvl2pPr>
            <a:lvl3pPr marL="1371600" marR="0" lvl="2" indent="-381000" algn="l" rtl="0">
              <a:lnSpc>
                <a:spcPct val="100000"/>
              </a:lnSpc>
              <a:spcBef>
                <a:spcPts val="0"/>
              </a:spcBef>
              <a:spcAft>
                <a:spcPts val="0"/>
              </a:spcAft>
              <a:buClr>
                <a:schemeClr val="dk2"/>
              </a:buClr>
              <a:buSzPts val="2400"/>
              <a:buFont typeface="Noto Sans Symbols"/>
              <a:buChar char="▪"/>
              <a:defRPr sz="2400" b="0" i="0" u="none" strike="noStrike" cap="none">
                <a:solidFill>
                  <a:schemeClr val="dk2"/>
                </a:solidFill>
                <a:latin typeface="Georgia"/>
                <a:ea typeface="Georgia"/>
                <a:cs typeface="Georgia"/>
                <a:sym typeface="Georgia"/>
              </a:defRPr>
            </a:lvl3pPr>
            <a:lvl4pPr marL="1828800" marR="0" lvl="3" indent="-342900" algn="l" rtl="0">
              <a:lnSpc>
                <a:spcPct val="100000"/>
              </a:lnSpc>
              <a:spcBef>
                <a:spcPts val="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4pPr>
            <a:lvl5pPr marL="2286000" marR="0" lvl="4" indent="-342900" algn="l" rtl="0">
              <a:lnSpc>
                <a:spcPct val="100000"/>
              </a:lnSpc>
              <a:spcBef>
                <a:spcPts val="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5pPr>
            <a:lvl6pPr marL="2743200" marR="0" lvl="5" indent="-342900" algn="l" rtl="0">
              <a:lnSpc>
                <a:spcPct val="100000"/>
              </a:lnSpc>
              <a:spcBef>
                <a:spcPts val="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6pPr>
            <a:lvl7pPr marL="3200400" marR="0" lvl="6" indent="-342900" algn="l" rtl="0">
              <a:lnSpc>
                <a:spcPct val="100000"/>
              </a:lnSpc>
              <a:spcBef>
                <a:spcPts val="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7pPr>
            <a:lvl8pPr marL="3657600" marR="0" lvl="7" indent="-342900" algn="l" rtl="0">
              <a:lnSpc>
                <a:spcPct val="100000"/>
              </a:lnSpc>
              <a:spcBef>
                <a:spcPts val="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8pPr>
            <a:lvl9pPr marL="4114800" marR="0" lvl="8" indent="-342900" algn="l" rtl="0">
              <a:lnSpc>
                <a:spcPct val="100000"/>
              </a:lnSpc>
              <a:spcBef>
                <a:spcPts val="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9pPr>
          </a:lstStyle>
          <a:p>
            <a:endParaRPr/>
          </a:p>
        </p:txBody>
      </p:sp>
      <p:sp>
        <p:nvSpPr>
          <p:cNvPr id="24" name="Google Shape;24;p5"/>
          <p:cNvSpPr txBox="1">
            <a:spLocks noGrp="1"/>
          </p:cNvSpPr>
          <p:nvPr>
            <p:ph type="title"/>
          </p:nvPr>
        </p:nvSpPr>
        <p:spPr>
          <a:xfrm>
            <a:off x="457200" y="274320"/>
            <a:ext cx="8229600" cy="855000"/>
          </a:xfrm>
          <a:prstGeom prst="rect">
            <a:avLst/>
          </a:prstGeom>
          <a:solidFill>
            <a:schemeClr val="lt2"/>
          </a:solidFill>
          <a:ln w="9525" cap="flat" cmpd="sng">
            <a:solidFill>
              <a:srgbClr val="C0CDD7"/>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1pPr>
            <a:lvl2pPr marR="0" lvl="1"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2pPr>
            <a:lvl3pPr marR="0" lvl="2"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3pPr>
            <a:lvl4pPr marR="0" lvl="3"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4pPr>
            <a:lvl5pPr marR="0" lvl="4"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5pPr>
            <a:lvl6pPr marR="0" lvl="5"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6pPr>
            <a:lvl7pPr marR="0" lvl="6"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7pPr>
            <a:lvl8pPr marR="0" lvl="7"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8pPr>
            <a:lvl9pPr marR="0" lvl="8"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7"/>
        <p:cNvGrpSpPr/>
        <p:nvPr/>
      </p:nvGrpSpPr>
      <p:grpSpPr>
        <a:xfrm>
          <a:off x="0" y="0"/>
          <a:ext cx="0" cy="0"/>
          <a:chOff x="0" y="0"/>
          <a:chExt cx="0" cy="0"/>
        </a:xfrm>
      </p:grpSpPr>
      <p:sp>
        <p:nvSpPr>
          <p:cNvPr id="28" name="Google Shape;28;p7"/>
          <p:cNvSpPr/>
          <p:nvPr/>
        </p:nvSpPr>
        <p:spPr>
          <a:xfrm>
            <a:off x="477837" y="330993"/>
            <a:ext cx="8143800" cy="3840900"/>
          </a:xfrm>
          <a:custGeom>
            <a:avLst/>
            <a:gdLst/>
            <a:ahLst/>
            <a:cxnLst/>
            <a:rect l="l" t="t" r="r" b="b"/>
            <a:pathLst>
              <a:path w="120000" h="120000" extrusionOk="0">
                <a:moveTo>
                  <a:pt x="107976" y="698"/>
                </a:moveTo>
                <a:lnTo>
                  <a:pt x="107976" y="698"/>
                </a:lnTo>
                <a:lnTo>
                  <a:pt x="108771" y="786"/>
                </a:lnTo>
                <a:lnTo>
                  <a:pt x="108771" y="786"/>
                </a:lnTo>
                <a:lnTo>
                  <a:pt x="107274" y="786"/>
                </a:lnTo>
                <a:lnTo>
                  <a:pt x="105777" y="873"/>
                </a:lnTo>
                <a:lnTo>
                  <a:pt x="104327" y="873"/>
                </a:lnTo>
                <a:lnTo>
                  <a:pt x="102783" y="786"/>
                </a:lnTo>
                <a:lnTo>
                  <a:pt x="102783" y="786"/>
                </a:lnTo>
                <a:lnTo>
                  <a:pt x="103298" y="873"/>
                </a:lnTo>
                <a:lnTo>
                  <a:pt x="103298" y="873"/>
                </a:lnTo>
                <a:lnTo>
                  <a:pt x="101847" y="873"/>
                </a:lnTo>
                <a:lnTo>
                  <a:pt x="100444" y="786"/>
                </a:lnTo>
                <a:lnTo>
                  <a:pt x="98994" y="698"/>
                </a:lnTo>
                <a:lnTo>
                  <a:pt x="97637" y="786"/>
                </a:lnTo>
                <a:lnTo>
                  <a:pt x="97637" y="786"/>
                </a:lnTo>
                <a:lnTo>
                  <a:pt x="98292" y="786"/>
                </a:lnTo>
                <a:lnTo>
                  <a:pt x="98947" y="698"/>
                </a:lnTo>
                <a:lnTo>
                  <a:pt x="100304" y="698"/>
                </a:lnTo>
                <a:lnTo>
                  <a:pt x="100304" y="698"/>
                </a:lnTo>
                <a:lnTo>
                  <a:pt x="98339" y="611"/>
                </a:lnTo>
                <a:lnTo>
                  <a:pt x="96514" y="611"/>
                </a:lnTo>
                <a:lnTo>
                  <a:pt x="92959" y="698"/>
                </a:lnTo>
                <a:lnTo>
                  <a:pt x="92959" y="698"/>
                </a:lnTo>
                <a:lnTo>
                  <a:pt x="93847" y="786"/>
                </a:lnTo>
                <a:lnTo>
                  <a:pt x="94690" y="786"/>
                </a:lnTo>
                <a:lnTo>
                  <a:pt x="94690" y="786"/>
                </a:lnTo>
                <a:lnTo>
                  <a:pt x="92491" y="873"/>
                </a:lnTo>
                <a:lnTo>
                  <a:pt x="92491" y="873"/>
                </a:lnTo>
                <a:lnTo>
                  <a:pt x="92771" y="873"/>
                </a:lnTo>
                <a:lnTo>
                  <a:pt x="92631" y="960"/>
                </a:lnTo>
                <a:lnTo>
                  <a:pt x="91368" y="960"/>
                </a:lnTo>
                <a:lnTo>
                  <a:pt x="88514" y="1048"/>
                </a:lnTo>
                <a:lnTo>
                  <a:pt x="88514" y="1048"/>
                </a:lnTo>
                <a:lnTo>
                  <a:pt x="90713" y="1048"/>
                </a:lnTo>
                <a:lnTo>
                  <a:pt x="90713" y="1048"/>
                </a:lnTo>
                <a:lnTo>
                  <a:pt x="90666" y="960"/>
                </a:lnTo>
                <a:lnTo>
                  <a:pt x="90432" y="960"/>
                </a:lnTo>
                <a:lnTo>
                  <a:pt x="89871" y="873"/>
                </a:lnTo>
                <a:lnTo>
                  <a:pt x="91274" y="873"/>
                </a:lnTo>
                <a:lnTo>
                  <a:pt x="91274" y="873"/>
                </a:lnTo>
                <a:lnTo>
                  <a:pt x="90900" y="873"/>
                </a:lnTo>
                <a:lnTo>
                  <a:pt x="90853" y="873"/>
                </a:lnTo>
                <a:lnTo>
                  <a:pt x="90853" y="786"/>
                </a:lnTo>
                <a:lnTo>
                  <a:pt x="90947" y="698"/>
                </a:lnTo>
                <a:lnTo>
                  <a:pt x="90947" y="698"/>
                </a:lnTo>
                <a:lnTo>
                  <a:pt x="89543" y="698"/>
                </a:lnTo>
                <a:lnTo>
                  <a:pt x="88140" y="698"/>
                </a:lnTo>
                <a:lnTo>
                  <a:pt x="86923" y="698"/>
                </a:lnTo>
                <a:lnTo>
                  <a:pt x="86222" y="698"/>
                </a:lnTo>
                <a:lnTo>
                  <a:pt x="86222" y="698"/>
                </a:lnTo>
                <a:lnTo>
                  <a:pt x="85567" y="960"/>
                </a:lnTo>
                <a:lnTo>
                  <a:pt x="84912" y="1135"/>
                </a:lnTo>
                <a:lnTo>
                  <a:pt x="83602" y="1222"/>
                </a:lnTo>
                <a:lnTo>
                  <a:pt x="82245" y="1222"/>
                </a:lnTo>
                <a:lnTo>
                  <a:pt x="80888" y="1135"/>
                </a:lnTo>
                <a:lnTo>
                  <a:pt x="77988" y="873"/>
                </a:lnTo>
                <a:lnTo>
                  <a:pt x="76491" y="698"/>
                </a:lnTo>
                <a:lnTo>
                  <a:pt x="74900" y="698"/>
                </a:lnTo>
                <a:lnTo>
                  <a:pt x="74900" y="698"/>
                </a:lnTo>
                <a:lnTo>
                  <a:pt x="75181" y="786"/>
                </a:lnTo>
                <a:lnTo>
                  <a:pt x="74573" y="786"/>
                </a:lnTo>
                <a:lnTo>
                  <a:pt x="74573" y="786"/>
                </a:lnTo>
                <a:lnTo>
                  <a:pt x="75929" y="786"/>
                </a:lnTo>
                <a:lnTo>
                  <a:pt x="77333" y="698"/>
                </a:lnTo>
                <a:lnTo>
                  <a:pt x="77333" y="698"/>
                </a:lnTo>
                <a:lnTo>
                  <a:pt x="76725" y="524"/>
                </a:lnTo>
                <a:lnTo>
                  <a:pt x="76070" y="262"/>
                </a:lnTo>
                <a:lnTo>
                  <a:pt x="75368" y="174"/>
                </a:lnTo>
                <a:lnTo>
                  <a:pt x="74666" y="87"/>
                </a:lnTo>
                <a:lnTo>
                  <a:pt x="73169" y="0"/>
                </a:lnTo>
                <a:lnTo>
                  <a:pt x="71625" y="87"/>
                </a:lnTo>
                <a:lnTo>
                  <a:pt x="70081" y="262"/>
                </a:lnTo>
                <a:lnTo>
                  <a:pt x="68538" y="524"/>
                </a:lnTo>
                <a:lnTo>
                  <a:pt x="65777" y="873"/>
                </a:lnTo>
                <a:lnTo>
                  <a:pt x="65777" y="873"/>
                </a:lnTo>
                <a:lnTo>
                  <a:pt x="66807" y="873"/>
                </a:lnTo>
                <a:lnTo>
                  <a:pt x="66807" y="873"/>
                </a:lnTo>
                <a:lnTo>
                  <a:pt x="66432" y="1222"/>
                </a:lnTo>
                <a:lnTo>
                  <a:pt x="66011" y="1397"/>
                </a:lnTo>
                <a:lnTo>
                  <a:pt x="65543" y="1572"/>
                </a:lnTo>
                <a:lnTo>
                  <a:pt x="64982" y="1659"/>
                </a:lnTo>
                <a:lnTo>
                  <a:pt x="63766" y="1746"/>
                </a:lnTo>
                <a:lnTo>
                  <a:pt x="62409" y="1659"/>
                </a:lnTo>
                <a:lnTo>
                  <a:pt x="61052" y="1484"/>
                </a:lnTo>
                <a:lnTo>
                  <a:pt x="59789" y="1310"/>
                </a:lnTo>
                <a:lnTo>
                  <a:pt x="57824" y="873"/>
                </a:lnTo>
                <a:lnTo>
                  <a:pt x="57824" y="873"/>
                </a:lnTo>
                <a:lnTo>
                  <a:pt x="58900" y="873"/>
                </a:lnTo>
                <a:lnTo>
                  <a:pt x="59321" y="873"/>
                </a:lnTo>
                <a:lnTo>
                  <a:pt x="58947" y="786"/>
                </a:lnTo>
                <a:lnTo>
                  <a:pt x="58947" y="786"/>
                </a:lnTo>
                <a:lnTo>
                  <a:pt x="60444" y="786"/>
                </a:lnTo>
                <a:lnTo>
                  <a:pt x="61941" y="698"/>
                </a:lnTo>
                <a:lnTo>
                  <a:pt x="61941" y="698"/>
                </a:lnTo>
                <a:lnTo>
                  <a:pt x="61052" y="698"/>
                </a:lnTo>
                <a:lnTo>
                  <a:pt x="60116" y="786"/>
                </a:lnTo>
                <a:lnTo>
                  <a:pt x="58198" y="960"/>
                </a:lnTo>
                <a:lnTo>
                  <a:pt x="57263" y="1048"/>
                </a:lnTo>
                <a:lnTo>
                  <a:pt x="56374" y="1048"/>
                </a:lnTo>
                <a:lnTo>
                  <a:pt x="55578" y="960"/>
                </a:lnTo>
                <a:lnTo>
                  <a:pt x="54830" y="786"/>
                </a:lnTo>
                <a:lnTo>
                  <a:pt x="54830" y="786"/>
                </a:lnTo>
                <a:lnTo>
                  <a:pt x="55672" y="960"/>
                </a:lnTo>
                <a:lnTo>
                  <a:pt x="55672" y="960"/>
                </a:lnTo>
                <a:lnTo>
                  <a:pt x="55064" y="786"/>
                </a:lnTo>
                <a:lnTo>
                  <a:pt x="54456" y="698"/>
                </a:lnTo>
                <a:lnTo>
                  <a:pt x="53146" y="698"/>
                </a:lnTo>
                <a:lnTo>
                  <a:pt x="51836" y="786"/>
                </a:lnTo>
                <a:lnTo>
                  <a:pt x="50619" y="786"/>
                </a:lnTo>
                <a:lnTo>
                  <a:pt x="50619" y="786"/>
                </a:lnTo>
                <a:lnTo>
                  <a:pt x="51181" y="873"/>
                </a:lnTo>
                <a:lnTo>
                  <a:pt x="50760" y="873"/>
                </a:lnTo>
                <a:lnTo>
                  <a:pt x="50245" y="873"/>
                </a:lnTo>
                <a:lnTo>
                  <a:pt x="50713" y="960"/>
                </a:lnTo>
                <a:lnTo>
                  <a:pt x="50713" y="960"/>
                </a:lnTo>
                <a:lnTo>
                  <a:pt x="50432" y="1048"/>
                </a:lnTo>
                <a:lnTo>
                  <a:pt x="50105" y="1135"/>
                </a:lnTo>
                <a:lnTo>
                  <a:pt x="49356" y="1135"/>
                </a:lnTo>
                <a:lnTo>
                  <a:pt x="48000" y="1048"/>
                </a:lnTo>
                <a:lnTo>
                  <a:pt x="48000" y="1048"/>
                </a:lnTo>
                <a:lnTo>
                  <a:pt x="48561" y="960"/>
                </a:lnTo>
                <a:lnTo>
                  <a:pt x="49169" y="960"/>
                </a:lnTo>
                <a:lnTo>
                  <a:pt x="49169" y="960"/>
                </a:lnTo>
                <a:lnTo>
                  <a:pt x="47766" y="1310"/>
                </a:lnTo>
                <a:lnTo>
                  <a:pt x="46409" y="1484"/>
                </a:lnTo>
                <a:lnTo>
                  <a:pt x="45005" y="1572"/>
                </a:lnTo>
                <a:lnTo>
                  <a:pt x="43602" y="1572"/>
                </a:lnTo>
                <a:lnTo>
                  <a:pt x="42198" y="1484"/>
                </a:lnTo>
                <a:lnTo>
                  <a:pt x="40795" y="1397"/>
                </a:lnTo>
                <a:lnTo>
                  <a:pt x="37941" y="1048"/>
                </a:lnTo>
                <a:lnTo>
                  <a:pt x="35134" y="698"/>
                </a:lnTo>
                <a:lnTo>
                  <a:pt x="32280" y="524"/>
                </a:lnTo>
                <a:lnTo>
                  <a:pt x="30877" y="436"/>
                </a:lnTo>
                <a:lnTo>
                  <a:pt x="29520" y="436"/>
                </a:lnTo>
                <a:lnTo>
                  <a:pt x="28116" y="611"/>
                </a:lnTo>
                <a:lnTo>
                  <a:pt x="26713" y="786"/>
                </a:lnTo>
                <a:lnTo>
                  <a:pt x="26713" y="786"/>
                </a:lnTo>
                <a:lnTo>
                  <a:pt x="26900" y="786"/>
                </a:lnTo>
                <a:lnTo>
                  <a:pt x="27134" y="873"/>
                </a:lnTo>
                <a:lnTo>
                  <a:pt x="27321" y="960"/>
                </a:lnTo>
                <a:lnTo>
                  <a:pt x="27508" y="873"/>
                </a:lnTo>
                <a:lnTo>
                  <a:pt x="27508" y="873"/>
                </a:lnTo>
                <a:lnTo>
                  <a:pt x="24748" y="960"/>
                </a:lnTo>
                <a:lnTo>
                  <a:pt x="24748" y="960"/>
                </a:lnTo>
                <a:lnTo>
                  <a:pt x="25403" y="873"/>
                </a:lnTo>
                <a:lnTo>
                  <a:pt x="26058" y="873"/>
                </a:lnTo>
                <a:lnTo>
                  <a:pt x="26058" y="873"/>
                </a:lnTo>
                <a:lnTo>
                  <a:pt x="23859" y="786"/>
                </a:lnTo>
                <a:lnTo>
                  <a:pt x="23859" y="786"/>
                </a:lnTo>
                <a:lnTo>
                  <a:pt x="23017" y="698"/>
                </a:lnTo>
                <a:lnTo>
                  <a:pt x="22035" y="698"/>
                </a:lnTo>
                <a:lnTo>
                  <a:pt x="19649" y="698"/>
                </a:lnTo>
                <a:lnTo>
                  <a:pt x="17169" y="786"/>
                </a:lnTo>
                <a:lnTo>
                  <a:pt x="14830" y="786"/>
                </a:lnTo>
                <a:lnTo>
                  <a:pt x="14830" y="786"/>
                </a:lnTo>
                <a:lnTo>
                  <a:pt x="15672" y="1048"/>
                </a:lnTo>
                <a:lnTo>
                  <a:pt x="15672" y="1048"/>
                </a:lnTo>
                <a:lnTo>
                  <a:pt x="12865" y="1048"/>
                </a:lnTo>
                <a:lnTo>
                  <a:pt x="10105" y="960"/>
                </a:lnTo>
                <a:lnTo>
                  <a:pt x="10105" y="960"/>
                </a:lnTo>
                <a:lnTo>
                  <a:pt x="11228" y="960"/>
                </a:lnTo>
                <a:lnTo>
                  <a:pt x="10385" y="960"/>
                </a:lnTo>
                <a:lnTo>
                  <a:pt x="8233" y="960"/>
                </a:lnTo>
                <a:lnTo>
                  <a:pt x="8233" y="960"/>
                </a:lnTo>
                <a:lnTo>
                  <a:pt x="6269" y="960"/>
                </a:lnTo>
                <a:lnTo>
                  <a:pt x="3976" y="873"/>
                </a:lnTo>
                <a:lnTo>
                  <a:pt x="3976" y="873"/>
                </a:lnTo>
                <a:lnTo>
                  <a:pt x="3134" y="611"/>
                </a:lnTo>
                <a:lnTo>
                  <a:pt x="2573" y="524"/>
                </a:lnTo>
                <a:lnTo>
                  <a:pt x="1964" y="524"/>
                </a:lnTo>
                <a:lnTo>
                  <a:pt x="1637" y="611"/>
                </a:lnTo>
                <a:lnTo>
                  <a:pt x="1356" y="786"/>
                </a:lnTo>
                <a:lnTo>
                  <a:pt x="1122" y="960"/>
                </a:lnTo>
                <a:lnTo>
                  <a:pt x="888" y="1222"/>
                </a:lnTo>
                <a:lnTo>
                  <a:pt x="701" y="1572"/>
                </a:lnTo>
                <a:lnTo>
                  <a:pt x="561" y="2008"/>
                </a:lnTo>
                <a:lnTo>
                  <a:pt x="467" y="2532"/>
                </a:lnTo>
                <a:lnTo>
                  <a:pt x="421" y="3144"/>
                </a:lnTo>
                <a:lnTo>
                  <a:pt x="421" y="3144"/>
                </a:lnTo>
                <a:lnTo>
                  <a:pt x="467" y="5676"/>
                </a:lnTo>
                <a:lnTo>
                  <a:pt x="514" y="8384"/>
                </a:lnTo>
                <a:lnTo>
                  <a:pt x="561" y="9694"/>
                </a:lnTo>
                <a:lnTo>
                  <a:pt x="561" y="11004"/>
                </a:lnTo>
                <a:lnTo>
                  <a:pt x="514" y="12227"/>
                </a:lnTo>
                <a:lnTo>
                  <a:pt x="421" y="13537"/>
                </a:lnTo>
                <a:lnTo>
                  <a:pt x="421" y="13537"/>
                </a:lnTo>
                <a:lnTo>
                  <a:pt x="467" y="12489"/>
                </a:lnTo>
                <a:lnTo>
                  <a:pt x="514" y="11441"/>
                </a:lnTo>
                <a:lnTo>
                  <a:pt x="514" y="10305"/>
                </a:lnTo>
                <a:lnTo>
                  <a:pt x="514" y="9344"/>
                </a:lnTo>
                <a:lnTo>
                  <a:pt x="514" y="9344"/>
                </a:lnTo>
                <a:lnTo>
                  <a:pt x="514" y="10305"/>
                </a:lnTo>
                <a:lnTo>
                  <a:pt x="561" y="11179"/>
                </a:lnTo>
                <a:lnTo>
                  <a:pt x="514" y="13100"/>
                </a:lnTo>
                <a:lnTo>
                  <a:pt x="467" y="15021"/>
                </a:lnTo>
                <a:lnTo>
                  <a:pt x="467" y="16855"/>
                </a:lnTo>
                <a:lnTo>
                  <a:pt x="467" y="16855"/>
                </a:lnTo>
                <a:lnTo>
                  <a:pt x="467" y="14759"/>
                </a:lnTo>
                <a:lnTo>
                  <a:pt x="467" y="14759"/>
                </a:lnTo>
                <a:lnTo>
                  <a:pt x="514" y="16855"/>
                </a:lnTo>
                <a:lnTo>
                  <a:pt x="514" y="19039"/>
                </a:lnTo>
                <a:lnTo>
                  <a:pt x="514" y="23231"/>
                </a:lnTo>
                <a:lnTo>
                  <a:pt x="467" y="27510"/>
                </a:lnTo>
                <a:lnTo>
                  <a:pt x="467" y="31790"/>
                </a:lnTo>
                <a:lnTo>
                  <a:pt x="467" y="31790"/>
                </a:lnTo>
                <a:lnTo>
                  <a:pt x="374" y="31353"/>
                </a:lnTo>
                <a:lnTo>
                  <a:pt x="374" y="31004"/>
                </a:lnTo>
                <a:lnTo>
                  <a:pt x="421" y="30742"/>
                </a:lnTo>
                <a:lnTo>
                  <a:pt x="514" y="30480"/>
                </a:lnTo>
                <a:lnTo>
                  <a:pt x="514" y="30480"/>
                </a:lnTo>
                <a:lnTo>
                  <a:pt x="561" y="42096"/>
                </a:lnTo>
                <a:lnTo>
                  <a:pt x="561" y="47860"/>
                </a:lnTo>
                <a:lnTo>
                  <a:pt x="514" y="53711"/>
                </a:lnTo>
                <a:lnTo>
                  <a:pt x="514" y="53711"/>
                </a:lnTo>
                <a:lnTo>
                  <a:pt x="374" y="51877"/>
                </a:lnTo>
                <a:lnTo>
                  <a:pt x="374" y="51877"/>
                </a:lnTo>
                <a:lnTo>
                  <a:pt x="374" y="58602"/>
                </a:lnTo>
                <a:lnTo>
                  <a:pt x="374" y="62008"/>
                </a:lnTo>
                <a:lnTo>
                  <a:pt x="374" y="65414"/>
                </a:lnTo>
                <a:lnTo>
                  <a:pt x="374" y="65414"/>
                </a:lnTo>
                <a:lnTo>
                  <a:pt x="374" y="62969"/>
                </a:lnTo>
                <a:lnTo>
                  <a:pt x="374" y="62969"/>
                </a:lnTo>
                <a:lnTo>
                  <a:pt x="514" y="63056"/>
                </a:lnTo>
                <a:lnTo>
                  <a:pt x="608" y="63406"/>
                </a:lnTo>
                <a:lnTo>
                  <a:pt x="701" y="63755"/>
                </a:lnTo>
                <a:lnTo>
                  <a:pt x="748" y="64279"/>
                </a:lnTo>
                <a:lnTo>
                  <a:pt x="795" y="65589"/>
                </a:lnTo>
                <a:lnTo>
                  <a:pt x="795" y="67336"/>
                </a:lnTo>
                <a:lnTo>
                  <a:pt x="748" y="69257"/>
                </a:lnTo>
                <a:lnTo>
                  <a:pt x="654" y="71441"/>
                </a:lnTo>
                <a:lnTo>
                  <a:pt x="421" y="76157"/>
                </a:lnTo>
                <a:lnTo>
                  <a:pt x="187" y="80960"/>
                </a:lnTo>
                <a:lnTo>
                  <a:pt x="93" y="83144"/>
                </a:lnTo>
                <a:lnTo>
                  <a:pt x="0" y="85065"/>
                </a:lnTo>
                <a:lnTo>
                  <a:pt x="0" y="86724"/>
                </a:lnTo>
                <a:lnTo>
                  <a:pt x="46" y="88122"/>
                </a:lnTo>
                <a:lnTo>
                  <a:pt x="140" y="88646"/>
                </a:lnTo>
                <a:lnTo>
                  <a:pt x="187" y="88995"/>
                </a:lnTo>
                <a:lnTo>
                  <a:pt x="280" y="89257"/>
                </a:lnTo>
                <a:lnTo>
                  <a:pt x="421" y="89432"/>
                </a:lnTo>
                <a:lnTo>
                  <a:pt x="421" y="89432"/>
                </a:lnTo>
                <a:lnTo>
                  <a:pt x="374" y="88296"/>
                </a:lnTo>
                <a:lnTo>
                  <a:pt x="374" y="88296"/>
                </a:lnTo>
                <a:lnTo>
                  <a:pt x="421" y="90218"/>
                </a:lnTo>
                <a:lnTo>
                  <a:pt x="374" y="92489"/>
                </a:lnTo>
                <a:lnTo>
                  <a:pt x="374" y="92489"/>
                </a:lnTo>
                <a:lnTo>
                  <a:pt x="374" y="90829"/>
                </a:lnTo>
                <a:lnTo>
                  <a:pt x="374" y="90829"/>
                </a:lnTo>
                <a:lnTo>
                  <a:pt x="327" y="101484"/>
                </a:lnTo>
                <a:lnTo>
                  <a:pt x="374" y="106812"/>
                </a:lnTo>
                <a:lnTo>
                  <a:pt x="467" y="112139"/>
                </a:lnTo>
                <a:lnTo>
                  <a:pt x="467" y="112139"/>
                </a:lnTo>
                <a:lnTo>
                  <a:pt x="374" y="109606"/>
                </a:lnTo>
                <a:lnTo>
                  <a:pt x="374" y="109606"/>
                </a:lnTo>
                <a:lnTo>
                  <a:pt x="374" y="112052"/>
                </a:lnTo>
                <a:lnTo>
                  <a:pt x="374" y="114497"/>
                </a:lnTo>
                <a:lnTo>
                  <a:pt x="421" y="117030"/>
                </a:lnTo>
                <a:lnTo>
                  <a:pt x="374" y="119475"/>
                </a:lnTo>
                <a:lnTo>
                  <a:pt x="374" y="119475"/>
                </a:lnTo>
                <a:lnTo>
                  <a:pt x="1543" y="119475"/>
                </a:lnTo>
                <a:lnTo>
                  <a:pt x="3649" y="119650"/>
                </a:lnTo>
                <a:lnTo>
                  <a:pt x="9216" y="119912"/>
                </a:lnTo>
                <a:lnTo>
                  <a:pt x="12116" y="120000"/>
                </a:lnTo>
                <a:lnTo>
                  <a:pt x="14596" y="119912"/>
                </a:lnTo>
                <a:lnTo>
                  <a:pt x="15578" y="119825"/>
                </a:lnTo>
                <a:lnTo>
                  <a:pt x="16327" y="119737"/>
                </a:lnTo>
                <a:lnTo>
                  <a:pt x="16888" y="119475"/>
                </a:lnTo>
                <a:lnTo>
                  <a:pt x="17029" y="119388"/>
                </a:lnTo>
                <a:lnTo>
                  <a:pt x="17076" y="119213"/>
                </a:lnTo>
                <a:lnTo>
                  <a:pt x="17076" y="119213"/>
                </a:lnTo>
                <a:lnTo>
                  <a:pt x="16233" y="119301"/>
                </a:lnTo>
                <a:lnTo>
                  <a:pt x="16233" y="119301"/>
                </a:lnTo>
                <a:lnTo>
                  <a:pt x="17777" y="119388"/>
                </a:lnTo>
                <a:lnTo>
                  <a:pt x="19415" y="119475"/>
                </a:lnTo>
                <a:lnTo>
                  <a:pt x="22736" y="119825"/>
                </a:lnTo>
                <a:lnTo>
                  <a:pt x="24374" y="119912"/>
                </a:lnTo>
                <a:lnTo>
                  <a:pt x="26011" y="119912"/>
                </a:lnTo>
                <a:lnTo>
                  <a:pt x="26807" y="119825"/>
                </a:lnTo>
                <a:lnTo>
                  <a:pt x="27602" y="119650"/>
                </a:lnTo>
                <a:lnTo>
                  <a:pt x="28397" y="119475"/>
                </a:lnTo>
                <a:lnTo>
                  <a:pt x="29146" y="119213"/>
                </a:lnTo>
                <a:lnTo>
                  <a:pt x="29146" y="119213"/>
                </a:lnTo>
                <a:lnTo>
                  <a:pt x="27087" y="119213"/>
                </a:lnTo>
                <a:lnTo>
                  <a:pt x="27087" y="119213"/>
                </a:lnTo>
                <a:lnTo>
                  <a:pt x="29099" y="119126"/>
                </a:lnTo>
                <a:lnTo>
                  <a:pt x="31111" y="119126"/>
                </a:lnTo>
                <a:lnTo>
                  <a:pt x="35274" y="119126"/>
                </a:lnTo>
                <a:lnTo>
                  <a:pt x="39485" y="119213"/>
                </a:lnTo>
                <a:lnTo>
                  <a:pt x="41543" y="119213"/>
                </a:lnTo>
                <a:lnTo>
                  <a:pt x="43602" y="119213"/>
                </a:lnTo>
                <a:lnTo>
                  <a:pt x="43602" y="119213"/>
                </a:lnTo>
                <a:lnTo>
                  <a:pt x="50994" y="119213"/>
                </a:lnTo>
                <a:lnTo>
                  <a:pt x="50994" y="119213"/>
                </a:lnTo>
                <a:lnTo>
                  <a:pt x="53005" y="119213"/>
                </a:lnTo>
                <a:lnTo>
                  <a:pt x="55064" y="119213"/>
                </a:lnTo>
                <a:lnTo>
                  <a:pt x="55064" y="119213"/>
                </a:lnTo>
                <a:lnTo>
                  <a:pt x="57637" y="119213"/>
                </a:lnTo>
                <a:lnTo>
                  <a:pt x="58619" y="119213"/>
                </a:lnTo>
                <a:lnTo>
                  <a:pt x="58058" y="119213"/>
                </a:lnTo>
                <a:lnTo>
                  <a:pt x="58058" y="119213"/>
                </a:lnTo>
                <a:lnTo>
                  <a:pt x="89076" y="119213"/>
                </a:lnTo>
                <a:lnTo>
                  <a:pt x="89076" y="119213"/>
                </a:lnTo>
                <a:lnTo>
                  <a:pt x="111345" y="119213"/>
                </a:lnTo>
                <a:lnTo>
                  <a:pt x="111345" y="119213"/>
                </a:lnTo>
                <a:lnTo>
                  <a:pt x="118362" y="119213"/>
                </a:lnTo>
                <a:lnTo>
                  <a:pt x="118362" y="119213"/>
                </a:lnTo>
                <a:lnTo>
                  <a:pt x="118970" y="119126"/>
                </a:lnTo>
                <a:lnTo>
                  <a:pt x="119204" y="119039"/>
                </a:lnTo>
                <a:lnTo>
                  <a:pt x="119391" y="118864"/>
                </a:lnTo>
                <a:lnTo>
                  <a:pt x="119532" y="118777"/>
                </a:lnTo>
                <a:lnTo>
                  <a:pt x="119672" y="118602"/>
                </a:lnTo>
                <a:lnTo>
                  <a:pt x="119812" y="118165"/>
                </a:lnTo>
                <a:lnTo>
                  <a:pt x="119859" y="117729"/>
                </a:lnTo>
                <a:lnTo>
                  <a:pt x="119859" y="117292"/>
                </a:lnTo>
                <a:lnTo>
                  <a:pt x="119859" y="116943"/>
                </a:lnTo>
                <a:lnTo>
                  <a:pt x="119859" y="116681"/>
                </a:lnTo>
                <a:lnTo>
                  <a:pt x="119859" y="116681"/>
                </a:lnTo>
                <a:lnTo>
                  <a:pt x="119812" y="111790"/>
                </a:lnTo>
                <a:lnTo>
                  <a:pt x="119812" y="111790"/>
                </a:lnTo>
                <a:lnTo>
                  <a:pt x="119906" y="115458"/>
                </a:lnTo>
                <a:lnTo>
                  <a:pt x="119906" y="115458"/>
                </a:lnTo>
                <a:lnTo>
                  <a:pt x="119906" y="111353"/>
                </a:lnTo>
                <a:lnTo>
                  <a:pt x="119906" y="107336"/>
                </a:lnTo>
                <a:lnTo>
                  <a:pt x="119906" y="107336"/>
                </a:lnTo>
                <a:lnTo>
                  <a:pt x="119766" y="108646"/>
                </a:lnTo>
                <a:lnTo>
                  <a:pt x="119766" y="108646"/>
                </a:lnTo>
                <a:lnTo>
                  <a:pt x="119812" y="107510"/>
                </a:lnTo>
                <a:lnTo>
                  <a:pt x="119859" y="106288"/>
                </a:lnTo>
                <a:lnTo>
                  <a:pt x="119906" y="105065"/>
                </a:lnTo>
                <a:lnTo>
                  <a:pt x="119859" y="104454"/>
                </a:lnTo>
                <a:lnTo>
                  <a:pt x="119812" y="103930"/>
                </a:lnTo>
                <a:lnTo>
                  <a:pt x="119812" y="103930"/>
                </a:lnTo>
                <a:lnTo>
                  <a:pt x="119859" y="104628"/>
                </a:lnTo>
                <a:lnTo>
                  <a:pt x="119859" y="104628"/>
                </a:lnTo>
                <a:lnTo>
                  <a:pt x="119766" y="100960"/>
                </a:lnTo>
                <a:lnTo>
                  <a:pt x="119766" y="100960"/>
                </a:lnTo>
                <a:lnTo>
                  <a:pt x="119812" y="101746"/>
                </a:lnTo>
                <a:lnTo>
                  <a:pt x="119812" y="101746"/>
                </a:lnTo>
                <a:lnTo>
                  <a:pt x="119812" y="100087"/>
                </a:lnTo>
                <a:lnTo>
                  <a:pt x="119859" y="98340"/>
                </a:lnTo>
                <a:lnTo>
                  <a:pt x="119859" y="96768"/>
                </a:lnTo>
                <a:lnTo>
                  <a:pt x="119859" y="95283"/>
                </a:lnTo>
                <a:lnTo>
                  <a:pt x="119859" y="95283"/>
                </a:lnTo>
                <a:lnTo>
                  <a:pt x="119859" y="96593"/>
                </a:lnTo>
                <a:lnTo>
                  <a:pt x="119859" y="97991"/>
                </a:lnTo>
                <a:lnTo>
                  <a:pt x="119859" y="99301"/>
                </a:lnTo>
                <a:lnTo>
                  <a:pt x="119859" y="100698"/>
                </a:lnTo>
                <a:lnTo>
                  <a:pt x="119859" y="100698"/>
                </a:lnTo>
                <a:lnTo>
                  <a:pt x="119906" y="98864"/>
                </a:lnTo>
                <a:lnTo>
                  <a:pt x="119906" y="96943"/>
                </a:lnTo>
                <a:lnTo>
                  <a:pt x="119859" y="93275"/>
                </a:lnTo>
                <a:lnTo>
                  <a:pt x="119812" y="89519"/>
                </a:lnTo>
                <a:lnTo>
                  <a:pt x="119766" y="85764"/>
                </a:lnTo>
                <a:lnTo>
                  <a:pt x="119766" y="85764"/>
                </a:lnTo>
                <a:lnTo>
                  <a:pt x="119812" y="86462"/>
                </a:lnTo>
                <a:lnTo>
                  <a:pt x="119812" y="87074"/>
                </a:lnTo>
                <a:lnTo>
                  <a:pt x="119766" y="88471"/>
                </a:lnTo>
                <a:lnTo>
                  <a:pt x="119766" y="89781"/>
                </a:lnTo>
                <a:lnTo>
                  <a:pt x="119766" y="90393"/>
                </a:lnTo>
                <a:lnTo>
                  <a:pt x="119812" y="91091"/>
                </a:lnTo>
                <a:lnTo>
                  <a:pt x="119812" y="91091"/>
                </a:lnTo>
                <a:lnTo>
                  <a:pt x="119812" y="89868"/>
                </a:lnTo>
                <a:lnTo>
                  <a:pt x="119812" y="89781"/>
                </a:lnTo>
                <a:lnTo>
                  <a:pt x="119812" y="89868"/>
                </a:lnTo>
                <a:lnTo>
                  <a:pt x="119812" y="90480"/>
                </a:lnTo>
                <a:lnTo>
                  <a:pt x="119812" y="91091"/>
                </a:lnTo>
                <a:lnTo>
                  <a:pt x="119812" y="91091"/>
                </a:lnTo>
                <a:lnTo>
                  <a:pt x="119859" y="86462"/>
                </a:lnTo>
                <a:lnTo>
                  <a:pt x="119859" y="84192"/>
                </a:lnTo>
                <a:lnTo>
                  <a:pt x="119859" y="84104"/>
                </a:lnTo>
                <a:lnTo>
                  <a:pt x="119812" y="84192"/>
                </a:lnTo>
                <a:lnTo>
                  <a:pt x="119766" y="85240"/>
                </a:lnTo>
                <a:lnTo>
                  <a:pt x="119766" y="85240"/>
                </a:lnTo>
                <a:lnTo>
                  <a:pt x="119766" y="15371"/>
                </a:lnTo>
                <a:lnTo>
                  <a:pt x="119766" y="15371"/>
                </a:lnTo>
                <a:lnTo>
                  <a:pt x="119766" y="2620"/>
                </a:lnTo>
                <a:lnTo>
                  <a:pt x="119766" y="2620"/>
                </a:lnTo>
                <a:lnTo>
                  <a:pt x="119719" y="1834"/>
                </a:lnTo>
                <a:lnTo>
                  <a:pt x="119672" y="1484"/>
                </a:lnTo>
                <a:lnTo>
                  <a:pt x="119625" y="1310"/>
                </a:lnTo>
                <a:lnTo>
                  <a:pt x="119532" y="1135"/>
                </a:lnTo>
                <a:lnTo>
                  <a:pt x="119391" y="960"/>
                </a:lnTo>
                <a:lnTo>
                  <a:pt x="119111" y="873"/>
                </a:lnTo>
                <a:lnTo>
                  <a:pt x="118736" y="873"/>
                </a:lnTo>
                <a:lnTo>
                  <a:pt x="118362" y="873"/>
                </a:lnTo>
                <a:lnTo>
                  <a:pt x="117894" y="960"/>
                </a:lnTo>
                <a:lnTo>
                  <a:pt x="117380" y="1048"/>
                </a:lnTo>
                <a:lnTo>
                  <a:pt x="117380" y="1048"/>
                </a:lnTo>
                <a:lnTo>
                  <a:pt x="98011" y="1048"/>
                </a:lnTo>
                <a:lnTo>
                  <a:pt x="98011" y="1048"/>
                </a:lnTo>
                <a:lnTo>
                  <a:pt x="101847" y="960"/>
                </a:lnTo>
                <a:lnTo>
                  <a:pt x="109333" y="873"/>
                </a:lnTo>
                <a:lnTo>
                  <a:pt x="113216" y="873"/>
                </a:lnTo>
                <a:lnTo>
                  <a:pt x="116584" y="960"/>
                </a:lnTo>
                <a:lnTo>
                  <a:pt x="118923" y="1135"/>
                </a:lnTo>
                <a:lnTo>
                  <a:pt x="119578" y="1310"/>
                </a:lnTo>
                <a:lnTo>
                  <a:pt x="119766" y="1397"/>
                </a:lnTo>
                <a:lnTo>
                  <a:pt x="119812" y="1397"/>
                </a:lnTo>
                <a:lnTo>
                  <a:pt x="119812" y="1397"/>
                </a:lnTo>
                <a:lnTo>
                  <a:pt x="119812" y="15371"/>
                </a:lnTo>
                <a:lnTo>
                  <a:pt x="119812" y="15371"/>
                </a:lnTo>
                <a:lnTo>
                  <a:pt x="119812" y="22882"/>
                </a:lnTo>
                <a:lnTo>
                  <a:pt x="119812" y="22882"/>
                </a:lnTo>
                <a:lnTo>
                  <a:pt x="119812" y="26637"/>
                </a:lnTo>
                <a:lnTo>
                  <a:pt x="119859" y="27510"/>
                </a:lnTo>
                <a:lnTo>
                  <a:pt x="119859" y="25327"/>
                </a:lnTo>
                <a:lnTo>
                  <a:pt x="119859" y="25327"/>
                </a:lnTo>
                <a:lnTo>
                  <a:pt x="119766" y="28034"/>
                </a:lnTo>
                <a:lnTo>
                  <a:pt x="119766" y="30567"/>
                </a:lnTo>
                <a:lnTo>
                  <a:pt x="119812" y="35371"/>
                </a:lnTo>
                <a:lnTo>
                  <a:pt x="119859" y="40087"/>
                </a:lnTo>
                <a:lnTo>
                  <a:pt x="119859" y="45414"/>
                </a:lnTo>
                <a:lnTo>
                  <a:pt x="119859" y="45414"/>
                </a:lnTo>
                <a:lnTo>
                  <a:pt x="119859" y="44978"/>
                </a:lnTo>
                <a:lnTo>
                  <a:pt x="119812" y="44454"/>
                </a:lnTo>
                <a:lnTo>
                  <a:pt x="119812" y="43406"/>
                </a:lnTo>
                <a:lnTo>
                  <a:pt x="119953" y="41310"/>
                </a:lnTo>
                <a:lnTo>
                  <a:pt x="119953" y="41310"/>
                </a:lnTo>
                <a:lnTo>
                  <a:pt x="120000" y="44454"/>
                </a:lnTo>
                <a:lnTo>
                  <a:pt x="120000" y="44454"/>
                </a:lnTo>
                <a:lnTo>
                  <a:pt x="120000" y="38078"/>
                </a:lnTo>
                <a:lnTo>
                  <a:pt x="119953" y="31703"/>
                </a:lnTo>
                <a:lnTo>
                  <a:pt x="119859" y="18951"/>
                </a:lnTo>
                <a:lnTo>
                  <a:pt x="119859" y="18951"/>
                </a:lnTo>
                <a:lnTo>
                  <a:pt x="119906" y="19912"/>
                </a:lnTo>
                <a:lnTo>
                  <a:pt x="119906" y="19912"/>
                </a:lnTo>
                <a:lnTo>
                  <a:pt x="119906" y="15109"/>
                </a:lnTo>
                <a:lnTo>
                  <a:pt x="119953" y="10305"/>
                </a:lnTo>
                <a:lnTo>
                  <a:pt x="119953" y="5502"/>
                </a:lnTo>
                <a:lnTo>
                  <a:pt x="119953" y="786"/>
                </a:lnTo>
                <a:lnTo>
                  <a:pt x="107976" y="698"/>
                </a:lnTo>
                <a:close/>
                <a:moveTo>
                  <a:pt x="514" y="1484"/>
                </a:moveTo>
                <a:lnTo>
                  <a:pt x="514" y="1484"/>
                </a:lnTo>
                <a:lnTo>
                  <a:pt x="514" y="1484"/>
                </a:lnTo>
                <a:lnTo>
                  <a:pt x="561" y="1572"/>
                </a:lnTo>
                <a:lnTo>
                  <a:pt x="514" y="1659"/>
                </a:lnTo>
                <a:lnTo>
                  <a:pt x="514" y="1484"/>
                </a:lnTo>
                <a:lnTo>
                  <a:pt x="514" y="1484"/>
                </a:lnTo>
                <a:lnTo>
                  <a:pt x="514" y="1484"/>
                </a:lnTo>
                <a:lnTo>
                  <a:pt x="514" y="1484"/>
                </a:lnTo>
                <a:lnTo>
                  <a:pt x="514" y="1484"/>
                </a:lnTo>
                <a:close/>
                <a:moveTo>
                  <a:pt x="514" y="58515"/>
                </a:moveTo>
                <a:lnTo>
                  <a:pt x="514" y="58515"/>
                </a:lnTo>
                <a:lnTo>
                  <a:pt x="514" y="61921"/>
                </a:lnTo>
                <a:lnTo>
                  <a:pt x="514" y="61921"/>
                </a:lnTo>
                <a:lnTo>
                  <a:pt x="514" y="60262"/>
                </a:lnTo>
                <a:lnTo>
                  <a:pt x="514" y="58515"/>
                </a:lnTo>
                <a:lnTo>
                  <a:pt x="514" y="58515"/>
                </a:lnTo>
                <a:lnTo>
                  <a:pt x="514" y="59213"/>
                </a:lnTo>
                <a:lnTo>
                  <a:pt x="514" y="58515"/>
                </a:lnTo>
                <a:lnTo>
                  <a:pt x="514" y="58515"/>
                </a:lnTo>
                <a:close/>
                <a:moveTo>
                  <a:pt x="374" y="67772"/>
                </a:moveTo>
                <a:lnTo>
                  <a:pt x="374" y="67772"/>
                </a:lnTo>
                <a:lnTo>
                  <a:pt x="421" y="67161"/>
                </a:lnTo>
                <a:lnTo>
                  <a:pt x="421" y="67074"/>
                </a:lnTo>
                <a:lnTo>
                  <a:pt x="421" y="67248"/>
                </a:lnTo>
                <a:lnTo>
                  <a:pt x="467" y="68820"/>
                </a:lnTo>
                <a:lnTo>
                  <a:pt x="514" y="72314"/>
                </a:lnTo>
                <a:lnTo>
                  <a:pt x="514" y="72314"/>
                </a:lnTo>
                <a:lnTo>
                  <a:pt x="514" y="80611"/>
                </a:lnTo>
                <a:lnTo>
                  <a:pt x="514" y="80611"/>
                </a:lnTo>
                <a:lnTo>
                  <a:pt x="467" y="74235"/>
                </a:lnTo>
                <a:lnTo>
                  <a:pt x="374" y="67772"/>
                </a:lnTo>
                <a:lnTo>
                  <a:pt x="374" y="67772"/>
                </a:lnTo>
                <a:lnTo>
                  <a:pt x="421" y="68384"/>
                </a:lnTo>
                <a:lnTo>
                  <a:pt x="374" y="67772"/>
                </a:lnTo>
                <a:lnTo>
                  <a:pt x="374" y="67772"/>
                </a:lnTo>
                <a:close/>
                <a:moveTo>
                  <a:pt x="514" y="83755"/>
                </a:moveTo>
                <a:lnTo>
                  <a:pt x="514" y="83755"/>
                </a:lnTo>
                <a:lnTo>
                  <a:pt x="514" y="83930"/>
                </a:lnTo>
                <a:lnTo>
                  <a:pt x="514" y="83755"/>
                </a:lnTo>
                <a:lnTo>
                  <a:pt x="514" y="83755"/>
                </a:lnTo>
                <a:lnTo>
                  <a:pt x="514" y="83842"/>
                </a:lnTo>
                <a:lnTo>
                  <a:pt x="514" y="83755"/>
                </a:lnTo>
                <a:lnTo>
                  <a:pt x="514" y="83755"/>
                </a:lnTo>
                <a:close/>
                <a:moveTo>
                  <a:pt x="514" y="94934"/>
                </a:moveTo>
                <a:lnTo>
                  <a:pt x="514" y="97205"/>
                </a:lnTo>
                <a:lnTo>
                  <a:pt x="514" y="97205"/>
                </a:lnTo>
                <a:lnTo>
                  <a:pt x="514" y="94934"/>
                </a:lnTo>
                <a:lnTo>
                  <a:pt x="514" y="94934"/>
                </a:lnTo>
                <a:close/>
                <a:moveTo>
                  <a:pt x="1356" y="119301"/>
                </a:moveTo>
                <a:lnTo>
                  <a:pt x="1356" y="119301"/>
                </a:lnTo>
                <a:lnTo>
                  <a:pt x="1076" y="119213"/>
                </a:lnTo>
                <a:lnTo>
                  <a:pt x="795" y="119039"/>
                </a:lnTo>
                <a:lnTo>
                  <a:pt x="654" y="118689"/>
                </a:lnTo>
                <a:lnTo>
                  <a:pt x="514" y="118340"/>
                </a:lnTo>
                <a:lnTo>
                  <a:pt x="421" y="117903"/>
                </a:lnTo>
                <a:lnTo>
                  <a:pt x="374" y="117379"/>
                </a:lnTo>
                <a:lnTo>
                  <a:pt x="374" y="116157"/>
                </a:lnTo>
                <a:lnTo>
                  <a:pt x="514" y="113537"/>
                </a:lnTo>
                <a:lnTo>
                  <a:pt x="561" y="112314"/>
                </a:lnTo>
                <a:lnTo>
                  <a:pt x="514" y="111790"/>
                </a:lnTo>
                <a:lnTo>
                  <a:pt x="421" y="111266"/>
                </a:lnTo>
                <a:lnTo>
                  <a:pt x="421" y="111266"/>
                </a:lnTo>
                <a:lnTo>
                  <a:pt x="467" y="112052"/>
                </a:lnTo>
                <a:lnTo>
                  <a:pt x="467" y="113187"/>
                </a:lnTo>
                <a:lnTo>
                  <a:pt x="467" y="112314"/>
                </a:lnTo>
                <a:lnTo>
                  <a:pt x="467" y="112314"/>
                </a:lnTo>
                <a:lnTo>
                  <a:pt x="467" y="114934"/>
                </a:lnTo>
                <a:lnTo>
                  <a:pt x="467" y="116157"/>
                </a:lnTo>
                <a:lnTo>
                  <a:pt x="514" y="117205"/>
                </a:lnTo>
                <a:lnTo>
                  <a:pt x="608" y="118078"/>
                </a:lnTo>
                <a:lnTo>
                  <a:pt x="654" y="118427"/>
                </a:lnTo>
                <a:lnTo>
                  <a:pt x="748" y="118777"/>
                </a:lnTo>
                <a:lnTo>
                  <a:pt x="888" y="118951"/>
                </a:lnTo>
                <a:lnTo>
                  <a:pt x="1029" y="119126"/>
                </a:lnTo>
                <a:lnTo>
                  <a:pt x="1169" y="119301"/>
                </a:lnTo>
                <a:lnTo>
                  <a:pt x="1356" y="119301"/>
                </a:lnTo>
                <a:lnTo>
                  <a:pt x="1356" y="119301"/>
                </a:lnTo>
                <a:lnTo>
                  <a:pt x="1777" y="119301"/>
                </a:lnTo>
                <a:lnTo>
                  <a:pt x="1356" y="119301"/>
                </a:lnTo>
                <a:lnTo>
                  <a:pt x="1356" y="119301"/>
                </a:lnTo>
                <a:close/>
                <a:moveTo>
                  <a:pt x="701" y="1048"/>
                </a:moveTo>
                <a:lnTo>
                  <a:pt x="701" y="1048"/>
                </a:lnTo>
                <a:lnTo>
                  <a:pt x="1216" y="960"/>
                </a:lnTo>
                <a:lnTo>
                  <a:pt x="1777" y="1048"/>
                </a:lnTo>
                <a:lnTo>
                  <a:pt x="1777" y="1048"/>
                </a:lnTo>
                <a:lnTo>
                  <a:pt x="701" y="1048"/>
                </a:lnTo>
                <a:lnTo>
                  <a:pt x="701" y="1048"/>
                </a:lnTo>
                <a:lnTo>
                  <a:pt x="701" y="1048"/>
                </a:lnTo>
                <a:lnTo>
                  <a:pt x="701" y="1048"/>
                </a:lnTo>
                <a:close/>
                <a:moveTo>
                  <a:pt x="3649" y="1048"/>
                </a:moveTo>
                <a:lnTo>
                  <a:pt x="3649" y="1048"/>
                </a:lnTo>
                <a:lnTo>
                  <a:pt x="3836" y="1048"/>
                </a:lnTo>
                <a:lnTo>
                  <a:pt x="3649" y="1048"/>
                </a:lnTo>
                <a:lnTo>
                  <a:pt x="3649" y="1048"/>
                </a:lnTo>
                <a:lnTo>
                  <a:pt x="3649" y="1048"/>
                </a:lnTo>
                <a:lnTo>
                  <a:pt x="3649" y="1048"/>
                </a:lnTo>
                <a:lnTo>
                  <a:pt x="3649" y="1048"/>
                </a:lnTo>
                <a:close/>
                <a:moveTo>
                  <a:pt x="6549" y="119213"/>
                </a:moveTo>
                <a:lnTo>
                  <a:pt x="6549" y="119213"/>
                </a:lnTo>
                <a:lnTo>
                  <a:pt x="4771" y="119213"/>
                </a:lnTo>
                <a:lnTo>
                  <a:pt x="4771" y="119213"/>
                </a:lnTo>
                <a:lnTo>
                  <a:pt x="6315" y="119213"/>
                </a:lnTo>
                <a:lnTo>
                  <a:pt x="6877" y="119213"/>
                </a:lnTo>
                <a:lnTo>
                  <a:pt x="6549" y="119213"/>
                </a:lnTo>
                <a:lnTo>
                  <a:pt x="6549" y="119213"/>
                </a:lnTo>
                <a:lnTo>
                  <a:pt x="6269" y="119213"/>
                </a:lnTo>
                <a:lnTo>
                  <a:pt x="6549" y="119213"/>
                </a:lnTo>
                <a:lnTo>
                  <a:pt x="6549" y="119213"/>
                </a:lnTo>
                <a:close/>
                <a:moveTo>
                  <a:pt x="31953" y="1048"/>
                </a:moveTo>
                <a:lnTo>
                  <a:pt x="31953" y="1048"/>
                </a:lnTo>
                <a:lnTo>
                  <a:pt x="27836" y="1048"/>
                </a:lnTo>
                <a:lnTo>
                  <a:pt x="23719" y="1048"/>
                </a:lnTo>
                <a:lnTo>
                  <a:pt x="23719" y="1048"/>
                </a:lnTo>
                <a:lnTo>
                  <a:pt x="24701" y="960"/>
                </a:lnTo>
                <a:lnTo>
                  <a:pt x="25777" y="960"/>
                </a:lnTo>
                <a:lnTo>
                  <a:pt x="28070" y="698"/>
                </a:lnTo>
                <a:lnTo>
                  <a:pt x="29192" y="611"/>
                </a:lnTo>
                <a:lnTo>
                  <a:pt x="30269" y="698"/>
                </a:lnTo>
                <a:lnTo>
                  <a:pt x="31204" y="786"/>
                </a:lnTo>
                <a:lnTo>
                  <a:pt x="31578" y="873"/>
                </a:lnTo>
                <a:lnTo>
                  <a:pt x="31953" y="1048"/>
                </a:lnTo>
                <a:lnTo>
                  <a:pt x="31953" y="1048"/>
                </a:lnTo>
                <a:lnTo>
                  <a:pt x="31906" y="1048"/>
                </a:lnTo>
                <a:lnTo>
                  <a:pt x="31953" y="1048"/>
                </a:lnTo>
                <a:lnTo>
                  <a:pt x="31953" y="1048"/>
                </a:lnTo>
                <a:close/>
                <a:moveTo>
                  <a:pt x="33263" y="1048"/>
                </a:moveTo>
                <a:lnTo>
                  <a:pt x="33263" y="1048"/>
                </a:lnTo>
                <a:lnTo>
                  <a:pt x="34292" y="1048"/>
                </a:lnTo>
                <a:lnTo>
                  <a:pt x="33263" y="1048"/>
                </a:lnTo>
                <a:close/>
                <a:moveTo>
                  <a:pt x="43321" y="1048"/>
                </a:moveTo>
                <a:lnTo>
                  <a:pt x="43321" y="1048"/>
                </a:lnTo>
                <a:lnTo>
                  <a:pt x="44397" y="873"/>
                </a:lnTo>
                <a:lnTo>
                  <a:pt x="45005" y="873"/>
                </a:lnTo>
                <a:lnTo>
                  <a:pt x="45239" y="960"/>
                </a:lnTo>
                <a:lnTo>
                  <a:pt x="45473" y="1048"/>
                </a:lnTo>
                <a:lnTo>
                  <a:pt x="45473" y="1048"/>
                </a:lnTo>
                <a:lnTo>
                  <a:pt x="43321" y="1048"/>
                </a:lnTo>
                <a:lnTo>
                  <a:pt x="43321" y="1048"/>
                </a:lnTo>
                <a:lnTo>
                  <a:pt x="43321" y="1048"/>
                </a:lnTo>
                <a:lnTo>
                  <a:pt x="43321" y="1048"/>
                </a:lnTo>
                <a:lnTo>
                  <a:pt x="43321" y="1048"/>
                </a:lnTo>
                <a:close/>
                <a:moveTo>
                  <a:pt x="65403" y="1048"/>
                </a:moveTo>
                <a:lnTo>
                  <a:pt x="65403" y="1048"/>
                </a:lnTo>
                <a:lnTo>
                  <a:pt x="63578" y="1048"/>
                </a:lnTo>
                <a:lnTo>
                  <a:pt x="63578" y="1048"/>
                </a:lnTo>
                <a:lnTo>
                  <a:pt x="65076" y="873"/>
                </a:lnTo>
                <a:lnTo>
                  <a:pt x="65824" y="873"/>
                </a:lnTo>
                <a:lnTo>
                  <a:pt x="65871" y="873"/>
                </a:lnTo>
                <a:lnTo>
                  <a:pt x="65824" y="960"/>
                </a:lnTo>
                <a:lnTo>
                  <a:pt x="65403" y="1048"/>
                </a:lnTo>
                <a:lnTo>
                  <a:pt x="65403" y="1048"/>
                </a:lnTo>
                <a:lnTo>
                  <a:pt x="65450" y="1048"/>
                </a:lnTo>
                <a:lnTo>
                  <a:pt x="65403" y="1048"/>
                </a:lnTo>
                <a:lnTo>
                  <a:pt x="65403" y="1048"/>
                </a:lnTo>
                <a:close/>
                <a:moveTo>
                  <a:pt x="72748" y="1048"/>
                </a:moveTo>
                <a:lnTo>
                  <a:pt x="72748" y="1048"/>
                </a:lnTo>
                <a:lnTo>
                  <a:pt x="71391" y="1048"/>
                </a:lnTo>
                <a:lnTo>
                  <a:pt x="71391" y="1048"/>
                </a:lnTo>
                <a:lnTo>
                  <a:pt x="71906" y="960"/>
                </a:lnTo>
                <a:lnTo>
                  <a:pt x="72654" y="1048"/>
                </a:lnTo>
                <a:lnTo>
                  <a:pt x="73076" y="1048"/>
                </a:lnTo>
                <a:lnTo>
                  <a:pt x="72748" y="1048"/>
                </a:lnTo>
                <a:lnTo>
                  <a:pt x="72748" y="1048"/>
                </a:lnTo>
                <a:close/>
                <a:moveTo>
                  <a:pt x="82432" y="1048"/>
                </a:moveTo>
                <a:lnTo>
                  <a:pt x="82432" y="1048"/>
                </a:lnTo>
                <a:lnTo>
                  <a:pt x="80748" y="1048"/>
                </a:lnTo>
                <a:lnTo>
                  <a:pt x="80748" y="1048"/>
                </a:lnTo>
                <a:lnTo>
                  <a:pt x="80000" y="1048"/>
                </a:lnTo>
                <a:lnTo>
                  <a:pt x="81029" y="1048"/>
                </a:lnTo>
                <a:lnTo>
                  <a:pt x="82432" y="1048"/>
                </a:lnTo>
                <a:lnTo>
                  <a:pt x="82432" y="1048"/>
                </a:lnTo>
                <a:lnTo>
                  <a:pt x="82619" y="1048"/>
                </a:lnTo>
                <a:lnTo>
                  <a:pt x="82432" y="1048"/>
                </a:lnTo>
                <a:lnTo>
                  <a:pt x="82432" y="1048"/>
                </a:lnTo>
                <a:close/>
                <a:moveTo>
                  <a:pt x="82713" y="1048"/>
                </a:moveTo>
                <a:lnTo>
                  <a:pt x="82713" y="1048"/>
                </a:lnTo>
                <a:lnTo>
                  <a:pt x="84350" y="873"/>
                </a:lnTo>
                <a:lnTo>
                  <a:pt x="85146" y="786"/>
                </a:lnTo>
                <a:lnTo>
                  <a:pt x="85941" y="786"/>
                </a:lnTo>
                <a:lnTo>
                  <a:pt x="85941" y="786"/>
                </a:lnTo>
                <a:lnTo>
                  <a:pt x="84959" y="873"/>
                </a:lnTo>
                <a:lnTo>
                  <a:pt x="84912" y="873"/>
                </a:lnTo>
                <a:lnTo>
                  <a:pt x="84912" y="960"/>
                </a:lnTo>
                <a:lnTo>
                  <a:pt x="85146" y="960"/>
                </a:lnTo>
                <a:lnTo>
                  <a:pt x="86175" y="1048"/>
                </a:lnTo>
                <a:lnTo>
                  <a:pt x="86175" y="1048"/>
                </a:lnTo>
                <a:lnTo>
                  <a:pt x="82713" y="1048"/>
                </a:lnTo>
                <a:lnTo>
                  <a:pt x="82713" y="1048"/>
                </a:lnTo>
                <a:lnTo>
                  <a:pt x="83228" y="1048"/>
                </a:lnTo>
                <a:lnTo>
                  <a:pt x="82713" y="1048"/>
                </a:lnTo>
                <a:lnTo>
                  <a:pt x="82713" y="1048"/>
                </a:lnTo>
                <a:close/>
                <a:moveTo>
                  <a:pt x="93941" y="1048"/>
                </a:moveTo>
                <a:lnTo>
                  <a:pt x="93941" y="1048"/>
                </a:lnTo>
                <a:lnTo>
                  <a:pt x="95438" y="960"/>
                </a:lnTo>
                <a:lnTo>
                  <a:pt x="96280" y="960"/>
                </a:lnTo>
                <a:lnTo>
                  <a:pt x="96888" y="1048"/>
                </a:lnTo>
                <a:lnTo>
                  <a:pt x="96888" y="1048"/>
                </a:lnTo>
                <a:lnTo>
                  <a:pt x="93941" y="1048"/>
                </a:lnTo>
                <a:lnTo>
                  <a:pt x="93941" y="1048"/>
                </a:lnTo>
                <a:lnTo>
                  <a:pt x="94269" y="1048"/>
                </a:lnTo>
                <a:lnTo>
                  <a:pt x="93941" y="1048"/>
                </a:lnTo>
                <a:lnTo>
                  <a:pt x="93941" y="1048"/>
                </a:lnTo>
                <a:close/>
              </a:path>
            </a:pathLst>
          </a:custGeom>
          <a:solidFill>
            <a:srgbClr val="3248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7"/>
          <p:cNvSpPr txBox="1">
            <a:spLocks noGrp="1"/>
          </p:cNvSpPr>
          <p:nvPr>
            <p:ph type="body" idx="1"/>
          </p:nvPr>
        </p:nvSpPr>
        <p:spPr>
          <a:xfrm>
            <a:off x="457199" y="4272440"/>
            <a:ext cx="8164500" cy="479100"/>
          </a:xfrm>
          <a:prstGeom prst="rect">
            <a:avLst/>
          </a:prstGeom>
          <a:solidFill>
            <a:schemeClr val="lt2"/>
          </a:solid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lvl1pPr marL="457200" marR="0" lvl="0" indent="-342900" algn="ctr" rtl="0">
              <a:lnSpc>
                <a:spcPct val="100000"/>
              </a:lnSpc>
              <a:spcBef>
                <a:spcPts val="360"/>
              </a:spcBef>
              <a:spcAft>
                <a:spcPts val="0"/>
              </a:spcAft>
              <a:buClr>
                <a:schemeClr val="dk2"/>
              </a:buClr>
              <a:buSzPts val="1800"/>
              <a:buFont typeface="Arial"/>
              <a:buChar char="●"/>
              <a:defRPr sz="1800" b="0" i="1" u="none" strike="noStrike" cap="none">
                <a:solidFill>
                  <a:schemeClr val="dk2"/>
                </a:solidFill>
                <a:latin typeface="Georgia"/>
                <a:ea typeface="Georgia"/>
                <a:cs typeface="Georgia"/>
                <a:sym typeface="Georgia"/>
              </a:defRPr>
            </a:lvl1pPr>
            <a:lvl2pPr marL="914400" marR="0" lvl="1" indent="-342900" algn="ctr" rtl="0">
              <a:lnSpc>
                <a:spcPct val="100000"/>
              </a:lnSpc>
              <a:spcBef>
                <a:spcPts val="360"/>
              </a:spcBef>
              <a:spcAft>
                <a:spcPts val="0"/>
              </a:spcAft>
              <a:buClr>
                <a:schemeClr val="dk2"/>
              </a:buClr>
              <a:buSzPts val="1800"/>
              <a:buFont typeface="Courier New"/>
              <a:buChar char="o"/>
              <a:defRPr sz="1800" b="0" i="1" u="none" strike="noStrike" cap="none">
                <a:solidFill>
                  <a:schemeClr val="dk2"/>
                </a:solidFill>
                <a:latin typeface="Georgia"/>
                <a:ea typeface="Georgia"/>
                <a:cs typeface="Georgia"/>
                <a:sym typeface="Georgia"/>
              </a:defRPr>
            </a:lvl2pPr>
            <a:lvl3pPr marL="1371600" marR="0" lvl="2" indent="-342900" algn="ctr" rtl="0">
              <a:lnSpc>
                <a:spcPct val="100000"/>
              </a:lnSpc>
              <a:spcBef>
                <a:spcPts val="360"/>
              </a:spcBef>
              <a:spcAft>
                <a:spcPts val="0"/>
              </a:spcAft>
              <a:buClr>
                <a:schemeClr val="dk2"/>
              </a:buClr>
              <a:buSzPts val="1800"/>
              <a:buFont typeface="Noto Sans Symbols"/>
              <a:buChar char="▪"/>
              <a:defRPr sz="1800" b="0" i="1" u="none" strike="noStrike" cap="none">
                <a:solidFill>
                  <a:schemeClr val="dk2"/>
                </a:solidFill>
                <a:latin typeface="Georgia"/>
                <a:ea typeface="Georgia"/>
                <a:cs typeface="Georgia"/>
                <a:sym typeface="Georgia"/>
              </a:defRPr>
            </a:lvl3pPr>
            <a:lvl4pPr marL="1828800" marR="0" lvl="3" indent="-342900" algn="ctr" rtl="0">
              <a:lnSpc>
                <a:spcPct val="100000"/>
              </a:lnSpc>
              <a:spcBef>
                <a:spcPts val="360"/>
              </a:spcBef>
              <a:spcAft>
                <a:spcPts val="0"/>
              </a:spcAft>
              <a:buClr>
                <a:schemeClr val="dk2"/>
              </a:buClr>
              <a:buSzPts val="1800"/>
              <a:buFont typeface="Arial"/>
              <a:buChar char="●"/>
              <a:defRPr sz="1800" b="0" i="1" u="none" strike="noStrike" cap="none">
                <a:solidFill>
                  <a:schemeClr val="dk2"/>
                </a:solidFill>
                <a:latin typeface="Georgia"/>
                <a:ea typeface="Georgia"/>
                <a:cs typeface="Georgia"/>
                <a:sym typeface="Georgia"/>
              </a:defRPr>
            </a:lvl4pPr>
            <a:lvl5pPr marL="2286000" marR="0" lvl="4" indent="-342900" algn="ctr" rtl="0">
              <a:lnSpc>
                <a:spcPct val="100000"/>
              </a:lnSpc>
              <a:spcBef>
                <a:spcPts val="360"/>
              </a:spcBef>
              <a:spcAft>
                <a:spcPts val="0"/>
              </a:spcAft>
              <a:buClr>
                <a:schemeClr val="dk2"/>
              </a:buClr>
              <a:buSzPts val="1800"/>
              <a:buFont typeface="Courier New"/>
              <a:buChar char="o"/>
              <a:defRPr sz="1800" b="0" i="1" u="none" strike="noStrike" cap="none">
                <a:solidFill>
                  <a:schemeClr val="dk2"/>
                </a:solidFill>
                <a:latin typeface="Georgia"/>
                <a:ea typeface="Georgia"/>
                <a:cs typeface="Georgia"/>
                <a:sym typeface="Georgia"/>
              </a:defRPr>
            </a:lvl5pPr>
            <a:lvl6pPr marL="2743200" marR="0" lvl="5" indent="-342900" algn="ctr" rtl="0">
              <a:lnSpc>
                <a:spcPct val="100000"/>
              </a:lnSpc>
              <a:spcBef>
                <a:spcPts val="360"/>
              </a:spcBef>
              <a:spcAft>
                <a:spcPts val="0"/>
              </a:spcAft>
              <a:buClr>
                <a:schemeClr val="dk2"/>
              </a:buClr>
              <a:buSzPts val="1800"/>
              <a:buFont typeface="Noto Sans Symbols"/>
              <a:buChar char="▪"/>
              <a:defRPr sz="1800" b="0" i="1" u="none" strike="noStrike" cap="none">
                <a:solidFill>
                  <a:schemeClr val="dk2"/>
                </a:solidFill>
                <a:latin typeface="Georgia"/>
                <a:ea typeface="Georgia"/>
                <a:cs typeface="Georgia"/>
                <a:sym typeface="Georgia"/>
              </a:defRPr>
            </a:lvl6pPr>
            <a:lvl7pPr marL="3200400" marR="0" lvl="6" indent="-342900" algn="ctr" rtl="0">
              <a:lnSpc>
                <a:spcPct val="100000"/>
              </a:lnSpc>
              <a:spcBef>
                <a:spcPts val="360"/>
              </a:spcBef>
              <a:spcAft>
                <a:spcPts val="0"/>
              </a:spcAft>
              <a:buClr>
                <a:schemeClr val="dk2"/>
              </a:buClr>
              <a:buSzPts val="1800"/>
              <a:buFont typeface="Arial"/>
              <a:buChar char="●"/>
              <a:defRPr sz="1800" b="0" i="1" u="none" strike="noStrike" cap="none">
                <a:solidFill>
                  <a:schemeClr val="dk2"/>
                </a:solidFill>
                <a:latin typeface="Georgia"/>
                <a:ea typeface="Georgia"/>
                <a:cs typeface="Georgia"/>
                <a:sym typeface="Georgia"/>
              </a:defRPr>
            </a:lvl7pPr>
            <a:lvl8pPr marL="3657600" marR="0" lvl="7" indent="-342900" algn="ctr" rtl="0">
              <a:lnSpc>
                <a:spcPct val="100000"/>
              </a:lnSpc>
              <a:spcBef>
                <a:spcPts val="360"/>
              </a:spcBef>
              <a:spcAft>
                <a:spcPts val="0"/>
              </a:spcAft>
              <a:buClr>
                <a:schemeClr val="dk2"/>
              </a:buClr>
              <a:buSzPts val="1800"/>
              <a:buFont typeface="Courier New"/>
              <a:buChar char="o"/>
              <a:defRPr sz="1800" b="0" i="1" u="none" strike="noStrike" cap="none">
                <a:solidFill>
                  <a:schemeClr val="dk2"/>
                </a:solidFill>
                <a:latin typeface="Georgia"/>
                <a:ea typeface="Georgia"/>
                <a:cs typeface="Georgia"/>
                <a:sym typeface="Georgia"/>
              </a:defRPr>
            </a:lvl8pPr>
            <a:lvl9pPr marL="4114800" marR="0" lvl="8" indent="-342900" algn="ctr" rtl="0">
              <a:lnSpc>
                <a:spcPct val="100000"/>
              </a:lnSpc>
              <a:spcBef>
                <a:spcPts val="360"/>
              </a:spcBef>
              <a:spcAft>
                <a:spcPts val="0"/>
              </a:spcAft>
              <a:buClr>
                <a:schemeClr val="dk2"/>
              </a:buClr>
              <a:buSzPts val="1800"/>
              <a:buFont typeface="Noto Sans Symbols"/>
              <a:buChar char="▪"/>
              <a:defRPr sz="1800" b="0" i="1" u="none" strike="noStrike" cap="none">
                <a:solidFill>
                  <a:schemeClr val="dk2"/>
                </a:solidFill>
                <a:latin typeface="Georgia"/>
                <a:ea typeface="Georgia"/>
                <a:cs typeface="Georgia"/>
                <a:sym typeface="Georgi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57200" y="274320"/>
            <a:ext cx="8229600" cy="855000"/>
          </a:xfrm>
          <a:prstGeom prst="rect">
            <a:avLst/>
          </a:prstGeom>
          <a:solidFill>
            <a:srgbClr val="FFFFFF"/>
          </a:solidFill>
          <a:ln w="9525" cap="flat" cmpd="sng">
            <a:solidFill>
              <a:srgbClr val="C0CDD7"/>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1pPr>
            <a:lvl2pPr marR="0" lvl="1"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2pPr>
            <a:lvl3pPr marR="0" lvl="2"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3pPr>
            <a:lvl4pPr marR="0" lvl="3"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4pPr>
            <a:lvl5pPr marR="0" lvl="4"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5pPr>
            <a:lvl6pPr marR="0" lvl="5"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6pPr>
            <a:lvl7pPr marR="0" lvl="6"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7pPr>
            <a:lvl8pPr marR="0" lvl="7"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8pPr>
            <a:lvl9pPr marR="0" lvl="8"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9pPr>
          </a:lstStyle>
          <a:p>
            <a:endParaRPr/>
          </a:p>
        </p:txBody>
      </p:sp>
      <p:sp>
        <p:nvSpPr>
          <p:cNvPr id="57" name="Google Shape;57;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6273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9"/>
        <p:cNvGrpSpPr/>
        <p:nvPr/>
      </p:nvGrpSpPr>
      <p:grpSpPr>
        <a:xfrm>
          <a:off x="0" y="0"/>
          <a:ext cx="0" cy="0"/>
          <a:chOff x="0" y="0"/>
          <a:chExt cx="0" cy="0"/>
        </a:xfrm>
      </p:grpSpPr>
      <p:sp>
        <p:nvSpPr>
          <p:cNvPr id="60" name="Google Shape;60;p16"/>
          <p:cNvSpPr txBox="1">
            <a:spLocks noGrp="1"/>
          </p:cNvSpPr>
          <p:nvPr>
            <p:ph type="subTitle" idx="1"/>
          </p:nvPr>
        </p:nvSpPr>
        <p:spPr>
          <a:xfrm>
            <a:off x="685800" y="2832120"/>
            <a:ext cx="7772400" cy="834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113E53"/>
              </a:buClr>
              <a:buSzPts val="3000"/>
              <a:buFont typeface="Georgia"/>
              <a:buNone/>
              <a:defRPr sz="3000" b="0" i="0" u="none" strike="noStrike" cap="none">
                <a:solidFill>
                  <a:srgbClr val="113E53"/>
                </a:solidFill>
                <a:latin typeface="Georgia"/>
                <a:ea typeface="Georgia"/>
                <a:cs typeface="Georgia"/>
                <a:sym typeface="Georgia"/>
              </a:defRPr>
            </a:lvl1pPr>
            <a:lvl2pPr marR="0" lvl="1" algn="ctr" rtl="0">
              <a:lnSpc>
                <a:spcPct val="100000"/>
              </a:lnSpc>
              <a:spcBef>
                <a:spcPts val="0"/>
              </a:spcBef>
              <a:spcAft>
                <a:spcPts val="0"/>
              </a:spcAft>
              <a:buClr>
                <a:srgbClr val="113E53"/>
              </a:buClr>
              <a:buSzPts val="2400"/>
              <a:buFont typeface="Georgia"/>
              <a:buNone/>
              <a:defRPr sz="3000" b="0" i="0" u="none" strike="noStrike" cap="none">
                <a:solidFill>
                  <a:srgbClr val="113E53"/>
                </a:solidFill>
                <a:latin typeface="Georgia"/>
                <a:ea typeface="Georgia"/>
                <a:cs typeface="Georgia"/>
                <a:sym typeface="Georgia"/>
              </a:defRPr>
            </a:lvl2pPr>
            <a:lvl3pPr marR="0" lvl="2" algn="ctr" rtl="0">
              <a:lnSpc>
                <a:spcPct val="100000"/>
              </a:lnSpc>
              <a:spcBef>
                <a:spcPts val="0"/>
              </a:spcBef>
              <a:spcAft>
                <a:spcPts val="0"/>
              </a:spcAft>
              <a:buClr>
                <a:srgbClr val="113E53"/>
              </a:buClr>
              <a:buSzPts val="2400"/>
              <a:buFont typeface="Georgia"/>
              <a:buNone/>
              <a:defRPr sz="3000" b="0" i="0" u="none" strike="noStrike" cap="none">
                <a:solidFill>
                  <a:srgbClr val="113E53"/>
                </a:solidFill>
                <a:latin typeface="Georgia"/>
                <a:ea typeface="Georgia"/>
                <a:cs typeface="Georgia"/>
                <a:sym typeface="Georgia"/>
              </a:defRPr>
            </a:lvl3pPr>
            <a:lvl4pPr marR="0" lvl="3" algn="ctr" rtl="0">
              <a:lnSpc>
                <a:spcPct val="100000"/>
              </a:lnSpc>
              <a:spcBef>
                <a:spcPts val="0"/>
              </a:spcBef>
              <a:spcAft>
                <a:spcPts val="0"/>
              </a:spcAft>
              <a:buClr>
                <a:srgbClr val="113E53"/>
              </a:buClr>
              <a:buSzPts val="1800"/>
              <a:buFont typeface="Georgia"/>
              <a:buNone/>
              <a:defRPr sz="3000" b="0" i="0" u="none" strike="noStrike" cap="none">
                <a:solidFill>
                  <a:srgbClr val="113E53"/>
                </a:solidFill>
                <a:latin typeface="Georgia"/>
                <a:ea typeface="Georgia"/>
                <a:cs typeface="Georgia"/>
                <a:sym typeface="Georgia"/>
              </a:defRPr>
            </a:lvl4pPr>
            <a:lvl5pPr marR="0" lvl="4" algn="ctr" rtl="0">
              <a:lnSpc>
                <a:spcPct val="100000"/>
              </a:lnSpc>
              <a:spcBef>
                <a:spcPts val="0"/>
              </a:spcBef>
              <a:spcAft>
                <a:spcPts val="0"/>
              </a:spcAft>
              <a:buClr>
                <a:srgbClr val="113E53"/>
              </a:buClr>
              <a:buSzPts val="1800"/>
              <a:buFont typeface="Georgia"/>
              <a:buNone/>
              <a:defRPr sz="3000" b="0" i="0" u="none" strike="noStrike" cap="none">
                <a:solidFill>
                  <a:srgbClr val="113E53"/>
                </a:solidFill>
                <a:latin typeface="Georgia"/>
                <a:ea typeface="Georgia"/>
                <a:cs typeface="Georgia"/>
                <a:sym typeface="Georgia"/>
              </a:defRPr>
            </a:lvl5pPr>
            <a:lvl6pPr marR="0" lvl="5" algn="ctr" rtl="0">
              <a:lnSpc>
                <a:spcPct val="100000"/>
              </a:lnSpc>
              <a:spcBef>
                <a:spcPts val="0"/>
              </a:spcBef>
              <a:spcAft>
                <a:spcPts val="0"/>
              </a:spcAft>
              <a:buClr>
                <a:srgbClr val="113E53"/>
              </a:buClr>
              <a:buSzPts val="1800"/>
              <a:buFont typeface="Georgia"/>
              <a:buNone/>
              <a:defRPr sz="3000" b="0" i="0" u="none" strike="noStrike" cap="none">
                <a:solidFill>
                  <a:srgbClr val="113E53"/>
                </a:solidFill>
                <a:latin typeface="Georgia"/>
                <a:ea typeface="Georgia"/>
                <a:cs typeface="Georgia"/>
                <a:sym typeface="Georgia"/>
              </a:defRPr>
            </a:lvl6pPr>
            <a:lvl7pPr marR="0" lvl="6" algn="ctr" rtl="0">
              <a:lnSpc>
                <a:spcPct val="100000"/>
              </a:lnSpc>
              <a:spcBef>
                <a:spcPts val="0"/>
              </a:spcBef>
              <a:spcAft>
                <a:spcPts val="0"/>
              </a:spcAft>
              <a:buClr>
                <a:srgbClr val="113E53"/>
              </a:buClr>
              <a:buSzPts val="1800"/>
              <a:buFont typeface="Georgia"/>
              <a:buNone/>
              <a:defRPr sz="3000" b="0" i="0" u="none" strike="noStrike" cap="none">
                <a:solidFill>
                  <a:srgbClr val="113E53"/>
                </a:solidFill>
                <a:latin typeface="Georgia"/>
                <a:ea typeface="Georgia"/>
                <a:cs typeface="Georgia"/>
                <a:sym typeface="Georgia"/>
              </a:defRPr>
            </a:lvl7pPr>
            <a:lvl8pPr marR="0" lvl="7" algn="ctr" rtl="0">
              <a:lnSpc>
                <a:spcPct val="100000"/>
              </a:lnSpc>
              <a:spcBef>
                <a:spcPts val="0"/>
              </a:spcBef>
              <a:spcAft>
                <a:spcPts val="0"/>
              </a:spcAft>
              <a:buClr>
                <a:srgbClr val="113E53"/>
              </a:buClr>
              <a:buSzPts val="1800"/>
              <a:buFont typeface="Georgia"/>
              <a:buNone/>
              <a:defRPr sz="3000" b="0" i="0" u="none" strike="noStrike" cap="none">
                <a:solidFill>
                  <a:srgbClr val="113E53"/>
                </a:solidFill>
                <a:latin typeface="Georgia"/>
                <a:ea typeface="Georgia"/>
                <a:cs typeface="Georgia"/>
                <a:sym typeface="Georgia"/>
              </a:defRPr>
            </a:lvl8pPr>
            <a:lvl9pPr marR="0" lvl="8" algn="ctr" rtl="0">
              <a:lnSpc>
                <a:spcPct val="100000"/>
              </a:lnSpc>
              <a:spcBef>
                <a:spcPts val="0"/>
              </a:spcBef>
              <a:spcAft>
                <a:spcPts val="0"/>
              </a:spcAft>
              <a:buClr>
                <a:srgbClr val="113E53"/>
              </a:buClr>
              <a:buSzPts val="1800"/>
              <a:buFont typeface="Georgia"/>
              <a:buNone/>
              <a:defRPr sz="3000" b="0" i="0" u="none" strike="noStrike" cap="none">
                <a:solidFill>
                  <a:srgbClr val="113E53"/>
                </a:solidFill>
                <a:latin typeface="Georgia"/>
                <a:ea typeface="Georgia"/>
                <a:cs typeface="Georgia"/>
                <a:sym typeface="Georgia"/>
              </a:defRPr>
            </a:lvl9pPr>
          </a:lstStyle>
          <a:p>
            <a:endParaRPr/>
          </a:p>
        </p:txBody>
      </p:sp>
      <p:sp>
        <p:nvSpPr>
          <p:cNvPr id="61" name="Google Shape;61;p16"/>
          <p:cNvSpPr txBox="1">
            <a:spLocks noGrp="1"/>
          </p:cNvSpPr>
          <p:nvPr>
            <p:ph type="ctrTitle"/>
          </p:nvPr>
        </p:nvSpPr>
        <p:spPr>
          <a:xfrm>
            <a:off x="685800" y="1577338"/>
            <a:ext cx="7772400" cy="1104000"/>
          </a:xfrm>
          <a:prstGeom prst="rect">
            <a:avLst/>
          </a:prstGeom>
          <a:solidFill>
            <a:srgbClr val="FFFFFF"/>
          </a:solidFill>
          <a:ln w="12700" cap="flat" cmpd="sng">
            <a:solidFill>
              <a:srgbClr val="C0CDD7"/>
            </a:solidFill>
            <a:prstDash val="solid"/>
            <a:bevel/>
            <a:headEnd type="none" w="sm" len="sm"/>
            <a:tailEnd type="none" w="sm" len="sm"/>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1pPr>
            <a:lvl2pPr marR="0" lvl="1"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2pPr>
            <a:lvl3pPr marR="0" lvl="2"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3pPr>
            <a:lvl4pPr marR="0" lvl="3"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4pPr>
            <a:lvl5pPr marR="0" lvl="4"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5pPr>
            <a:lvl6pPr marR="0" lvl="5"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6pPr>
            <a:lvl7pPr marR="0" lvl="6"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7pPr>
            <a:lvl8pPr marR="0" lvl="7"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8pPr>
            <a:lvl9pPr marR="0" lvl="8" algn="ctr" rtl="0">
              <a:lnSpc>
                <a:spcPct val="100000"/>
              </a:lnSpc>
              <a:spcBef>
                <a:spcPts val="0"/>
              </a:spcBef>
              <a:spcAft>
                <a:spcPts val="0"/>
              </a:spcAft>
              <a:buClr>
                <a:srgbClr val="113E53"/>
              </a:buClr>
              <a:buSzPts val="1400"/>
              <a:buFont typeface="Georgia"/>
              <a:buNone/>
              <a:defRPr sz="4800" b="0" i="0" u="none" strike="noStrike" cap="none">
                <a:solidFill>
                  <a:srgbClr val="113E53"/>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157147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2"/>
        <p:cNvGrpSpPr/>
        <p:nvPr/>
      </p:nvGrpSpPr>
      <p:grpSpPr>
        <a:xfrm>
          <a:off x="0" y="0"/>
          <a:ext cx="0" cy="0"/>
          <a:chOff x="0" y="0"/>
          <a:chExt cx="0" cy="0"/>
        </a:xfrm>
      </p:grpSpPr>
      <p:sp>
        <p:nvSpPr>
          <p:cNvPr id="63" name="Google Shape;63;p17"/>
          <p:cNvSpPr txBox="1">
            <a:spLocks noGrp="1"/>
          </p:cNvSpPr>
          <p:nvPr>
            <p:ph type="body" idx="1"/>
          </p:nvPr>
        </p:nvSpPr>
        <p:spPr>
          <a:xfrm>
            <a:off x="457199" y="1200150"/>
            <a:ext cx="82296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rgbClr val="113E53"/>
              </a:buClr>
              <a:buSzPts val="3000"/>
              <a:buFont typeface="Arial"/>
              <a:buChar char="●"/>
              <a:defRPr sz="3000" b="0" i="0" u="none" strike="noStrike" cap="none">
                <a:solidFill>
                  <a:srgbClr val="113E53"/>
                </a:solidFill>
                <a:latin typeface="Georgia"/>
                <a:ea typeface="Georgia"/>
                <a:cs typeface="Georgia"/>
                <a:sym typeface="Georgia"/>
              </a:defRPr>
            </a:lvl1pPr>
            <a:lvl2pPr marL="914400" marR="0" lvl="1" indent="-381000" algn="l" rtl="0">
              <a:lnSpc>
                <a:spcPct val="100000"/>
              </a:lnSpc>
              <a:spcBef>
                <a:spcPts val="0"/>
              </a:spcBef>
              <a:spcAft>
                <a:spcPts val="0"/>
              </a:spcAft>
              <a:buClr>
                <a:srgbClr val="113E53"/>
              </a:buClr>
              <a:buSzPts val="2400"/>
              <a:buFont typeface="Courier New"/>
              <a:buChar char="o"/>
              <a:defRPr sz="2400" b="0" i="0" u="none" strike="noStrike" cap="none">
                <a:solidFill>
                  <a:srgbClr val="113E53"/>
                </a:solidFill>
                <a:latin typeface="Georgia"/>
                <a:ea typeface="Georgia"/>
                <a:cs typeface="Georgia"/>
                <a:sym typeface="Georgia"/>
              </a:defRPr>
            </a:lvl2pPr>
            <a:lvl3pPr marL="1371600" marR="0" lvl="2" indent="-381000" algn="l" rtl="0">
              <a:lnSpc>
                <a:spcPct val="100000"/>
              </a:lnSpc>
              <a:spcBef>
                <a:spcPts val="0"/>
              </a:spcBef>
              <a:spcAft>
                <a:spcPts val="0"/>
              </a:spcAft>
              <a:buClr>
                <a:srgbClr val="113E53"/>
              </a:buClr>
              <a:buSzPts val="2400"/>
              <a:buFont typeface="Noto Sans Symbols"/>
              <a:buChar char="▪"/>
              <a:defRPr sz="2400" b="0" i="0" u="none" strike="noStrike" cap="none">
                <a:solidFill>
                  <a:srgbClr val="113E53"/>
                </a:solidFill>
                <a:latin typeface="Georgia"/>
                <a:ea typeface="Georgia"/>
                <a:cs typeface="Georgia"/>
                <a:sym typeface="Georgia"/>
              </a:defRPr>
            </a:lvl3pPr>
            <a:lvl4pPr marL="1828800" marR="0" lvl="3" indent="-342900" algn="l" rtl="0">
              <a:lnSpc>
                <a:spcPct val="100000"/>
              </a:lnSpc>
              <a:spcBef>
                <a:spcPts val="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4pPr>
            <a:lvl5pPr marL="2286000" marR="0" lvl="4" indent="-342900" algn="l" rtl="0">
              <a:lnSpc>
                <a:spcPct val="100000"/>
              </a:lnSpc>
              <a:spcBef>
                <a:spcPts val="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5pPr>
            <a:lvl6pPr marL="2743200" marR="0" lvl="5" indent="-342900" algn="l" rtl="0">
              <a:lnSpc>
                <a:spcPct val="100000"/>
              </a:lnSpc>
              <a:spcBef>
                <a:spcPts val="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6pPr>
            <a:lvl7pPr marL="3200400" marR="0" lvl="6" indent="-342900" algn="l" rtl="0">
              <a:lnSpc>
                <a:spcPct val="100000"/>
              </a:lnSpc>
              <a:spcBef>
                <a:spcPts val="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7pPr>
            <a:lvl8pPr marL="3657600" marR="0" lvl="7" indent="-342900" algn="l" rtl="0">
              <a:lnSpc>
                <a:spcPct val="100000"/>
              </a:lnSpc>
              <a:spcBef>
                <a:spcPts val="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8pPr>
            <a:lvl9pPr marL="4114800" marR="0" lvl="8" indent="-342900" algn="l" rtl="0">
              <a:lnSpc>
                <a:spcPct val="100000"/>
              </a:lnSpc>
              <a:spcBef>
                <a:spcPts val="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9pPr>
          </a:lstStyle>
          <a:p>
            <a:endParaRPr/>
          </a:p>
        </p:txBody>
      </p:sp>
      <p:sp>
        <p:nvSpPr>
          <p:cNvPr id="64" name="Google Shape;64;p17"/>
          <p:cNvSpPr txBox="1">
            <a:spLocks noGrp="1"/>
          </p:cNvSpPr>
          <p:nvPr>
            <p:ph type="title"/>
          </p:nvPr>
        </p:nvSpPr>
        <p:spPr>
          <a:xfrm>
            <a:off x="457200" y="274320"/>
            <a:ext cx="8229600" cy="855000"/>
          </a:xfrm>
          <a:prstGeom prst="rect">
            <a:avLst/>
          </a:prstGeom>
          <a:solidFill>
            <a:srgbClr val="FFFFFF"/>
          </a:solidFill>
          <a:ln w="9525" cap="flat" cmpd="sng">
            <a:solidFill>
              <a:srgbClr val="C0CDD7"/>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1pPr>
            <a:lvl2pPr marR="0" lvl="1"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2pPr>
            <a:lvl3pPr marR="0" lvl="2"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3pPr>
            <a:lvl4pPr marR="0" lvl="3"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4pPr>
            <a:lvl5pPr marR="0" lvl="4"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5pPr>
            <a:lvl6pPr marR="0" lvl="5"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6pPr>
            <a:lvl7pPr marR="0" lvl="6"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7pPr>
            <a:lvl8pPr marR="0" lvl="7"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8pPr>
            <a:lvl9pPr marR="0" lvl="8"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9pPr>
          </a:lstStyle>
          <a:p>
            <a:endParaRPr/>
          </a:p>
        </p:txBody>
      </p:sp>
      <p:sp>
        <p:nvSpPr>
          <p:cNvPr id="65" name="Google Shape;6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53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6"/>
        <p:cNvGrpSpPr/>
        <p:nvPr/>
      </p:nvGrpSpPr>
      <p:grpSpPr>
        <a:xfrm>
          <a:off x="0" y="0"/>
          <a:ext cx="0" cy="0"/>
          <a:chOff x="0" y="0"/>
          <a:chExt cx="0" cy="0"/>
        </a:xfrm>
      </p:grpSpPr>
      <p:cxnSp>
        <p:nvCxnSpPr>
          <p:cNvPr id="67" name="Google Shape;67;p18"/>
          <p:cNvCxnSpPr/>
          <p:nvPr/>
        </p:nvCxnSpPr>
        <p:spPr>
          <a:xfrm>
            <a:off x="4572000" y="1200150"/>
            <a:ext cx="0" cy="3600600"/>
          </a:xfrm>
          <a:prstGeom prst="straightConnector1">
            <a:avLst/>
          </a:prstGeom>
          <a:noFill/>
          <a:ln w="9525" cap="flat" cmpd="sng">
            <a:solidFill>
              <a:srgbClr val="4B4B4D"/>
            </a:solidFill>
            <a:prstDash val="dash"/>
            <a:round/>
            <a:headEnd type="none" w="sm" len="sm"/>
            <a:tailEnd type="none" w="sm" len="sm"/>
          </a:ln>
        </p:spPr>
      </p:cxnSp>
      <p:sp>
        <p:nvSpPr>
          <p:cNvPr id="68" name="Google Shape;68;p18"/>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rgbClr val="113E53"/>
              </a:buClr>
              <a:buSzPts val="3000"/>
              <a:buFont typeface="Arial"/>
              <a:buChar char="●"/>
              <a:defRPr sz="3000" b="0" i="0" u="none" strike="noStrike" cap="none">
                <a:solidFill>
                  <a:srgbClr val="113E53"/>
                </a:solidFill>
                <a:latin typeface="Georgia"/>
                <a:ea typeface="Georgia"/>
                <a:cs typeface="Georgia"/>
                <a:sym typeface="Georgia"/>
              </a:defRPr>
            </a:lvl1pPr>
            <a:lvl2pPr marL="914400" marR="0" lvl="1" indent="-381000" algn="l" rtl="0">
              <a:lnSpc>
                <a:spcPct val="100000"/>
              </a:lnSpc>
              <a:spcBef>
                <a:spcPts val="0"/>
              </a:spcBef>
              <a:spcAft>
                <a:spcPts val="0"/>
              </a:spcAft>
              <a:buClr>
                <a:srgbClr val="113E53"/>
              </a:buClr>
              <a:buSzPts val="2400"/>
              <a:buFont typeface="Courier New"/>
              <a:buChar char="o"/>
              <a:defRPr sz="2400" b="0" i="0" u="none" strike="noStrike" cap="none">
                <a:solidFill>
                  <a:srgbClr val="113E53"/>
                </a:solidFill>
                <a:latin typeface="Georgia"/>
                <a:ea typeface="Georgia"/>
                <a:cs typeface="Georgia"/>
                <a:sym typeface="Georgia"/>
              </a:defRPr>
            </a:lvl2pPr>
            <a:lvl3pPr marL="1371600" marR="0" lvl="2" indent="-381000" algn="l" rtl="0">
              <a:lnSpc>
                <a:spcPct val="100000"/>
              </a:lnSpc>
              <a:spcBef>
                <a:spcPts val="0"/>
              </a:spcBef>
              <a:spcAft>
                <a:spcPts val="0"/>
              </a:spcAft>
              <a:buClr>
                <a:srgbClr val="113E53"/>
              </a:buClr>
              <a:buSzPts val="2400"/>
              <a:buFont typeface="Noto Sans Symbols"/>
              <a:buChar char="▪"/>
              <a:defRPr sz="2400" b="0" i="0" u="none" strike="noStrike" cap="none">
                <a:solidFill>
                  <a:srgbClr val="113E53"/>
                </a:solidFill>
                <a:latin typeface="Georgia"/>
                <a:ea typeface="Georgia"/>
                <a:cs typeface="Georgia"/>
                <a:sym typeface="Georgia"/>
              </a:defRPr>
            </a:lvl3pPr>
            <a:lvl4pPr marL="1828800" marR="0" lvl="3" indent="-342900" algn="l" rtl="0">
              <a:lnSpc>
                <a:spcPct val="100000"/>
              </a:lnSpc>
              <a:spcBef>
                <a:spcPts val="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4pPr>
            <a:lvl5pPr marL="2286000" marR="0" lvl="4" indent="-342900" algn="l" rtl="0">
              <a:lnSpc>
                <a:spcPct val="100000"/>
              </a:lnSpc>
              <a:spcBef>
                <a:spcPts val="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5pPr>
            <a:lvl6pPr marL="2743200" marR="0" lvl="5" indent="-342900" algn="l" rtl="0">
              <a:lnSpc>
                <a:spcPct val="100000"/>
              </a:lnSpc>
              <a:spcBef>
                <a:spcPts val="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6pPr>
            <a:lvl7pPr marL="3200400" marR="0" lvl="6" indent="-342900" algn="l" rtl="0">
              <a:lnSpc>
                <a:spcPct val="100000"/>
              </a:lnSpc>
              <a:spcBef>
                <a:spcPts val="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7pPr>
            <a:lvl8pPr marL="3657600" marR="0" lvl="7" indent="-342900" algn="l" rtl="0">
              <a:lnSpc>
                <a:spcPct val="100000"/>
              </a:lnSpc>
              <a:spcBef>
                <a:spcPts val="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8pPr>
            <a:lvl9pPr marL="4114800" marR="0" lvl="8" indent="-342900" algn="l" rtl="0">
              <a:lnSpc>
                <a:spcPct val="100000"/>
              </a:lnSpc>
              <a:spcBef>
                <a:spcPts val="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9pPr>
          </a:lstStyle>
          <a:p>
            <a:endParaRPr/>
          </a:p>
        </p:txBody>
      </p:sp>
      <p:sp>
        <p:nvSpPr>
          <p:cNvPr id="69" name="Google Shape;69;p18"/>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rgbClr val="113E53"/>
              </a:buClr>
              <a:buSzPts val="3000"/>
              <a:buFont typeface="Arial"/>
              <a:buChar char="●"/>
              <a:defRPr sz="3000" b="0" i="0" u="none" strike="noStrike" cap="none">
                <a:solidFill>
                  <a:srgbClr val="113E53"/>
                </a:solidFill>
                <a:latin typeface="Georgia"/>
                <a:ea typeface="Georgia"/>
                <a:cs typeface="Georgia"/>
                <a:sym typeface="Georgia"/>
              </a:defRPr>
            </a:lvl1pPr>
            <a:lvl2pPr marL="914400" marR="0" lvl="1" indent="-381000" algn="l" rtl="0">
              <a:lnSpc>
                <a:spcPct val="100000"/>
              </a:lnSpc>
              <a:spcBef>
                <a:spcPts val="0"/>
              </a:spcBef>
              <a:spcAft>
                <a:spcPts val="0"/>
              </a:spcAft>
              <a:buClr>
                <a:srgbClr val="113E53"/>
              </a:buClr>
              <a:buSzPts val="2400"/>
              <a:buFont typeface="Courier New"/>
              <a:buChar char="o"/>
              <a:defRPr sz="2400" b="0" i="0" u="none" strike="noStrike" cap="none">
                <a:solidFill>
                  <a:srgbClr val="113E53"/>
                </a:solidFill>
                <a:latin typeface="Georgia"/>
                <a:ea typeface="Georgia"/>
                <a:cs typeface="Georgia"/>
                <a:sym typeface="Georgia"/>
              </a:defRPr>
            </a:lvl2pPr>
            <a:lvl3pPr marL="1371600" marR="0" lvl="2" indent="-381000" algn="l" rtl="0">
              <a:lnSpc>
                <a:spcPct val="100000"/>
              </a:lnSpc>
              <a:spcBef>
                <a:spcPts val="0"/>
              </a:spcBef>
              <a:spcAft>
                <a:spcPts val="0"/>
              </a:spcAft>
              <a:buClr>
                <a:srgbClr val="113E53"/>
              </a:buClr>
              <a:buSzPts val="2400"/>
              <a:buFont typeface="Noto Sans Symbols"/>
              <a:buChar char="▪"/>
              <a:defRPr sz="2400" b="0" i="0" u="none" strike="noStrike" cap="none">
                <a:solidFill>
                  <a:srgbClr val="113E53"/>
                </a:solidFill>
                <a:latin typeface="Georgia"/>
                <a:ea typeface="Georgia"/>
                <a:cs typeface="Georgia"/>
                <a:sym typeface="Georgia"/>
              </a:defRPr>
            </a:lvl3pPr>
            <a:lvl4pPr marL="1828800" marR="0" lvl="3" indent="-342900" algn="l" rtl="0">
              <a:lnSpc>
                <a:spcPct val="100000"/>
              </a:lnSpc>
              <a:spcBef>
                <a:spcPts val="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4pPr>
            <a:lvl5pPr marL="2286000" marR="0" lvl="4" indent="-342900" algn="l" rtl="0">
              <a:lnSpc>
                <a:spcPct val="100000"/>
              </a:lnSpc>
              <a:spcBef>
                <a:spcPts val="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5pPr>
            <a:lvl6pPr marL="2743200" marR="0" lvl="5" indent="-342900" algn="l" rtl="0">
              <a:lnSpc>
                <a:spcPct val="100000"/>
              </a:lnSpc>
              <a:spcBef>
                <a:spcPts val="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6pPr>
            <a:lvl7pPr marL="3200400" marR="0" lvl="6" indent="-342900" algn="l" rtl="0">
              <a:lnSpc>
                <a:spcPct val="100000"/>
              </a:lnSpc>
              <a:spcBef>
                <a:spcPts val="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7pPr>
            <a:lvl8pPr marL="3657600" marR="0" lvl="7" indent="-342900" algn="l" rtl="0">
              <a:lnSpc>
                <a:spcPct val="100000"/>
              </a:lnSpc>
              <a:spcBef>
                <a:spcPts val="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8pPr>
            <a:lvl9pPr marL="4114800" marR="0" lvl="8" indent="-342900" algn="l" rtl="0">
              <a:lnSpc>
                <a:spcPct val="100000"/>
              </a:lnSpc>
              <a:spcBef>
                <a:spcPts val="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9pPr>
          </a:lstStyle>
          <a:p>
            <a:endParaRPr/>
          </a:p>
        </p:txBody>
      </p:sp>
      <p:sp>
        <p:nvSpPr>
          <p:cNvPr id="70" name="Google Shape;70;p18"/>
          <p:cNvSpPr txBox="1">
            <a:spLocks noGrp="1"/>
          </p:cNvSpPr>
          <p:nvPr>
            <p:ph type="title"/>
          </p:nvPr>
        </p:nvSpPr>
        <p:spPr>
          <a:xfrm>
            <a:off x="457200" y="274320"/>
            <a:ext cx="8229600" cy="855000"/>
          </a:xfrm>
          <a:prstGeom prst="rect">
            <a:avLst/>
          </a:prstGeom>
          <a:solidFill>
            <a:srgbClr val="FFFFFF"/>
          </a:solidFill>
          <a:ln w="9525" cap="flat" cmpd="sng">
            <a:solidFill>
              <a:srgbClr val="C0CDD7"/>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1pPr>
            <a:lvl2pPr marR="0" lvl="1"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2pPr>
            <a:lvl3pPr marR="0" lvl="2"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3pPr>
            <a:lvl4pPr marR="0" lvl="3"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4pPr>
            <a:lvl5pPr marR="0" lvl="4"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5pPr>
            <a:lvl6pPr marR="0" lvl="5"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6pPr>
            <a:lvl7pPr marR="0" lvl="6"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7pPr>
            <a:lvl8pPr marR="0" lvl="7"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8pPr>
            <a:lvl9pPr marR="0" lvl="8"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406562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
        <p:cNvGrpSpPr/>
        <p:nvPr/>
      </p:nvGrpSpPr>
      <p:grpSpPr>
        <a:xfrm>
          <a:off x="0" y="0"/>
          <a:ext cx="0" cy="0"/>
          <a:chOff x="0" y="0"/>
          <a:chExt cx="0" cy="0"/>
        </a:xfrm>
      </p:grpSpPr>
      <p:sp>
        <p:nvSpPr>
          <p:cNvPr id="72" name="Google Shape;72;p19"/>
          <p:cNvSpPr/>
          <p:nvPr/>
        </p:nvSpPr>
        <p:spPr>
          <a:xfrm>
            <a:off x="477837" y="330993"/>
            <a:ext cx="8143800" cy="3840900"/>
          </a:xfrm>
          <a:custGeom>
            <a:avLst/>
            <a:gdLst/>
            <a:ahLst/>
            <a:cxnLst/>
            <a:rect l="l" t="t" r="r" b="b"/>
            <a:pathLst>
              <a:path w="120000" h="120000" extrusionOk="0">
                <a:moveTo>
                  <a:pt x="107976" y="698"/>
                </a:moveTo>
                <a:lnTo>
                  <a:pt x="107976" y="698"/>
                </a:lnTo>
                <a:lnTo>
                  <a:pt x="108771" y="786"/>
                </a:lnTo>
                <a:lnTo>
                  <a:pt x="108771" y="786"/>
                </a:lnTo>
                <a:lnTo>
                  <a:pt x="107274" y="786"/>
                </a:lnTo>
                <a:lnTo>
                  <a:pt x="105777" y="873"/>
                </a:lnTo>
                <a:lnTo>
                  <a:pt x="104327" y="873"/>
                </a:lnTo>
                <a:lnTo>
                  <a:pt x="102783" y="786"/>
                </a:lnTo>
                <a:lnTo>
                  <a:pt x="102783" y="786"/>
                </a:lnTo>
                <a:lnTo>
                  <a:pt x="103298" y="873"/>
                </a:lnTo>
                <a:lnTo>
                  <a:pt x="103298" y="873"/>
                </a:lnTo>
                <a:lnTo>
                  <a:pt x="101847" y="873"/>
                </a:lnTo>
                <a:lnTo>
                  <a:pt x="100444" y="786"/>
                </a:lnTo>
                <a:lnTo>
                  <a:pt x="98994" y="698"/>
                </a:lnTo>
                <a:lnTo>
                  <a:pt x="97637" y="786"/>
                </a:lnTo>
                <a:lnTo>
                  <a:pt x="97637" y="786"/>
                </a:lnTo>
                <a:lnTo>
                  <a:pt x="98292" y="786"/>
                </a:lnTo>
                <a:lnTo>
                  <a:pt x="98947" y="698"/>
                </a:lnTo>
                <a:lnTo>
                  <a:pt x="100304" y="698"/>
                </a:lnTo>
                <a:lnTo>
                  <a:pt x="100304" y="698"/>
                </a:lnTo>
                <a:lnTo>
                  <a:pt x="98339" y="611"/>
                </a:lnTo>
                <a:lnTo>
                  <a:pt x="96514" y="611"/>
                </a:lnTo>
                <a:lnTo>
                  <a:pt x="92959" y="698"/>
                </a:lnTo>
                <a:lnTo>
                  <a:pt x="92959" y="698"/>
                </a:lnTo>
                <a:lnTo>
                  <a:pt x="93847" y="786"/>
                </a:lnTo>
                <a:lnTo>
                  <a:pt x="94690" y="786"/>
                </a:lnTo>
                <a:lnTo>
                  <a:pt x="94690" y="786"/>
                </a:lnTo>
                <a:lnTo>
                  <a:pt x="92491" y="873"/>
                </a:lnTo>
                <a:lnTo>
                  <a:pt x="92491" y="873"/>
                </a:lnTo>
                <a:lnTo>
                  <a:pt x="92771" y="873"/>
                </a:lnTo>
                <a:lnTo>
                  <a:pt x="92631" y="960"/>
                </a:lnTo>
                <a:lnTo>
                  <a:pt x="91368" y="960"/>
                </a:lnTo>
                <a:lnTo>
                  <a:pt x="88514" y="1048"/>
                </a:lnTo>
                <a:lnTo>
                  <a:pt x="88514" y="1048"/>
                </a:lnTo>
                <a:lnTo>
                  <a:pt x="90713" y="1048"/>
                </a:lnTo>
                <a:lnTo>
                  <a:pt x="90713" y="1048"/>
                </a:lnTo>
                <a:lnTo>
                  <a:pt x="90666" y="960"/>
                </a:lnTo>
                <a:lnTo>
                  <a:pt x="90432" y="960"/>
                </a:lnTo>
                <a:lnTo>
                  <a:pt x="89871" y="873"/>
                </a:lnTo>
                <a:lnTo>
                  <a:pt x="91274" y="873"/>
                </a:lnTo>
                <a:lnTo>
                  <a:pt x="91274" y="873"/>
                </a:lnTo>
                <a:lnTo>
                  <a:pt x="90900" y="873"/>
                </a:lnTo>
                <a:lnTo>
                  <a:pt x="90853" y="873"/>
                </a:lnTo>
                <a:lnTo>
                  <a:pt x="90853" y="786"/>
                </a:lnTo>
                <a:lnTo>
                  <a:pt x="90947" y="698"/>
                </a:lnTo>
                <a:lnTo>
                  <a:pt x="90947" y="698"/>
                </a:lnTo>
                <a:lnTo>
                  <a:pt x="89543" y="698"/>
                </a:lnTo>
                <a:lnTo>
                  <a:pt x="88140" y="698"/>
                </a:lnTo>
                <a:lnTo>
                  <a:pt x="86923" y="698"/>
                </a:lnTo>
                <a:lnTo>
                  <a:pt x="86222" y="698"/>
                </a:lnTo>
                <a:lnTo>
                  <a:pt x="86222" y="698"/>
                </a:lnTo>
                <a:lnTo>
                  <a:pt x="85567" y="960"/>
                </a:lnTo>
                <a:lnTo>
                  <a:pt x="84912" y="1135"/>
                </a:lnTo>
                <a:lnTo>
                  <a:pt x="83602" y="1222"/>
                </a:lnTo>
                <a:lnTo>
                  <a:pt x="82245" y="1222"/>
                </a:lnTo>
                <a:lnTo>
                  <a:pt x="80888" y="1135"/>
                </a:lnTo>
                <a:lnTo>
                  <a:pt x="77988" y="873"/>
                </a:lnTo>
                <a:lnTo>
                  <a:pt x="76491" y="698"/>
                </a:lnTo>
                <a:lnTo>
                  <a:pt x="74900" y="698"/>
                </a:lnTo>
                <a:lnTo>
                  <a:pt x="74900" y="698"/>
                </a:lnTo>
                <a:lnTo>
                  <a:pt x="75181" y="786"/>
                </a:lnTo>
                <a:lnTo>
                  <a:pt x="74573" y="786"/>
                </a:lnTo>
                <a:lnTo>
                  <a:pt x="74573" y="786"/>
                </a:lnTo>
                <a:lnTo>
                  <a:pt x="75929" y="786"/>
                </a:lnTo>
                <a:lnTo>
                  <a:pt x="77333" y="698"/>
                </a:lnTo>
                <a:lnTo>
                  <a:pt x="77333" y="698"/>
                </a:lnTo>
                <a:lnTo>
                  <a:pt x="76725" y="524"/>
                </a:lnTo>
                <a:lnTo>
                  <a:pt x="76070" y="262"/>
                </a:lnTo>
                <a:lnTo>
                  <a:pt x="75368" y="174"/>
                </a:lnTo>
                <a:lnTo>
                  <a:pt x="74666" y="87"/>
                </a:lnTo>
                <a:lnTo>
                  <a:pt x="73169" y="0"/>
                </a:lnTo>
                <a:lnTo>
                  <a:pt x="71625" y="87"/>
                </a:lnTo>
                <a:lnTo>
                  <a:pt x="70081" y="262"/>
                </a:lnTo>
                <a:lnTo>
                  <a:pt x="68538" y="524"/>
                </a:lnTo>
                <a:lnTo>
                  <a:pt x="65777" y="873"/>
                </a:lnTo>
                <a:lnTo>
                  <a:pt x="65777" y="873"/>
                </a:lnTo>
                <a:lnTo>
                  <a:pt x="66807" y="873"/>
                </a:lnTo>
                <a:lnTo>
                  <a:pt x="66807" y="873"/>
                </a:lnTo>
                <a:lnTo>
                  <a:pt x="66432" y="1222"/>
                </a:lnTo>
                <a:lnTo>
                  <a:pt x="66011" y="1397"/>
                </a:lnTo>
                <a:lnTo>
                  <a:pt x="65543" y="1572"/>
                </a:lnTo>
                <a:lnTo>
                  <a:pt x="64982" y="1659"/>
                </a:lnTo>
                <a:lnTo>
                  <a:pt x="63766" y="1746"/>
                </a:lnTo>
                <a:lnTo>
                  <a:pt x="62409" y="1659"/>
                </a:lnTo>
                <a:lnTo>
                  <a:pt x="61052" y="1484"/>
                </a:lnTo>
                <a:lnTo>
                  <a:pt x="59789" y="1310"/>
                </a:lnTo>
                <a:lnTo>
                  <a:pt x="57824" y="873"/>
                </a:lnTo>
                <a:lnTo>
                  <a:pt x="57824" y="873"/>
                </a:lnTo>
                <a:lnTo>
                  <a:pt x="58900" y="873"/>
                </a:lnTo>
                <a:lnTo>
                  <a:pt x="59321" y="873"/>
                </a:lnTo>
                <a:lnTo>
                  <a:pt x="58947" y="786"/>
                </a:lnTo>
                <a:lnTo>
                  <a:pt x="58947" y="786"/>
                </a:lnTo>
                <a:lnTo>
                  <a:pt x="60444" y="786"/>
                </a:lnTo>
                <a:lnTo>
                  <a:pt x="61941" y="698"/>
                </a:lnTo>
                <a:lnTo>
                  <a:pt x="61941" y="698"/>
                </a:lnTo>
                <a:lnTo>
                  <a:pt x="61052" y="698"/>
                </a:lnTo>
                <a:lnTo>
                  <a:pt x="60116" y="786"/>
                </a:lnTo>
                <a:lnTo>
                  <a:pt x="58198" y="960"/>
                </a:lnTo>
                <a:lnTo>
                  <a:pt x="57263" y="1048"/>
                </a:lnTo>
                <a:lnTo>
                  <a:pt x="56374" y="1048"/>
                </a:lnTo>
                <a:lnTo>
                  <a:pt x="55578" y="960"/>
                </a:lnTo>
                <a:lnTo>
                  <a:pt x="54830" y="786"/>
                </a:lnTo>
                <a:lnTo>
                  <a:pt x="54830" y="786"/>
                </a:lnTo>
                <a:lnTo>
                  <a:pt x="55672" y="960"/>
                </a:lnTo>
                <a:lnTo>
                  <a:pt x="55672" y="960"/>
                </a:lnTo>
                <a:lnTo>
                  <a:pt x="55064" y="786"/>
                </a:lnTo>
                <a:lnTo>
                  <a:pt x="54456" y="698"/>
                </a:lnTo>
                <a:lnTo>
                  <a:pt x="53146" y="698"/>
                </a:lnTo>
                <a:lnTo>
                  <a:pt x="51836" y="786"/>
                </a:lnTo>
                <a:lnTo>
                  <a:pt x="50619" y="786"/>
                </a:lnTo>
                <a:lnTo>
                  <a:pt x="50619" y="786"/>
                </a:lnTo>
                <a:lnTo>
                  <a:pt x="51181" y="873"/>
                </a:lnTo>
                <a:lnTo>
                  <a:pt x="50760" y="873"/>
                </a:lnTo>
                <a:lnTo>
                  <a:pt x="50245" y="873"/>
                </a:lnTo>
                <a:lnTo>
                  <a:pt x="50713" y="960"/>
                </a:lnTo>
                <a:lnTo>
                  <a:pt x="50713" y="960"/>
                </a:lnTo>
                <a:lnTo>
                  <a:pt x="50432" y="1048"/>
                </a:lnTo>
                <a:lnTo>
                  <a:pt x="50105" y="1135"/>
                </a:lnTo>
                <a:lnTo>
                  <a:pt x="49356" y="1135"/>
                </a:lnTo>
                <a:lnTo>
                  <a:pt x="48000" y="1048"/>
                </a:lnTo>
                <a:lnTo>
                  <a:pt x="48000" y="1048"/>
                </a:lnTo>
                <a:lnTo>
                  <a:pt x="48561" y="960"/>
                </a:lnTo>
                <a:lnTo>
                  <a:pt x="49169" y="960"/>
                </a:lnTo>
                <a:lnTo>
                  <a:pt x="49169" y="960"/>
                </a:lnTo>
                <a:lnTo>
                  <a:pt x="47766" y="1310"/>
                </a:lnTo>
                <a:lnTo>
                  <a:pt x="46409" y="1484"/>
                </a:lnTo>
                <a:lnTo>
                  <a:pt x="45005" y="1572"/>
                </a:lnTo>
                <a:lnTo>
                  <a:pt x="43602" y="1572"/>
                </a:lnTo>
                <a:lnTo>
                  <a:pt x="42198" y="1484"/>
                </a:lnTo>
                <a:lnTo>
                  <a:pt x="40795" y="1397"/>
                </a:lnTo>
                <a:lnTo>
                  <a:pt x="37941" y="1048"/>
                </a:lnTo>
                <a:lnTo>
                  <a:pt x="35134" y="698"/>
                </a:lnTo>
                <a:lnTo>
                  <a:pt x="32280" y="524"/>
                </a:lnTo>
                <a:lnTo>
                  <a:pt x="30877" y="436"/>
                </a:lnTo>
                <a:lnTo>
                  <a:pt x="29520" y="436"/>
                </a:lnTo>
                <a:lnTo>
                  <a:pt x="28116" y="611"/>
                </a:lnTo>
                <a:lnTo>
                  <a:pt x="26713" y="786"/>
                </a:lnTo>
                <a:lnTo>
                  <a:pt x="26713" y="786"/>
                </a:lnTo>
                <a:lnTo>
                  <a:pt x="26900" y="786"/>
                </a:lnTo>
                <a:lnTo>
                  <a:pt x="27134" y="873"/>
                </a:lnTo>
                <a:lnTo>
                  <a:pt x="27321" y="960"/>
                </a:lnTo>
                <a:lnTo>
                  <a:pt x="27508" y="873"/>
                </a:lnTo>
                <a:lnTo>
                  <a:pt x="27508" y="873"/>
                </a:lnTo>
                <a:lnTo>
                  <a:pt x="24748" y="960"/>
                </a:lnTo>
                <a:lnTo>
                  <a:pt x="24748" y="960"/>
                </a:lnTo>
                <a:lnTo>
                  <a:pt x="25403" y="873"/>
                </a:lnTo>
                <a:lnTo>
                  <a:pt x="26058" y="873"/>
                </a:lnTo>
                <a:lnTo>
                  <a:pt x="26058" y="873"/>
                </a:lnTo>
                <a:lnTo>
                  <a:pt x="23859" y="786"/>
                </a:lnTo>
                <a:lnTo>
                  <a:pt x="23859" y="786"/>
                </a:lnTo>
                <a:lnTo>
                  <a:pt x="23017" y="698"/>
                </a:lnTo>
                <a:lnTo>
                  <a:pt x="22035" y="698"/>
                </a:lnTo>
                <a:lnTo>
                  <a:pt x="19649" y="698"/>
                </a:lnTo>
                <a:lnTo>
                  <a:pt x="17169" y="786"/>
                </a:lnTo>
                <a:lnTo>
                  <a:pt x="14830" y="786"/>
                </a:lnTo>
                <a:lnTo>
                  <a:pt x="14830" y="786"/>
                </a:lnTo>
                <a:lnTo>
                  <a:pt x="15672" y="1048"/>
                </a:lnTo>
                <a:lnTo>
                  <a:pt x="15672" y="1048"/>
                </a:lnTo>
                <a:lnTo>
                  <a:pt x="12865" y="1048"/>
                </a:lnTo>
                <a:lnTo>
                  <a:pt x="10105" y="960"/>
                </a:lnTo>
                <a:lnTo>
                  <a:pt x="10105" y="960"/>
                </a:lnTo>
                <a:lnTo>
                  <a:pt x="11228" y="960"/>
                </a:lnTo>
                <a:lnTo>
                  <a:pt x="10385" y="960"/>
                </a:lnTo>
                <a:lnTo>
                  <a:pt x="8233" y="960"/>
                </a:lnTo>
                <a:lnTo>
                  <a:pt x="8233" y="960"/>
                </a:lnTo>
                <a:lnTo>
                  <a:pt x="6269" y="960"/>
                </a:lnTo>
                <a:lnTo>
                  <a:pt x="3976" y="873"/>
                </a:lnTo>
                <a:lnTo>
                  <a:pt x="3976" y="873"/>
                </a:lnTo>
                <a:lnTo>
                  <a:pt x="3134" y="611"/>
                </a:lnTo>
                <a:lnTo>
                  <a:pt x="2573" y="524"/>
                </a:lnTo>
                <a:lnTo>
                  <a:pt x="1964" y="524"/>
                </a:lnTo>
                <a:lnTo>
                  <a:pt x="1637" y="611"/>
                </a:lnTo>
                <a:lnTo>
                  <a:pt x="1356" y="786"/>
                </a:lnTo>
                <a:lnTo>
                  <a:pt x="1122" y="960"/>
                </a:lnTo>
                <a:lnTo>
                  <a:pt x="888" y="1222"/>
                </a:lnTo>
                <a:lnTo>
                  <a:pt x="701" y="1572"/>
                </a:lnTo>
                <a:lnTo>
                  <a:pt x="561" y="2008"/>
                </a:lnTo>
                <a:lnTo>
                  <a:pt x="467" y="2532"/>
                </a:lnTo>
                <a:lnTo>
                  <a:pt x="421" y="3144"/>
                </a:lnTo>
                <a:lnTo>
                  <a:pt x="421" y="3144"/>
                </a:lnTo>
                <a:lnTo>
                  <a:pt x="467" y="5676"/>
                </a:lnTo>
                <a:lnTo>
                  <a:pt x="514" y="8384"/>
                </a:lnTo>
                <a:lnTo>
                  <a:pt x="561" y="9694"/>
                </a:lnTo>
                <a:lnTo>
                  <a:pt x="561" y="11004"/>
                </a:lnTo>
                <a:lnTo>
                  <a:pt x="514" y="12227"/>
                </a:lnTo>
                <a:lnTo>
                  <a:pt x="421" y="13537"/>
                </a:lnTo>
                <a:lnTo>
                  <a:pt x="421" y="13537"/>
                </a:lnTo>
                <a:lnTo>
                  <a:pt x="467" y="12489"/>
                </a:lnTo>
                <a:lnTo>
                  <a:pt x="514" y="11441"/>
                </a:lnTo>
                <a:lnTo>
                  <a:pt x="514" y="10305"/>
                </a:lnTo>
                <a:lnTo>
                  <a:pt x="514" y="9344"/>
                </a:lnTo>
                <a:lnTo>
                  <a:pt x="514" y="9344"/>
                </a:lnTo>
                <a:lnTo>
                  <a:pt x="514" y="10305"/>
                </a:lnTo>
                <a:lnTo>
                  <a:pt x="561" y="11179"/>
                </a:lnTo>
                <a:lnTo>
                  <a:pt x="514" y="13100"/>
                </a:lnTo>
                <a:lnTo>
                  <a:pt x="467" y="15021"/>
                </a:lnTo>
                <a:lnTo>
                  <a:pt x="467" y="16855"/>
                </a:lnTo>
                <a:lnTo>
                  <a:pt x="467" y="16855"/>
                </a:lnTo>
                <a:lnTo>
                  <a:pt x="467" y="14759"/>
                </a:lnTo>
                <a:lnTo>
                  <a:pt x="467" y="14759"/>
                </a:lnTo>
                <a:lnTo>
                  <a:pt x="514" y="16855"/>
                </a:lnTo>
                <a:lnTo>
                  <a:pt x="514" y="19039"/>
                </a:lnTo>
                <a:lnTo>
                  <a:pt x="514" y="23231"/>
                </a:lnTo>
                <a:lnTo>
                  <a:pt x="467" y="27510"/>
                </a:lnTo>
                <a:lnTo>
                  <a:pt x="467" y="31790"/>
                </a:lnTo>
                <a:lnTo>
                  <a:pt x="467" y="31790"/>
                </a:lnTo>
                <a:lnTo>
                  <a:pt x="374" y="31353"/>
                </a:lnTo>
                <a:lnTo>
                  <a:pt x="374" y="31004"/>
                </a:lnTo>
                <a:lnTo>
                  <a:pt x="421" y="30742"/>
                </a:lnTo>
                <a:lnTo>
                  <a:pt x="514" y="30480"/>
                </a:lnTo>
                <a:lnTo>
                  <a:pt x="514" y="30480"/>
                </a:lnTo>
                <a:lnTo>
                  <a:pt x="561" y="42096"/>
                </a:lnTo>
                <a:lnTo>
                  <a:pt x="561" y="47860"/>
                </a:lnTo>
                <a:lnTo>
                  <a:pt x="514" y="53711"/>
                </a:lnTo>
                <a:lnTo>
                  <a:pt x="514" y="53711"/>
                </a:lnTo>
                <a:lnTo>
                  <a:pt x="374" y="51877"/>
                </a:lnTo>
                <a:lnTo>
                  <a:pt x="374" y="51877"/>
                </a:lnTo>
                <a:lnTo>
                  <a:pt x="374" y="58602"/>
                </a:lnTo>
                <a:lnTo>
                  <a:pt x="374" y="62008"/>
                </a:lnTo>
                <a:lnTo>
                  <a:pt x="374" y="65414"/>
                </a:lnTo>
                <a:lnTo>
                  <a:pt x="374" y="65414"/>
                </a:lnTo>
                <a:lnTo>
                  <a:pt x="374" y="62969"/>
                </a:lnTo>
                <a:lnTo>
                  <a:pt x="374" y="62969"/>
                </a:lnTo>
                <a:lnTo>
                  <a:pt x="514" y="63056"/>
                </a:lnTo>
                <a:lnTo>
                  <a:pt x="608" y="63406"/>
                </a:lnTo>
                <a:lnTo>
                  <a:pt x="701" y="63755"/>
                </a:lnTo>
                <a:lnTo>
                  <a:pt x="748" y="64279"/>
                </a:lnTo>
                <a:lnTo>
                  <a:pt x="795" y="65589"/>
                </a:lnTo>
                <a:lnTo>
                  <a:pt x="795" y="67336"/>
                </a:lnTo>
                <a:lnTo>
                  <a:pt x="748" y="69257"/>
                </a:lnTo>
                <a:lnTo>
                  <a:pt x="654" y="71441"/>
                </a:lnTo>
                <a:lnTo>
                  <a:pt x="421" y="76157"/>
                </a:lnTo>
                <a:lnTo>
                  <a:pt x="187" y="80960"/>
                </a:lnTo>
                <a:lnTo>
                  <a:pt x="93" y="83144"/>
                </a:lnTo>
                <a:lnTo>
                  <a:pt x="0" y="85065"/>
                </a:lnTo>
                <a:lnTo>
                  <a:pt x="0" y="86724"/>
                </a:lnTo>
                <a:lnTo>
                  <a:pt x="46" y="88122"/>
                </a:lnTo>
                <a:lnTo>
                  <a:pt x="140" y="88646"/>
                </a:lnTo>
                <a:lnTo>
                  <a:pt x="187" y="88995"/>
                </a:lnTo>
                <a:lnTo>
                  <a:pt x="280" y="89257"/>
                </a:lnTo>
                <a:lnTo>
                  <a:pt x="421" y="89432"/>
                </a:lnTo>
                <a:lnTo>
                  <a:pt x="421" y="89432"/>
                </a:lnTo>
                <a:lnTo>
                  <a:pt x="374" y="88296"/>
                </a:lnTo>
                <a:lnTo>
                  <a:pt x="374" y="88296"/>
                </a:lnTo>
                <a:lnTo>
                  <a:pt x="421" y="90218"/>
                </a:lnTo>
                <a:lnTo>
                  <a:pt x="374" y="92489"/>
                </a:lnTo>
                <a:lnTo>
                  <a:pt x="374" y="92489"/>
                </a:lnTo>
                <a:lnTo>
                  <a:pt x="374" y="90829"/>
                </a:lnTo>
                <a:lnTo>
                  <a:pt x="374" y="90829"/>
                </a:lnTo>
                <a:lnTo>
                  <a:pt x="327" y="101484"/>
                </a:lnTo>
                <a:lnTo>
                  <a:pt x="374" y="106812"/>
                </a:lnTo>
                <a:lnTo>
                  <a:pt x="467" y="112139"/>
                </a:lnTo>
                <a:lnTo>
                  <a:pt x="467" y="112139"/>
                </a:lnTo>
                <a:lnTo>
                  <a:pt x="374" y="109606"/>
                </a:lnTo>
                <a:lnTo>
                  <a:pt x="374" y="109606"/>
                </a:lnTo>
                <a:lnTo>
                  <a:pt x="374" y="112052"/>
                </a:lnTo>
                <a:lnTo>
                  <a:pt x="374" y="114497"/>
                </a:lnTo>
                <a:lnTo>
                  <a:pt x="421" y="117030"/>
                </a:lnTo>
                <a:lnTo>
                  <a:pt x="374" y="119475"/>
                </a:lnTo>
                <a:lnTo>
                  <a:pt x="374" y="119475"/>
                </a:lnTo>
                <a:lnTo>
                  <a:pt x="1543" y="119475"/>
                </a:lnTo>
                <a:lnTo>
                  <a:pt x="3649" y="119650"/>
                </a:lnTo>
                <a:lnTo>
                  <a:pt x="9216" y="119912"/>
                </a:lnTo>
                <a:lnTo>
                  <a:pt x="12116" y="120000"/>
                </a:lnTo>
                <a:lnTo>
                  <a:pt x="14596" y="119912"/>
                </a:lnTo>
                <a:lnTo>
                  <a:pt x="15578" y="119825"/>
                </a:lnTo>
                <a:lnTo>
                  <a:pt x="16327" y="119737"/>
                </a:lnTo>
                <a:lnTo>
                  <a:pt x="16888" y="119475"/>
                </a:lnTo>
                <a:lnTo>
                  <a:pt x="17029" y="119388"/>
                </a:lnTo>
                <a:lnTo>
                  <a:pt x="17076" y="119213"/>
                </a:lnTo>
                <a:lnTo>
                  <a:pt x="17076" y="119213"/>
                </a:lnTo>
                <a:lnTo>
                  <a:pt x="16233" y="119301"/>
                </a:lnTo>
                <a:lnTo>
                  <a:pt x="16233" y="119301"/>
                </a:lnTo>
                <a:lnTo>
                  <a:pt x="17777" y="119388"/>
                </a:lnTo>
                <a:lnTo>
                  <a:pt x="19415" y="119475"/>
                </a:lnTo>
                <a:lnTo>
                  <a:pt x="22736" y="119825"/>
                </a:lnTo>
                <a:lnTo>
                  <a:pt x="24374" y="119912"/>
                </a:lnTo>
                <a:lnTo>
                  <a:pt x="26011" y="119912"/>
                </a:lnTo>
                <a:lnTo>
                  <a:pt x="26807" y="119825"/>
                </a:lnTo>
                <a:lnTo>
                  <a:pt x="27602" y="119650"/>
                </a:lnTo>
                <a:lnTo>
                  <a:pt x="28397" y="119475"/>
                </a:lnTo>
                <a:lnTo>
                  <a:pt x="29146" y="119213"/>
                </a:lnTo>
                <a:lnTo>
                  <a:pt x="29146" y="119213"/>
                </a:lnTo>
                <a:lnTo>
                  <a:pt x="27087" y="119213"/>
                </a:lnTo>
                <a:lnTo>
                  <a:pt x="27087" y="119213"/>
                </a:lnTo>
                <a:lnTo>
                  <a:pt x="29099" y="119126"/>
                </a:lnTo>
                <a:lnTo>
                  <a:pt x="31111" y="119126"/>
                </a:lnTo>
                <a:lnTo>
                  <a:pt x="35274" y="119126"/>
                </a:lnTo>
                <a:lnTo>
                  <a:pt x="39485" y="119213"/>
                </a:lnTo>
                <a:lnTo>
                  <a:pt x="41543" y="119213"/>
                </a:lnTo>
                <a:lnTo>
                  <a:pt x="43602" y="119213"/>
                </a:lnTo>
                <a:lnTo>
                  <a:pt x="43602" y="119213"/>
                </a:lnTo>
                <a:lnTo>
                  <a:pt x="50994" y="119213"/>
                </a:lnTo>
                <a:lnTo>
                  <a:pt x="50994" y="119213"/>
                </a:lnTo>
                <a:lnTo>
                  <a:pt x="53005" y="119213"/>
                </a:lnTo>
                <a:lnTo>
                  <a:pt x="55064" y="119213"/>
                </a:lnTo>
                <a:lnTo>
                  <a:pt x="55064" y="119213"/>
                </a:lnTo>
                <a:lnTo>
                  <a:pt x="57637" y="119213"/>
                </a:lnTo>
                <a:lnTo>
                  <a:pt x="58619" y="119213"/>
                </a:lnTo>
                <a:lnTo>
                  <a:pt x="58058" y="119213"/>
                </a:lnTo>
                <a:lnTo>
                  <a:pt x="58058" y="119213"/>
                </a:lnTo>
                <a:lnTo>
                  <a:pt x="89076" y="119213"/>
                </a:lnTo>
                <a:lnTo>
                  <a:pt x="89076" y="119213"/>
                </a:lnTo>
                <a:lnTo>
                  <a:pt x="111345" y="119213"/>
                </a:lnTo>
                <a:lnTo>
                  <a:pt x="111345" y="119213"/>
                </a:lnTo>
                <a:lnTo>
                  <a:pt x="118362" y="119213"/>
                </a:lnTo>
                <a:lnTo>
                  <a:pt x="118362" y="119213"/>
                </a:lnTo>
                <a:lnTo>
                  <a:pt x="118970" y="119126"/>
                </a:lnTo>
                <a:lnTo>
                  <a:pt x="119204" y="119039"/>
                </a:lnTo>
                <a:lnTo>
                  <a:pt x="119391" y="118864"/>
                </a:lnTo>
                <a:lnTo>
                  <a:pt x="119532" y="118777"/>
                </a:lnTo>
                <a:lnTo>
                  <a:pt x="119672" y="118602"/>
                </a:lnTo>
                <a:lnTo>
                  <a:pt x="119812" y="118165"/>
                </a:lnTo>
                <a:lnTo>
                  <a:pt x="119859" y="117729"/>
                </a:lnTo>
                <a:lnTo>
                  <a:pt x="119859" y="117292"/>
                </a:lnTo>
                <a:lnTo>
                  <a:pt x="119859" y="116943"/>
                </a:lnTo>
                <a:lnTo>
                  <a:pt x="119859" y="116681"/>
                </a:lnTo>
                <a:lnTo>
                  <a:pt x="119859" y="116681"/>
                </a:lnTo>
                <a:lnTo>
                  <a:pt x="119812" y="111790"/>
                </a:lnTo>
                <a:lnTo>
                  <a:pt x="119812" y="111790"/>
                </a:lnTo>
                <a:lnTo>
                  <a:pt x="119906" y="115458"/>
                </a:lnTo>
                <a:lnTo>
                  <a:pt x="119906" y="115458"/>
                </a:lnTo>
                <a:lnTo>
                  <a:pt x="119906" y="111353"/>
                </a:lnTo>
                <a:lnTo>
                  <a:pt x="119906" y="107336"/>
                </a:lnTo>
                <a:lnTo>
                  <a:pt x="119906" y="107336"/>
                </a:lnTo>
                <a:lnTo>
                  <a:pt x="119766" y="108646"/>
                </a:lnTo>
                <a:lnTo>
                  <a:pt x="119766" y="108646"/>
                </a:lnTo>
                <a:lnTo>
                  <a:pt x="119812" y="107510"/>
                </a:lnTo>
                <a:lnTo>
                  <a:pt x="119859" y="106288"/>
                </a:lnTo>
                <a:lnTo>
                  <a:pt x="119906" y="105065"/>
                </a:lnTo>
                <a:lnTo>
                  <a:pt x="119859" y="104454"/>
                </a:lnTo>
                <a:lnTo>
                  <a:pt x="119812" y="103930"/>
                </a:lnTo>
                <a:lnTo>
                  <a:pt x="119812" y="103930"/>
                </a:lnTo>
                <a:lnTo>
                  <a:pt x="119859" y="104628"/>
                </a:lnTo>
                <a:lnTo>
                  <a:pt x="119859" y="104628"/>
                </a:lnTo>
                <a:lnTo>
                  <a:pt x="119766" y="100960"/>
                </a:lnTo>
                <a:lnTo>
                  <a:pt x="119766" y="100960"/>
                </a:lnTo>
                <a:lnTo>
                  <a:pt x="119812" y="101746"/>
                </a:lnTo>
                <a:lnTo>
                  <a:pt x="119812" y="101746"/>
                </a:lnTo>
                <a:lnTo>
                  <a:pt x="119812" y="100087"/>
                </a:lnTo>
                <a:lnTo>
                  <a:pt x="119859" y="98340"/>
                </a:lnTo>
                <a:lnTo>
                  <a:pt x="119859" y="96768"/>
                </a:lnTo>
                <a:lnTo>
                  <a:pt x="119859" y="95283"/>
                </a:lnTo>
                <a:lnTo>
                  <a:pt x="119859" y="95283"/>
                </a:lnTo>
                <a:lnTo>
                  <a:pt x="119859" y="96593"/>
                </a:lnTo>
                <a:lnTo>
                  <a:pt x="119859" y="97991"/>
                </a:lnTo>
                <a:lnTo>
                  <a:pt x="119859" y="99301"/>
                </a:lnTo>
                <a:lnTo>
                  <a:pt x="119859" y="100698"/>
                </a:lnTo>
                <a:lnTo>
                  <a:pt x="119859" y="100698"/>
                </a:lnTo>
                <a:lnTo>
                  <a:pt x="119906" y="98864"/>
                </a:lnTo>
                <a:lnTo>
                  <a:pt x="119906" y="96943"/>
                </a:lnTo>
                <a:lnTo>
                  <a:pt x="119859" y="93275"/>
                </a:lnTo>
                <a:lnTo>
                  <a:pt x="119812" y="89519"/>
                </a:lnTo>
                <a:lnTo>
                  <a:pt x="119766" y="85764"/>
                </a:lnTo>
                <a:lnTo>
                  <a:pt x="119766" y="85764"/>
                </a:lnTo>
                <a:lnTo>
                  <a:pt x="119812" y="86462"/>
                </a:lnTo>
                <a:lnTo>
                  <a:pt x="119812" y="87074"/>
                </a:lnTo>
                <a:lnTo>
                  <a:pt x="119766" y="88471"/>
                </a:lnTo>
                <a:lnTo>
                  <a:pt x="119766" y="89781"/>
                </a:lnTo>
                <a:lnTo>
                  <a:pt x="119766" y="90393"/>
                </a:lnTo>
                <a:lnTo>
                  <a:pt x="119812" y="91091"/>
                </a:lnTo>
                <a:lnTo>
                  <a:pt x="119812" y="91091"/>
                </a:lnTo>
                <a:lnTo>
                  <a:pt x="119812" y="89868"/>
                </a:lnTo>
                <a:lnTo>
                  <a:pt x="119812" y="89781"/>
                </a:lnTo>
                <a:lnTo>
                  <a:pt x="119812" y="89868"/>
                </a:lnTo>
                <a:lnTo>
                  <a:pt x="119812" y="90480"/>
                </a:lnTo>
                <a:lnTo>
                  <a:pt x="119812" y="91091"/>
                </a:lnTo>
                <a:lnTo>
                  <a:pt x="119812" y="91091"/>
                </a:lnTo>
                <a:lnTo>
                  <a:pt x="119859" y="86462"/>
                </a:lnTo>
                <a:lnTo>
                  <a:pt x="119859" y="84192"/>
                </a:lnTo>
                <a:lnTo>
                  <a:pt x="119859" y="84104"/>
                </a:lnTo>
                <a:lnTo>
                  <a:pt x="119812" y="84192"/>
                </a:lnTo>
                <a:lnTo>
                  <a:pt x="119766" y="85240"/>
                </a:lnTo>
                <a:lnTo>
                  <a:pt x="119766" y="85240"/>
                </a:lnTo>
                <a:lnTo>
                  <a:pt x="119766" y="15371"/>
                </a:lnTo>
                <a:lnTo>
                  <a:pt x="119766" y="15371"/>
                </a:lnTo>
                <a:lnTo>
                  <a:pt x="119766" y="2620"/>
                </a:lnTo>
                <a:lnTo>
                  <a:pt x="119766" y="2620"/>
                </a:lnTo>
                <a:lnTo>
                  <a:pt x="119719" y="1834"/>
                </a:lnTo>
                <a:lnTo>
                  <a:pt x="119672" y="1484"/>
                </a:lnTo>
                <a:lnTo>
                  <a:pt x="119625" y="1310"/>
                </a:lnTo>
                <a:lnTo>
                  <a:pt x="119532" y="1135"/>
                </a:lnTo>
                <a:lnTo>
                  <a:pt x="119391" y="960"/>
                </a:lnTo>
                <a:lnTo>
                  <a:pt x="119111" y="873"/>
                </a:lnTo>
                <a:lnTo>
                  <a:pt x="118736" y="873"/>
                </a:lnTo>
                <a:lnTo>
                  <a:pt x="118362" y="873"/>
                </a:lnTo>
                <a:lnTo>
                  <a:pt x="117894" y="960"/>
                </a:lnTo>
                <a:lnTo>
                  <a:pt x="117380" y="1048"/>
                </a:lnTo>
                <a:lnTo>
                  <a:pt x="117380" y="1048"/>
                </a:lnTo>
                <a:lnTo>
                  <a:pt x="98011" y="1048"/>
                </a:lnTo>
                <a:lnTo>
                  <a:pt x="98011" y="1048"/>
                </a:lnTo>
                <a:lnTo>
                  <a:pt x="101847" y="960"/>
                </a:lnTo>
                <a:lnTo>
                  <a:pt x="109333" y="873"/>
                </a:lnTo>
                <a:lnTo>
                  <a:pt x="113216" y="873"/>
                </a:lnTo>
                <a:lnTo>
                  <a:pt x="116584" y="960"/>
                </a:lnTo>
                <a:lnTo>
                  <a:pt x="118923" y="1135"/>
                </a:lnTo>
                <a:lnTo>
                  <a:pt x="119578" y="1310"/>
                </a:lnTo>
                <a:lnTo>
                  <a:pt x="119766" y="1397"/>
                </a:lnTo>
                <a:lnTo>
                  <a:pt x="119812" y="1397"/>
                </a:lnTo>
                <a:lnTo>
                  <a:pt x="119812" y="1397"/>
                </a:lnTo>
                <a:lnTo>
                  <a:pt x="119812" y="15371"/>
                </a:lnTo>
                <a:lnTo>
                  <a:pt x="119812" y="15371"/>
                </a:lnTo>
                <a:lnTo>
                  <a:pt x="119812" y="22882"/>
                </a:lnTo>
                <a:lnTo>
                  <a:pt x="119812" y="22882"/>
                </a:lnTo>
                <a:lnTo>
                  <a:pt x="119812" y="26637"/>
                </a:lnTo>
                <a:lnTo>
                  <a:pt x="119859" y="27510"/>
                </a:lnTo>
                <a:lnTo>
                  <a:pt x="119859" y="25327"/>
                </a:lnTo>
                <a:lnTo>
                  <a:pt x="119859" y="25327"/>
                </a:lnTo>
                <a:lnTo>
                  <a:pt x="119766" y="28034"/>
                </a:lnTo>
                <a:lnTo>
                  <a:pt x="119766" y="30567"/>
                </a:lnTo>
                <a:lnTo>
                  <a:pt x="119812" y="35371"/>
                </a:lnTo>
                <a:lnTo>
                  <a:pt x="119859" y="40087"/>
                </a:lnTo>
                <a:lnTo>
                  <a:pt x="119859" y="45414"/>
                </a:lnTo>
                <a:lnTo>
                  <a:pt x="119859" y="45414"/>
                </a:lnTo>
                <a:lnTo>
                  <a:pt x="119859" y="44978"/>
                </a:lnTo>
                <a:lnTo>
                  <a:pt x="119812" y="44454"/>
                </a:lnTo>
                <a:lnTo>
                  <a:pt x="119812" y="43406"/>
                </a:lnTo>
                <a:lnTo>
                  <a:pt x="119953" y="41310"/>
                </a:lnTo>
                <a:lnTo>
                  <a:pt x="119953" y="41310"/>
                </a:lnTo>
                <a:lnTo>
                  <a:pt x="120000" y="44454"/>
                </a:lnTo>
                <a:lnTo>
                  <a:pt x="120000" y="44454"/>
                </a:lnTo>
                <a:lnTo>
                  <a:pt x="120000" y="38078"/>
                </a:lnTo>
                <a:lnTo>
                  <a:pt x="119953" y="31703"/>
                </a:lnTo>
                <a:lnTo>
                  <a:pt x="119859" y="18951"/>
                </a:lnTo>
                <a:lnTo>
                  <a:pt x="119859" y="18951"/>
                </a:lnTo>
                <a:lnTo>
                  <a:pt x="119906" y="19912"/>
                </a:lnTo>
                <a:lnTo>
                  <a:pt x="119906" y="19912"/>
                </a:lnTo>
                <a:lnTo>
                  <a:pt x="119906" y="15109"/>
                </a:lnTo>
                <a:lnTo>
                  <a:pt x="119953" y="10305"/>
                </a:lnTo>
                <a:lnTo>
                  <a:pt x="119953" y="5502"/>
                </a:lnTo>
                <a:lnTo>
                  <a:pt x="119953" y="786"/>
                </a:lnTo>
                <a:lnTo>
                  <a:pt x="107976" y="698"/>
                </a:lnTo>
                <a:close/>
                <a:moveTo>
                  <a:pt x="514" y="1484"/>
                </a:moveTo>
                <a:lnTo>
                  <a:pt x="514" y="1484"/>
                </a:lnTo>
                <a:lnTo>
                  <a:pt x="514" y="1484"/>
                </a:lnTo>
                <a:lnTo>
                  <a:pt x="561" y="1572"/>
                </a:lnTo>
                <a:lnTo>
                  <a:pt x="514" y="1659"/>
                </a:lnTo>
                <a:lnTo>
                  <a:pt x="514" y="1484"/>
                </a:lnTo>
                <a:lnTo>
                  <a:pt x="514" y="1484"/>
                </a:lnTo>
                <a:lnTo>
                  <a:pt x="514" y="1484"/>
                </a:lnTo>
                <a:lnTo>
                  <a:pt x="514" y="1484"/>
                </a:lnTo>
                <a:lnTo>
                  <a:pt x="514" y="1484"/>
                </a:lnTo>
                <a:close/>
                <a:moveTo>
                  <a:pt x="514" y="58515"/>
                </a:moveTo>
                <a:lnTo>
                  <a:pt x="514" y="58515"/>
                </a:lnTo>
                <a:lnTo>
                  <a:pt x="514" y="61921"/>
                </a:lnTo>
                <a:lnTo>
                  <a:pt x="514" y="61921"/>
                </a:lnTo>
                <a:lnTo>
                  <a:pt x="514" y="60262"/>
                </a:lnTo>
                <a:lnTo>
                  <a:pt x="514" y="58515"/>
                </a:lnTo>
                <a:lnTo>
                  <a:pt x="514" y="58515"/>
                </a:lnTo>
                <a:lnTo>
                  <a:pt x="514" y="59213"/>
                </a:lnTo>
                <a:lnTo>
                  <a:pt x="514" y="58515"/>
                </a:lnTo>
                <a:lnTo>
                  <a:pt x="514" y="58515"/>
                </a:lnTo>
                <a:close/>
                <a:moveTo>
                  <a:pt x="374" y="67772"/>
                </a:moveTo>
                <a:lnTo>
                  <a:pt x="374" y="67772"/>
                </a:lnTo>
                <a:lnTo>
                  <a:pt x="421" y="67161"/>
                </a:lnTo>
                <a:lnTo>
                  <a:pt x="421" y="67074"/>
                </a:lnTo>
                <a:lnTo>
                  <a:pt x="421" y="67248"/>
                </a:lnTo>
                <a:lnTo>
                  <a:pt x="467" y="68820"/>
                </a:lnTo>
                <a:lnTo>
                  <a:pt x="514" y="72314"/>
                </a:lnTo>
                <a:lnTo>
                  <a:pt x="514" y="72314"/>
                </a:lnTo>
                <a:lnTo>
                  <a:pt x="514" y="80611"/>
                </a:lnTo>
                <a:lnTo>
                  <a:pt x="514" y="80611"/>
                </a:lnTo>
                <a:lnTo>
                  <a:pt x="467" y="74235"/>
                </a:lnTo>
                <a:lnTo>
                  <a:pt x="374" y="67772"/>
                </a:lnTo>
                <a:lnTo>
                  <a:pt x="374" y="67772"/>
                </a:lnTo>
                <a:lnTo>
                  <a:pt x="421" y="68384"/>
                </a:lnTo>
                <a:lnTo>
                  <a:pt x="374" y="67772"/>
                </a:lnTo>
                <a:lnTo>
                  <a:pt x="374" y="67772"/>
                </a:lnTo>
                <a:close/>
                <a:moveTo>
                  <a:pt x="514" y="83755"/>
                </a:moveTo>
                <a:lnTo>
                  <a:pt x="514" y="83755"/>
                </a:lnTo>
                <a:lnTo>
                  <a:pt x="514" y="83930"/>
                </a:lnTo>
                <a:lnTo>
                  <a:pt x="514" y="83755"/>
                </a:lnTo>
                <a:lnTo>
                  <a:pt x="514" y="83755"/>
                </a:lnTo>
                <a:lnTo>
                  <a:pt x="514" y="83842"/>
                </a:lnTo>
                <a:lnTo>
                  <a:pt x="514" y="83755"/>
                </a:lnTo>
                <a:lnTo>
                  <a:pt x="514" y="83755"/>
                </a:lnTo>
                <a:close/>
                <a:moveTo>
                  <a:pt x="514" y="94934"/>
                </a:moveTo>
                <a:lnTo>
                  <a:pt x="514" y="97205"/>
                </a:lnTo>
                <a:lnTo>
                  <a:pt x="514" y="97205"/>
                </a:lnTo>
                <a:lnTo>
                  <a:pt x="514" y="94934"/>
                </a:lnTo>
                <a:lnTo>
                  <a:pt x="514" y="94934"/>
                </a:lnTo>
                <a:close/>
                <a:moveTo>
                  <a:pt x="1356" y="119301"/>
                </a:moveTo>
                <a:lnTo>
                  <a:pt x="1356" y="119301"/>
                </a:lnTo>
                <a:lnTo>
                  <a:pt x="1076" y="119213"/>
                </a:lnTo>
                <a:lnTo>
                  <a:pt x="795" y="119039"/>
                </a:lnTo>
                <a:lnTo>
                  <a:pt x="654" y="118689"/>
                </a:lnTo>
                <a:lnTo>
                  <a:pt x="514" y="118340"/>
                </a:lnTo>
                <a:lnTo>
                  <a:pt x="421" y="117903"/>
                </a:lnTo>
                <a:lnTo>
                  <a:pt x="374" y="117379"/>
                </a:lnTo>
                <a:lnTo>
                  <a:pt x="374" y="116157"/>
                </a:lnTo>
                <a:lnTo>
                  <a:pt x="514" y="113537"/>
                </a:lnTo>
                <a:lnTo>
                  <a:pt x="561" y="112314"/>
                </a:lnTo>
                <a:lnTo>
                  <a:pt x="514" y="111790"/>
                </a:lnTo>
                <a:lnTo>
                  <a:pt x="421" y="111266"/>
                </a:lnTo>
                <a:lnTo>
                  <a:pt x="421" y="111266"/>
                </a:lnTo>
                <a:lnTo>
                  <a:pt x="467" y="112052"/>
                </a:lnTo>
                <a:lnTo>
                  <a:pt x="467" y="113187"/>
                </a:lnTo>
                <a:lnTo>
                  <a:pt x="467" y="112314"/>
                </a:lnTo>
                <a:lnTo>
                  <a:pt x="467" y="112314"/>
                </a:lnTo>
                <a:lnTo>
                  <a:pt x="467" y="114934"/>
                </a:lnTo>
                <a:lnTo>
                  <a:pt x="467" y="116157"/>
                </a:lnTo>
                <a:lnTo>
                  <a:pt x="514" y="117205"/>
                </a:lnTo>
                <a:lnTo>
                  <a:pt x="608" y="118078"/>
                </a:lnTo>
                <a:lnTo>
                  <a:pt x="654" y="118427"/>
                </a:lnTo>
                <a:lnTo>
                  <a:pt x="748" y="118777"/>
                </a:lnTo>
                <a:lnTo>
                  <a:pt x="888" y="118951"/>
                </a:lnTo>
                <a:lnTo>
                  <a:pt x="1029" y="119126"/>
                </a:lnTo>
                <a:lnTo>
                  <a:pt x="1169" y="119301"/>
                </a:lnTo>
                <a:lnTo>
                  <a:pt x="1356" y="119301"/>
                </a:lnTo>
                <a:lnTo>
                  <a:pt x="1356" y="119301"/>
                </a:lnTo>
                <a:lnTo>
                  <a:pt x="1777" y="119301"/>
                </a:lnTo>
                <a:lnTo>
                  <a:pt x="1356" y="119301"/>
                </a:lnTo>
                <a:lnTo>
                  <a:pt x="1356" y="119301"/>
                </a:lnTo>
                <a:close/>
                <a:moveTo>
                  <a:pt x="701" y="1048"/>
                </a:moveTo>
                <a:lnTo>
                  <a:pt x="701" y="1048"/>
                </a:lnTo>
                <a:lnTo>
                  <a:pt x="1216" y="960"/>
                </a:lnTo>
                <a:lnTo>
                  <a:pt x="1777" y="1048"/>
                </a:lnTo>
                <a:lnTo>
                  <a:pt x="1777" y="1048"/>
                </a:lnTo>
                <a:lnTo>
                  <a:pt x="701" y="1048"/>
                </a:lnTo>
                <a:lnTo>
                  <a:pt x="701" y="1048"/>
                </a:lnTo>
                <a:lnTo>
                  <a:pt x="701" y="1048"/>
                </a:lnTo>
                <a:lnTo>
                  <a:pt x="701" y="1048"/>
                </a:lnTo>
                <a:close/>
                <a:moveTo>
                  <a:pt x="3649" y="1048"/>
                </a:moveTo>
                <a:lnTo>
                  <a:pt x="3649" y="1048"/>
                </a:lnTo>
                <a:lnTo>
                  <a:pt x="3836" y="1048"/>
                </a:lnTo>
                <a:lnTo>
                  <a:pt x="3649" y="1048"/>
                </a:lnTo>
                <a:lnTo>
                  <a:pt x="3649" y="1048"/>
                </a:lnTo>
                <a:lnTo>
                  <a:pt x="3649" y="1048"/>
                </a:lnTo>
                <a:lnTo>
                  <a:pt x="3649" y="1048"/>
                </a:lnTo>
                <a:lnTo>
                  <a:pt x="3649" y="1048"/>
                </a:lnTo>
                <a:close/>
                <a:moveTo>
                  <a:pt x="6549" y="119213"/>
                </a:moveTo>
                <a:lnTo>
                  <a:pt x="6549" y="119213"/>
                </a:lnTo>
                <a:lnTo>
                  <a:pt x="4771" y="119213"/>
                </a:lnTo>
                <a:lnTo>
                  <a:pt x="4771" y="119213"/>
                </a:lnTo>
                <a:lnTo>
                  <a:pt x="6315" y="119213"/>
                </a:lnTo>
                <a:lnTo>
                  <a:pt x="6877" y="119213"/>
                </a:lnTo>
                <a:lnTo>
                  <a:pt x="6549" y="119213"/>
                </a:lnTo>
                <a:lnTo>
                  <a:pt x="6549" y="119213"/>
                </a:lnTo>
                <a:lnTo>
                  <a:pt x="6269" y="119213"/>
                </a:lnTo>
                <a:lnTo>
                  <a:pt x="6549" y="119213"/>
                </a:lnTo>
                <a:lnTo>
                  <a:pt x="6549" y="119213"/>
                </a:lnTo>
                <a:close/>
                <a:moveTo>
                  <a:pt x="31953" y="1048"/>
                </a:moveTo>
                <a:lnTo>
                  <a:pt x="31953" y="1048"/>
                </a:lnTo>
                <a:lnTo>
                  <a:pt x="27836" y="1048"/>
                </a:lnTo>
                <a:lnTo>
                  <a:pt x="23719" y="1048"/>
                </a:lnTo>
                <a:lnTo>
                  <a:pt x="23719" y="1048"/>
                </a:lnTo>
                <a:lnTo>
                  <a:pt x="24701" y="960"/>
                </a:lnTo>
                <a:lnTo>
                  <a:pt x="25777" y="960"/>
                </a:lnTo>
                <a:lnTo>
                  <a:pt x="28070" y="698"/>
                </a:lnTo>
                <a:lnTo>
                  <a:pt x="29192" y="611"/>
                </a:lnTo>
                <a:lnTo>
                  <a:pt x="30269" y="698"/>
                </a:lnTo>
                <a:lnTo>
                  <a:pt x="31204" y="786"/>
                </a:lnTo>
                <a:lnTo>
                  <a:pt x="31578" y="873"/>
                </a:lnTo>
                <a:lnTo>
                  <a:pt x="31953" y="1048"/>
                </a:lnTo>
                <a:lnTo>
                  <a:pt x="31953" y="1048"/>
                </a:lnTo>
                <a:lnTo>
                  <a:pt x="31906" y="1048"/>
                </a:lnTo>
                <a:lnTo>
                  <a:pt x="31953" y="1048"/>
                </a:lnTo>
                <a:lnTo>
                  <a:pt x="31953" y="1048"/>
                </a:lnTo>
                <a:close/>
                <a:moveTo>
                  <a:pt x="33263" y="1048"/>
                </a:moveTo>
                <a:lnTo>
                  <a:pt x="33263" y="1048"/>
                </a:lnTo>
                <a:lnTo>
                  <a:pt x="34292" y="1048"/>
                </a:lnTo>
                <a:lnTo>
                  <a:pt x="33263" y="1048"/>
                </a:lnTo>
                <a:close/>
                <a:moveTo>
                  <a:pt x="43321" y="1048"/>
                </a:moveTo>
                <a:lnTo>
                  <a:pt x="43321" y="1048"/>
                </a:lnTo>
                <a:lnTo>
                  <a:pt x="44397" y="873"/>
                </a:lnTo>
                <a:lnTo>
                  <a:pt x="45005" y="873"/>
                </a:lnTo>
                <a:lnTo>
                  <a:pt x="45239" y="960"/>
                </a:lnTo>
                <a:lnTo>
                  <a:pt x="45473" y="1048"/>
                </a:lnTo>
                <a:lnTo>
                  <a:pt x="45473" y="1048"/>
                </a:lnTo>
                <a:lnTo>
                  <a:pt x="43321" y="1048"/>
                </a:lnTo>
                <a:lnTo>
                  <a:pt x="43321" y="1048"/>
                </a:lnTo>
                <a:lnTo>
                  <a:pt x="43321" y="1048"/>
                </a:lnTo>
                <a:lnTo>
                  <a:pt x="43321" y="1048"/>
                </a:lnTo>
                <a:lnTo>
                  <a:pt x="43321" y="1048"/>
                </a:lnTo>
                <a:close/>
                <a:moveTo>
                  <a:pt x="65403" y="1048"/>
                </a:moveTo>
                <a:lnTo>
                  <a:pt x="65403" y="1048"/>
                </a:lnTo>
                <a:lnTo>
                  <a:pt x="63578" y="1048"/>
                </a:lnTo>
                <a:lnTo>
                  <a:pt x="63578" y="1048"/>
                </a:lnTo>
                <a:lnTo>
                  <a:pt x="65076" y="873"/>
                </a:lnTo>
                <a:lnTo>
                  <a:pt x="65824" y="873"/>
                </a:lnTo>
                <a:lnTo>
                  <a:pt x="65871" y="873"/>
                </a:lnTo>
                <a:lnTo>
                  <a:pt x="65824" y="960"/>
                </a:lnTo>
                <a:lnTo>
                  <a:pt x="65403" y="1048"/>
                </a:lnTo>
                <a:lnTo>
                  <a:pt x="65403" y="1048"/>
                </a:lnTo>
                <a:lnTo>
                  <a:pt x="65450" y="1048"/>
                </a:lnTo>
                <a:lnTo>
                  <a:pt x="65403" y="1048"/>
                </a:lnTo>
                <a:lnTo>
                  <a:pt x="65403" y="1048"/>
                </a:lnTo>
                <a:close/>
                <a:moveTo>
                  <a:pt x="72748" y="1048"/>
                </a:moveTo>
                <a:lnTo>
                  <a:pt x="72748" y="1048"/>
                </a:lnTo>
                <a:lnTo>
                  <a:pt x="71391" y="1048"/>
                </a:lnTo>
                <a:lnTo>
                  <a:pt x="71391" y="1048"/>
                </a:lnTo>
                <a:lnTo>
                  <a:pt x="71906" y="960"/>
                </a:lnTo>
                <a:lnTo>
                  <a:pt x="72654" y="1048"/>
                </a:lnTo>
                <a:lnTo>
                  <a:pt x="73076" y="1048"/>
                </a:lnTo>
                <a:lnTo>
                  <a:pt x="72748" y="1048"/>
                </a:lnTo>
                <a:lnTo>
                  <a:pt x="72748" y="1048"/>
                </a:lnTo>
                <a:close/>
                <a:moveTo>
                  <a:pt x="82432" y="1048"/>
                </a:moveTo>
                <a:lnTo>
                  <a:pt x="82432" y="1048"/>
                </a:lnTo>
                <a:lnTo>
                  <a:pt x="80748" y="1048"/>
                </a:lnTo>
                <a:lnTo>
                  <a:pt x="80748" y="1048"/>
                </a:lnTo>
                <a:lnTo>
                  <a:pt x="80000" y="1048"/>
                </a:lnTo>
                <a:lnTo>
                  <a:pt x="81029" y="1048"/>
                </a:lnTo>
                <a:lnTo>
                  <a:pt x="82432" y="1048"/>
                </a:lnTo>
                <a:lnTo>
                  <a:pt x="82432" y="1048"/>
                </a:lnTo>
                <a:lnTo>
                  <a:pt x="82619" y="1048"/>
                </a:lnTo>
                <a:lnTo>
                  <a:pt x="82432" y="1048"/>
                </a:lnTo>
                <a:lnTo>
                  <a:pt x="82432" y="1048"/>
                </a:lnTo>
                <a:close/>
                <a:moveTo>
                  <a:pt x="82713" y="1048"/>
                </a:moveTo>
                <a:lnTo>
                  <a:pt x="82713" y="1048"/>
                </a:lnTo>
                <a:lnTo>
                  <a:pt x="84350" y="873"/>
                </a:lnTo>
                <a:lnTo>
                  <a:pt x="85146" y="786"/>
                </a:lnTo>
                <a:lnTo>
                  <a:pt x="85941" y="786"/>
                </a:lnTo>
                <a:lnTo>
                  <a:pt x="85941" y="786"/>
                </a:lnTo>
                <a:lnTo>
                  <a:pt x="84959" y="873"/>
                </a:lnTo>
                <a:lnTo>
                  <a:pt x="84912" y="873"/>
                </a:lnTo>
                <a:lnTo>
                  <a:pt x="84912" y="960"/>
                </a:lnTo>
                <a:lnTo>
                  <a:pt x="85146" y="960"/>
                </a:lnTo>
                <a:lnTo>
                  <a:pt x="86175" y="1048"/>
                </a:lnTo>
                <a:lnTo>
                  <a:pt x="86175" y="1048"/>
                </a:lnTo>
                <a:lnTo>
                  <a:pt x="82713" y="1048"/>
                </a:lnTo>
                <a:lnTo>
                  <a:pt x="82713" y="1048"/>
                </a:lnTo>
                <a:lnTo>
                  <a:pt x="83228" y="1048"/>
                </a:lnTo>
                <a:lnTo>
                  <a:pt x="82713" y="1048"/>
                </a:lnTo>
                <a:lnTo>
                  <a:pt x="82713" y="1048"/>
                </a:lnTo>
                <a:close/>
                <a:moveTo>
                  <a:pt x="93941" y="1048"/>
                </a:moveTo>
                <a:lnTo>
                  <a:pt x="93941" y="1048"/>
                </a:lnTo>
                <a:lnTo>
                  <a:pt x="95438" y="960"/>
                </a:lnTo>
                <a:lnTo>
                  <a:pt x="96280" y="960"/>
                </a:lnTo>
                <a:lnTo>
                  <a:pt x="96888" y="1048"/>
                </a:lnTo>
                <a:lnTo>
                  <a:pt x="96888" y="1048"/>
                </a:lnTo>
                <a:lnTo>
                  <a:pt x="93941" y="1048"/>
                </a:lnTo>
                <a:lnTo>
                  <a:pt x="93941" y="1048"/>
                </a:lnTo>
                <a:lnTo>
                  <a:pt x="94269" y="1048"/>
                </a:lnTo>
                <a:lnTo>
                  <a:pt x="93941" y="1048"/>
                </a:lnTo>
                <a:lnTo>
                  <a:pt x="93941" y="1048"/>
                </a:lnTo>
                <a:close/>
              </a:path>
            </a:pathLst>
          </a:custGeom>
          <a:solidFill>
            <a:srgbClr val="3248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9"/>
          <p:cNvSpPr txBox="1">
            <a:spLocks noGrp="1"/>
          </p:cNvSpPr>
          <p:nvPr>
            <p:ph type="body" idx="1"/>
          </p:nvPr>
        </p:nvSpPr>
        <p:spPr>
          <a:xfrm>
            <a:off x="457199" y="4272440"/>
            <a:ext cx="8164500" cy="479100"/>
          </a:xfrm>
          <a:prstGeom prst="rect">
            <a:avLst/>
          </a:prstGeom>
          <a:solidFill>
            <a:srgbClr val="FFFFFF"/>
          </a:solidFill>
          <a:ln w="9525" cap="flat" cmpd="sng">
            <a:solidFill>
              <a:srgbClr val="C0CDD7"/>
            </a:solidFill>
            <a:prstDash val="solid"/>
            <a:round/>
            <a:headEnd type="none" w="sm" len="sm"/>
            <a:tailEnd type="none" w="sm" len="sm"/>
          </a:ln>
        </p:spPr>
        <p:txBody>
          <a:bodyPr spcFirstLastPara="1" wrap="square" lIns="91425" tIns="91425" rIns="91425" bIns="91425" anchor="t" anchorCtr="0">
            <a:noAutofit/>
          </a:bodyPr>
          <a:lstStyle>
            <a:lvl1pPr marL="457200" marR="0" lvl="0" indent="-228600" algn="ctr" rtl="0">
              <a:lnSpc>
                <a:spcPct val="100000"/>
              </a:lnSpc>
              <a:spcBef>
                <a:spcPts val="0"/>
              </a:spcBef>
              <a:spcAft>
                <a:spcPts val="0"/>
              </a:spcAft>
              <a:buClr>
                <a:srgbClr val="113E53"/>
              </a:buClr>
              <a:buSzPts val="3000"/>
              <a:buFont typeface="Georgia"/>
              <a:buNone/>
              <a:defRPr sz="1800" b="0" i="1" u="none" strike="noStrike" cap="none">
                <a:solidFill>
                  <a:srgbClr val="113E53"/>
                </a:solidFill>
                <a:latin typeface="Georgia"/>
                <a:ea typeface="Georgia"/>
                <a:cs typeface="Georgia"/>
                <a:sym typeface="Georgia"/>
              </a:defRPr>
            </a:lvl1pPr>
            <a:lvl2pPr marL="914400" marR="0" lvl="1" indent="-228600" algn="ctr" rtl="0">
              <a:lnSpc>
                <a:spcPct val="100000"/>
              </a:lnSpc>
              <a:spcBef>
                <a:spcPts val="0"/>
              </a:spcBef>
              <a:spcAft>
                <a:spcPts val="0"/>
              </a:spcAft>
              <a:buClr>
                <a:srgbClr val="113E53"/>
              </a:buClr>
              <a:buSzPts val="2400"/>
              <a:buFont typeface="Georgia"/>
              <a:buNone/>
              <a:defRPr sz="1800" b="0" i="1" u="none" strike="noStrike" cap="none">
                <a:solidFill>
                  <a:srgbClr val="113E53"/>
                </a:solidFill>
                <a:latin typeface="Georgia"/>
                <a:ea typeface="Georgia"/>
                <a:cs typeface="Georgia"/>
                <a:sym typeface="Georgia"/>
              </a:defRPr>
            </a:lvl2pPr>
            <a:lvl3pPr marL="1371600" marR="0" lvl="2" indent="-228600" algn="ctr" rtl="0">
              <a:lnSpc>
                <a:spcPct val="100000"/>
              </a:lnSpc>
              <a:spcBef>
                <a:spcPts val="0"/>
              </a:spcBef>
              <a:spcAft>
                <a:spcPts val="0"/>
              </a:spcAft>
              <a:buClr>
                <a:srgbClr val="113E53"/>
              </a:buClr>
              <a:buSzPts val="2400"/>
              <a:buFont typeface="Georgia"/>
              <a:buNone/>
              <a:defRPr sz="1800" b="0" i="1" u="none" strike="noStrike" cap="none">
                <a:solidFill>
                  <a:srgbClr val="113E53"/>
                </a:solidFill>
                <a:latin typeface="Georgia"/>
                <a:ea typeface="Georgia"/>
                <a:cs typeface="Georgia"/>
                <a:sym typeface="Georgia"/>
              </a:defRPr>
            </a:lvl3pPr>
            <a:lvl4pPr marL="1828800" marR="0" lvl="3" indent="-228600" algn="ctr" rtl="0">
              <a:lnSpc>
                <a:spcPct val="100000"/>
              </a:lnSpc>
              <a:spcBef>
                <a:spcPts val="0"/>
              </a:spcBef>
              <a:spcAft>
                <a:spcPts val="0"/>
              </a:spcAft>
              <a:buClr>
                <a:srgbClr val="113E53"/>
              </a:buClr>
              <a:buSzPts val="1800"/>
              <a:buFont typeface="Georgia"/>
              <a:buNone/>
              <a:defRPr sz="1800" b="0" i="1" u="none" strike="noStrike" cap="none">
                <a:solidFill>
                  <a:srgbClr val="113E53"/>
                </a:solidFill>
                <a:latin typeface="Georgia"/>
                <a:ea typeface="Georgia"/>
                <a:cs typeface="Georgia"/>
                <a:sym typeface="Georgia"/>
              </a:defRPr>
            </a:lvl4pPr>
            <a:lvl5pPr marL="2286000" marR="0" lvl="4" indent="-228600" algn="ctr" rtl="0">
              <a:lnSpc>
                <a:spcPct val="100000"/>
              </a:lnSpc>
              <a:spcBef>
                <a:spcPts val="0"/>
              </a:spcBef>
              <a:spcAft>
                <a:spcPts val="0"/>
              </a:spcAft>
              <a:buClr>
                <a:srgbClr val="113E53"/>
              </a:buClr>
              <a:buSzPts val="1800"/>
              <a:buFont typeface="Georgia"/>
              <a:buNone/>
              <a:defRPr sz="1800" b="0" i="1" u="none" strike="noStrike" cap="none">
                <a:solidFill>
                  <a:srgbClr val="113E53"/>
                </a:solidFill>
                <a:latin typeface="Georgia"/>
                <a:ea typeface="Georgia"/>
                <a:cs typeface="Georgia"/>
                <a:sym typeface="Georgia"/>
              </a:defRPr>
            </a:lvl5pPr>
            <a:lvl6pPr marL="2743200" marR="0" lvl="5" indent="-228600" algn="ctr" rtl="0">
              <a:lnSpc>
                <a:spcPct val="100000"/>
              </a:lnSpc>
              <a:spcBef>
                <a:spcPts val="0"/>
              </a:spcBef>
              <a:spcAft>
                <a:spcPts val="0"/>
              </a:spcAft>
              <a:buClr>
                <a:srgbClr val="113E53"/>
              </a:buClr>
              <a:buSzPts val="1800"/>
              <a:buFont typeface="Georgia"/>
              <a:buNone/>
              <a:defRPr sz="1800" b="0" i="1" u="none" strike="noStrike" cap="none">
                <a:solidFill>
                  <a:srgbClr val="113E53"/>
                </a:solidFill>
                <a:latin typeface="Georgia"/>
                <a:ea typeface="Georgia"/>
                <a:cs typeface="Georgia"/>
                <a:sym typeface="Georgia"/>
              </a:defRPr>
            </a:lvl6pPr>
            <a:lvl7pPr marL="3200400" marR="0" lvl="6" indent="-228600" algn="ctr" rtl="0">
              <a:lnSpc>
                <a:spcPct val="100000"/>
              </a:lnSpc>
              <a:spcBef>
                <a:spcPts val="0"/>
              </a:spcBef>
              <a:spcAft>
                <a:spcPts val="0"/>
              </a:spcAft>
              <a:buClr>
                <a:srgbClr val="113E53"/>
              </a:buClr>
              <a:buSzPts val="1800"/>
              <a:buFont typeface="Georgia"/>
              <a:buNone/>
              <a:defRPr sz="1800" b="0" i="1" u="none" strike="noStrike" cap="none">
                <a:solidFill>
                  <a:srgbClr val="113E53"/>
                </a:solidFill>
                <a:latin typeface="Georgia"/>
                <a:ea typeface="Georgia"/>
                <a:cs typeface="Georgia"/>
                <a:sym typeface="Georgia"/>
              </a:defRPr>
            </a:lvl7pPr>
            <a:lvl8pPr marL="3657600" marR="0" lvl="7" indent="-228600" algn="ctr" rtl="0">
              <a:lnSpc>
                <a:spcPct val="100000"/>
              </a:lnSpc>
              <a:spcBef>
                <a:spcPts val="0"/>
              </a:spcBef>
              <a:spcAft>
                <a:spcPts val="0"/>
              </a:spcAft>
              <a:buClr>
                <a:srgbClr val="113E53"/>
              </a:buClr>
              <a:buSzPts val="1800"/>
              <a:buFont typeface="Georgia"/>
              <a:buNone/>
              <a:defRPr sz="1800" b="0" i="1" u="none" strike="noStrike" cap="none">
                <a:solidFill>
                  <a:srgbClr val="113E53"/>
                </a:solidFill>
                <a:latin typeface="Georgia"/>
                <a:ea typeface="Georgia"/>
                <a:cs typeface="Georgia"/>
                <a:sym typeface="Georgia"/>
              </a:defRPr>
            </a:lvl8pPr>
            <a:lvl9pPr marL="4114800" marR="0" lvl="8" indent="-228600" algn="ctr" rtl="0">
              <a:lnSpc>
                <a:spcPct val="100000"/>
              </a:lnSpc>
              <a:spcBef>
                <a:spcPts val="0"/>
              </a:spcBef>
              <a:spcAft>
                <a:spcPts val="0"/>
              </a:spcAft>
              <a:buClr>
                <a:srgbClr val="113E53"/>
              </a:buClr>
              <a:buSzPts val="1800"/>
              <a:buFont typeface="Georgia"/>
              <a:buNone/>
              <a:defRPr sz="1800" b="0" i="1" u="none" strike="noStrike" cap="none">
                <a:solidFill>
                  <a:srgbClr val="113E53"/>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8877342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p:nvPr/>
        </p:nvSpPr>
        <p:spPr>
          <a:xfrm>
            <a:off x="233362" y="183356"/>
            <a:ext cx="8680500" cy="4776900"/>
          </a:xfrm>
          <a:custGeom>
            <a:avLst/>
            <a:gdLst/>
            <a:ahLst/>
            <a:cxnLst/>
            <a:rect l="l" t="t" r="r" b="b"/>
            <a:pathLst>
              <a:path w="120000" h="120000" extrusionOk="0">
                <a:moveTo>
                  <a:pt x="120000" y="59102"/>
                </a:moveTo>
                <a:lnTo>
                  <a:pt x="120000" y="0"/>
                </a:lnTo>
                <a:lnTo>
                  <a:pt x="61141" y="0"/>
                </a:lnTo>
                <a:lnTo>
                  <a:pt x="60482" y="1316"/>
                </a:lnTo>
                <a:lnTo>
                  <a:pt x="59868" y="0"/>
                </a:lnTo>
                <a:lnTo>
                  <a:pt x="0" y="0"/>
                </a:lnTo>
                <a:lnTo>
                  <a:pt x="0" y="59102"/>
                </a:lnTo>
                <a:lnTo>
                  <a:pt x="1228" y="60239"/>
                </a:lnTo>
                <a:lnTo>
                  <a:pt x="0" y="61316"/>
                </a:lnTo>
                <a:lnTo>
                  <a:pt x="0" y="120000"/>
                </a:lnTo>
                <a:lnTo>
                  <a:pt x="59692" y="120000"/>
                </a:lnTo>
                <a:lnTo>
                  <a:pt x="60482" y="118384"/>
                </a:lnTo>
                <a:lnTo>
                  <a:pt x="61272" y="120000"/>
                </a:lnTo>
                <a:lnTo>
                  <a:pt x="120000" y="120000"/>
                </a:lnTo>
                <a:lnTo>
                  <a:pt x="120000" y="61316"/>
                </a:lnTo>
                <a:lnTo>
                  <a:pt x="118771" y="60239"/>
                </a:lnTo>
                <a:lnTo>
                  <a:pt x="120000" y="59102"/>
                </a:lnTo>
                <a:close/>
              </a:path>
            </a:pathLst>
          </a:custGeom>
          <a:solidFill>
            <a:srgbClr val="E7EA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title"/>
          </p:nvPr>
        </p:nvSpPr>
        <p:spPr>
          <a:xfrm>
            <a:off x="457200" y="274320"/>
            <a:ext cx="8229600" cy="857400"/>
          </a:xfrm>
          <a:prstGeom prst="rect">
            <a:avLst/>
          </a:prstGeom>
          <a:solidFill>
            <a:srgbClr val="FFFFFF"/>
          </a:solidFill>
          <a:ln w="127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1pPr>
            <a:lvl2pPr marR="0" lvl="1"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2pPr>
            <a:lvl3pPr marR="0" lvl="2"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3pPr>
            <a:lvl4pPr marR="0" lvl="3"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4pPr>
            <a:lvl5pPr marR="0" lvl="4"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5pPr>
            <a:lvl6pPr marR="0" lvl="5"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6pPr>
            <a:lvl7pPr marR="0" lvl="6"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7pPr>
            <a:lvl8pPr marR="0" lvl="7"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8pPr>
            <a:lvl9pPr marR="0" lvl="8" algn="l" rtl="0">
              <a:lnSpc>
                <a:spcPct val="100000"/>
              </a:lnSpc>
              <a:spcBef>
                <a:spcPts val="0"/>
              </a:spcBef>
              <a:spcAft>
                <a:spcPts val="0"/>
              </a:spcAft>
              <a:buClr>
                <a:schemeClr val="dk2"/>
              </a:buClr>
              <a:buSzPts val="1400"/>
              <a:buFont typeface="Georgia"/>
              <a:buNone/>
              <a:defRPr sz="3600" b="0" i="0" u="none" strike="noStrike" cap="none">
                <a:solidFill>
                  <a:schemeClr val="dk2"/>
                </a:solidFill>
                <a:latin typeface="Georgia"/>
                <a:ea typeface="Georgia"/>
                <a:cs typeface="Georgia"/>
                <a:sym typeface="Georgia"/>
              </a:defRPr>
            </a:lvl9pPr>
          </a:lstStyle>
          <a:p>
            <a:endParaRPr/>
          </a:p>
        </p:txBody>
      </p:sp>
      <p:sp>
        <p:nvSpPr>
          <p:cNvPr id="12" name="Google Shape;12;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dk2"/>
              </a:buClr>
              <a:buSzPts val="3000"/>
              <a:buFont typeface="Arial"/>
              <a:buChar char="●"/>
              <a:defRPr sz="3000" b="0" i="0" u="none" strike="noStrike" cap="none">
                <a:solidFill>
                  <a:schemeClr val="dk2"/>
                </a:solidFill>
                <a:latin typeface="Georgia"/>
                <a:ea typeface="Georgia"/>
                <a:cs typeface="Georgia"/>
                <a:sym typeface="Georgia"/>
              </a:defRPr>
            </a:lvl1pPr>
            <a:lvl2pPr marL="914400" marR="0" lvl="1" indent="-381000" algn="l" rtl="0">
              <a:lnSpc>
                <a:spcPct val="100000"/>
              </a:lnSpc>
              <a:spcBef>
                <a:spcPts val="480"/>
              </a:spcBef>
              <a:spcAft>
                <a:spcPts val="0"/>
              </a:spcAft>
              <a:buClr>
                <a:schemeClr val="dk2"/>
              </a:buClr>
              <a:buSzPts val="2400"/>
              <a:buFont typeface="Courier New"/>
              <a:buChar char="o"/>
              <a:defRPr sz="2400" b="0" i="0" u="none" strike="noStrike" cap="none">
                <a:solidFill>
                  <a:schemeClr val="dk2"/>
                </a:solidFill>
                <a:latin typeface="Georgia"/>
                <a:ea typeface="Georgia"/>
                <a:cs typeface="Georgia"/>
                <a:sym typeface="Georgia"/>
              </a:defRPr>
            </a:lvl2pPr>
            <a:lvl3pPr marL="1371600" marR="0" lvl="2" indent="-381000" algn="l" rtl="0">
              <a:lnSpc>
                <a:spcPct val="100000"/>
              </a:lnSpc>
              <a:spcBef>
                <a:spcPts val="480"/>
              </a:spcBef>
              <a:spcAft>
                <a:spcPts val="0"/>
              </a:spcAft>
              <a:buClr>
                <a:schemeClr val="dk2"/>
              </a:buClr>
              <a:buSzPts val="2400"/>
              <a:buFont typeface="Noto Sans Symbols"/>
              <a:buChar char="▪"/>
              <a:defRPr sz="2400" b="0" i="0" u="none" strike="noStrike" cap="none">
                <a:solidFill>
                  <a:schemeClr val="dk2"/>
                </a:solidFill>
                <a:latin typeface="Georgia"/>
                <a:ea typeface="Georgia"/>
                <a:cs typeface="Georgia"/>
                <a:sym typeface="Georgia"/>
              </a:defRPr>
            </a:lvl3pPr>
            <a:lvl4pPr marL="1828800" marR="0" lvl="3"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4pPr>
            <a:lvl5pPr marL="2286000" marR="0" lvl="4"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5pPr>
            <a:lvl6pPr marL="2743200" marR="0" lvl="5"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6pPr>
            <a:lvl7pPr marL="3200400" marR="0" lvl="6"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7pPr>
            <a:lvl8pPr marL="3657600" marR="0" lvl="7"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8pPr>
            <a:lvl9pPr marL="4114800" marR="0" lvl="8"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233362" y="183356"/>
            <a:ext cx="8680500" cy="4776900"/>
          </a:xfrm>
          <a:custGeom>
            <a:avLst/>
            <a:gdLst/>
            <a:ahLst/>
            <a:cxnLst/>
            <a:rect l="l" t="t" r="r" b="b"/>
            <a:pathLst>
              <a:path w="120000" h="120000" extrusionOk="0">
                <a:moveTo>
                  <a:pt x="120000" y="59102"/>
                </a:moveTo>
                <a:lnTo>
                  <a:pt x="120000" y="0"/>
                </a:lnTo>
                <a:lnTo>
                  <a:pt x="61141" y="0"/>
                </a:lnTo>
                <a:lnTo>
                  <a:pt x="60482" y="1316"/>
                </a:lnTo>
                <a:lnTo>
                  <a:pt x="59868" y="0"/>
                </a:lnTo>
                <a:lnTo>
                  <a:pt x="0" y="0"/>
                </a:lnTo>
                <a:lnTo>
                  <a:pt x="0" y="59102"/>
                </a:lnTo>
                <a:lnTo>
                  <a:pt x="1228" y="60239"/>
                </a:lnTo>
                <a:lnTo>
                  <a:pt x="0" y="61316"/>
                </a:lnTo>
                <a:lnTo>
                  <a:pt x="0" y="120000"/>
                </a:lnTo>
                <a:lnTo>
                  <a:pt x="59692" y="120000"/>
                </a:lnTo>
                <a:lnTo>
                  <a:pt x="60482" y="118384"/>
                </a:lnTo>
                <a:lnTo>
                  <a:pt x="61272" y="120000"/>
                </a:lnTo>
                <a:lnTo>
                  <a:pt x="120000" y="120000"/>
                </a:lnTo>
                <a:lnTo>
                  <a:pt x="120000" y="61316"/>
                </a:lnTo>
                <a:lnTo>
                  <a:pt x="118771" y="60239"/>
                </a:lnTo>
                <a:lnTo>
                  <a:pt x="120000" y="59102"/>
                </a:lnTo>
                <a:close/>
              </a:path>
            </a:pathLst>
          </a:custGeom>
          <a:solidFill>
            <a:srgbClr val="E7EA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txBox="1">
            <a:spLocks noGrp="1"/>
          </p:cNvSpPr>
          <p:nvPr>
            <p:ph type="title"/>
          </p:nvPr>
        </p:nvSpPr>
        <p:spPr>
          <a:xfrm>
            <a:off x="457200" y="274320"/>
            <a:ext cx="8229600" cy="857400"/>
          </a:xfrm>
          <a:prstGeom prst="rect">
            <a:avLst/>
          </a:prstGeom>
          <a:solidFill>
            <a:srgbClr val="FFFFFF"/>
          </a:solidFill>
          <a:ln w="12700" cap="flat" cmpd="sng">
            <a:solidFill>
              <a:srgbClr val="91C1CD"/>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1pPr>
            <a:lvl2pPr marR="0" lvl="1"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2pPr>
            <a:lvl3pPr marR="0" lvl="2"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3pPr>
            <a:lvl4pPr marR="0" lvl="3"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4pPr>
            <a:lvl5pPr marR="0" lvl="4"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5pPr>
            <a:lvl6pPr marR="0" lvl="5"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6pPr>
            <a:lvl7pPr marR="0" lvl="6"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7pPr>
            <a:lvl8pPr marR="0" lvl="7"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8pPr>
            <a:lvl9pPr marR="0" lvl="8" algn="l" rtl="0">
              <a:lnSpc>
                <a:spcPct val="100000"/>
              </a:lnSpc>
              <a:spcBef>
                <a:spcPts val="0"/>
              </a:spcBef>
              <a:spcAft>
                <a:spcPts val="0"/>
              </a:spcAft>
              <a:buClr>
                <a:srgbClr val="113E53"/>
              </a:buClr>
              <a:buSzPts val="1400"/>
              <a:buFont typeface="Georgia"/>
              <a:buNone/>
              <a:defRPr sz="3600" b="0" i="0" u="none" strike="noStrike" cap="none">
                <a:solidFill>
                  <a:srgbClr val="113E53"/>
                </a:solidFill>
                <a:latin typeface="Georgia"/>
                <a:ea typeface="Georgia"/>
                <a:cs typeface="Georgia"/>
                <a:sym typeface="Georgia"/>
              </a:defRPr>
            </a:lvl9pPr>
          </a:lstStyle>
          <a:p>
            <a:endParaRPr/>
          </a:p>
        </p:txBody>
      </p:sp>
      <p:sp>
        <p:nvSpPr>
          <p:cNvPr id="53" name="Google Shape;53;p1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113E53"/>
              </a:buClr>
              <a:buSzPts val="3000"/>
              <a:buFont typeface="Arial"/>
              <a:buChar char="●"/>
              <a:defRPr sz="3000" b="0" i="0" u="none" strike="noStrike" cap="none">
                <a:solidFill>
                  <a:srgbClr val="113E53"/>
                </a:solidFill>
                <a:latin typeface="Georgia"/>
                <a:ea typeface="Georgia"/>
                <a:cs typeface="Georgia"/>
                <a:sym typeface="Georgia"/>
              </a:defRPr>
            </a:lvl1pPr>
            <a:lvl2pPr marL="914400" marR="0" lvl="1" indent="-381000" algn="l" rtl="0">
              <a:lnSpc>
                <a:spcPct val="100000"/>
              </a:lnSpc>
              <a:spcBef>
                <a:spcPts val="480"/>
              </a:spcBef>
              <a:spcAft>
                <a:spcPts val="0"/>
              </a:spcAft>
              <a:buClr>
                <a:srgbClr val="113E53"/>
              </a:buClr>
              <a:buSzPts val="2400"/>
              <a:buFont typeface="Courier New"/>
              <a:buChar char="o"/>
              <a:defRPr sz="2400" b="0" i="0" u="none" strike="noStrike" cap="none">
                <a:solidFill>
                  <a:srgbClr val="113E53"/>
                </a:solidFill>
                <a:latin typeface="Georgia"/>
                <a:ea typeface="Georgia"/>
                <a:cs typeface="Georgia"/>
                <a:sym typeface="Georgia"/>
              </a:defRPr>
            </a:lvl2pPr>
            <a:lvl3pPr marL="1371600" marR="0" lvl="2" indent="-381000" algn="l" rtl="0">
              <a:lnSpc>
                <a:spcPct val="100000"/>
              </a:lnSpc>
              <a:spcBef>
                <a:spcPts val="480"/>
              </a:spcBef>
              <a:spcAft>
                <a:spcPts val="0"/>
              </a:spcAft>
              <a:buClr>
                <a:srgbClr val="113E53"/>
              </a:buClr>
              <a:buSzPts val="2400"/>
              <a:buFont typeface="Noto Sans Symbols"/>
              <a:buChar char="▪"/>
              <a:defRPr sz="2400" b="0" i="0" u="none" strike="noStrike" cap="none">
                <a:solidFill>
                  <a:srgbClr val="113E53"/>
                </a:solidFill>
                <a:latin typeface="Georgia"/>
                <a:ea typeface="Georgia"/>
                <a:cs typeface="Georgia"/>
                <a:sym typeface="Georgia"/>
              </a:defRPr>
            </a:lvl3pPr>
            <a:lvl4pPr marL="1828800" marR="0" lvl="3" indent="-342900" algn="l" rtl="0">
              <a:lnSpc>
                <a:spcPct val="100000"/>
              </a:lnSpc>
              <a:spcBef>
                <a:spcPts val="36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4pPr>
            <a:lvl5pPr marL="2286000" marR="0" lvl="4" indent="-342900" algn="l" rtl="0">
              <a:lnSpc>
                <a:spcPct val="100000"/>
              </a:lnSpc>
              <a:spcBef>
                <a:spcPts val="36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5pPr>
            <a:lvl6pPr marL="2743200" marR="0" lvl="5" indent="-342900" algn="l" rtl="0">
              <a:lnSpc>
                <a:spcPct val="100000"/>
              </a:lnSpc>
              <a:spcBef>
                <a:spcPts val="36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6pPr>
            <a:lvl7pPr marL="3200400" marR="0" lvl="6" indent="-342900" algn="l" rtl="0">
              <a:lnSpc>
                <a:spcPct val="100000"/>
              </a:lnSpc>
              <a:spcBef>
                <a:spcPts val="360"/>
              </a:spcBef>
              <a:spcAft>
                <a:spcPts val="0"/>
              </a:spcAft>
              <a:buClr>
                <a:srgbClr val="113E53"/>
              </a:buClr>
              <a:buSzPts val="1800"/>
              <a:buFont typeface="Arial"/>
              <a:buChar char="●"/>
              <a:defRPr sz="1800" b="0" i="0" u="none" strike="noStrike" cap="none">
                <a:solidFill>
                  <a:srgbClr val="113E53"/>
                </a:solidFill>
                <a:latin typeface="Georgia"/>
                <a:ea typeface="Georgia"/>
                <a:cs typeface="Georgia"/>
                <a:sym typeface="Georgia"/>
              </a:defRPr>
            </a:lvl7pPr>
            <a:lvl8pPr marL="3657600" marR="0" lvl="7" indent="-342900" algn="l" rtl="0">
              <a:lnSpc>
                <a:spcPct val="100000"/>
              </a:lnSpc>
              <a:spcBef>
                <a:spcPts val="360"/>
              </a:spcBef>
              <a:spcAft>
                <a:spcPts val="0"/>
              </a:spcAft>
              <a:buClr>
                <a:srgbClr val="113E53"/>
              </a:buClr>
              <a:buSzPts val="1800"/>
              <a:buFont typeface="Courier New"/>
              <a:buChar char="o"/>
              <a:defRPr sz="1800" b="0" i="0" u="none" strike="noStrike" cap="none">
                <a:solidFill>
                  <a:srgbClr val="113E53"/>
                </a:solidFill>
                <a:latin typeface="Georgia"/>
                <a:ea typeface="Georgia"/>
                <a:cs typeface="Georgia"/>
                <a:sym typeface="Georgia"/>
              </a:defRPr>
            </a:lvl8pPr>
            <a:lvl9pPr marL="4114800" marR="0" lvl="8" indent="-342900" algn="l" rtl="0">
              <a:lnSpc>
                <a:spcPct val="100000"/>
              </a:lnSpc>
              <a:spcBef>
                <a:spcPts val="360"/>
              </a:spcBef>
              <a:spcAft>
                <a:spcPts val="0"/>
              </a:spcAft>
              <a:buClr>
                <a:srgbClr val="113E53"/>
              </a:buClr>
              <a:buSzPts val="1800"/>
              <a:buFont typeface="Noto Sans Symbols"/>
              <a:buChar char="▪"/>
              <a:defRPr sz="1800" b="0" i="0" u="none" strike="noStrike" cap="none">
                <a:solidFill>
                  <a:srgbClr val="113E53"/>
                </a:solidFill>
                <a:latin typeface="Georgia"/>
                <a:ea typeface="Georgia"/>
                <a:cs typeface="Georgia"/>
                <a:sym typeface="Georgia"/>
              </a:defRPr>
            </a:lvl9pPr>
          </a:lstStyle>
          <a:p>
            <a:endParaRPr/>
          </a:p>
        </p:txBody>
      </p:sp>
      <p:sp>
        <p:nvSpPr>
          <p:cNvPr id="54" name="Google Shape;54;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113E53"/>
                </a:solidFill>
                <a:latin typeface="Georgia"/>
                <a:ea typeface="Georgia"/>
                <a:cs typeface="Georgia"/>
                <a:sym typeface="Georgia"/>
              </a:defRPr>
            </a:lvl1pPr>
            <a:lvl2pPr lvl="1" algn="r" rtl="0">
              <a:buNone/>
              <a:defRPr sz="1300">
                <a:solidFill>
                  <a:srgbClr val="113E53"/>
                </a:solidFill>
                <a:latin typeface="Georgia"/>
                <a:ea typeface="Georgia"/>
                <a:cs typeface="Georgia"/>
                <a:sym typeface="Georgia"/>
              </a:defRPr>
            </a:lvl2pPr>
            <a:lvl3pPr lvl="2" algn="r" rtl="0">
              <a:buNone/>
              <a:defRPr sz="1300">
                <a:solidFill>
                  <a:srgbClr val="113E53"/>
                </a:solidFill>
                <a:latin typeface="Georgia"/>
                <a:ea typeface="Georgia"/>
                <a:cs typeface="Georgia"/>
                <a:sym typeface="Georgia"/>
              </a:defRPr>
            </a:lvl3pPr>
            <a:lvl4pPr lvl="3" algn="r" rtl="0">
              <a:buNone/>
              <a:defRPr sz="1300">
                <a:solidFill>
                  <a:srgbClr val="113E53"/>
                </a:solidFill>
                <a:latin typeface="Georgia"/>
                <a:ea typeface="Georgia"/>
                <a:cs typeface="Georgia"/>
                <a:sym typeface="Georgia"/>
              </a:defRPr>
            </a:lvl4pPr>
            <a:lvl5pPr lvl="4" algn="r" rtl="0">
              <a:buNone/>
              <a:defRPr sz="1300">
                <a:solidFill>
                  <a:srgbClr val="113E53"/>
                </a:solidFill>
                <a:latin typeface="Georgia"/>
                <a:ea typeface="Georgia"/>
                <a:cs typeface="Georgia"/>
                <a:sym typeface="Georgia"/>
              </a:defRPr>
            </a:lvl5pPr>
            <a:lvl6pPr lvl="5" algn="r" rtl="0">
              <a:buNone/>
              <a:defRPr sz="1300">
                <a:solidFill>
                  <a:srgbClr val="113E53"/>
                </a:solidFill>
                <a:latin typeface="Georgia"/>
                <a:ea typeface="Georgia"/>
                <a:cs typeface="Georgia"/>
                <a:sym typeface="Georgia"/>
              </a:defRPr>
            </a:lvl6pPr>
            <a:lvl7pPr lvl="6" algn="r" rtl="0">
              <a:buNone/>
              <a:defRPr sz="1300">
                <a:solidFill>
                  <a:srgbClr val="113E53"/>
                </a:solidFill>
                <a:latin typeface="Georgia"/>
                <a:ea typeface="Georgia"/>
                <a:cs typeface="Georgia"/>
                <a:sym typeface="Georgia"/>
              </a:defRPr>
            </a:lvl7pPr>
            <a:lvl8pPr lvl="7" algn="r" rtl="0">
              <a:buNone/>
              <a:defRPr sz="1300">
                <a:solidFill>
                  <a:srgbClr val="113E53"/>
                </a:solidFill>
                <a:latin typeface="Georgia"/>
                <a:ea typeface="Georgia"/>
                <a:cs typeface="Georgia"/>
                <a:sym typeface="Georgia"/>
              </a:defRPr>
            </a:lvl8pPr>
            <a:lvl9pPr lvl="8" algn="r" rtl="0">
              <a:buNone/>
              <a:defRPr sz="1300">
                <a:solidFill>
                  <a:srgbClr val="113E53"/>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4366157"/>
      </p:ext>
    </p:extLst>
  </p:cSld>
  <p:clrMap bg1="lt1" tx1="dk1" bg2="dk2" tx2="lt2" accent1="accent1" accent2="accent2" accent3="accent3" accent4="accent4" accent5="accent5" accent6="accent6" hlink="hlink" folHlink="folHlink"/>
  <p:sldLayoutIdLst>
    <p:sldLayoutId id="2147483656" r:id="rId1"/>
    <p:sldLayoutId id="2147483658" r:id="rId2"/>
    <p:sldLayoutId id="2147483659"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u/1/folders/1hgQGR1fpxL6Xy86VaXE3PWj489zTOXc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drive/folders/1wjVuVrlzIzCb1NhlM-60uuPbGJQrscMK?usp=sharin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idx="4294967295"/>
          </p:nvPr>
        </p:nvSpPr>
        <p:spPr>
          <a:xfrm>
            <a:off x="571500" y="69750"/>
            <a:ext cx="8229600" cy="1050300"/>
          </a:xfrm>
          <a:prstGeom prst="rect">
            <a:avLst/>
          </a:prstGeom>
          <a:solidFill>
            <a:srgbClr val="F14C2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228600" algn="r" rtl="0">
              <a:lnSpc>
                <a:spcPct val="100000"/>
              </a:lnSpc>
              <a:spcBef>
                <a:spcPts val="0"/>
              </a:spcBef>
              <a:spcAft>
                <a:spcPts val="0"/>
              </a:spcAft>
              <a:buClr>
                <a:srgbClr val="113E53"/>
              </a:buClr>
              <a:buSzPts val="1400"/>
              <a:buFont typeface="Georgia"/>
              <a:buNone/>
            </a:pPr>
            <a:r>
              <a:rPr lang="en-US" sz="700" b="1" i="0" u="none" strike="noStrike" cap="none">
                <a:solidFill>
                  <a:srgbClr val="FFFFFF"/>
                </a:solidFill>
                <a:latin typeface="Verdana"/>
                <a:ea typeface="Verdana"/>
                <a:cs typeface="Verdana"/>
                <a:sym typeface="Verdana"/>
              </a:rPr>
              <a:t>Lab #6</a:t>
            </a:r>
            <a:endParaRPr sz="3100" b="0" i="0" u="none" strike="noStrike" cap="none">
              <a:solidFill>
                <a:schemeClr val="dk2"/>
              </a:solidFill>
              <a:latin typeface="Georgia"/>
              <a:ea typeface="Georgia"/>
              <a:cs typeface="Georgia"/>
              <a:sym typeface="Georgia"/>
            </a:endParaRPr>
          </a:p>
          <a:p>
            <a:pPr marL="0" marR="0" lvl="0" indent="0" algn="r" rtl="0">
              <a:lnSpc>
                <a:spcPct val="100000"/>
              </a:lnSpc>
              <a:spcBef>
                <a:spcPts val="0"/>
              </a:spcBef>
              <a:spcAft>
                <a:spcPts val="0"/>
              </a:spcAft>
              <a:buClr>
                <a:srgbClr val="113E53"/>
              </a:buClr>
              <a:buSzPts val="1400"/>
              <a:buFont typeface="Georgia"/>
              <a:buNone/>
            </a:pPr>
            <a:r>
              <a:rPr lang="en-US" sz="3100" b="1" i="0" u="none" strike="noStrike" cap="none">
                <a:solidFill>
                  <a:srgbClr val="FFFFFF"/>
                </a:solidFill>
                <a:latin typeface="Verdana"/>
                <a:ea typeface="Verdana"/>
                <a:cs typeface="Verdana"/>
                <a:sym typeface="Verdana"/>
              </a:rPr>
              <a:t>Enterprise LANs</a:t>
            </a:r>
            <a:endParaRPr sz="3100" b="0" i="0" u="none" strike="noStrike" cap="none">
              <a:solidFill>
                <a:schemeClr val="dk2"/>
              </a:solidFill>
              <a:latin typeface="Georgia"/>
              <a:ea typeface="Georgia"/>
              <a:cs typeface="Georgia"/>
              <a:sym typeface="Georgia"/>
            </a:endParaRPr>
          </a:p>
          <a:p>
            <a:pPr marL="0" marR="0" lvl="0" indent="0" algn="r" rtl="0">
              <a:lnSpc>
                <a:spcPct val="100000"/>
              </a:lnSpc>
              <a:spcBef>
                <a:spcPts val="0"/>
              </a:spcBef>
              <a:spcAft>
                <a:spcPts val="0"/>
              </a:spcAft>
              <a:buClr>
                <a:srgbClr val="113E53"/>
              </a:buClr>
              <a:buSzPts val="1400"/>
              <a:buFont typeface="Georgia"/>
              <a:buNone/>
            </a:pPr>
            <a:r>
              <a:rPr lang="en-US" sz="3100" b="1" i="0" u="none" strike="noStrike" cap="none">
                <a:solidFill>
                  <a:schemeClr val="lt2"/>
                </a:solidFill>
                <a:latin typeface="Verdana"/>
                <a:ea typeface="Verdana"/>
                <a:cs typeface="Verdana"/>
                <a:sym typeface="Verdana"/>
              </a:rPr>
              <a:t>Ethernet and Wi-Fi</a:t>
            </a:r>
            <a:endParaRPr sz="3100" b="0" i="0" u="none" strike="noStrike" cap="none">
              <a:solidFill>
                <a:schemeClr val="dk2"/>
              </a:solidFill>
              <a:latin typeface="Georgia"/>
              <a:ea typeface="Georgia"/>
              <a:cs typeface="Georgia"/>
              <a:sym typeface="Georgia"/>
            </a:endParaRPr>
          </a:p>
        </p:txBody>
      </p:sp>
      <p:pic>
        <p:nvPicPr>
          <p:cNvPr id="35" name="Google Shape;35;p8"/>
          <p:cNvPicPr preferRelativeResize="0"/>
          <p:nvPr/>
        </p:nvPicPr>
        <p:blipFill>
          <a:blip r:embed="rId3">
            <a:alphaModFix/>
          </a:blip>
          <a:stretch>
            <a:fillRect/>
          </a:stretch>
        </p:blipFill>
        <p:spPr>
          <a:xfrm>
            <a:off x="200850" y="4186500"/>
            <a:ext cx="3489117" cy="1050300"/>
          </a:xfrm>
          <a:prstGeom prst="rect">
            <a:avLst/>
          </a:prstGeom>
          <a:noFill/>
          <a:ln>
            <a:noFill/>
          </a:ln>
        </p:spPr>
      </p:pic>
      <p:pic>
        <p:nvPicPr>
          <p:cNvPr id="36" name="Google Shape;36;p8"/>
          <p:cNvPicPr preferRelativeResize="0"/>
          <p:nvPr/>
        </p:nvPicPr>
        <p:blipFill>
          <a:blip r:embed="rId4">
            <a:alphaModFix/>
          </a:blip>
          <a:stretch>
            <a:fillRect/>
          </a:stretch>
        </p:blipFill>
        <p:spPr>
          <a:xfrm>
            <a:off x="2375625" y="1214925"/>
            <a:ext cx="4771000" cy="318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2"/>
          <p:cNvSpPr txBox="1">
            <a:spLocks noGrp="1"/>
          </p:cNvSpPr>
          <p:nvPr>
            <p:ph type="body" idx="4294967295"/>
          </p:nvPr>
        </p:nvSpPr>
        <p:spPr>
          <a:xfrm>
            <a:off x="457200" y="1392607"/>
            <a:ext cx="8229600" cy="191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Arial"/>
              <a:buNone/>
            </a:pPr>
            <a:r>
              <a:rPr lang="en-US" sz="1400" b="1" dirty="0">
                <a:solidFill>
                  <a:srgbClr val="000000"/>
                </a:solidFill>
                <a:latin typeface="Arial"/>
                <a:ea typeface="Arial"/>
                <a:cs typeface="Arial"/>
                <a:sym typeface="Arial"/>
              </a:rPr>
              <a:t>Windows</a:t>
            </a:r>
            <a:r>
              <a:rPr lang="en-US"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Go to </a:t>
            </a:r>
            <a:r>
              <a:rPr lang="en-US" sz="1400" dirty="0" err="1">
                <a:solidFill>
                  <a:srgbClr val="000000"/>
                </a:solidFill>
                <a:latin typeface="Arial"/>
                <a:ea typeface="Arial"/>
                <a:cs typeface="Arial"/>
                <a:sym typeface="Arial"/>
              </a:rPr>
              <a:t>Softwares</a:t>
            </a:r>
            <a:r>
              <a:rPr lang="en-US" sz="1400" dirty="0">
                <a:solidFill>
                  <a:srgbClr val="000000"/>
                </a:solidFill>
                <a:latin typeface="Arial"/>
                <a:ea typeface="Arial"/>
                <a:cs typeface="Arial"/>
                <a:sym typeface="Arial"/>
              </a:rPr>
              <a:t> folder on Blackboard in the Lab folder.</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hlinkClick r:id="rId3"/>
              </a:rPr>
              <a:t>Click Here</a:t>
            </a:r>
            <a:r>
              <a:rPr lang="en-US" sz="1400" dirty="0">
                <a:solidFill>
                  <a:srgbClr val="000000"/>
                </a:solidFill>
                <a:latin typeface="Arial"/>
                <a:ea typeface="Arial"/>
                <a:cs typeface="Arial"/>
                <a:sym typeface="Arial"/>
              </a:rPr>
              <a:t>  for </a:t>
            </a:r>
            <a:r>
              <a:rPr lang="en-US" sz="1400" b="1" dirty="0">
                <a:solidFill>
                  <a:srgbClr val="000000"/>
                </a:solidFill>
                <a:latin typeface="Arial"/>
                <a:ea typeface="Arial"/>
                <a:cs typeface="Arial"/>
                <a:sym typeface="Arial"/>
              </a:rPr>
              <a:t>Xirrus for Windows</a:t>
            </a:r>
            <a:r>
              <a:rPr lang="en-US" sz="1400" dirty="0">
                <a:solidFill>
                  <a:srgbClr val="000000"/>
                </a:solidFill>
                <a:latin typeface="Arial"/>
                <a:ea typeface="Arial"/>
                <a:cs typeface="Arial"/>
                <a:sym typeface="Arial"/>
              </a:rPr>
              <a:t>, it will take you to Google Drive.</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Download </a:t>
            </a:r>
            <a:r>
              <a:rPr lang="en-US" sz="1400" b="1" dirty="0">
                <a:solidFill>
                  <a:srgbClr val="FF0000"/>
                </a:solidFill>
                <a:latin typeface="Arial"/>
                <a:ea typeface="Arial"/>
                <a:cs typeface="Arial"/>
                <a:sym typeface="Arial"/>
              </a:rPr>
              <a:t>both files</a:t>
            </a:r>
            <a:r>
              <a:rPr lang="en-US" sz="1400" dirty="0">
                <a:solidFill>
                  <a:srgbClr val="000000"/>
                </a:solidFill>
                <a:latin typeface="Arial"/>
                <a:ea typeface="Arial"/>
                <a:cs typeface="Arial"/>
                <a:sym typeface="Arial"/>
              </a:rPr>
              <a:t> from the Google Drive folder (setup.exe, Xirrus Wi-Fi Inspector.msi).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Once you have downloaded both files on your computer, run ‘setup.exe’ to begin installation. Click </a:t>
            </a:r>
            <a:r>
              <a:rPr lang="en-US" sz="1400" b="1" dirty="0">
                <a:solidFill>
                  <a:srgbClr val="000000"/>
                </a:solidFill>
                <a:latin typeface="Arial"/>
                <a:ea typeface="Arial"/>
                <a:cs typeface="Arial"/>
                <a:sym typeface="Arial"/>
              </a:rPr>
              <a:t>Run</a:t>
            </a:r>
            <a:r>
              <a:rPr lang="en-US" sz="1400" dirty="0">
                <a:solidFill>
                  <a:srgbClr val="000000"/>
                </a:solidFill>
                <a:latin typeface="Arial"/>
                <a:ea typeface="Arial"/>
                <a:cs typeface="Arial"/>
                <a:sym typeface="Arial"/>
              </a:rPr>
              <a:t> if it asks for any permissions.</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The installation process is pretty simple. Just Click </a:t>
            </a:r>
            <a:r>
              <a:rPr lang="en-US" sz="1400" b="1" dirty="0">
                <a:solidFill>
                  <a:srgbClr val="000000"/>
                </a:solidFill>
                <a:latin typeface="Arial"/>
                <a:ea typeface="Arial"/>
                <a:cs typeface="Arial"/>
                <a:sym typeface="Arial"/>
              </a:rPr>
              <a:t>Next</a:t>
            </a:r>
            <a:r>
              <a:rPr lang="en-US" sz="1400" dirty="0">
                <a:solidFill>
                  <a:srgbClr val="000000"/>
                </a:solidFill>
                <a:latin typeface="Arial"/>
                <a:ea typeface="Arial"/>
                <a:cs typeface="Arial"/>
                <a:sym typeface="Arial"/>
              </a:rPr>
              <a:t> for 3 times and the software will be installed on your system. If you see a prompt for permissions, just say ‘Yes’.</a:t>
            </a:r>
            <a:endParaRPr sz="1400" dirty="0">
              <a:solidFill>
                <a:srgbClr val="000000"/>
              </a:solidFill>
              <a:latin typeface="Arial"/>
              <a:ea typeface="Arial"/>
              <a:cs typeface="Arial"/>
              <a:sym typeface="Arial"/>
            </a:endParaRPr>
          </a:p>
        </p:txBody>
      </p:sp>
      <p:sp>
        <p:nvSpPr>
          <p:cNvPr id="67" name="Google Shape;67;p12"/>
          <p:cNvSpPr txBox="1">
            <a:spLocks noGrp="1"/>
          </p:cNvSpPr>
          <p:nvPr>
            <p:ph type="title" idx="4294967295"/>
          </p:nvPr>
        </p:nvSpPr>
        <p:spPr>
          <a:xfrm>
            <a:off x="457199" y="170144"/>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i="0" u="none" strike="noStrike" cap="none">
                <a:solidFill>
                  <a:srgbClr val="113E53"/>
                </a:solidFill>
                <a:latin typeface="Verdana"/>
                <a:ea typeface="Verdana"/>
                <a:cs typeface="Verdana"/>
                <a:sym typeface="Verdana"/>
              </a:rPr>
              <a:t>Installing Xirrus Wi-Fi Inspector </a:t>
            </a:r>
            <a:endParaRPr sz="3600" b="0" i="0" u="none" strike="noStrike" cap="none">
              <a:solidFill>
                <a:schemeClr val="dk2"/>
              </a:solidFill>
              <a:latin typeface="Georgia"/>
              <a:ea typeface="Georgia"/>
              <a:cs typeface="Georgia"/>
              <a:sym typeface="Georgia"/>
            </a:endParaRPr>
          </a:p>
        </p:txBody>
      </p:sp>
      <p:sp>
        <p:nvSpPr>
          <p:cNvPr id="68" name="Google Shape;68;p12"/>
          <p:cNvSpPr txBox="1">
            <a:spLocks noGrp="1"/>
          </p:cNvSpPr>
          <p:nvPr>
            <p:ph type="body" idx="4294967295"/>
          </p:nvPr>
        </p:nvSpPr>
        <p:spPr>
          <a:xfrm>
            <a:off x="457200" y="3311419"/>
            <a:ext cx="8229600" cy="151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Arial"/>
              <a:buNone/>
            </a:pPr>
            <a:r>
              <a:rPr lang="en-US" sz="1400" b="1" dirty="0">
                <a:solidFill>
                  <a:srgbClr val="000000"/>
                </a:solidFill>
                <a:latin typeface="Arial"/>
                <a:ea typeface="Arial"/>
                <a:cs typeface="Arial"/>
                <a:sym typeface="Arial"/>
              </a:rPr>
              <a:t>Mac OS-X:</a:t>
            </a:r>
            <a:endParaRPr sz="1400"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AutoNum type="arabicPeriod"/>
            </a:pPr>
            <a:r>
              <a:rPr lang="en-US" sz="1400" dirty="0">
                <a:solidFill>
                  <a:srgbClr val="000000"/>
                </a:solidFill>
                <a:latin typeface="Arial"/>
                <a:ea typeface="Arial"/>
                <a:cs typeface="Arial"/>
                <a:sym typeface="Arial"/>
              </a:rPr>
              <a:t>Go to </a:t>
            </a:r>
            <a:r>
              <a:rPr lang="en-US" sz="1400" dirty="0" err="1">
                <a:solidFill>
                  <a:srgbClr val="000000"/>
                </a:solidFill>
                <a:latin typeface="Arial"/>
                <a:ea typeface="Arial"/>
                <a:cs typeface="Arial"/>
                <a:sym typeface="Arial"/>
              </a:rPr>
              <a:t>Softwares</a:t>
            </a:r>
            <a:r>
              <a:rPr lang="en-US" sz="1400" dirty="0">
                <a:solidFill>
                  <a:srgbClr val="000000"/>
                </a:solidFill>
                <a:latin typeface="Arial"/>
                <a:ea typeface="Arial"/>
                <a:cs typeface="Arial"/>
                <a:sym typeface="Arial"/>
              </a:rPr>
              <a:t> folder on Blackboard in the Lab folder.</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Download </a:t>
            </a:r>
            <a:r>
              <a:rPr lang="en-US" sz="1400" b="1" dirty="0">
                <a:solidFill>
                  <a:srgbClr val="000000"/>
                </a:solidFill>
                <a:latin typeface="Arial"/>
                <a:ea typeface="Arial"/>
                <a:cs typeface="Arial"/>
                <a:sym typeface="Arial"/>
              </a:rPr>
              <a:t>Xirrus for Mac OS</a:t>
            </a:r>
            <a:r>
              <a:rPr lang="en-US" sz="1400" dirty="0">
                <a:solidFill>
                  <a:srgbClr val="000000"/>
                </a:solidFill>
                <a:latin typeface="Arial"/>
                <a:ea typeface="Arial"/>
                <a:cs typeface="Arial"/>
                <a:sym typeface="Arial"/>
              </a:rPr>
              <a:t> from blackboard. A compressed zip file will be downloaded.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Open the folder and double click on Wi-Fi Inspector. If a pop-up is displayed reading: </a:t>
            </a:r>
            <a:endParaRPr sz="1400"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US" sz="1200" b="1" dirty="0">
                <a:solidFill>
                  <a:srgbClr val="000000"/>
                </a:solidFill>
                <a:latin typeface="Arial"/>
                <a:ea typeface="Arial"/>
                <a:cs typeface="Arial"/>
                <a:sym typeface="Arial"/>
              </a:rPr>
              <a:t>“Wi-Fi Inspector” is an application downloaded from the Internet. Are you sure you want to open it?, </a:t>
            </a:r>
            <a:r>
              <a:rPr lang="en-US" sz="1200" dirty="0">
                <a:solidFill>
                  <a:srgbClr val="000000"/>
                </a:solidFill>
                <a:latin typeface="Arial"/>
                <a:ea typeface="Arial"/>
                <a:cs typeface="Arial"/>
                <a:sym typeface="Arial"/>
              </a:rPr>
              <a:t>click </a:t>
            </a:r>
            <a:r>
              <a:rPr lang="en-US" sz="1200" b="1" dirty="0">
                <a:solidFill>
                  <a:srgbClr val="000000"/>
                </a:solidFill>
                <a:latin typeface="Arial"/>
                <a:ea typeface="Arial"/>
                <a:cs typeface="Arial"/>
                <a:sym typeface="Arial"/>
              </a:rPr>
              <a:t>Yes</a:t>
            </a:r>
            <a:r>
              <a:rPr lang="en-US" sz="12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3000"/>
              <a:buFont typeface="Arial"/>
              <a:buNone/>
            </a:pPr>
            <a:endParaRPr sz="1400" dirty="0">
              <a:solidFill>
                <a:srgbClr val="000000"/>
              </a:solidFill>
              <a:latin typeface="Arial"/>
              <a:ea typeface="Arial"/>
              <a:cs typeface="Arial"/>
              <a:sym typeface="Arial"/>
            </a:endParaRPr>
          </a:p>
        </p:txBody>
      </p:sp>
      <p:pic>
        <p:nvPicPr>
          <p:cNvPr id="69" name="Google Shape;69;p12"/>
          <p:cNvPicPr preferRelativeResize="0"/>
          <p:nvPr/>
        </p:nvPicPr>
        <p:blipFill>
          <a:blip r:embed="rId4">
            <a:alphaModFix/>
          </a:blip>
          <a:stretch>
            <a:fillRect/>
          </a:stretch>
        </p:blipFill>
        <p:spPr>
          <a:xfrm>
            <a:off x="8367703" y="4335165"/>
            <a:ext cx="638191" cy="638191"/>
          </a:xfrm>
          <a:prstGeom prst="rect">
            <a:avLst/>
          </a:prstGeom>
          <a:noFill/>
          <a:ln>
            <a:noFill/>
          </a:ln>
        </p:spPr>
      </p:pic>
      <p:sp>
        <p:nvSpPr>
          <p:cNvPr id="6" name="Google Shape;66;p12">
            <a:extLst>
              <a:ext uri="{FF2B5EF4-FFF2-40B4-BE49-F238E27FC236}">
                <a16:creationId xmlns:a16="http://schemas.microsoft.com/office/drawing/2014/main" id="{E7592585-8D64-4DA7-A394-0044ED7DF19C}"/>
              </a:ext>
            </a:extLst>
          </p:cNvPr>
          <p:cNvSpPr txBox="1">
            <a:spLocks/>
          </p:cNvSpPr>
          <p:nvPr/>
        </p:nvSpPr>
        <p:spPr>
          <a:xfrm>
            <a:off x="457198" y="1089490"/>
            <a:ext cx="8229600" cy="363295"/>
          </a:xfrm>
          <a:prstGeom prst="rect">
            <a:avLst/>
          </a:prstGeom>
          <a:solidFill>
            <a:srgbClr val="C0000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2"/>
              </a:buClr>
              <a:buSzPts val="3000"/>
              <a:buFont typeface="Arial"/>
              <a:buChar char="●"/>
              <a:defRPr sz="3000" b="0" i="0" u="none" strike="noStrike" cap="none">
                <a:solidFill>
                  <a:schemeClr val="dk2"/>
                </a:solidFill>
                <a:latin typeface="Georgia"/>
                <a:ea typeface="Georgia"/>
                <a:cs typeface="Georgia"/>
                <a:sym typeface="Georgia"/>
              </a:defRPr>
            </a:lvl1pPr>
            <a:lvl2pPr marL="914400" marR="0" lvl="1" indent="-381000" algn="l" rtl="0">
              <a:lnSpc>
                <a:spcPct val="100000"/>
              </a:lnSpc>
              <a:spcBef>
                <a:spcPts val="480"/>
              </a:spcBef>
              <a:spcAft>
                <a:spcPts val="0"/>
              </a:spcAft>
              <a:buClr>
                <a:schemeClr val="dk2"/>
              </a:buClr>
              <a:buSzPts val="2400"/>
              <a:buFont typeface="Courier New"/>
              <a:buChar char="o"/>
              <a:defRPr sz="2400" b="0" i="0" u="none" strike="noStrike" cap="none">
                <a:solidFill>
                  <a:schemeClr val="dk2"/>
                </a:solidFill>
                <a:latin typeface="Georgia"/>
                <a:ea typeface="Georgia"/>
                <a:cs typeface="Georgia"/>
                <a:sym typeface="Georgia"/>
              </a:defRPr>
            </a:lvl2pPr>
            <a:lvl3pPr marL="1371600" marR="0" lvl="2" indent="-381000" algn="l" rtl="0">
              <a:lnSpc>
                <a:spcPct val="100000"/>
              </a:lnSpc>
              <a:spcBef>
                <a:spcPts val="480"/>
              </a:spcBef>
              <a:spcAft>
                <a:spcPts val="0"/>
              </a:spcAft>
              <a:buClr>
                <a:schemeClr val="dk2"/>
              </a:buClr>
              <a:buSzPts val="2400"/>
              <a:buFont typeface="Noto Sans Symbols"/>
              <a:buChar char="▪"/>
              <a:defRPr sz="2400" b="0" i="0" u="none" strike="noStrike" cap="none">
                <a:solidFill>
                  <a:schemeClr val="dk2"/>
                </a:solidFill>
                <a:latin typeface="Georgia"/>
                <a:ea typeface="Georgia"/>
                <a:cs typeface="Georgia"/>
                <a:sym typeface="Georgia"/>
              </a:defRPr>
            </a:lvl3pPr>
            <a:lvl4pPr marL="1828800" marR="0" lvl="3"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4pPr>
            <a:lvl5pPr marL="2286000" marR="0" lvl="4"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5pPr>
            <a:lvl6pPr marL="2743200" marR="0" lvl="5"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6pPr>
            <a:lvl7pPr marL="3200400" marR="0" lvl="6"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7pPr>
            <a:lvl8pPr marL="3657600" marR="0" lvl="7"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8pPr>
            <a:lvl9pPr marL="4114800" marR="0" lvl="8"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9pPr>
          </a:lstStyle>
          <a:p>
            <a:pPr marL="0" indent="0">
              <a:spcBef>
                <a:spcPts val="0"/>
              </a:spcBef>
              <a:buFont typeface="Arial"/>
              <a:buNone/>
            </a:pPr>
            <a:r>
              <a:rPr lang="en-US" sz="1200" b="1" dirty="0">
                <a:solidFill>
                  <a:schemeClr val="tx2"/>
                </a:solidFill>
                <a:latin typeface="Arial"/>
                <a:ea typeface="Arial"/>
                <a:cs typeface="Arial"/>
                <a:sym typeface="Arial"/>
              </a:rPr>
              <a:t>Note: Search for ‘Inspector’ app on your PC. Skip to slide 11 if ‘Wi-Fi Inspector’ is already installed</a:t>
            </a:r>
            <a:r>
              <a:rPr lang="en-US" sz="1400" b="1" dirty="0">
                <a:solidFill>
                  <a:schemeClr val="tx2"/>
                </a:solidFill>
                <a:latin typeface="Arial"/>
                <a:ea typeface="Arial"/>
                <a:cs typeface="Arial"/>
                <a:sym typeface="Arial"/>
              </a:rPr>
              <a:t>. </a:t>
            </a:r>
            <a:endParaRPr lang="en-US" sz="1400" dirty="0">
              <a:solidFill>
                <a:schemeClr val="tx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body" idx="4294967295"/>
          </p:nvPr>
        </p:nvSpPr>
        <p:spPr>
          <a:xfrm>
            <a:off x="457200" y="1025138"/>
            <a:ext cx="8229600" cy="1918800"/>
          </a:xfrm>
          <a:prstGeom prst="rect">
            <a:avLst/>
          </a:prstGeom>
          <a:noFill/>
          <a:ln>
            <a:noFill/>
          </a:ln>
        </p:spPr>
        <p:txBody>
          <a:bodyPr spcFirstLastPara="1" wrap="square" lIns="91425" tIns="91425" rIns="91425" bIns="91425" anchor="t" anchorCtr="0">
            <a:noAutofit/>
          </a:bodyPr>
          <a:lstStyle/>
          <a:p>
            <a:pPr marL="285750" indent="-285750">
              <a:spcBef>
                <a:spcPts val="0"/>
              </a:spcBef>
              <a:buFont typeface="Arial" panose="020B0604020202020204" pitchFamily="34" charset="0"/>
              <a:buChar char="•"/>
            </a:pPr>
            <a:r>
              <a:rPr lang="en-US" sz="1400" dirty="0">
                <a:solidFill>
                  <a:srgbClr val="000000"/>
                </a:solidFill>
                <a:latin typeface="Arial"/>
                <a:ea typeface="Arial"/>
                <a:cs typeface="Arial"/>
                <a:sym typeface="Arial"/>
              </a:rPr>
              <a:t>Click on Wi-Fi Inspector from Search menu</a:t>
            </a:r>
          </a:p>
          <a:p>
            <a:pPr marL="285750" indent="-285750">
              <a:spcBef>
                <a:spcPts val="0"/>
              </a:spcBef>
              <a:buFont typeface="Arial" panose="020B0604020202020204" pitchFamily="34" charset="0"/>
              <a:buChar char="•"/>
            </a:pPr>
            <a:r>
              <a:rPr lang="en-US" sz="1400" dirty="0">
                <a:solidFill>
                  <a:srgbClr val="000000"/>
                </a:solidFill>
                <a:latin typeface="Arial"/>
                <a:ea typeface="Arial"/>
                <a:cs typeface="Arial"/>
                <a:sym typeface="Arial"/>
              </a:rPr>
              <a:t>Click Browse and go to C:\Xirrus and select the .</a:t>
            </a:r>
            <a:r>
              <a:rPr lang="en-US" sz="1400" dirty="0" err="1">
                <a:solidFill>
                  <a:srgbClr val="000000"/>
                </a:solidFill>
                <a:latin typeface="Arial"/>
                <a:ea typeface="Arial"/>
                <a:cs typeface="Arial"/>
                <a:sym typeface="Arial"/>
              </a:rPr>
              <a:t>msi</a:t>
            </a:r>
            <a:r>
              <a:rPr lang="en-US" sz="1400" dirty="0">
                <a:solidFill>
                  <a:srgbClr val="000000"/>
                </a:solidFill>
                <a:latin typeface="Arial"/>
                <a:ea typeface="Arial"/>
                <a:cs typeface="Arial"/>
                <a:sym typeface="Arial"/>
              </a:rPr>
              <a:t> file there. If this dialog box does not appear, then move to the next slide.</a:t>
            </a:r>
          </a:p>
          <a:p>
            <a:pPr marL="0" marR="0" lvl="0" indent="0" algn="l" rtl="0">
              <a:lnSpc>
                <a:spcPct val="100000"/>
              </a:lnSpc>
              <a:spcBef>
                <a:spcPts val="0"/>
              </a:spcBef>
              <a:spcAft>
                <a:spcPts val="0"/>
              </a:spcAft>
              <a:buClr>
                <a:schemeClr val="dk2"/>
              </a:buClr>
              <a:buSzPts val="3000"/>
              <a:buFont typeface="Arial"/>
              <a:buNone/>
            </a:pPr>
            <a:endParaRPr sz="1400" dirty="0">
              <a:solidFill>
                <a:srgbClr val="000000"/>
              </a:solidFill>
              <a:latin typeface="Arial"/>
              <a:ea typeface="Arial"/>
              <a:cs typeface="Arial"/>
              <a:sym typeface="Arial"/>
            </a:endParaRPr>
          </a:p>
        </p:txBody>
      </p:sp>
      <p:sp>
        <p:nvSpPr>
          <p:cNvPr id="67" name="Google Shape;67;p12"/>
          <p:cNvSpPr txBox="1">
            <a:spLocks noGrp="1"/>
          </p:cNvSpPr>
          <p:nvPr>
            <p:ph type="title" idx="4294967295"/>
          </p:nvPr>
        </p:nvSpPr>
        <p:spPr>
          <a:xfrm>
            <a:off x="457199" y="170144"/>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dirty="0">
                <a:solidFill>
                  <a:srgbClr val="113E53"/>
                </a:solidFill>
                <a:latin typeface="Verdana"/>
                <a:ea typeface="Verdana"/>
                <a:cs typeface="Verdana"/>
                <a:sym typeface="Verdana"/>
              </a:rPr>
              <a:t>Launching</a:t>
            </a:r>
            <a:r>
              <a:rPr lang="en-US" sz="3000" b="1" i="0" u="none" strike="noStrike" cap="none" dirty="0">
                <a:solidFill>
                  <a:srgbClr val="113E53"/>
                </a:solidFill>
                <a:latin typeface="Verdana"/>
                <a:ea typeface="Verdana"/>
                <a:cs typeface="Verdana"/>
                <a:sym typeface="Verdana"/>
              </a:rPr>
              <a:t> Xirrus Wi-Fi Inspector </a:t>
            </a:r>
            <a:endParaRPr sz="3600" b="0" i="0" u="none" strike="noStrike" cap="none" dirty="0">
              <a:solidFill>
                <a:schemeClr val="dk2"/>
              </a:solidFill>
              <a:latin typeface="Georgia"/>
              <a:ea typeface="Georgia"/>
              <a:cs typeface="Georgia"/>
              <a:sym typeface="Georgia"/>
            </a:endParaRPr>
          </a:p>
        </p:txBody>
      </p:sp>
      <p:pic>
        <p:nvPicPr>
          <p:cNvPr id="69" name="Google Shape;69;p12"/>
          <p:cNvPicPr preferRelativeResize="0"/>
          <p:nvPr/>
        </p:nvPicPr>
        <p:blipFill>
          <a:blip r:embed="rId3">
            <a:alphaModFix/>
          </a:blip>
          <a:stretch>
            <a:fillRect/>
          </a:stretch>
        </p:blipFill>
        <p:spPr>
          <a:xfrm>
            <a:off x="7781825" y="4104725"/>
            <a:ext cx="904975" cy="904975"/>
          </a:xfrm>
          <a:prstGeom prst="rect">
            <a:avLst/>
          </a:prstGeom>
          <a:noFill/>
          <a:ln>
            <a:noFill/>
          </a:ln>
        </p:spPr>
      </p:pic>
      <p:pic>
        <p:nvPicPr>
          <p:cNvPr id="3" name="Picture 2">
            <a:extLst>
              <a:ext uri="{FF2B5EF4-FFF2-40B4-BE49-F238E27FC236}">
                <a16:creationId xmlns:a16="http://schemas.microsoft.com/office/drawing/2014/main" id="{A620760F-72A1-495B-824B-611F4991A919}"/>
              </a:ext>
            </a:extLst>
          </p:cNvPr>
          <p:cNvPicPr>
            <a:picLocks noChangeAspect="1"/>
          </p:cNvPicPr>
          <p:nvPr/>
        </p:nvPicPr>
        <p:blipFill>
          <a:blip r:embed="rId4"/>
          <a:stretch>
            <a:fillRect/>
          </a:stretch>
        </p:blipFill>
        <p:spPr>
          <a:xfrm>
            <a:off x="761016" y="1757830"/>
            <a:ext cx="6716994" cy="2383332"/>
          </a:xfrm>
          <a:prstGeom prst="rect">
            <a:avLst/>
          </a:prstGeom>
        </p:spPr>
      </p:pic>
      <p:sp>
        <p:nvSpPr>
          <p:cNvPr id="5" name="Rectangle 4">
            <a:extLst>
              <a:ext uri="{FF2B5EF4-FFF2-40B4-BE49-F238E27FC236}">
                <a16:creationId xmlns:a16="http://schemas.microsoft.com/office/drawing/2014/main" id="{EFC9D038-0FBC-4A11-9349-07F1890B9AF5}"/>
              </a:ext>
            </a:extLst>
          </p:cNvPr>
          <p:cNvSpPr/>
          <p:nvPr/>
        </p:nvSpPr>
        <p:spPr>
          <a:xfrm>
            <a:off x="4572000" y="3614871"/>
            <a:ext cx="2640650" cy="3076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83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body" idx="4294967295"/>
          </p:nvPr>
        </p:nvSpPr>
        <p:spPr>
          <a:xfrm>
            <a:off x="457200" y="1025138"/>
            <a:ext cx="8229600" cy="1918800"/>
          </a:xfrm>
          <a:prstGeom prst="rect">
            <a:avLst/>
          </a:prstGeom>
          <a:noFill/>
          <a:ln>
            <a:noFill/>
          </a:ln>
        </p:spPr>
        <p:txBody>
          <a:bodyPr spcFirstLastPara="1" wrap="square" lIns="91425" tIns="91425" rIns="91425" bIns="91425" anchor="t" anchorCtr="0">
            <a:noAutofit/>
          </a:bodyPr>
          <a:lstStyle/>
          <a:p>
            <a:pPr marL="285750" indent="-285750">
              <a:lnSpc>
                <a:spcPct val="250000"/>
              </a:lnSpc>
              <a:spcBef>
                <a:spcPts val="0"/>
              </a:spcBef>
              <a:buFont typeface="Arial" panose="020B0604020202020204" pitchFamily="34" charset="0"/>
              <a:buChar char="•"/>
            </a:pPr>
            <a:r>
              <a:rPr lang="en-US" sz="1400" dirty="0">
                <a:solidFill>
                  <a:srgbClr val="000000"/>
                </a:solidFill>
                <a:latin typeface="Arial"/>
                <a:ea typeface="Arial"/>
                <a:cs typeface="Arial"/>
                <a:sym typeface="Arial"/>
              </a:rPr>
              <a:t>User Access Control Dialog opens.</a:t>
            </a:r>
          </a:p>
          <a:p>
            <a:pPr marL="285750" indent="-285750">
              <a:lnSpc>
                <a:spcPct val="250000"/>
              </a:lnSpc>
              <a:spcBef>
                <a:spcPts val="0"/>
              </a:spcBef>
              <a:buFont typeface="Arial" panose="020B0604020202020204" pitchFamily="34" charset="0"/>
              <a:buChar char="•"/>
            </a:pPr>
            <a:r>
              <a:rPr lang="en-US" sz="1400" dirty="0">
                <a:solidFill>
                  <a:srgbClr val="000000"/>
                </a:solidFill>
                <a:latin typeface="Arial"/>
                <a:ea typeface="Arial"/>
                <a:cs typeface="Arial"/>
                <a:sym typeface="Arial"/>
              </a:rPr>
              <a:t>Username and Password is displayed on the screen (look at the big TV screens in front of you)</a:t>
            </a:r>
          </a:p>
          <a:p>
            <a:pPr marL="285750" indent="-285750">
              <a:lnSpc>
                <a:spcPct val="250000"/>
              </a:lnSpc>
              <a:spcBef>
                <a:spcPts val="0"/>
              </a:spcBef>
              <a:buFont typeface="Arial" panose="020B0604020202020204" pitchFamily="34" charset="0"/>
              <a:buChar char="•"/>
            </a:pPr>
            <a:r>
              <a:rPr lang="en-US" sz="1400" dirty="0">
                <a:solidFill>
                  <a:srgbClr val="000000"/>
                </a:solidFill>
                <a:latin typeface="Arial"/>
                <a:ea typeface="Arial"/>
                <a:cs typeface="Arial"/>
                <a:sym typeface="Arial"/>
              </a:rPr>
              <a:t>Click Ok to launch Xirrus Wi-Fi Inspector.</a:t>
            </a:r>
          </a:p>
          <a:p>
            <a:pPr marL="0" marR="0" lvl="0" indent="0" algn="l" rtl="0">
              <a:lnSpc>
                <a:spcPct val="100000"/>
              </a:lnSpc>
              <a:spcBef>
                <a:spcPts val="0"/>
              </a:spcBef>
              <a:spcAft>
                <a:spcPts val="0"/>
              </a:spcAft>
              <a:buClr>
                <a:schemeClr val="dk2"/>
              </a:buClr>
              <a:buSzPts val="3000"/>
              <a:buFont typeface="Arial"/>
              <a:buNone/>
            </a:pPr>
            <a:endParaRPr sz="1400" dirty="0">
              <a:solidFill>
                <a:srgbClr val="000000"/>
              </a:solidFill>
              <a:latin typeface="Arial"/>
              <a:ea typeface="Arial"/>
              <a:cs typeface="Arial"/>
              <a:sym typeface="Arial"/>
            </a:endParaRPr>
          </a:p>
        </p:txBody>
      </p:sp>
      <p:sp>
        <p:nvSpPr>
          <p:cNvPr id="67" name="Google Shape;67;p12"/>
          <p:cNvSpPr txBox="1">
            <a:spLocks noGrp="1"/>
          </p:cNvSpPr>
          <p:nvPr>
            <p:ph type="title" idx="4294967295"/>
          </p:nvPr>
        </p:nvSpPr>
        <p:spPr>
          <a:xfrm>
            <a:off x="457199" y="170144"/>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dirty="0">
                <a:solidFill>
                  <a:srgbClr val="113E53"/>
                </a:solidFill>
                <a:latin typeface="Verdana"/>
                <a:ea typeface="Verdana"/>
                <a:cs typeface="Verdana"/>
                <a:sym typeface="Verdana"/>
              </a:rPr>
              <a:t>Launching</a:t>
            </a:r>
            <a:r>
              <a:rPr lang="en-US" sz="3000" b="1" i="0" u="none" strike="noStrike" cap="none" dirty="0">
                <a:solidFill>
                  <a:srgbClr val="113E53"/>
                </a:solidFill>
                <a:latin typeface="Verdana"/>
                <a:ea typeface="Verdana"/>
                <a:cs typeface="Verdana"/>
                <a:sym typeface="Verdana"/>
              </a:rPr>
              <a:t> Xirrus Wi-Fi Inspector </a:t>
            </a:r>
            <a:endParaRPr sz="3600" b="0" i="0" u="none" strike="noStrike" cap="none" dirty="0">
              <a:solidFill>
                <a:schemeClr val="dk2"/>
              </a:solidFill>
              <a:latin typeface="Georgia"/>
              <a:ea typeface="Georgia"/>
              <a:cs typeface="Georgia"/>
              <a:sym typeface="Georgia"/>
            </a:endParaRPr>
          </a:p>
        </p:txBody>
      </p:sp>
      <p:pic>
        <p:nvPicPr>
          <p:cNvPr id="69" name="Google Shape;69;p12"/>
          <p:cNvPicPr preferRelativeResize="0"/>
          <p:nvPr/>
        </p:nvPicPr>
        <p:blipFill>
          <a:blip r:embed="rId3">
            <a:alphaModFix/>
          </a:blip>
          <a:stretch>
            <a:fillRect/>
          </a:stretch>
        </p:blipFill>
        <p:spPr>
          <a:xfrm>
            <a:off x="7781825" y="4104725"/>
            <a:ext cx="904975" cy="904975"/>
          </a:xfrm>
          <a:prstGeom prst="rect">
            <a:avLst/>
          </a:prstGeom>
          <a:noFill/>
          <a:ln>
            <a:noFill/>
          </a:ln>
        </p:spPr>
      </p:pic>
      <p:pic>
        <p:nvPicPr>
          <p:cNvPr id="4" name="Picture 3">
            <a:extLst>
              <a:ext uri="{FF2B5EF4-FFF2-40B4-BE49-F238E27FC236}">
                <a16:creationId xmlns:a16="http://schemas.microsoft.com/office/drawing/2014/main" id="{D890B2C4-99C2-41DE-8A78-DA5F280B2E2F}"/>
              </a:ext>
            </a:extLst>
          </p:cNvPr>
          <p:cNvPicPr>
            <a:picLocks noChangeAspect="1"/>
          </p:cNvPicPr>
          <p:nvPr/>
        </p:nvPicPr>
        <p:blipFill>
          <a:blip r:embed="rId4"/>
          <a:stretch>
            <a:fillRect/>
          </a:stretch>
        </p:blipFill>
        <p:spPr>
          <a:xfrm>
            <a:off x="4418176" y="2255217"/>
            <a:ext cx="4601649" cy="2718139"/>
          </a:xfrm>
          <a:prstGeom prst="rect">
            <a:avLst/>
          </a:prstGeom>
        </p:spPr>
      </p:pic>
    </p:spTree>
    <p:extLst>
      <p:ext uri="{BB962C8B-B14F-4D97-AF65-F5344CB8AC3E}">
        <p14:creationId xmlns:p14="http://schemas.microsoft.com/office/powerpoint/2010/main" val="377753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pic>
        <p:nvPicPr>
          <p:cNvPr id="4" name="Picture 3">
            <a:extLst>
              <a:ext uri="{FF2B5EF4-FFF2-40B4-BE49-F238E27FC236}">
                <a16:creationId xmlns:a16="http://schemas.microsoft.com/office/drawing/2014/main" id="{B933CE04-2CB9-8EBE-C39C-FB831DB20E80}"/>
              </a:ext>
            </a:extLst>
          </p:cNvPr>
          <p:cNvPicPr>
            <a:picLocks noChangeAspect="1"/>
          </p:cNvPicPr>
          <p:nvPr/>
        </p:nvPicPr>
        <p:blipFill>
          <a:blip r:embed="rId3"/>
          <a:stretch>
            <a:fillRect/>
          </a:stretch>
        </p:blipFill>
        <p:spPr>
          <a:xfrm>
            <a:off x="1281869" y="2596699"/>
            <a:ext cx="6058968" cy="2426146"/>
          </a:xfrm>
          <a:prstGeom prst="rect">
            <a:avLst/>
          </a:prstGeom>
        </p:spPr>
      </p:pic>
      <p:sp>
        <p:nvSpPr>
          <p:cNvPr id="140" name="Google Shape;140;p19"/>
          <p:cNvSpPr txBox="1">
            <a:spLocks noGrp="1"/>
          </p:cNvSpPr>
          <p:nvPr>
            <p:ph type="body" idx="4294967295"/>
          </p:nvPr>
        </p:nvSpPr>
        <p:spPr>
          <a:xfrm>
            <a:off x="457125" y="990199"/>
            <a:ext cx="8229600" cy="160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13E53"/>
              </a:buClr>
              <a:buSzPts val="3000"/>
              <a:buFont typeface="Georgia"/>
              <a:buNone/>
            </a:pPr>
            <a:r>
              <a:rPr lang="en-US" sz="1400" b="0" i="0" u="none" strike="noStrike" cap="none" dirty="0">
                <a:solidFill>
                  <a:srgbClr val="000000"/>
                </a:solidFill>
                <a:latin typeface="Arial"/>
                <a:ea typeface="Arial"/>
                <a:cs typeface="Arial"/>
                <a:sym typeface="Arial"/>
              </a:rPr>
              <a:t>Now, you will use Wi-Fi Inspector to scan your own Wi-Fi environment. The information displayed in Wi-Fi Inspector will vary depending on your physical location. Students completing this </a:t>
            </a:r>
            <a:r>
              <a:rPr lang="en-US" sz="1400" dirty="0">
                <a:solidFill>
                  <a:srgbClr val="000000"/>
                </a:solidFill>
                <a:latin typeface="Arial"/>
                <a:ea typeface="Arial"/>
                <a:cs typeface="Arial"/>
                <a:sym typeface="Arial"/>
              </a:rPr>
              <a:t>lab</a:t>
            </a:r>
            <a:r>
              <a:rPr lang="en-US" sz="1400" b="0" i="0" u="none" strike="noStrike" cap="none" dirty="0">
                <a:solidFill>
                  <a:srgbClr val="000000"/>
                </a:solidFill>
                <a:latin typeface="Arial"/>
                <a:ea typeface="Arial"/>
                <a:cs typeface="Arial"/>
                <a:sym typeface="Arial"/>
              </a:rPr>
              <a:t> on campus will see a long list of networks that are part of the </a:t>
            </a:r>
            <a:r>
              <a:rPr lang="en-US" sz="1400" b="0" i="0" u="none" strike="noStrike" cap="none" dirty="0" err="1">
                <a:solidFill>
                  <a:srgbClr val="000000"/>
                </a:solidFill>
                <a:latin typeface="Arial"/>
                <a:ea typeface="Arial"/>
                <a:cs typeface="Arial"/>
                <a:sym typeface="Arial"/>
              </a:rPr>
              <a:t>AirOrange</a:t>
            </a:r>
            <a:r>
              <a:rPr lang="en-US" sz="1400" b="0" i="0" u="none" strike="noStrike" cap="none" dirty="0">
                <a:solidFill>
                  <a:srgbClr val="000000"/>
                </a:solidFill>
                <a:latin typeface="Arial"/>
                <a:ea typeface="Arial"/>
                <a:cs typeface="Arial"/>
                <a:sym typeface="Arial"/>
              </a:rPr>
              <a:t> campus network. Students completing this </a:t>
            </a:r>
            <a:r>
              <a:rPr lang="en-US" sz="1400" dirty="0">
                <a:solidFill>
                  <a:srgbClr val="000000"/>
                </a:solidFill>
                <a:latin typeface="Arial"/>
                <a:ea typeface="Arial"/>
                <a:cs typeface="Arial"/>
                <a:sym typeface="Arial"/>
              </a:rPr>
              <a:t>lab</a:t>
            </a:r>
            <a:r>
              <a:rPr lang="en-US" sz="1400" b="0" i="0" u="none" strike="noStrike" cap="none" dirty="0">
                <a:solidFill>
                  <a:srgbClr val="000000"/>
                </a:solidFill>
                <a:latin typeface="Arial"/>
                <a:ea typeface="Arial"/>
                <a:cs typeface="Arial"/>
                <a:sym typeface="Arial"/>
              </a:rPr>
              <a:t> </a:t>
            </a:r>
            <a:r>
              <a:rPr lang="en-US" sz="1400" dirty="0">
                <a:solidFill>
                  <a:srgbClr val="000000"/>
                </a:solidFill>
                <a:latin typeface="Arial"/>
                <a:ea typeface="Arial"/>
                <a:cs typeface="Arial"/>
                <a:sym typeface="Arial"/>
              </a:rPr>
              <a:t>in a </a:t>
            </a:r>
            <a:r>
              <a:rPr lang="en-US" sz="1400" b="0" i="0" u="none" strike="noStrike" cap="none" dirty="0">
                <a:solidFill>
                  <a:srgbClr val="000000"/>
                </a:solidFill>
                <a:latin typeface="Arial"/>
                <a:ea typeface="Arial"/>
                <a:cs typeface="Arial"/>
                <a:sym typeface="Arial"/>
              </a:rPr>
              <a:t>home or apartment will see their private Wi-Fi network as well as any other networks in close proximity. </a:t>
            </a:r>
            <a:endParaRPr sz="1400" dirty="0"/>
          </a:p>
          <a:p>
            <a:pPr marL="0" marR="0" lvl="0" indent="0" algn="l" rtl="0">
              <a:lnSpc>
                <a:spcPct val="100000"/>
              </a:lnSpc>
              <a:spcBef>
                <a:spcPts val="0"/>
              </a:spcBef>
              <a:spcAft>
                <a:spcPts val="0"/>
              </a:spcAft>
              <a:buClr>
                <a:srgbClr val="113E53"/>
              </a:buClr>
              <a:buSzPts val="3000"/>
              <a:buFont typeface="Georgia"/>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Georgia"/>
              <a:buNone/>
            </a:pPr>
            <a:r>
              <a:rPr lang="en-US" sz="1400" b="0" i="0" u="none" strike="noStrike" cap="none" dirty="0">
                <a:solidFill>
                  <a:srgbClr val="000000"/>
                </a:solidFill>
                <a:latin typeface="Arial"/>
                <a:ea typeface="Arial"/>
                <a:cs typeface="Arial"/>
                <a:sym typeface="Arial"/>
              </a:rPr>
              <a:t>Click on the Networks Icon below the Wi-Fi Inspector menu to display the Networks pane.</a:t>
            </a:r>
            <a:endParaRPr sz="1400" b="0" i="0" u="none" strike="noStrike" cap="none" dirty="0">
              <a:solidFill>
                <a:schemeClr val="dk2"/>
              </a:solidFill>
              <a:latin typeface="Arial"/>
              <a:ea typeface="Arial"/>
              <a:cs typeface="Arial"/>
              <a:sym typeface="Arial"/>
            </a:endParaRPr>
          </a:p>
        </p:txBody>
      </p:sp>
      <p:sp>
        <p:nvSpPr>
          <p:cNvPr id="141" name="Google Shape;141;p19"/>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i="0" u="none" strike="noStrike" cap="none">
                <a:solidFill>
                  <a:schemeClr val="dk2"/>
                </a:solidFill>
                <a:latin typeface="Verdana"/>
                <a:ea typeface="Verdana"/>
                <a:cs typeface="Verdana"/>
                <a:sym typeface="Verdana"/>
              </a:rPr>
              <a:t>Analyzing Your Wi-Fi Network</a:t>
            </a:r>
            <a:endParaRPr sz="3600" b="0" i="0" u="none" strike="noStrike" cap="none">
              <a:solidFill>
                <a:schemeClr val="dk2"/>
              </a:solidFill>
              <a:latin typeface="Georgia"/>
              <a:ea typeface="Georgia"/>
              <a:cs typeface="Georgia"/>
              <a:sym typeface="Georgia"/>
            </a:endParaRPr>
          </a:p>
        </p:txBody>
      </p:sp>
      <p:sp>
        <p:nvSpPr>
          <p:cNvPr id="2" name="Rectangle 1">
            <a:extLst>
              <a:ext uri="{FF2B5EF4-FFF2-40B4-BE49-F238E27FC236}">
                <a16:creationId xmlns:a16="http://schemas.microsoft.com/office/drawing/2014/main" id="{D737771B-48A0-3C67-EA52-CEB0DA7869E8}"/>
              </a:ext>
            </a:extLst>
          </p:cNvPr>
          <p:cNvSpPr/>
          <p:nvPr/>
        </p:nvSpPr>
        <p:spPr>
          <a:xfrm>
            <a:off x="1555335" y="2682563"/>
            <a:ext cx="247828" cy="3212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2"/>
          <p:cNvSpPr txBox="1">
            <a:spLocks noGrp="1"/>
          </p:cNvSpPr>
          <p:nvPr>
            <p:ph type="body" idx="4294967295"/>
          </p:nvPr>
        </p:nvSpPr>
        <p:spPr>
          <a:xfrm>
            <a:off x="457125" y="990206"/>
            <a:ext cx="8229600" cy="211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13E53"/>
              </a:buClr>
              <a:buSzPts val="3000"/>
              <a:buFont typeface="Georgia"/>
              <a:buNone/>
            </a:pPr>
            <a:r>
              <a:rPr lang="en-US" sz="1200" i="0" u="none" strike="noStrike" cap="none">
                <a:solidFill>
                  <a:srgbClr val="000000"/>
                </a:solidFill>
                <a:latin typeface="Arial"/>
                <a:ea typeface="Arial"/>
                <a:cs typeface="Arial"/>
                <a:sym typeface="Arial"/>
              </a:rPr>
              <a:t>Examine the Signal Level column in the Networks pane on Wi-Fi Inspector. You may be wondering why these decibel signals levels are represented as negative numbers. That’s a very good question!</a:t>
            </a:r>
            <a:endParaRPr sz="1200">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Georgia"/>
              <a:buNone/>
            </a:pPr>
            <a:endParaRPr sz="120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Arial"/>
              <a:buNone/>
            </a:pPr>
            <a:r>
              <a:rPr lang="en-US" sz="1200" i="0" u="none" strike="noStrike" cap="none">
                <a:solidFill>
                  <a:srgbClr val="000000"/>
                </a:solidFill>
                <a:latin typeface="Arial"/>
                <a:ea typeface="Arial"/>
                <a:cs typeface="Arial"/>
                <a:sym typeface="Arial"/>
              </a:rPr>
              <a:t>You don’t need to know the math involved in converting watts to decibels (it’s called a logarithmic transformation), but you do need to know two things</a:t>
            </a:r>
            <a:r>
              <a:rPr lang="en-US" sz="1200">
                <a:solidFill>
                  <a:srgbClr val="000000"/>
                </a:solidFill>
                <a:latin typeface="Arial"/>
                <a:ea typeface="Arial"/>
                <a:cs typeface="Arial"/>
                <a:sym typeface="Arial"/>
              </a:rPr>
              <a:t>:</a:t>
            </a:r>
            <a:r>
              <a:rPr lang="en-US" sz="1200" i="0" u="none" strike="noStrike" cap="none">
                <a:solidFill>
                  <a:srgbClr val="000000"/>
                </a:solidFill>
                <a:latin typeface="Arial"/>
                <a:ea typeface="Arial"/>
                <a:cs typeface="Arial"/>
                <a:sym typeface="Arial"/>
              </a:rPr>
              <a:t> </a:t>
            </a:r>
            <a:endParaRPr sz="120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Arial"/>
              <a:buNone/>
            </a:pPr>
            <a:endParaRPr sz="120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Arial"/>
              <a:buNone/>
            </a:pPr>
            <a:r>
              <a:rPr lang="en-US" sz="1200" i="0" u="none" strike="noStrike" cap="none">
                <a:solidFill>
                  <a:srgbClr val="000000"/>
                </a:solidFill>
                <a:latin typeface="Arial"/>
                <a:ea typeface="Arial"/>
                <a:cs typeface="Arial"/>
                <a:sym typeface="Arial"/>
              </a:rPr>
              <a:t>First, know that a receive signal level of </a:t>
            </a:r>
            <a:r>
              <a:rPr lang="en-US" sz="1200" b="1" i="0" u="none" strike="noStrike" cap="none">
                <a:solidFill>
                  <a:srgbClr val="000000"/>
                </a:solidFill>
                <a:latin typeface="Arial"/>
                <a:ea typeface="Arial"/>
                <a:cs typeface="Arial"/>
                <a:sym typeface="Arial"/>
              </a:rPr>
              <a:t>1 milliwatt is equal to 0 dBm</a:t>
            </a:r>
            <a:r>
              <a:rPr lang="en-US" sz="1200" i="0" u="none" strike="noStrike" cap="none">
                <a:solidFill>
                  <a:srgbClr val="000000"/>
                </a:solidFill>
                <a:latin typeface="Arial"/>
                <a:ea typeface="Arial"/>
                <a:cs typeface="Arial"/>
                <a:sym typeface="Arial"/>
              </a:rPr>
              <a:t>. Yes, that sounds a little confusing, you might think 0 dBm means there is no signal, but in this case, </a:t>
            </a:r>
            <a:r>
              <a:rPr lang="en-US" sz="1200">
                <a:solidFill>
                  <a:srgbClr val="000000"/>
                </a:solidFill>
                <a:latin typeface="Arial"/>
                <a:ea typeface="Arial"/>
                <a:cs typeface="Arial"/>
                <a:sym typeface="Arial"/>
              </a:rPr>
              <a:t>1</a:t>
            </a:r>
            <a:r>
              <a:rPr lang="en-US" sz="1200" i="0" u="none" strike="noStrike" cap="non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0</a:t>
            </a:r>
            <a:r>
              <a:rPr lang="en-US" sz="1200" i="0" u="none" strike="noStrike" cap="none">
                <a:solidFill>
                  <a:srgbClr val="000000"/>
                </a:solidFill>
                <a:latin typeface="Arial"/>
                <a:ea typeface="Arial"/>
                <a:cs typeface="Arial"/>
                <a:sym typeface="Arial"/>
              </a:rPr>
              <a:t>. If 1 milliwatt = 0 dBm, that means that </a:t>
            </a:r>
            <a:r>
              <a:rPr lang="en-US" sz="1200" b="1" i="0" u="none" strike="noStrike" cap="none">
                <a:solidFill>
                  <a:srgbClr val="000000"/>
                </a:solidFill>
                <a:latin typeface="Arial"/>
                <a:ea typeface="Arial"/>
                <a:cs typeface="Arial"/>
                <a:sym typeface="Arial"/>
              </a:rPr>
              <a:t>any received signal less than 1 milliwatt</a:t>
            </a:r>
            <a:r>
              <a:rPr lang="en-US" sz="1200" i="0" u="none" strike="noStrike" cap="none">
                <a:solidFill>
                  <a:srgbClr val="000000"/>
                </a:solidFill>
                <a:latin typeface="Arial"/>
                <a:ea typeface="Arial"/>
                <a:cs typeface="Arial"/>
                <a:sym typeface="Arial"/>
              </a:rPr>
              <a:t> will be represented in dBm as a negative number. </a:t>
            </a:r>
            <a:r>
              <a:rPr lang="en-US" sz="1200" b="1" i="0" u="none" strike="noStrike" cap="none">
                <a:solidFill>
                  <a:srgbClr val="000000"/>
                </a:solidFill>
                <a:latin typeface="Arial"/>
                <a:ea typeface="Arial"/>
                <a:cs typeface="Arial"/>
                <a:sym typeface="Arial"/>
              </a:rPr>
              <a:t>The higher the negative number, the weaker the signal.</a:t>
            </a:r>
            <a:r>
              <a:rPr lang="en-US" sz="1200" i="0" u="none" strike="noStrike" cap="none">
                <a:solidFill>
                  <a:srgbClr val="000000"/>
                </a:solidFill>
                <a:latin typeface="Arial"/>
                <a:ea typeface="Arial"/>
                <a:cs typeface="Arial"/>
                <a:sym typeface="Arial"/>
              </a:rPr>
              <a:t> All </a:t>
            </a:r>
            <a:r>
              <a:rPr lang="en-US" sz="1200">
                <a:solidFill>
                  <a:srgbClr val="000000"/>
                </a:solidFill>
                <a:latin typeface="Arial"/>
                <a:ea typeface="Arial"/>
                <a:cs typeface="Arial"/>
                <a:sym typeface="Arial"/>
              </a:rPr>
              <a:t>dBm measurements are a fraction of a milliwatt, that’s what the “m” stands for, decibels relative to 1 milliwatt.</a:t>
            </a:r>
            <a:endParaRPr sz="120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Arial"/>
              <a:buNone/>
            </a:pPr>
            <a:endParaRPr sz="120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Arial"/>
              <a:buNone/>
            </a:pPr>
            <a:r>
              <a:rPr lang="en-US" sz="1200" i="0" u="none" strike="noStrike" cap="none">
                <a:solidFill>
                  <a:srgbClr val="000000"/>
                </a:solidFill>
                <a:latin typeface="Arial"/>
                <a:ea typeface="Arial"/>
                <a:cs typeface="Arial"/>
                <a:sym typeface="Arial"/>
              </a:rPr>
              <a:t>Second, you should know the following rules of thumb about Wi-Fi signal levels</a:t>
            </a:r>
            <a:r>
              <a:rPr lang="en-US" sz="1200">
                <a:solidFill>
                  <a:srgbClr val="000000"/>
                </a:solidFill>
                <a:latin typeface="Arial"/>
                <a:ea typeface="Arial"/>
                <a:cs typeface="Arial"/>
                <a:sym typeface="Arial"/>
              </a:rPr>
              <a:t>:</a:t>
            </a:r>
            <a:endParaRPr sz="1200" i="0" u="none" strike="noStrike" cap="none">
              <a:solidFill>
                <a:srgbClr val="000000"/>
              </a:solidFill>
              <a:latin typeface="Arial"/>
              <a:ea typeface="Arial"/>
              <a:cs typeface="Arial"/>
              <a:sym typeface="Arial"/>
            </a:endParaRPr>
          </a:p>
        </p:txBody>
      </p:sp>
      <p:sp>
        <p:nvSpPr>
          <p:cNvPr id="164" name="Google Shape;164;p22"/>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i="0" u="none" strike="noStrike" cap="none">
                <a:solidFill>
                  <a:schemeClr val="dk2"/>
                </a:solidFill>
                <a:latin typeface="Verdana"/>
                <a:ea typeface="Verdana"/>
                <a:cs typeface="Verdana"/>
                <a:sym typeface="Verdana"/>
              </a:rPr>
              <a:t>Receive Signal Levels: Decibels</a:t>
            </a:r>
            <a:endParaRPr sz="3600" b="0" i="0" u="none" strike="noStrike" cap="none">
              <a:solidFill>
                <a:schemeClr val="dk2"/>
              </a:solidFill>
              <a:latin typeface="Georgia"/>
              <a:ea typeface="Georgia"/>
              <a:cs typeface="Georgia"/>
              <a:sym typeface="Georgia"/>
            </a:endParaRPr>
          </a:p>
        </p:txBody>
      </p:sp>
      <p:sp>
        <p:nvSpPr>
          <p:cNvPr id="165" name="Google Shape;165;p22"/>
          <p:cNvSpPr/>
          <p:nvPr/>
        </p:nvSpPr>
        <p:spPr>
          <a:xfrm>
            <a:off x="457200" y="3500750"/>
            <a:ext cx="4965900" cy="1581000"/>
          </a:xfrm>
          <a:prstGeom prst="rect">
            <a:avLst/>
          </a:prstGeom>
          <a:noFill/>
          <a:ln>
            <a:noFill/>
          </a:ln>
        </p:spPr>
        <p:txBody>
          <a:bodyPr spcFirstLastPara="1" wrap="square" lIns="91425" tIns="45700" rIns="91425" bIns="45700" anchor="t" anchorCtr="0">
            <a:noAutofit/>
          </a:bodyPr>
          <a:lstStyle/>
          <a:p>
            <a:pPr marL="342900" marR="0" lvl="0" indent="-330200" algn="l" defTabSz="914400" rtl="0" eaLnBrk="1" fontAlgn="auto" latinLnBrk="0" hangingPunct="1">
              <a:lnSpc>
                <a:spcPct val="100000"/>
              </a:lnSpc>
              <a:spcBef>
                <a:spcPts val="0"/>
              </a:spcBef>
              <a:spcAft>
                <a:spcPts val="0"/>
              </a:spcAft>
              <a:buClr>
                <a:srgbClr val="000000"/>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If the AP is in the same room as your computer, the received signal level will be about -30 to -40 dBm. </a:t>
            </a: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54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342900" marR="0" lvl="0" indent="-330200" algn="l" defTabSz="914400" rtl="0" eaLnBrk="1" fontAlgn="auto" latinLnBrk="0" hangingPunct="1">
              <a:lnSpc>
                <a:spcPct val="100000"/>
              </a:lnSpc>
              <a:spcBef>
                <a:spcPts val="0"/>
              </a:spcBef>
              <a:spcAft>
                <a:spcPts val="0"/>
              </a:spcAft>
              <a:buClr>
                <a:srgbClr val="000000"/>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Enterprise network engineers design networks with overlapping cells such that clients should never see a signal below -65 dBm.</a:t>
            </a: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54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a:p>
            <a:pPr marL="342900" marR="0" lvl="0" indent="-330200" algn="l" defTabSz="914400" rtl="0" eaLnBrk="1" fontAlgn="auto" latinLnBrk="0" hangingPunct="1">
              <a:lnSpc>
                <a:spcPct val="100000"/>
              </a:lnSpc>
              <a:spcBef>
                <a:spcPts val="0"/>
              </a:spcBef>
              <a:spcAft>
                <a:spcPts val="0"/>
              </a:spcAft>
              <a:buClr>
                <a:srgbClr val="000000"/>
              </a:buClr>
              <a:buSzPts val="12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A signal level below -80 dBm will result in an inability to connect to the AP or intermittent disconnects. </a:t>
            </a:r>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66" name="Google Shape;166;p22"/>
          <p:cNvPicPr preferRelativeResize="0"/>
          <p:nvPr/>
        </p:nvPicPr>
        <p:blipFill rotWithShape="1">
          <a:blip r:embed="rId3">
            <a:alphaModFix/>
          </a:blip>
          <a:srcRect/>
          <a:stretch/>
        </p:blipFill>
        <p:spPr>
          <a:xfrm>
            <a:off x="5616849" y="3551299"/>
            <a:ext cx="3207475" cy="127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25"/>
          <p:cNvSpPr txBox="1">
            <a:spLocks noGrp="1"/>
          </p:cNvSpPr>
          <p:nvPr>
            <p:ph type="body" idx="4294967295"/>
          </p:nvPr>
        </p:nvSpPr>
        <p:spPr>
          <a:xfrm>
            <a:off x="457125" y="990206"/>
            <a:ext cx="8229600" cy="144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13E53"/>
              </a:buClr>
              <a:buSzPts val="3000"/>
              <a:buFont typeface="Georgia"/>
              <a:buNone/>
            </a:pPr>
            <a:r>
              <a:rPr lang="en-US" sz="1200" dirty="0">
                <a:solidFill>
                  <a:srgbClr val="000000"/>
                </a:solidFill>
                <a:latin typeface="Arial"/>
                <a:ea typeface="Arial"/>
                <a:cs typeface="Arial"/>
                <a:sym typeface="Arial"/>
              </a:rPr>
              <a:t>Turn your focus back to Wi-Fi Inspector and e</a:t>
            </a:r>
            <a:r>
              <a:rPr lang="en-US" sz="1200" i="0" u="none" strike="noStrike" cap="none" dirty="0">
                <a:solidFill>
                  <a:srgbClr val="000000"/>
                </a:solidFill>
                <a:latin typeface="Arial"/>
                <a:ea typeface="Arial"/>
                <a:cs typeface="Arial"/>
                <a:sym typeface="Arial"/>
              </a:rPr>
              <a:t>xamine the Channel and Frequency columns. The frequency column shows the center frequency for the channel </a:t>
            </a:r>
            <a:r>
              <a:rPr lang="en-US" sz="1200" dirty="0">
                <a:solidFill>
                  <a:srgbClr val="000000"/>
                </a:solidFill>
                <a:latin typeface="Arial"/>
                <a:ea typeface="Arial"/>
                <a:cs typeface="Arial"/>
                <a:sym typeface="Arial"/>
              </a:rPr>
              <a:t>displayed </a:t>
            </a:r>
            <a:r>
              <a:rPr lang="en-US" sz="1200" i="0" u="none" strike="noStrike" cap="none" dirty="0">
                <a:solidFill>
                  <a:srgbClr val="000000"/>
                </a:solidFill>
                <a:latin typeface="Arial"/>
                <a:ea typeface="Arial"/>
                <a:cs typeface="Arial"/>
                <a:sym typeface="Arial"/>
              </a:rPr>
              <a:t>on that row. Focus your attention on the Channel column.</a:t>
            </a:r>
            <a:endParaRPr sz="1200" dirty="0">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Georgia"/>
              <a:buNone/>
            </a:pPr>
            <a:endParaRPr sz="12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113E53"/>
              </a:buClr>
              <a:buSzPts val="3000"/>
              <a:buFont typeface="Georgia"/>
              <a:buNone/>
            </a:pPr>
            <a:r>
              <a:rPr lang="en-US" sz="1200" i="0" u="none" strike="noStrike" cap="none" dirty="0">
                <a:solidFill>
                  <a:srgbClr val="000000"/>
                </a:solidFill>
                <a:latin typeface="Arial"/>
                <a:ea typeface="Arial"/>
                <a:cs typeface="Arial"/>
                <a:sym typeface="Arial"/>
              </a:rPr>
              <a:t>First, recall that the only available non-overlapping channels in the 2.4 GHz band are 1, 6, and 11. If you ever see a channel number between 1 and 11 that is not 1, 6, or 11, you have a potential problem. When a channel other than 1,6, or 11 is used, you are vulnerable to a nasty form of interference known as </a:t>
            </a:r>
            <a:r>
              <a:rPr lang="en-US" sz="1200" b="1" i="0" u="none" strike="noStrike" cap="none" dirty="0">
                <a:solidFill>
                  <a:srgbClr val="000000"/>
                </a:solidFill>
                <a:latin typeface="Arial"/>
                <a:ea typeface="Arial"/>
                <a:cs typeface="Arial"/>
                <a:sym typeface="Arial"/>
              </a:rPr>
              <a:t>adjacent channel interference</a:t>
            </a:r>
            <a:r>
              <a:rPr lang="en-US" sz="1200" i="0" u="none" strike="noStrike" cap="none" dirty="0">
                <a:solidFill>
                  <a:srgbClr val="000000"/>
                </a:solidFill>
                <a:latin typeface="Arial"/>
                <a:ea typeface="Arial"/>
                <a:cs typeface="Arial"/>
                <a:sym typeface="Arial"/>
              </a:rPr>
              <a:t>. Note in the figure below that the Bains network is configured to use Channel 2. Bob Bain is a good </a:t>
            </a:r>
            <a:r>
              <a:rPr lang="en-US" sz="1200" dirty="0">
                <a:solidFill>
                  <a:srgbClr val="000000"/>
                </a:solidFill>
                <a:latin typeface="Arial"/>
                <a:ea typeface="Arial"/>
                <a:cs typeface="Arial"/>
                <a:sym typeface="Arial"/>
              </a:rPr>
              <a:t>dentist, but he didn’t</a:t>
            </a:r>
            <a:r>
              <a:rPr lang="en-US" sz="1200" i="0" u="none" strike="noStrike" cap="none" dirty="0">
                <a:solidFill>
                  <a:srgbClr val="000000"/>
                </a:solidFill>
                <a:latin typeface="Arial"/>
                <a:ea typeface="Arial"/>
                <a:cs typeface="Arial"/>
                <a:sym typeface="Arial"/>
              </a:rPr>
              <a:t> take IST 233</a:t>
            </a:r>
            <a:r>
              <a:rPr lang="en-US" sz="1200" dirty="0">
                <a:solidFill>
                  <a:srgbClr val="000000"/>
                </a:solidFill>
                <a:latin typeface="Arial"/>
                <a:ea typeface="Arial"/>
                <a:cs typeface="Arial"/>
                <a:sym typeface="Arial"/>
              </a:rPr>
              <a:t>!</a:t>
            </a:r>
            <a:r>
              <a:rPr lang="en-US" sz="1200" i="0" u="none" strike="noStrike" cap="none" dirty="0">
                <a:solidFill>
                  <a:srgbClr val="000000"/>
                </a:solidFill>
                <a:latin typeface="Arial"/>
                <a:ea typeface="Arial"/>
                <a:cs typeface="Arial"/>
                <a:sym typeface="Arial"/>
              </a:rPr>
              <a:t> But there’s some good news to report. Since their signal level is very low, it won’t have much impact on other networks running on Channels 1 and 6, even though the channels overlap. Just like you can ignore whispers across a large room, </a:t>
            </a:r>
            <a:r>
              <a:rPr lang="en-US" sz="1200" dirty="0">
                <a:solidFill>
                  <a:srgbClr val="000000"/>
                </a:solidFill>
                <a:latin typeface="Arial"/>
                <a:ea typeface="Arial"/>
                <a:cs typeface="Arial"/>
                <a:sym typeface="Arial"/>
              </a:rPr>
              <a:t>AP’s can also ignore very low signal levels.</a:t>
            </a:r>
            <a:endParaRPr sz="1200" i="0" u="none" strike="noStrike" cap="none" dirty="0">
              <a:solidFill>
                <a:srgbClr val="000000"/>
              </a:solidFill>
              <a:latin typeface="Arial"/>
              <a:ea typeface="Arial"/>
              <a:cs typeface="Arial"/>
              <a:sym typeface="Arial"/>
            </a:endParaRPr>
          </a:p>
        </p:txBody>
      </p:sp>
      <p:sp>
        <p:nvSpPr>
          <p:cNvPr id="186" name="Google Shape;186;p25"/>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i="0" u="none" strike="noStrike" cap="none">
                <a:solidFill>
                  <a:schemeClr val="dk2"/>
                </a:solidFill>
                <a:latin typeface="Verdana"/>
                <a:ea typeface="Verdana"/>
                <a:cs typeface="Verdana"/>
                <a:sym typeface="Verdana"/>
              </a:rPr>
              <a:t>Channels in Wi-Fi Inspector</a:t>
            </a:r>
            <a:endParaRPr sz="3600" b="0" i="0" u="none" strike="noStrike" cap="none">
              <a:solidFill>
                <a:schemeClr val="dk2"/>
              </a:solidFill>
              <a:latin typeface="Georgia"/>
              <a:ea typeface="Georgia"/>
              <a:cs typeface="Georgia"/>
              <a:sym typeface="Georgia"/>
            </a:endParaRPr>
          </a:p>
        </p:txBody>
      </p:sp>
      <p:sp>
        <p:nvSpPr>
          <p:cNvPr id="187" name="Google Shape;187;p25"/>
          <p:cNvSpPr txBox="1"/>
          <p:nvPr/>
        </p:nvSpPr>
        <p:spPr>
          <a:xfrm>
            <a:off x="457125" y="2937138"/>
            <a:ext cx="3368100" cy="2103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Second, note the 5GHz channels used on this network. When Wi-Fi Inspector lists two channels (149 and 153), that means a specific SSID is using </a:t>
            </a: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channel bonding</a:t>
            </a: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 to combine 2 20 MHz channels into a single 40 MHz channel.</a:t>
            </a: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If you are wondering why so many SSIDs are using the same channel, the answer is that the network shown is a Google Wi-Fi </a:t>
            </a:r>
            <a:r>
              <a:rPr kumimoji="0" lang="en-US" sz="1200" b="1" i="0" u="none" strike="noStrike" kern="0" cap="none" spc="0" normalizeH="0" baseline="0" noProof="0">
                <a:ln>
                  <a:noFill/>
                </a:ln>
                <a:solidFill>
                  <a:srgbClr val="000000"/>
                </a:solidFill>
                <a:effectLst/>
                <a:uLnTx/>
                <a:uFillTx/>
                <a:latin typeface="Arial"/>
                <a:ea typeface="Arial"/>
                <a:cs typeface="Arial"/>
                <a:sym typeface="Arial"/>
              </a:rPr>
              <a:t>mesh network</a:t>
            </a:r>
            <a:r>
              <a:rPr kumimoji="0" lang="en-US" sz="1200" b="0" i="0" u="none" strike="noStrike" kern="0" cap="none" spc="0" normalizeH="0" baseline="0" noProof="0">
                <a:ln>
                  <a:noFill/>
                </a:ln>
                <a:solidFill>
                  <a:srgbClr val="000000"/>
                </a:solidFill>
                <a:effectLst/>
                <a:uLnTx/>
                <a:uFillTx/>
                <a:latin typeface="Arial"/>
                <a:cs typeface="Arial"/>
                <a:sym typeface="Arial"/>
              </a:rPr>
              <a:t>, which has some advanced features.</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2" name="Picture 1">
            <a:extLst>
              <a:ext uri="{FF2B5EF4-FFF2-40B4-BE49-F238E27FC236}">
                <a16:creationId xmlns:a16="http://schemas.microsoft.com/office/drawing/2014/main" id="{F5C3F070-CE4B-E7C8-8CFA-F9E043935AF6}"/>
              </a:ext>
            </a:extLst>
          </p:cNvPr>
          <p:cNvPicPr>
            <a:picLocks noChangeAspect="1"/>
          </p:cNvPicPr>
          <p:nvPr/>
        </p:nvPicPr>
        <p:blipFill>
          <a:blip r:embed="rId3"/>
          <a:stretch>
            <a:fillRect/>
          </a:stretch>
        </p:blipFill>
        <p:spPr>
          <a:xfrm>
            <a:off x="4213077" y="2977292"/>
            <a:ext cx="4700186" cy="18820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6" name="Google Shape;186;p25"/>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i="0" u="none" strike="noStrike" cap="none">
                <a:solidFill>
                  <a:schemeClr val="dk2"/>
                </a:solidFill>
                <a:latin typeface="Verdana"/>
                <a:ea typeface="Verdana"/>
                <a:cs typeface="Verdana"/>
                <a:sym typeface="Verdana"/>
              </a:rPr>
              <a:t>Analyzing Your Wi-Fi Network</a:t>
            </a:r>
            <a:endParaRPr sz="3600" b="0" i="0" u="none" strike="noStrike" cap="none">
              <a:solidFill>
                <a:schemeClr val="dk2"/>
              </a:solidFill>
              <a:latin typeface="Georgia"/>
              <a:ea typeface="Georgia"/>
              <a:cs typeface="Georgia"/>
              <a:sym typeface="Georgia"/>
            </a:endParaRPr>
          </a:p>
        </p:txBody>
      </p:sp>
      <p:sp>
        <p:nvSpPr>
          <p:cNvPr id="187" name="Google Shape;187;p25"/>
          <p:cNvSpPr txBox="1"/>
          <p:nvPr/>
        </p:nvSpPr>
        <p:spPr>
          <a:xfrm>
            <a:off x="375225" y="1144056"/>
            <a:ext cx="3368100" cy="3727982"/>
          </a:xfrm>
          <a:prstGeom prst="rect">
            <a:avLst/>
          </a:prstGeom>
          <a:noFill/>
          <a:ln>
            <a:noFill/>
          </a:ln>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Click on Show All (if already not selected)</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200" b="1" dirty="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Arial"/>
                <a:cs typeface="Arial"/>
                <a:sym typeface="Arial"/>
              </a:rPr>
              <a:t>Open Notepad and answer these questions:</a:t>
            </a:r>
            <a:endParaRPr lang="en-US" sz="1200" b="1" dirty="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200" b="1" dirty="0"/>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sz="1200" dirty="0"/>
              <a:t>What channel is used by the SSID you are connected to?</a:t>
            </a: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US" sz="1200" dirty="0"/>
              <a:t>What is the signal strength of the SSID you are connected to?</a:t>
            </a:r>
          </a:p>
          <a:p>
            <a:pPr marL="228600" indent="-228600">
              <a:buFont typeface="+mj-lt"/>
              <a:buAutoNum type="arabicPeriod"/>
              <a:defRPr/>
            </a:pPr>
            <a:r>
              <a:rPr lang="en-US" sz="1200" dirty="0"/>
              <a:t>What is the Wi-Fi Mode used by the SSID you are connected to?</a:t>
            </a:r>
          </a:p>
          <a:p>
            <a:pPr marL="228600" indent="-228600">
              <a:buFont typeface="+mj-lt"/>
              <a:buAutoNum type="arabicPeriod"/>
              <a:defRPr/>
            </a:pPr>
            <a:r>
              <a:rPr lang="en-US" sz="1200" dirty="0"/>
              <a:t>For the top 4 SSIDs, mention the frequency band used by each of them (2.4 GHz or 5 GHz) </a:t>
            </a:r>
          </a:p>
          <a:p>
            <a:pPr marL="228600" indent="-228600">
              <a:buFont typeface="+mj-lt"/>
              <a:buAutoNum type="arabicPeriod"/>
              <a:defRPr/>
            </a:pPr>
            <a:r>
              <a:rPr lang="en-US" sz="1200" dirty="0"/>
              <a:t>Write two advantages of using 5 GHz over 2.4 GHz.</a:t>
            </a:r>
          </a:p>
          <a:p>
            <a:pPr marL="228600" indent="-228600">
              <a:buFont typeface="+mj-lt"/>
              <a:buAutoNum type="arabicPeriod"/>
              <a:defRPr/>
            </a:pPr>
            <a:r>
              <a:rPr lang="en-US" sz="1200" dirty="0"/>
              <a:t>Write two advantages of using 2.4 GHz over 5 GHz.</a:t>
            </a:r>
          </a:p>
          <a:p>
            <a:pPr marL="228600" indent="-228600">
              <a:buFont typeface="+mj-lt"/>
              <a:buAutoNum type="arabicPeriod"/>
              <a:defRPr/>
            </a:pPr>
            <a:endParaRPr lang="en-US" sz="1200" b="1" dirty="0"/>
          </a:p>
          <a:p>
            <a:pPr marL="228600" indent="-228600">
              <a:buFont typeface="+mj-lt"/>
              <a:buAutoNum type="arabicPeriod"/>
              <a:defRPr/>
            </a:pPr>
            <a:endParaRPr lang="en-US" sz="1200" b="1" dirty="0"/>
          </a:p>
          <a:p>
            <a:pPr marL="228600" indent="-228600">
              <a:buFont typeface="+mj-lt"/>
              <a:buAutoNum type="arabicPeriod"/>
              <a:defRPr/>
            </a:pPr>
            <a:endParaRPr lang="en-US" sz="1200" b="1" dirty="0"/>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1200" b="1" dirty="0"/>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1200" b="1" dirty="0"/>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sz="1200" b="1"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548EED9C-8DD5-469A-8E8A-731D3092437E}"/>
              </a:ext>
            </a:extLst>
          </p:cNvPr>
          <p:cNvPicPr>
            <a:picLocks noChangeAspect="1"/>
          </p:cNvPicPr>
          <p:nvPr/>
        </p:nvPicPr>
        <p:blipFill rotWithShape="1">
          <a:blip r:embed="rId3"/>
          <a:srcRect r="547" b="6250"/>
          <a:stretch/>
        </p:blipFill>
        <p:spPr>
          <a:xfrm>
            <a:off x="3743325" y="1414659"/>
            <a:ext cx="5307806" cy="2814430"/>
          </a:xfrm>
          <a:prstGeom prst="rect">
            <a:avLst/>
          </a:prstGeom>
        </p:spPr>
      </p:pic>
      <p:sp>
        <p:nvSpPr>
          <p:cNvPr id="2" name="Rectangle 1">
            <a:extLst>
              <a:ext uri="{FF2B5EF4-FFF2-40B4-BE49-F238E27FC236}">
                <a16:creationId xmlns:a16="http://schemas.microsoft.com/office/drawing/2014/main" id="{7ACBB4FC-417C-2A56-72A8-A697C3564B3C}"/>
              </a:ext>
            </a:extLst>
          </p:cNvPr>
          <p:cNvSpPr/>
          <p:nvPr/>
        </p:nvSpPr>
        <p:spPr>
          <a:xfrm>
            <a:off x="4631821" y="1571610"/>
            <a:ext cx="247828" cy="3212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08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body" idx="4294967295"/>
          </p:nvPr>
        </p:nvSpPr>
        <p:spPr>
          <a:xfrm>
            <a:off x="457199" y="1650206"/>
            <a:ext cx="8333700" cy="322944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3000"/>
              <a:buFont typeface="Arial"/>
              <a:buNone/>
            </a:pPr>
            <a:r>
              <a:rPr lang="en-US" sz="3200" b="0" i="0" u="none" strike="noStrike" cap="none" dirty="0">
                <a:solidFill>
                  <a:srgbClr val="000000"/>
                </a:solidFill>
                <a:latin typeface="Arial"/>
                <a:ea typeface="Arial"/>
                <a:cs typeface="Arial"/>
                <a:sym typeface="Arial"/>
              </a:rPr>
              <a:t>Report your progress to one </a:t>
            </a:r>
            <a:r>
              <a:rPr lang="en-US" sz="3200" dirty="0">
                <a:solidFill>
                  <a:srgbClr val="000000"/>
                </a:solidFill>
                <a:latin typeface="Arial"/>
                <a:ea typeface="Arial"/>
                <a:cs typeface="Arial"/>
                <a:sym typeface="Arial"/>
              </a:rPr>
              <a:t>of the </a:t>
            </a:r>
            <a:r>
              <a:rPr lang="en-US" sz="3200" dirty="0" err="1">
                <a:solidFill>
                  <a:srgbClr val="000000"/>
                </a:solidFill>
                <a:latin typeface="Arial"/>
                <a:ea typeface="Arial"/>
                <a:cs typeface="Arial"/>
                <a:sym typeface="Arial"/>
              </a:rPr>
              <a:t>TAs.</a:t>
            </a:r>
            <a:endParaRPr sz="3200" b="0" i="0" u="none" strike="noStrike" cap="none" dirty="0">
              <a:solidFill>
                <a:srgbClr val="000000"/>
              </a:solidFill>
              <a:latin typeface="Arial"/>
              <a:ea typeface="Arial"/>
              <a:cs typeface="Arial"/>
              <a:sym typeface="Arial"/>
            </a:endParaRPr>
          </a:p>
        </p:txBody>
      </p:sp>
      <p:sp>
        <p:nvSpPr>
          <p:cNvPr id="112" name="Google Shape;112;p16"/>
          <p:cNvSpPr txBox="1">
            <a:spLocks noGrp="1"/>
          </p:cNvSpPr>
          <p:nvPr>
            <p:ph type="title" idx="4294967295"/>
          </p:nvPr>
        </p:nvSpPr>
        <p:spPr>
          <a:xfrm>
            <a:off x="457199" y="135213"/>
            <a:ext cx="8229600" cy="855000"/>
          </a:xfrm>
          <a:prstGeom prst="rect">
            <a:avLst/>
          </a:prstGeom>
          <a:solidFill>
            <a:srgbClr val="F14C2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600" b="1" i="0" u="none" strike="noStrike" cap="none">
                <a:solidFill>
                  <a:srgbClr val="FFFFFF"/>
                </a:solidFill>
                <a:latin typeface="Verdana"/>
                <a:ea typeface="Verdana"/>
                <a:cs typeface="Verdana"/>
                <a:sym typeface="Verdana"/>
              </a:rPr>
              <a:t>Lab Check #2</a:t>
            </a:r>
            <a:endParaRPr sz="3600" b="0" i="0" u="none" strike="noStrike" cap="none">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4132355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7"/>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1828800" marR="0" lvl="0" indent="-228600" algn="r" rtl="0">
              <a:lnSpc>
                <a:spcPct val="100000"/>
              </a:lnSpc>
              <a:spcBef>
                <a:spcPts val="0"/>
              </a:spcBef>
              <a:spcAft>
                <a:spcPts val="0"/>
              </a:spcAft>
              <a:buClr>
                <a:srgbClr val="113E53"/>
              </a:buClr>
              <a:buSzPts val="1400"/>
              <a:buFont typeface="Georgia"/>
              <a:buNone/>
            </a:pPr>
            <a:r>
              <a:rPr lang="en-US" sz="3600" b="1" i="0" u="none" strike="noStrike" cap="none">
                <a:solidFill>
                  <a:srgbClr val="113E53"/>
                </a:solidFill>
                <a:latin typeface="Verdana"/>
                <a:ea typeface="Verdana"/>
                <a:cs typeface="Verdana"/>
                <a:sym typeface="Verdana"/>
              </a:rPr>
              <a:t>Ethernet Speed Test</a:t>
            </a:r>
            <a:endParaRPr sz="3600" b="0" i="0" u="none" strike="noStrike" cap="none">
              <a:solidFill>
                <a:schemeClr val="dk2"/>
              </a:solidFill>
              <a:latin typeface="Georgia"/>
              <a:ea typeface="Georgia"/>
              <a:cs typeface="Georgia"/>
              <a:sym typeface="Georgia"/>
            </a:endParaRPr>
          </a:p>
        </p:txBody>
      </p:sp>
      <p:sp>
        <p:nvSpPr>
          <p:cNvPr id="118" name="Google Shape;118;p17"/>
          <p:cNvSpPr txBox="1">
            <a:spLocks noGrp="1"/>
          </p:cNvSpPr>
          <p:nvPr>
            <p:ph type="body" idx="4294967295"/>
          </p:nvPr>
        </p:nvSpPr>
        <p:spPr>
          <a:xfrm>
            <a:off x="457200" y="1086037"/>
            <a:ext cx="8229600" cy="3807431"/>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600" dirty="0">
                <a:solidFill>
                  <a:srgbClr val="000000"/>
                </a:solidFill>
                <a:latin typeface="Arial"/>
                <a:ea typeface="Arial"/>
                <a:cs typeface="Arial"/>
                <a:sym typeface="Arial"/>
              </a:rPr>
              <a:t>When compared to Wi-Fi, </a:t>
            </a:r>
            <a:r>
              <a:rPr lang="en-US" sz="1600" b="0" i="0" u="none" strike="noStrike" cap="none" dirty="0">
                <a:solidFill>
                  <a:srgbClr val="000000"/>
                </a:solidFill>
                <a:latin typeface="Arial"/>
                <a:ea typeface="Arial"/>
                <a:cs typeface="Arial"/>
                <a:sym typeface="Arial"/>
              </a:rPr>
              <a:t>Ethernet has very low protocol overhead. There aren't as many header fields as possible in Ethernet frames, and unlike Wi-Fi, transmitted frames do not require acknowledgements (ACKs) from the receiver. Because Ethernet overhead is so low, we expect application throughput (e.g., the speed you can transfer a file) to be fairly close to its data rate (aka, rated speed).</a:t>
            </a:r>
            <a:endParaRPr sz="3000" b="0" i="0" u="none" strike="noStrike" cap="none" dirty="0">
              <a:solidFill>
                <a:schemeClr val="dk2"/>
              </a:solidFill>
              <a:latin typeface="Georgia"/>
              <a:ea typeface="Georgia"/>
              <a:cs typeface="Georgia"/>
              <a:sym typeface="Georgia"/>
            </a:endParaRPr>
          </a:p>
          <a:p>
            <a:pPr marL="0" marR="0" lvl="0" indent="0" algn="l" rtl="0">
              <a:lnSpc>
                <a:spcPct val="115000"/>
              </a:lnSpc>
              <a:spcBef>
                <a:spcPts val="0"/>
              </a:spcBef>
              <a:spcAft>
                <a:spcPts val="0"/>
              </a:spcAft>
              <a:buClr>
                <a:schemeClr val="dk2"/>
              </a:buClr>
              <a:buSzPts val="3000"/>
              <a:buFont typeface="Arial"/>
              <a:buNone/>
            </a:pPr>
            <a:endParaRPr sz="16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r>
              <a:rPr lang="en-US" sz="1600" dirty="0">
                <a:solidFill>
                  <a:srgbClr val="000000"/>
                </a:solidFill>
                <a:latin typeface="Arial"/>
                <a:ea typeface="Arial"/>
                <a:cs typeface="Arial"/>
                <a:sym typeface="Arial"/>
              </a:rPr>
              <a:t>In this lab, Your</a:t>
            </a:r>
            <a:r>
              <a:rPr lang="en-US" sz="1600" b="0" i="0" u="none" strike="noStrike" cap="none" dirty="0">
                <a:solidFill>
                  <a:srgbClr val="000000"/>
                </a:solidFill>
                <a:latin typeface="Arial"/>
                <a:ea typeface="Arial"/>
                <a:cs typeface="Arial"/>
                <a:sym typeface="Arial"/>
              </a:rPr>
              <a:t> goal is to perform a throughput test using Tamosoft TT and use the results to calculate the efficiency of Ethernet, what is sometimes called the </a:t>
            </a:r>
            <a:r>
              <a:rPr lang="en-US" sz="1600" b="1" i="0" u="none" strike="noStrike" cap="none" dirty="0">
                <a:solidFill>
                  <a:srgbClr val="000000"/>
                </a:solidFill>
                <a:latin typeface="Arial"/>
                <a:ea typeface="Arial"/>
                <a:cs typeface="Arial"/>
                <a:sym typeface="Arial"/>
              </a:rPr>
              <a:t>Throughput-to-Data Rate</a:t>
            </a:r>
            <a:r>
              <a:rPr lang="en-US" sz="1600" b="0" i="0" u="none" strike="noStrike" cap="none" dirty="0">
                <a:solidFill>
                  <a:srgbClr val="000000"/>
                </a:solidFill>
                <a:latin typeface="Arial"/>
                <a:ea typeface="Arial"/>
                <a:cs typeface="Arial"/>
                <a:sym typeface="Arial"/>
              </a:rPr>
              <a:t> ratio. The reason we use Tamosoft TT rather than Speedtest is because TT allows us to conduct controlled and repeatable tests of LAN performance without having to worry about Internet congestion. </a:t>
            </a:r>
            <a:endParaRPr lang="en-US" sz="3000" b="0" i="0" u="none" strike="noStrike" cap="none" dirty="0">
              <a:solidFill>
                <a:schemeClr val="dk2"/>
              </a:solidFill>
              <a:latin typeface="Georgia"/>
              <a:ea typeface="Georgia"/>
              <a:cs typeface="Georgia"/>
              <a:sym typeface="Georgia"/>
            </a:endParaRPr>
          </a:p>
          <a:p>
            <a:pPr marL="0" marR="0" lvl="0" indent="0" algn="l" rtl="0">
              <a:lnSpc>
                <a:spcPct val="115000"/>
              </a:lnSpc>
              <a:spcBef>
                <a:spcPts val="0"/>
              </a:spcBef>
              <a:spcAft>
                <a:spcPts val="0"/>
              </a:spcAft>
              <a:buClr>
                <a:schemeClr val="dk2"/>
              </a:buClr>
              <a:buSzPts val="3000"/>
              <a:buFont typeface="Arial"/>
              <a:buNone/>
            </a:pPr>
            <a:endParaRPr sz="16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3000" b="0" i="0" u="none" strike="noStrike" cap="none" dirty="0">
              <a:solidFill>
                <a:schemeClr val="dk2"/>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28"/>
          <p:cNvSpPr txBox="1">
            <a:spLocks noGrp="1"/>
          </p:cNvSpPr>
          <p:nvPr>
            <p:ph type="body" idx="4294967295"/>
          </p:nvPr>
        </p:nvSpPr>
        <p:spPr>
          <a:xfrm>
            <a:off x="457200" y="3007827"/>
            <a:ext cx="6158100" cy="234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13E53"/>
              </a:buClr>
              <a:buSzPts val="3000"/>
              <a:buFont typeface="Georgia"/>
              <a:buNone/>
            </a:pPr>
            <a:r>
              <a:rPr lang="en-US" sz="1400" b="1" dirty="0">
                <a:solidFill>
                  <a:srgbClr val="000000"/>
                </a:solidFill>
                <a:latin typeface="Arial"/>
                <a:ea typeface="Arial"/>
                <a:cs typeface="Arial"/>
                <a:sym typeface="Arial"/>
              </a:rPr>
              <a:t>Mac OS:</a:t>
            </a:r>
            <a:endParaRPr sz="1400" b="1"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hlinkClick r:id="rId3"/>
              </a:rPr>
              <a:t>Click Here</a:t>
            </a:r>
            <a:r>
              <a:rPr lang="en-US" sz="1400" dirty="0">
                <a:solidFill>
                  <a:srgbClr val="000000"/>
                </a:solidFill>
                <a:latin typeface="Arial"/>
                <a:ea typeface="Arial"/>
                <a:cs typeface="Arial"/>
                <a:sym typeface="Arial"/>
              </a:rPr>
              <a:t> for </a:t>
            </a:r>
            <a:r>
              <a:rPr lang="en-US" sz="1400" b="1" dirty="0">
                <a:solidFill>
                  <a:srgbClr val="000000"/>
                </a:solidFill>
                <a:latin typeface="Arial"/>
                <a:ea typeface="Arial"/>
                <a:cs typeface="Arial"/>
                <a:sym typeface="Arial"/>
              </a:rPr>
              <a:t>Tamosoft Throughput Test Mac OS X</a:t>
            </a:r>
            <a:r>
              <a:rPr lang="en-US" sz="1400" dirty="0">
                <a:solidFill>
                  <a:srgbClr val="000000"/>
                </a:solidFill>
                <a:latin typeface="Arial"/>
                <a:ea typeface="Arial"/>
                <a:cs typeface="Arial"/>
                <a:sym typeface="Arial"/>
              </a:rPr>
              <a:t>. It will take you to a Google Drive link.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Then click </a:t>
            </a:r>
            <a:r>
              <a:rPr lang="en-US" sz="1400" b="1" dirty="0">
                <a:solidFill>
                  <a:srgbClr val="000000"/>
                </a:solidFill>
                <a:latin typeface="Arial"/>
                <a:ea typeface="Arial"/>
                <a:cs typeface="Arial"/>
                <a:sym typeface="Arial"/>
              </a:rPr>
              <a:t>Download</a:t>
            </a:r>
            <a:r>
              <a:rPr lang="en-US" sz="1400" dirty="0">
                <a:solidFill>
                  <a:srgbClr val="000000"/>
                </a:solidFill>
                <a:latin typeface="Arial"/>
                <a:ea typeface="Arial"/>
                <a:cs typeface="Arial"/>
                <a:sym typeface="Arial"/>
              </a:rPr>
              <a:t>.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Open </a:t>
            </a:r>
            <a:r>
              <a:rPr lang="en-US" sz="1400" b="1" dirty="0">
                <a:solidFill>
                  <a:srgbClr val="000000"/>
                </a:solidFill>
                <a:latin typeface="Arial"/>
                <a:ea typeface="Arial"/>
                <a:cs typeface="Arial"/>
                <a:sym typeface="Arial"/>
              </a:rPr>
              <a:t>Tamosoft TT for OS </a:t>
            </a:r>
            <a:r>
              <a:rPr lang="en-US" sz="1400" b="1" dirty="0" err="1">
                <a:solidFill>
                  <a:srgbClr val="000000"/>
                </a:solidFill>
                <a:latin typeface="Arial"/>
                <a:ea typeface="Arial"/>
                <a:cs typeface="Arial"/>
                <a:sym typeface="Arial"/>
              </a:rPr>
              <a:t>X.dmg</a:t>
            </a:r>
            <a:r>
              <a:rPr lang="en-US" sz="1400" dirty="0">
                <a:solidFill>
                  <a:srgbClr val="000000"/>
                </a:solidFill>
                <a:latin typeface="Arial"/>
                <a:ea typeface="Arial"/>
                <a:cs typeface="Arial"/>
                <a:sym typeface="Arial"/>
              </a:rPr>
              <a:t> from your downloads.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Click </a:t>
            </a:r>
            <a:r>
              <a:rPr lang="en-US" sz="1400" b="1" dirty="0">
                <a:solidFill>
                  <a:srgbClr val="000000"/>
                </a:solidFill>
                <a:latin typeface="Arial"/>
                <a:ea typeface="Arial"/>
                <a:cs typeface="Arial"/>
                <a:sym typeface="Arial"/>
              </a:rPr>
              <a:t>Agree</a:t>
            </a:r>
            <a:r>
              <a:rPr lang="en-US" sz="1400" dirty="0">
                <a:solidFill>
                  <a:srgbClr val="000000"/>
                </a:solidFill>
                <a:latin typeface="Arial"/>
                <a:ea typeface="Arial"/>
                <a:cs typeface="Arial"/>
                <a:sym typeface="Arial"/>
              </a:rPr>
              <a:t> in the dialog box that pops up.</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Now drag both </a:t>
            </a:r>
            <a:r>
              <a:rPr lang="en-US" sz="1400" b="1" dirty="0">
                <a:solidFill>
                  <a:srgbClr val="000000"/>
                </a:solidFill>
                <a:latin typeface="Arial"/>
                <a:ea typeface="Arial"/>
                <a:cs typeface="Arial"/>
                <a:sym typeface="Arial"/>
              </a:rPr>
              <a:t>TT Client</a:t>
            </a:r>
            <a:r>
              <a:rPr lang="en-US" sz="1400" dirty="0">
                <a:solidFill>
                  <a:srgbClr val="000000"/>
                </a:solidFill>
                <a:latin typeface="Arial"/>
                <a:ea typeface="Arial"/>
                <a:cs typeface="Arial"/>
                <a:sym typeface="Arial"/>
              </a:rPr>
              <a:t> and </a:t>
            </a:r>
            <a:r>
              <a:rPr lang="en-US" sz="1400" b="1" dirty="0">
                <a:solidFill>
                  <a:srgbClr val="000000"/>
                </a:solidFill>
                <a:latin typeface="Arial"/>
                <a:ea typeface="Arial"/>
                <a:cs typeface="Arial"/>
                <a:sym typeface="Arial"/>
              </a:rPr>
              <a:t>TT Server</a:t>
            </a:r>
            <a:r>
              <a:rPr lang="en-US" sz="1400" dirty="0">
                <a:solidFill>
                  <a:srgbClr val="000000"/>
                </a:solidFill>
                <a:latin typeface="Arial"/>
                <a:ea typeface="Arial"/>
                <a:cs typeface="Arial"/>
                <a:sym typeface="Arial"/>
              </a:rPr>
              <a:t> into the </a:t>
            </a:r>
            <a:r>
              <a:rPr lang="en-US" sz="1400" b="1" dirty="0">
                <a:solidFill>
                  <a:srgbClr val="000000"/>
                </a:solidFill>
                <a:latin typeface="Arial"/>
                <a:ea typeface="Arial"/>
                <a:cs typeface="Arial"/>
                <a:sym typeface="Arial"/>
              </a:rPr>
              <a:t>Applications</a:t>
            </a:r>
            <a:r>
              <a:rPr lang="en-US" sz="1400" dirty="0">
                <a:solidFill>
                  <a:srgbClr val="000000"/>
                </a:solidFill>
                <a:latin typeface="Arial"/>
                <a:ea typeface="Arial"/>
                <a:cs typeface="Arial"/>
                <a:sym typeface="Arial"/>
              </a:rPr>
              <a:t> folder.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Once that is done, you can find the software in the Applications folder named as </a:t>
            </a:r>
            <a:r>
              <a:rPr lang="en-US" sz="1400" b="1" dirty="0" err="1">
                <a:solidFill>
                  <a:srgbClr val="000000"/>
                </a:solidFill>
                <a:latin typeface="Arial"/>
                <a:ea typeface="Arial"/>
                <a:cs typeface="Arial"/>
                <a:sym typeface="Arial"/>
              </a:rPr>
              <a:t>TTClient</a:t>
            </a:r>
            <a:r>
              <a:rPr lang="en-US" sz="1400" dirty="0">
                <a:solidFill>
                  <a:srgbClr val="000000"/>
                </a:solidFill>
                <a:latin typeface="Arial"/>
                <a:ea typeface="Arial"/>
                <a:cs typeface="Arial"/>
                <a:sym typeface="Arial"/>
              </a:rPr>
              <a:t> and </a:t>
            </a:r>
            <a:r>
              <a:rPr lang="en-US" sz="1400" b="1" dirty="0" err="1">
                <a:solidFill>
                  <a:srgbClr val="000000"/>
                </a:solidFill>
                <a:latin typeface="Arial"/>
                <a:ea typeface="Arial"/>
                <a:cs typeface="Arial"/>
                <a:sym typeface="Arial"/>
              </a:rPr>
              <a:t>TTServer</a:t>
            </a:r>
            <a:r>
              <a:rPr lang="en-US"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p:txBody>
      </p:sp>
      <p:sp>
        <p:nvSpPr>
          <p:cNvPr id="214" name="Google Shape;214;p28"/>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a:solidFill>
                  <a:srgbClr val="113E53"/>
                </a:solidFill>
                <a:latin typeface="Verdana"/>
                <a:ea typeface="Verdana"/>
                <a:cs typeface="Verdana"/>
                <a:sym typeface="Verdana"/>
              </a:rPr>
              <a:t>Installing</a:t>
            </a:r>
            <a:r>
              <a:rPr lang="en-US" sz="3000" b="1" i="0" u="none" strike="noStrike" cap="none">
                <a:solidFill>
                  <a:srgbClr val="113E53"/>
                </a:solidFill>
                <a:latin typeface="Verdana"/>
                <a:ea typeface="Verdana"/>
                <a:cs typeface="Verdana"/>
                <a:sym typeface="Verdana"/>
              </a:rPr>
              <a:t> TT</a:t>
            </a:r>
            <a:r>
              <a:rPr lang="en-US" sz="3000" b="1">
                <a:solidFill>
                  <a:srgbClr val="113E53"/>
                </a:solidFill>
                <a:latin typeface="Verdana"/>
                <a:ea typeface="Verdana"/>
                <a:cs typeface="Verdana"/>
                <a:sym typeface="Verdana"/>
              </a:rPr>
              <a:t>: Windows and Mac</a:t>
            </a:r>
            <a:endParaRPr sz="3600" b="0" i="0" u="none" strike="noStrike" cap="none">
              <a:solidFill>
                <a:schemeClr val="dk2"/>
              </a:solidFill>
              <a:latin typeface="Georgia"/>
              <a:ea typeface="Georgia"/>
              <a:cs typeface="Georgia"/>
              <a:sym typeface="Georgia"/>
            </a:endParaRPr>
          </a:p>
        </p:txBody>
      </p:sp>
      <p:sp>
        <p:nvSpPr>
          <p:cNvPr id="215" name="Google Shape;215;p28"/>
          <p:cNvSpPr txBox="1">
            <a:spLocks noGrp="1"/>
          </p:cNvSpPr>
          <p:nvPr>
            <p:ph type="body" idx="4294967295"/>
          </p:nvPr>
        </p:nvSpPr>
        <p:spPr>
          <a:xfrm>
            <a:off x="457200" y="1610377"/>
            <a:ext cx="8229600" cy="131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13E53"/>
              </a:buClr>
              <a:buSzPts val="3000"/>
              <a:buFont typeface="Georgia"/>
              <a:buNone/>
            </a:pPr>
            <a:r>
              <a:rPr lang="en-US" sz="1400" b="1" dirty="0">
                <a:solidFill>
                  <a:srgbClr val="000000"/>
                </a:solidFill>
                <a:latin typeface="Arial"/>
                <a:ea typeface="Arial"/>
                <a:cs typeface="Arial"/>
                <a:sym typeface="Arial"/>
              </a:rPr>
              <a:t>Windows:</a:t>
            </a:r>
            <a:endParaRPr sz="1400" b="1"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Download the Zip file from Blackboard’s </a:t>
            </a:r>
            <a:r>
              <a:rPr lang="en-US" sz="1400" dirty="0" err="1">
                <a:solidFill>
                  <a:srgbClr val="000000"/>
                </a:solidFill>
                <a:latin typeface="Arial"/>
                <a:ea typeface="Arial"/>
                <a:cs typeface="Arial"/>
                <a:sym typeface="Arial"/>
              </a:rPr>
              <a:t>Softwares</a:t>
            </a:r>
            <a:r>
              <a:rPr lang="en-US" sz="1400" dirty="0">
                <a:solidFill>
                  <a:srgbClr val="000000"/>
                </a:solidFill>
                <a:latin typeface="Arial"/>
                <a:ea typeface="Arial"/>
                <a:cs typeface="Arial"/>
                <a:sym typeface="Arial"/>
              </a:rPr>
              <a:t> folder and extract it. You can extract it by right-clicking the file and selecting </a:t>
            </a:r>
            <a:r>
              <a:rPr lang="en-US" sz="1400" b="1" dirty="0">
                <a:solidFill>
                  <a:srgbClr val="000000"/>
                </a:solidFill>
                <a:latin typeface="Arial"/>
                <a:ea typeface="Arial"/>
                <a:cs typeface="Arial"/>
                <a:sym typeface="Arial"/>
              </a:rPr>
              <a:t>Extract here. </a:t>
            </a:r>
            <a:endParaRPr sz="1400" b="1"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Open </a:t>
            </a:r>
            <a:r>
              <a:rPr lang="en-US" sz="1400" b="1" dirty="0">
                <a:solidFill>
                  <a:srgbClr val="000000"/>
                </a:solidFill>
                <a:latin typeface="Arial"/>
                <a:ea typeface="Arial"/>
                <a:cs typeface="Arial"/>
                <a:sym typeface="Arial"/>
              </a:rPr>
              <a:t>setup.exe. </a:t>
            </a:r>
            <a:r>
              <a:rPr lang="en-US" sz="1400" dirty="0">
                <a:solidFill>
                  <a:srgbClr val="000000"/>
                </a:solidFill>
                <a:latin typeface="Arial"/>
                <a:ea typeface="Arial"/>
                <a:cs typeface="Arial"/>
                <a:sym typeface="Arial"/>
              </a:rPr>
              <a:t>Click </a:t>
            </a:r>
            <a:r>
              <a:rPr lang="en-US" sz="1400" b="1" dirty="0">
                <a:solidFill>
                  <a:srgbClr val="000000"/>
                </a:solidFill>
                <a:latin typeface="Arial"/>
                <a:ea typeface="Arial"/>
                <a:cs typeface="Arial"/>
                <a:sym typeface="Arial"/>
              </a:rPr>
              <a:t>Yes </a:t>
            </a:r>
            <a:r>
              <a:rPr lang="en-US" sz="1400" dirty="0">
                <a:solidFill>
                  <a:srgbClr val="000000"/>
                </a:solidFill>
                <a:latin typeface="Arial"/>
                <a:ea typeface="Arial"/>
                <a:cs typeface="Arial"/>
                <a:sym typeface="Arial"/>
              </a:rPr>
              <a:t>if it asks for any permissions.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Click </a:t>
            </a:r>
            <a:r>
              <a:rPr lang="en-US" sz="1400" b="1" dirty="0">
                <a:solidFill>
                  <a:srgbClr val="000000"/>
                </a:solidFill>
                <a:latin typeface="Arial"/>
                <a:ea typeface="Arial"/>
                <a:cs typeface="Arial"/>
                <a:sym typeface="Arial"/>
              </a:rPr>
              <a:t>Next</a:t>
            </a:r>
            <a:r>
              <a:rPr lang="en-US" sz="1400" dirty="0">
                <a:solidFill>
                  <a:srgbClr val="000000"/>
                </a:solidFill>
                <a:latin typeface="Arial"/>
                <a:ea typeface="Arial"/>
                <a:cs typeface="Arial"/>
                <a:sym typeface="Arial"/>
              </a:rPr>
              <a:t>, and then Accept the terms in the next window. </a:t>
            </a:r>
            <a:endParaRPr sz="1400"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US" sz="1400" dirty="0">
                <a:solidFill>
                  <a:srgbClr val="000000"/>
                </a:solidFill>
                <a:latin typeface="Arial"/>
                <a:ea typeface="Arial"/>
                <a:cs typeface="Arial"/>
                <a:sym typeface="Arial"/>
              </a:rPr>
              <a:t>Click </a:t>
            </a:r>
            <a:r>
              <a:rPr lang="en-US" sz="1400" b="1" dirty="0">
                <a:solidFill>
                  <a:srgbClr val="000000"/>
                </a:solidFill>
                <a:latin typeface="Arial"/>
                <a:ea typeface="Arial"/>
                <a:cs typeface="Arial"/>
                <a:sym typeface="Arial"/>
              </a:rPr>
              <a:t>Next </a:t>
            </a:r>
            <a:r>
              <a:rPr lang="en-US" sz="1400" dirty="0">
                <a:solidFill>
                  <a:srgbClr val="000000"/>
                </a:solidFill>
                <a:latin typeface="Arial"/>
                <a:ea typeface="Arial"/>
                <a:cs typeface="Arial"/>
                <a:sym typeface="Arial"/>
              </a:rPr>
              <a:t>three times to finish installation. </a:t>
            </a:r>
            <a:endParaRPr sz="1400" dirty="0">
              <a:solidFill>
                <a:srgbClr val="000000"/>
              </a:solidFill>
              <a:latin typeface="Arial"/>
              <a:ea typeface="Arial"/>
              <a:cs typeface="Arial"/>
              <a:sym typeface="Arial"/>
            </a:endParaRPr>
          </a:p>
        </p:txBody>
      </p:sp>
      <p:grpSp>
        <p:nvGrpSpPr>
          <p:cNvPr id="216" name="Google Shape;216;p28"/>
          <p:cNvGrpSpPr/>
          <p:nvPr/>
        </p:nvGrpSpPr>
        <p:grpSpPr>
          <a:xfrm>
            <a:off x="7298213" y="3690716"/>
            <a:ext cx="1388585" cy="1103868"/>
            <a:chOff x="3440200" y="3371719"/>
            <a:chExt cx="2060194" cy="1610924"/>
          </a:xfrm>
        </p:grpSpPr>
        <p:pic>
          <p:nvPicPr>
            <p:cNvPr id="217" name="Google Shape;217;p28"/>
            <p:cNvPicPr preferRelativeResize="0"/>
            <p:nvPr/>
          </p:nvPicPr>
          <p:blipFill>
            <a:blip r:embed="rId4">
              <a:alphaModFix/>
            </a:blip>
            <a:stretch>
              <a:fillRect/>
            </a:stretch>
          </p:blipFill>
          <p:spPr>
            <a:xfrm>
              <a:off x="3440200" y="3371719"/>
              <a:ext cx="2060194" cy="1610924"/>
            </a:xfrm>
            <a:prstGeom prst="rect">
              <a:avLst/>
            </a:prstGeom>
            <a:noFill/>
            <a:ln>
              <a:noFill/>
            </a:ln>
          </p:spPr>
        </p:pic>
        <p:sp>
          <p:nvSpPr>
            <p:cNvPr id="218" name="Google Shape;218;p28"/>
            <p:cNvSpPr/>
            <p:nvPr/>
          </p:nvSpPr>
          <p:spPr>
            <a:xfrm>
              <a:off x="3821200" y="4008900"/>
              <a:ext cx="493200" cy="72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28"/>
            <p:cNvSpPr/>
            <p:nvPr/>
          </p:nvSpPr>
          <p:spPr>
            <a:xfrm>
              <a:off x="4830950" y="4160175"/>
              <a:ext cx="549000" cy="51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20;p28"/>
            <p:cNvSpPr txBox="1"/>
            <p:nvPr/>
          </p:nvSpPr>
          <p:spPr>
            <a:xfrm>
              <a:off x="4264088" y="4672869"/>
              <a:ext cx="795600" cy="295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FF0000"/>
                  </a:solidFill>
                  <a:effectLst/>
                  <a:uLnTx/>
                  <a:uFillTx/>
                  <a:latin typeface="Arial"/>
                  <a:cs typeface="Arial"/>
                  <a:sym typeface="Arial"/>
                </a:rPr>
                <a:t>DRAG</a:t>
              </a:r>
              <a:endParaRPr kumimoji="0" sz="1400" b="0" i="0" u="none" strike="noStrike" kern="0" cap="none" spc="0" normalizeH="0" baseline="0" noProof="0">
                <a:ln>
                  <a:noFill/>
                </a:ln>
                <a:solidFill>
                  <a:srgbClr val="FF0000"/>
                </a:solidFill>
                <a:effectLst/>
                <a:uLnTx/>
                <a:uFillTx/>
                <a:latin typeface="Arial"/>
                <a:cs typeface="Arial"/>
                <a:sym typeface="Arial"/>
              </a:endParaRPr>
            </a:p>
          </p:txBody>
        </p:sp>
      </p:grpSp>
      <p:sp>
        <p:nvSpPr>
          <p:cNvPr id="10" name="Google Shape;66;p12">
            <a:extLst>
              <a:ext uri="{FF2B5EF4-FFF2-40B4-BE49-F238E27FC236}">
                <a16:creationId xmlns:a16="http://schemas.microsoft.com/office/drawing/2014/main" id="{F7D9099D-3193-48FA-B451-B78A46AD3435}"/>
              </a:ext>
            </a:extLst>
          </p:cNvPr>
          <p:cNvSpPr txBox="1">
            <a:spLocks/>
          </p:cNvSpPr>
          <p:nvPr/>
        </p:nvSpPr>
        <p:spPr>
          <a:xfrm>
            <a:off x="457198" y="1089490"/>
            <a:ext cx="8229600" cy="363295"/>
          </a:xfrm>
          <a:prstGeom prst="rect">
            <a:avLst/>
          </a:prstGeom>
          <a:solidFill>
            <a:srgbClr val="C0000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2"/>
              </a:buClr>
              <a:buSzPts val="3000"/>
              <a:buFont typeface="Arial"/>
              <a:buChar char="●"/>
              <a:defRPr sz="3000" b="0" i="0" u="none" strike="noStrike" cap="none">
                <a:solidFill>
                  <a:schemeClr val="dk2"/>
                </a:solidFill>
                <a:latin typeface="Georgia"/>
                <a:ea typeface="Georgia"/>
                <a:cs typeface="Georgia"/>
                <a:sym typeface="Georgia"/>
              </a:defRPr>
            </a:lvl1pPr>
            <a:lvl2pPr marL="914400" marR="0" lvl="1" indent="-381000" algn="l" rtl="0">
              <a:lnSpc>
                <a:spcPct val="100000"/>
              </a:lnSpc>
              <a:spcBef>
                <a:spcPts val="480"/>
              </a:spcBef>
              <a:spcAft>
                <a:spcPts val="0"/>
              </a:spcAft>
              <a:buClr>
                <a:schemeClr val="dk2"/>
              </a:buClr>
              <a:buSzPts val="2400"/>
              <a:buFont typeface="Courier New"/>
              <a:buChar char="o"/>
              <a:defRPr sz="2400" b="0" i="0" u="none" strike="noStrike" cap="none">
                <a:solidFill>
                  <a:schemeClr val="dk2"/>
                </a:solidFill>
                <a:latin typeface="Georgia"/>
                <a:ea typeface="Georgia"/>
                <a:cs typeface="Georgia"/>
                <a:sym typeface="Georgia"/>
              </a:defRPr>
            </a:lvl2pPr>
            <a:lvl3pPr marL="1371600" marR="0" lvl="2" indent="-381000" algn="l" rtl="0">
              <a:lnSpc>
                <a:spcPct val="100000"/>
              </a:lnSpc>
              <a:spcBef>
                <a:spcPts val="480"/>
              </a:spcBef>
              <a:spcAft>
                <a:spcPts val="0"/>
              </a:spcAft>
              <a:buClr>
                <a:schemeClr val="dk2"/>
              </a:buClr>
              <a:buSzPts val="2400"/>
              <a:buFont typeface="Noto Sans Symbols"/>
              <a:buChar char="▪"/>
              <a:defRPr sz="2400" b="0" i="0" u="none" strike="noStrike" cap="none">
                <a:solidFill>
                  <a:schemeClr val="dk2"/>
                </a:solidFill>
                <a:latin typeface="Georgia"/>
                <a:ea typeface="Georgia"/>
                <a:cs typeface="Georgia"/>
                <a:sym typeface="Georgia"/>
              </a:defRPr>
            </a:lvl3pPr>
            <a:lvl4pPr marL="1828800" marR="0" lvl="3"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4pPr>
            <a:lvl5pPr marL="2286000" marR="0" lvl="4"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5pPr>
            <a:lvl6pPr marL="2743200" marR="0" lvl="5"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6pPr>
            <a:lvl7pPr marL="3200400" marR="0" lvl="6"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7pPr>
            <a:lvl8pPr marL="3657600" marR="0" lvl="7"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8pPr>
            <a:lvl9pPr marL="4114800" marR="0" lvl="8"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9pPr>
          </a:lstStyle>
          <a:p>
            <a:pPr marL="0" indent="0">
              <a:spcBef>
                <a:spcPts val="0"/>
              </a:spcBef>
              <a:buFont typeface="Arial"/>
              <a:buNone/>
            </a:pPr>
            <a:r>
              <a:rPr lang="en-US" sz="1200" b="1" dirty="0">
                <a:solidFill>
                  <a:schemeClr val="tx2"/>
                </a:solidFill>
                <a:latin typeface="Arial"/>
                <a:ea typeface="Arial"/>
                <a:cs typeface="Arial"/>
                <a:sym typeface="Arial"/>
              </a:rPr>
              <a:t>Note: Go to C:\Program Files(x86)\TamoSoft. If this folder exists, skip to slide 20.</a:t>
            </a:r>
            <a:endParaRPr lang="en-US" sz="1400" dirty="0">
              <a:solidFill>
                <a:schemeClr val="tx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9"/>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b="1">
                <a:solidFill>
                  <a:srgbClr val="113E53"/>
                </a:solidFill>
                <a:latin typeface="Verdana"/>
                <a:ea typeface="Verdana"/>
                <a:cs typeface="Verdana"/>
                <a:sym typeface="Verdana"/>
              </a:rPr>
              <a:t>Ethernet and Wi-Fi Packets</a:t>
            </a:r>
            <a:endParaRPr sz="3600" b="0" i="0" u="none" strike="noStrike" cap="none">
              <a:solidFill>
                <a:schemeClr val="dk2"/>
              </a:solidFill>
              <a:latin typeface="Georgia"/>
              <a:ea typeface="Georgia"/>
              <a:cs typeface="Georgia"/>
              <a:sym typeface="Georgia"/>
            </a:endParaRPr>
          </a:p>
        </p:txBody>
      </p:sp>
      <p:sp>
        <p:nvSpPr>
          <p:cNvPr id="42" name="Google Shape;42;p9"/>
          <p:cNvSpPr txBox="1">
            <a:spLocks noGrp="1"/>
          </p:cNvSpPr>
          <p:nvPr>
            <p:ph type="body" idx="4294967295"/>
          </p:nvPr>
        </p:nvSpPr>
        <p:spPr>
          <a:xfrm>
            <a:off x="457200" y="1086055"/>
            <a:ext cx="8229600" cy="27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600">
                <a:solidFill>
                  <a:srgbClr val="000000"/>
                </a:solidFill>
                <a:latin typeface="Arial"/>
                <a:ea typeface="Arial"/>
                <a:cs typeface="Arial"/>
                <a:sym typeface="Arial"/>
              </a:rPr>
              <a:t>While Ethernet and Wi-Fi share many characteristics, there are also several differences that impact network performance.</a:t>
            </a:r>
            <a:endParaRPr sz="1600">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AutoNum type="arabicPeriod"/>
            </a:pPr>
            <a:r>
              <a:rPr lang="en-US" sz="1400">
                <a:solidFill>
                  <a:srgbClr val="000000"/>
                </a:solidFill>
                <a:latin typeface="Arial"/>
                <a:ea typeface="Arial"/>
                <a:cs typeface="Arial"/>
                <a:sym typeface="Arial"/>
              </a:rPr>
              <a:t>Wi-Fi frames have larger headers. Ethernet’s frame format is very concise. Wi-Fi frames are more complex because Wi-Fi is a more complex protocol. </a:t>
            </a:r>
            <a:r>
              <a:rPr lang="en-US" sz="1400" b="1">
                <a:solidFill>
                  <a:srgbClr val="000000"/>
                </a:solidFill>
                <a:latin typeface="Arial"/>
                <a:ea typeface="Arial"/>
                <a:cs typeface="Arial"/>
                <a:sym typeface="Arial"/>
              </a:rPr>
              <a:t>That means more frame overhead.</a:t>
            </a:r>
            <a:endParaRPr sz="1400" b="1">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AutoNum type="arabicPeriod"/>
            </a:pPr>
            <a:r>
              <a:rPr lang="en-US" sz="1400">
                <a:solidFill>
                  <a:srgbClr val="000000"/>
                </a:solidFill>
                <a:latin typeface="Arial"/>
                <a:ea typeface="Arial"/>
                <a:cs typeface="Arial"/>
                <a:sym typeface="Arial"/>
              </a:rPr>
              <a:t>Wi-Fi requires frame acknowledgements. Since the airwaves used by Wi-Fi are unpredictable and vulnerable to transmission errors, every data frame sent by a Wi-Fi device must be acknowledged by the receiving device. </a:t>
            </a:r>
            <a:r>
              <a:rPr lang="en-US" sz="1400" b="1">
                <a:solidFill>
                  <a:srgbClr val="000000"/>
                </a:solidFill>
                <a:latin typeface="Arial"/>
                <a:ea typeface="Arial"/>
                <a:cs typeface="Arial"/>
                <a:sym typeface="Arial"/>
              </a:rPr>
              <a:t>That means more protocol overhead.</a:t>
            </a:r>
            <a:endParaRPr sz="1400" b="1">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AutoNum type="arabicPeriod"/>
            </a:pPr>
            <a:r>
              <a:rPr lang="en-US" sz="1400">
                <a:solidFill>
                  <a:srgbClr val="000000"/>
                </a:solidFill>
                <a:latin typeface="Arial"/>
                <a:ea typeface="Arial"/>
                <a:cs typeface="Arial"/>
                <a:sym typeface="Arial"/>
              </a:rPr>
              <a:t>Wi-Fi systems use management frames. Wi-Fi AP’s broadcast beacon frames ten times per second for each SSID defined on the AP. Wi-Fi also uses other types of management frames to deliver wireless network services. </a:t>
            </a:r>
            <a:r>
              <a:rPr lang="en-US" sz="1400" b="1">
                <a:solidFill>
                  <a:srgbClr val="000000"/>
                </a:solidFill>
                <a:latin typeface="Arial"/>
                <a:ea typeface="Arial"/>
                <a:cs typeface="Arial"/>
                <a:sym typeface="Arial"/>
              </a:rPr>
              <a:t>That means more management frame overhead.</a:t>
            </a:r>
            <a:r>
              <a:rPr lang="en-U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3000" b="0" i="0" u="none" strike="noStrike" cap="none">
              <a:solidFill>
                <a:schemeClr val="dk2"/>
              </a:solidFill>
              <a:latin typeface="Georgia"/>
              <a:ea typeface="Georgia"/>
              <a:cs typeface="Georgia"/>
              <a:sym typeface="Georgia"/>
            </a:endParaRPr>
          </a:p>
        </p:txBody>
      </p:sp>
      <p:pic>
        <p:nvPicPr>
          <p:cNvPr id="43" name="Google Shape;43;p9"/>
          <p:cNvPicPr preferRelativeResize="0"/>
          <p:nvPr/>
        </p:nvPicPr>
        <p:blipFill>
          <a:blip r:embed="rId3">
            <a:alphaModFix/>
          </a:blip>
          <a:stretch>
            <a:fillRect/>
          </a:stretch>
        </p:blipFill>
        <p:spPr>
          <a:xfrm>
            <a:off x="3404550" y="3864403"/>
            <a:ext cx="3986213" cy="1278731"/>
          </a:xfrm>
          <a:prstGeom prst="rect">
            <a:avLst/>
          </a:prstGeom>
          <a:noFill/>
          <a:ln>
            <a:noFill/>
          </a:ln>
        </p:spPr>
      </p:pic>
      <p:sp>
        <p:nvSpPr>
          <p:cNvPr id="44" name="Google Shape;44;p9"/>
          <p:cNvSpPr txBox="1"/>
          <p:nvPr/>
        </p:nvSpPr>
        <p:spPr>
          <a:xfrm>
            <a:off x="925425" y="3984666"/>
            <a:ext cx="2627400" cy="8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This diagram illustrates the simplicity of Ethernet’s frame format in comparison to Wi-Fi’s more complex frames. </a:t>
            </a:r>
            <a:endParaRPr/>
          </a:p>
        </p:txBody>
      </p:sp>
      <p:sp>
        <p:nvSpPr>
          <p:cNvPr id="45" name="Google Shape;45;p9"/>
          <p:cNvSpPr txBox="1"/>
          <p:nvPr/>
        </p:nvSpPr>
        <p:spPr>
          <a:xfrm>
            <a:off x="6990225" y="4867763"/>
            <a:ext cx="2074800" cy="2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a:t>Source: https://intronetworks.cs.luc.edu</a:t>
            </a:r>
            <a:endParaRPr sz="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29"/>
          <p:cNvSpPr txBox="1">
            <a:spLocks noGrp="1"/>
          </p:cNvSpPr>
          <p:nvPr>
            <p:ph type="body" idx="4294967295"/>
          </p:nvPr>
        </p:nvSpPr>
        <p:spPr>
          <a:xfrm>
            <a:off x="457200" y="990206"/>
            <a:ext cx="8229600" cy="106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13E53"/>
              </a:buClr>
              <a:buSzPts val="3000"/>
              <a:buFont typeface="Georgia"/>
              <a:buNone/>
            </a:pPr>
            <a:r>
              <a:rPr lang="en-US" sz="1400" dirty="0">
                <a:solidFill>
                  <a:srgbClr val="000000"/>
                </a:solidFill>
                <a:latin typeface="Arial"/>
                <a:ea typeface="Arial"/>
                <a:cs typeface="Arial"/>
                <a:sym typeface="Arial"/>
              </a:rPr>
              <a:t>If you have two PC’s, you can use TT client on one PC and TT server on another. However, chances are you won’t have two PC’s. The solution is to download and run an Android or iPhone iOS TT client. Navigate your phone to Google Play Store or Apple App Store, download and install the Throughput Test client (From Google Play store) / TamoSoft Throughput Test-Client (from Apple AppStore). </a:t>
            </a:r>
            <a:endParaRPr sz="1400" b="1" dirty="0">
              <a:solidFill>
                <a:srgbClr val="FF0000"/>
              </a:solidFill>
              <a:latin typeface="Arial"/>
              <a:ea typeface="Arial"/>
              <a:cs typeface="Arial"/>
              <a:sym typeface="Arial"/>
            </a:endParaRPr>
          </a:p>
        </p:txBody>
      </p:sp>
      <p:sp>
        <p:nvSpPr>
          <p:cNvPr id="226" name="Google Shape;226;p29"/>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000" b="1">
                <a:solidFill>
                  <a:srgbClr val="113E53"/>
                </a:solidFill>
                <a:latin typeface="Verdana"/>
                <a:ea typeface="Verdana"/>
                <a:cs typeface="Verdana"/>
                <a:sym typeface="Verdana"/>
              </a:rPr>
              <a:t>Installing</a:t>
            </a:r>
            <a:r>
              <a:rPr lang="en-US" sz="3000" b="1" i="0" u="none" strike="noStrike" cap="none">
                <a:solidFill>
                  <a:srgbClr val="113E53"/>
                </a:solidFill>
                <a:latin typeface="Verdana"/>
                <a:ea typeface="Verdana"/>
                <a:cs typeface="Verdana"/>
                <a:sym typeface="Verdana"/>
              </a:rPr>
              <a:t> TT: </a:t>
            </a:r>
            <a:r>
              <a:rPr lang="en-US" sz="3000" b="1">
                <a:solidFill>
                  <a:srgbClr val="113E53"/>
                </a:solidFill>
                <a:latin typeface="Verdana"/>
                <a:ea typeface="Verdana"/>
                <a:cs typeface="Verdana"/>
                <a:sym typeface="Verdana"/>
              </a:rPr>
              <a:t>Smartphones</a:t>
            </a:r>
            <a:endParaRPr sz="3600" b="0" i="0" u="none" strike="noStrike" cap="none">
              <a:solidFill>
                <a:schemeClr val="dk2"/>
              </a:solidFill>
              <a:latin typeface="Georgia"/>
              <a:ea typeface="Georgia"/>
              <a:cs typeface="Georgia"/>
              <a:sym typeface="Georgia"/>
            </a:endParaRPr>
          </a:p>
        </p:txBody>
      </p:sp>
      <p:grpSp>
        <p:nvGrpSpPr>
          <p:cNvPr id="227" name="Google Shape;227;p29"/>
          <p:cNvGrpSpPr/>
          <p:nvPr/>
        </p:nvGrpSpPr>
        <p:grpSpPr>
          <a:xfrm>
            <a:off x="711050" y="2271893"/>
            <a:ext cx="3249300" cy="2363926"/>
            <a:chOff x="820900" y="2377968"/>
            <a:chExt cx="3249300" cy="2363926"/>
          </a:xfrm>
        </p:grpSpPr>
        <p:sp>
          <p:nvSpPr>
            <p:cNvPr id="228" name="Google Shape;228;p29"/>
            <p:cNvSpPr txBox="1"/>
            <p:nvPr/>
          </p:nvSpPr>
          <p:spPr>
            <a:xfrm>
              <a:off x="820900" y="4410094"/>
              <a:ext cx="3249300" cy="331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Arial"/>
                  <a:cs typeface="Arial"/>
                  <a:sym typeface="Arial"/>
                </a:rPr>
                <a:t>Search Google Play Store  for Tamosoft Throughput Test</a:t>
              </a:r>
              <a:endParaRPr kumimoji="0" sz="13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29" name="Google Shape;229;p29"/>
            <p:cNvPicPr preferRelativeResize="0"/>
            <p:nvPr/>
          </p:nvPicPr>
          <p:blipFill>
            <a:blip r:embed="rId3">
              <a:alphaModFix/>
            </a:blip>
            <a:stretch>
              <a:fillRect/>
            </a:stretch>
          </p:blipFill>
          <p:spPr>
            <a:xfrm>
              <a:off x="1006574" y="2377968"/>
              <a:ext cx="2877964" cy="2032125"/>
            </a:xfrm>
            <a:prstGeom prst="rect">
              <a:avLst/>
            </a:prstGeom>
            <a:noFill/>
            <a:ln>
              <a:noFill/>
            </a:ln>
          </p:spPr>
        </p:pic>
      </p:grpSp>
      <p:grpSp>
        <p:nvGrpSpPr>
          <p:cNvPr id="230" name="Google Shape;230;p29"/>
          <p:cNvGrpSpPr/>
          <p:nvPr/>
        </p:nvGrpSpPr>
        <p:grpSpPr>
          <a:xfrm>
            <a:off x="5163600" y="2271894"/>
            <a:ext cx="2916325" cy="2363925"/>
            <a:chOff x="4963850" y="2377969"/>
            <a:chExt cx="2916325" cy="2363925"/>
          </a:xfrm>
        </p:grpSpPr>
        <p:sp>
          <p:nvSpPr>
            <p:cNvPr id="231" name="Google Shape;231;p29"/>
            <p:cNvSpPr txBox="1"/>
            <p:nvPr/>
          </p:nvSpPr>
          <p:spPr>
            <a:xfrm>
              <a:off x="4963875" y="4410094"/>
              <a:ext cx="2916300" cy="331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Arial"/>
                  <a:cs typeface="Arial"/>
                  <a:sym typeface="Arial"/>
                </a:rPr>
                <a:t>Search Apple AppStore for Tamosoft Throughput Test</a:t>
              </a:r>
              <a:endParaRPr kumimoji="0" sz="13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32" name="Google Shape;232;p29"/>
            <p:cNvPicPr preferRelativeResize="0"/>
            <p:nvPr/>
          </p:nvPicPr>
          <p:blipFill>
            <a:blip r:embed="rId4">
              <a:alphaModFix/>
            </a:blip>
            <a:stretch>
              <a:fillRect/>
            </a:stretch>
          </p:blipFill>
          <p:spPr>
            <a:xfrm>
              <a:off x="4963850" y="2377969"/>
              <a:ext cx="2187161" cy="2032125"/>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54"/>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Details about TT</a:t>
            </a:r>
            <a:endParaRPr sz="3000" b="1">
              <a:latin typeface="Verdana"/>
              <a:ea typeface="Verdana"/>
              <a:cs typeface="Verdana"/>
              <a:sym typeface="Verdana"/>
            </a:endParaRPr>
          </a:p>
        </p:txBody>
      </p:sp>
      <p:sp>
        <p:nvSpPr>
          <p:cNvPr id="408" name="Google Shape;408;p54"/>
          <p:cNvSpPr txBox="1">
            <a:spLocks noGrp="1"/>
          </p:cNvSpPr>
          <p:nvPr>
            <p:ph type="body" idx="1"/>
          </p:nvPr>
        </p:nvSpPr>
        <p:spPr>
          <a:xfrm>
            <a:off x="457200" y="913275"/>
            <a:ext cx="8229600" cy="42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400"/>
              <a:buFont typeface="Arial"/>
              <a:buNone/>
            </a:pPr>
            <a:r>
              <a:rPr lang="en" sz="1200">
                <a:solidFill>
                  <a:srgbClr val="000000"/>
                </a:solidFill>
                <a:latin typeface="Arial"/>
                <a:ea typeface="Arial"/>
                <a:cs typeface="Arial"/>
                <a:sym typeface="Arial"/>
              </a:rPr>
              <a:t>During each testing cycle, Tamosoft performs several tests: sending and receiving TCP data, sending and receiving UDP data, and sending and receiving a time probe packet. Based on these tests, it computes TCP and UDP upstream and downstream throughput values (current, for the latest test, and averaged, for all tests), as well as the round-trip time. When all tasks in a cycle are completed, a new cycle automatically begins.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r>
              <a:rPr lang="en" sz="1200" b="1">
                <a:solidFill>
                  <a:srgbClr val="000000"/>
                </a:solidFill>
                <a:latin typeface="Arial"/>
                <a:ea typeface="Arial"/>
                <a:cs typeface="Arial"/>
                <a:sym typeface="Arial"/>
              </a:rPr>
              <a:t>Throughput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r>
              <a:rPr lang="en" sz="1200">
                <a:solidFill>
                  <a:srgbClr val="000000"/>
                </a:solidFill>
                <a:latin typeface="Arial"/>
                <a:ea typeface="Arial"/>
                <a:cs typeface="Arial"/>
                <a:sym typeface="Arial"/>
              </a:rPr>
              <a:t>Throughput is the </a:t>
            </a:r>
            <a:r>
              <a:rPr lang="en" sz="1200" b="1">
                <a:solidFill>
                  <a:srgbClr val="000000"/>
                </a:solidFill>
                <a:latin typeface="Arial"/>
                <a:ea typeface="Arial"/>
                <a:cs typeface="Arial"/>
                <a:sym typeface="Arial"/>
              </a:rPr>
              <a:t>speed of application-layer data</a:t>
            </a:r>
            <a:r>
              <a:rPr lang="en" sz="1200">
                <a:solidFill>
                  <a:srgbClr val="000000"/>
                </a:solidFill>
                <a:latin typeface="Arial"/>
                <a:ea typeface="Arial"/>
                <a:cs typeface="Arial"/>
                <a:sym typeface="Arial"/>
              </a:rPr>
              <a:t> sent from the client to the server (upstream) or from the server to the client (downstream). Remember, </a:t>
            </a:r>
            <a:r>
              <a:rPr lang="en" sz="1200" b="1">
                <a:solidFill>
                  <a:srgbClr val="000000"/>
                </a:solidFill>
                <a:latin typeface="Arial"/>
                <a:ea typeface="Arial"/>
                <a:cs typeface="Arial"/>
                <a:sym typeface="Arial"/>
              </a:rPr>
              <a:t>throughput is always less than the network rated speed (data rate)</a:t>
            </a:r>
            <a:r>
              <a:rPr lang="en" sz="1200">
                <a:solidFill>
                  <a:srgbClr val="000000"/>
                </a:solidFill>
                <a:latin typeface="Arial"/>
                <a:ea typeface="Arial"/>
                <a:cs typeface="Arial"/>
                <a:sym typeface="Arial"/>
              </a:rPr>
              <a:t> because throughput is measured at the application layer after accounting for all of the network and packet overhead.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r>
              <a:rPr lang="en" sz="1200" b="1">
                <a:solidFill>
                  <a:srgbClr val="000000"/>
                </a:solidFill>
                <a:latin typeface="Arial"/>
                <a:ea typeface="Arial"/>
                <a:cs typeface="Arial"/>
                <a:sym typeface="Arial"/>
              </a:rPr>
              <a:t>Overhead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r>
              <a:rPr lang="en" sz="1200">
                <a:solidFill>
                  <a:srgbClr val="000000"/>
                </a:solidFill>
                <a:latin typeface="Arial"/>
                <a:ea typeface="Arial"/>
                <a:cs typeface="Arial"/>
                <a:sym typeface="Arial"/>
              </a:rPr>
              <a:t>Overhead negatively impacts throughput and it comes in many forms. There is the overhead of packet headers, broadcast traffic overhead, interference overhead, encapsulation overhead, contention overhead and retransmission overhead. Retransmission overhead, which occurs when frames are corrupted or lost, is more common with Wi-Fi than it is with Ethernet because </a:t>
            </a:r>
            <a:r>
              <a:rPr lang="en" sz="1200" b="1">
                <a:solidFill>
                  <a:srgbClr val="000000"/>
                </a:solidFill>
                <a:latin typeface="Arial"/>
                <a:ea typeface="Arial"/>
                <a:cs typeface="Arial"/>
                <a:sym typeface="Arial"/>
              </a:rPr>
              <a:t>Wi-Fi uses a shared access protocol running over a radio medium</a:t>
            </a:r>
            <a:r>
              <a:rPr lang="en" sz="1200">
                <a:solidFill>
                  <a:srgbClr val="000000"/>
                </a:solidFill>
                <a:latin typeface="Arial"/>
                <a:ea typeface="Arial"/>
                <a:cs typeface="Arial"/>
                <a:sym typeface="Arial"/>
              </a:rPr>
              <a:t> while </a:t>
            </a:r>
            <a:r>
              <a:rPr lang="en" sz="1200" b="1">
                <a:solidFill>
                  <a:srgbClr val="000000"/>
                </a:solidFill>
                <a:latin typeface="Arial"/>
                <a:ea typeface="Arial"/>
                <a:cs typeface="Arial"/>
                <a:sym typeface="Arial"/>
              </a:rPr>
              <a:t>Ethernet uses a switched access protocol running over a copper or fiber-based medium</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r>
              <a:rPr lang="en" sz="1200">
                <a:solidFill>
                  <a:srgbClr val="000000"/>
                </a:solidFill>
                <a:latin typeface="Arial"/>
                <a:ea typeface="Arial"/>
                <a:cs typeface="Arial"/>
                <a:sym typeface="Arial"/>
              </a:rPr>
              <a:t>As noted earlier, the Throughput to Data Rate Ratio is a measure of protocol efficiency. In most cases, we focus on downstream network performance. Therefore, when working with TT, use the following formula to calculate efficiency:</a:t>
            </a:r>
            <a:endParaRPr sz="1200">
              <a:solidFill>
                <a:srgbClr val="000000"/>
              </a:solidFill>
              <a:latin typeface="Arial"/>
              <a:ea typeface="Arial"/>
              <a:cs typeface="Arial"/>
              <a:sym typeface="Arial"/>
            </a:endParaRPr>
          </a:p>
          <a:p>
            <a:pPr marL="0" lvl="0" indent="0" algn="ctr" rtl="0">
              <a:spcBef>
                <a:spcPts val="0"/>
              </a:spcBef>
              <a:spcAft>
                <a:spcPts val="0"/>
              </a:spcAft>
              <a:buClr>
                <a:srgbClr val="000000"/>
              </a:buClr>
              <a:buSzPts val="1400"/>
              <a:buFont typeface="Arial"/>
              <a:buNone/>
            </a:pPr>
            <a:endParaRPr sz="1200">
              <a:solidFill>
                <a:srgbClr val="000000"/>
              </a:solidFill>
              <a:latin typeface="Arial"/>
              <a:ea typeface="Arial"/>
              <a:cs typeface="Arial"/>
              <a:sym typeface="Arial"/>
            </a:endParaRPr>
          </a:p>
          <a:p>
            <a:pPr marL="0" lvl="0" indent="0" algn="ctr" rtl="0">
              <a:spcBef>
                <a:spcPts val="0"/>
              </a:spcBef>
              <a:spcAft>
                <a:spcPts val="0"/>
              </a:spcAft>
              <a:buClr>
                <a:srgbClr val="000000"/>
              </a:buClr>
              <a:buSzPts val="1400"/>
              <a:buFont typeface="Arial"/>
              <a:buNone/>
            </a:pPr>
            <a:r>
              <a:rPr lang="en" sz="1200" b="1">
                <a:solidFill>
                  <a:srgbClr val="000000"/>
                </a:solidFill>
                <a:latin typeface="Arial"/>
                <a:ea typeface="Arial"/>
                <a:cs typeface="Arial"/>
                <a:sym typeface="Arial"/>
              </a:rPr>
              <a:t>Efficiency = Average TCP Down divided by Data Rate</a:t>
            </a:r>
            <a:endParaRPr sz="1200" b="1">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1200">
              <a:solidFill>
                <a:srgbClr val="000000"/>
              </a:solidFill>
              <a:latin typeface="Arial"/>
              <a:ea typeface="Arial"/>
              <a:cs typeface="Arial"/>
              <a:sym typeface="Arial"/>
            </a:endParaRPr>
          </a:p>
          <a:p>
            <a:pPr marL="0" lvl="0" indent="0" algn="l" rtl="0">
              <a:spcBef>
                <a:spcPts val="0"/>
              </a:spcBef>
              <a:spcAft>
                <a:spcPts val="0"/>
              </a:spcAft>
              <a:buClr>
                <a:srgbClr val="000000"/>
              </a:buClr>
              <a:buSzPts val="1400"/>
              <a:buFont typeface="Arial"/>
              <a:buNone/>
            </a:pPr>
            <a:endParaRPr sz="120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endParaRPr sz="1200">
              <a:latin typeface="Arial"/>
              <a:ea typeface="Arial"/>
              <a:cs typeface="Arial"/>
              <a:sym typeface="Arial"/>
            </a:endParaRPr>
          </a:p>
        </p:txBody>
      </p:sp>
      <p:sp>
        <p:nvSpPr>
          <p:cNvPr id="410" name="Google Shape;410;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21</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55"/>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Ethernet Throughput Testing </a:t>
            </a:r>
            <a:endParaRPr sz="3000" b="1">
              <a:latin typeface="Verdana"/>
              <a:ea typeface="Verdana"/>
              <a:cs typeface="Verdana"/>
              <a:sym typeface="Verdana"/>
            </a:endParaRPr>
          </a:p>
        </p:txBody>
      </p:sp>
      <p:sp>
        <p:nvSpPr>
          <p:cNvPr id="415" name="Google Shape;415;p55"/>
          <p:cNvSpPr txBox="1">
            <a:spLocks noGrp="1"/>
          </p:cNvSpPr>
          <p:nvPr>
            <p:ph type="body" idx="1"/>
          </p:nvPr>
        </p:nvSpPr>
        <p:spPr>
          <a:xfrm>
            <a:off x="457200" y="1000525"/>
            <a:ext cx="8229600" cy="1043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2"/>
              </a:buClr>
              <a:buFont typeface="Arial"/>
              <a:buNone/>
            </a:pPr>
            <a:r>
              <a:rPr lang="en" sz="1400">
                <a:solidFill>
                  <a:srgbClr val="000000"/>
                </a:solidFill>
                <a:latin typeface="Arial"/>
                <a:ea typeface="Arial"/>
                <a:cs typeface="Arial"/>
                <a:sym typeface="Arial"/>
              </a:rPr>
              <a:t>One of the goals of this lab is to show you how the efficiency of Ethernet compares to the efficiency of Wi-Fi. Second, we want to show that Ethernet performance is more consistent over time, mostly because the media is more predictable. Since it’s unlikely that you will have 2 computer with Ethernet interfaces, we’ve provided some Ethernet performance test results for you. </a:t>
            </a:r>
            <a:endParaRPr sz="1400">
              <a:solidFill>
                <a:srgbClr val="000000"/>
              </a:solidFill>
              <a:latin typeface="Arial"/>
              <a:ea typeface="Arial"/>
              <a:cs typeface="Arial"/>
              <a:sym typeface="Arial"/>
            </a:endParaRPr>
          </a:p>
          <a:p>
            <a:pPr marL="0" lvl="0" indent="0" algn="l" rtl="0">
              <a:lnSpc>
                <a:spcPct val="105000"/>
              </a:lnSpc>
              <a:spcBef>
                <a:spcPts val="0"/>
              </a:spcBef>
              <a:spcAft>
                <a:spcPts val="0"/>
              </a:spcAft>
              <a:buNone/>
            </a:pPr>
            <a:endParaRPr sz="1400">
              <a:solidFill>
                <a:srgbClr val="000000"/>
              </a:solidFill>
              <a:latin typeface="Arial"/>
              <a:ea typeface="Arial"/>
              <a:cs typeface="Arial"/>
              <a:sym typeface="Arial"/>
            </a:endParaRPr>
          </a:p>
        </p:txBody>
      </p:sp>
      <p:sp>
        <p:nvSpPr>
          <p:cNvPr id="419" name="Google Shape;419;p55"/>
          <p:cNvSpPr txBox="1"/>
          <p:nvPr/>
        </p:nvSpPr>
        <p:spPr>
          <a:xfrm>
            <a:off x="457200" y="2067525"/>
            <a:ext cx="4315200" cy="26823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The screenshot to the right shows a TT test conducted between two PC’s using 100 Mbps Fast Ethernet interfaces. Note the consistency of throughput as well as the low packet loss. </a:t>
            </a:r>
            <a:r>
              <a:rPr kumimoji="0" lang="en" sz="1400" i="0" u="none" strike="noStrike" kern="0" cap="none" spc="0" normalizeH="0" baseline="0" noProof="0">
                <a:ln>
                  <a:noFill/>
                </a:ln>
                <a:solidFill>
                  <a:srgbClr val="000000"/>
                </a:solidFill>
                <a:effectLst/>
                <a:uLnTx/>
                <a:uFillTx/>
                <a:latin typeface="Arial"/>
                <a:cs typeface="Arial"/>
                <a:sym typeface="Arial"/>
              </a:rPr>
              <a:t>Using data from this screenshot, calculate the network efficiency using the throughput to data rate ratio calculation presented previously.</a:t>
            </a:r>
            <a:endParaRPr kumimoji="0" sz="140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sz="140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5000"/>
              </a:lnSpc>
              <a:spcBef>
                <a:spcPts val="0"/>
              </a:spcBef>
              <a:spcAft>
                <a:spcPts val="0"/>
              </a:spcAft>
              <a:buClr>
                <a:srgbClr val="000000"/>
              </a:buClr>
              <a:buSzPts val="1100"/>
              <a:buFont typeface="Arial"/>
              <a:buNone/>
              <a:tabLst/>
              <a:defRPr/>
            </a:pPr>
            <a:r>
              <a:rPr kumimoji="0" lang="en" sz="1400" i="0" u="none" strike="noStrike" kern="0" cap="none" spc="0" normalizeH="0" baseline="0" noProof="0">
                <a:ln>
                  <a:noFill/>
                </a:ln>
                <a:solidFill>
                  <a:srgbClr val="000000"/>
                </a:solidFill>
                <a:effectLst/>
                <a:uLnTx/>
                <a:uFillTx/>
                <a:latin typeface="Arial"/>
                <a:cs typeface="Arial"/>
                <a:sym typeface="Arial"/>
              </a:rPr>
              <a:t>Can you explain why UDP average downstream throughput is slightly higher than TCP downstream throughput?</a:t>
            </a:r>
            <a:br>
              <a:rPr kumimoji="0" lang="en" sz="1400" i="0" u="none" strike="noStrike" kern="0" cap="none" spc="0" normalizeH="0" baseline="0" noProof="0">
                <a:ln>
                  <a:noFill/>
                </a:ln>
                <a:solidFill>
                  <a:srgbClr val="000000"/>
                </a:solidFill>
                <a:effectLst/>
                <a:uLnTx/>
                <a:uFillTx/>
                <a:latin typeface="Arial"/>
                <a:cs typeface="Arial"/>
                <a:sym typeface="Arial"/>
              </a:rPr>
            </a:br>
            <a:endParaRPr kumimoji="0" sz="1400" i="0" u="none" strike="noStrike" kern="0" cap="none" spc="0" normalizeH="0" baseline="0" noProof="0">
              <a:ln>
                <a:noFill/>
              </a:ln>
              <a:solidFill>
                <a:srgbClr val="000000"/>
              </a:solidFill>
              <a:effectLst/>
              <a:uLnTx/>
              <a:uFillTx/>
              <a:latin typeface="Georgia"/>
              <a:ea typeface="Georgia"/>
              <a:cs typeface="Georgia"/>
              <a:sym typeface="Georgia"/>
            </a:endParaRPr>
          </a:p>
        </p:txBody>
      </p:sp>
      <p:pic>
        <p:nvPicPr>
          <p:cNvPr id="418" name="Google Shape;418;p55" descr="Screenshot of Tamosoft test between two PC's using 100 Mbps Fast Ethernet interfaces"/>
          <p:cNvPicPr preferRelativeResize="0"/>
          <p:nvPr/>
        </p:nvPicPr>
        <p:blipFill>
          <a:blip r:embed="rId3">
            <a:alphaModFix/>
          </a:blip>
          <a:stretch>
            <a:fillRect/>
          </a:stretch>
        </p:blipFill>
        <p:spPr>
          <a:xfrm>
            <a:off x="5083075" y="2067525"/>
            <a:ext cx="3603725" cy="2984900"/>
          </a:xfrm>
          <a:prstGeom prst="rect">
            <a:avLst/>
          </a:prstGeom>
          <a:noFill/>
          <a:ln>
            <a:noFill/>
          </a:ln>
        </p:spPr>
      </p:pic>
      <p:sp>
        <p:nvSpPr>
          <p:cNvPr id="417" name="Google Shape;417;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22</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56"/>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Wi-Fi to Ethernet Throughput Testing</a:t>
            </a:r>
            <a:endParaRPr sz="3000" b="1">
              <a:latin typeface="Verdana"/>
              <a:ea typeface="Verdana"/>
              <a:cs typeface="Verdana"/>
              <a:sym typeface="Verdana"/>
            </a:endParaRPr>
          </a:p>
        </p:txBody>
      </p:sp>
      <p:sp>
        <p:nvSpPr>
          <p:cNvPr id="424" name="Google Shape;424;p56"/>
          <p:cNvSpPr txBox="1">
            <a:spLocks noGrp="1"/>
          </p:cNvSpPr>
          <p:nvPr>
            <p:ph type="body" idx="1"/>
          </p:nvPr>
        </p:nvSpPr>
        <p:spPr>
          <a:xfrm>
            <a:off x="457201" y="1000538"/>
            <a:ext cx="8229600" cy="3725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2"/>
              </a:buClr>
              <a:buFont typeface="Arial"/>
              <a:buNone/>
            </a:pPr>
            <a:r>
              <a:rPr lang="en" sz="1400">
                <a:solidFill>
                  <a:srgbClr val="000000"/>
                </a:solidFill>
                <a:latin typeface="Arial"/>
                <a:ea typeface="Arial"/>
                <a:cs typeface="Arial"/>
                <a:sym typeface="Arial"/>
              </a:rPr>
              <a:t>The screenshot on this page shows a TT test conducted between two PC’s, one of which is connected  to a 100 Mbps Fast Ethernet switch, the other client on Wi-Fi. Note that the throughput is not as consistent as the Ethernet-to-Ethernet test and the packet loss is much higher. Using data from this screenshot, calculate the network efficiency using the throughput to data rate ratio calculation presented previously.</a:t>
            </a:r>
            <a:endParaRPr sz="140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endParaRPr sz="140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endParaRPr sz="1400">
              <a:solidFill>
                <a:srgbClr val="000000"/>
              </a:solidFill>
              <a:latin typeface="Arial"/>
              <a:ea typeface="Arial"/>
              <a:cs typeface="Arial"/>
              <a:sym typeface="Arial"/>
            </a:endParaRPr>
          </a:p>
          <a:p>
            <a:pPr marL="0" lvl="0" indent="0" algn="l" rtl="0">
              <a:lnSpc>
                <a:spcPct val="105000"/>
              </a:lnSpc>
              <a:spcBef>
                <a:spcPts val="0"/>
              </a:spcBef>
              <a:spcAft>
                <a:spcPts val="0"/>
              </a:spcAft>
              <a:buClr>
                <a:srgbClr val="000000"/>
              </a:buClr>
              <a:buSzPts val="1100"/>
              <a:buFont typeface="Arial"/>
              <a:buNone/>
            </a:pPr>
            <a:r>
              <a:rPr lang="en" sz="1400">
                <a:solidFill>
                  <a:srgbClr val="000000"/>
                </a:solidFill>
                <a:latin typeface="Arial"/>
                <a:ea typeface="Arial"/>
                <a:cs typeface="Arial"/>
                <a:sym typeface="Arial"/>
              </a:rPr>
              <a:t>Note the average speeds and packet loss.</a:t>
            </a:r>
            <a:endParaRPr sz="1400">
              <a:solidFill>
                <a:srgbClr val="000000"/>
              </a:solidFill>
              <a:latin typeface="Arial"/>
              <a:ea typeface="Arial"/>
              <a:cs typeface="Arial"/>
              <a:sym typeface="Arial"/>
            </a:endParaRPr>
          </a:p>
          <a:p>
            <a:pPr marL="0" lvl="0" indent="0" algn="l" rtl="0">
              <a:lnSpc>
                <a:spcPct val="105000"/>
              </a:lnSpc>
              <a:spcBef>
                <a:spcPts val="0"/>
              </a:spcBef>
              <a:spcAft>
                <a:spcPts val="0"/>
              </a:spcAft>
              <a:buClr>
                <a:srgbClr val="000000"/>
              </a:buClr>
              <a:buSzPts val="1100"/>
              <a:buFont typeface="Arial"/>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Clr>
                <a:srgbClr val="000000"/>
              </a:buClr>
              <a:buSzPts val="1100"/>
              <a:buFont typeface="Arial"/>
              <a:buNone/>
            </a:pPr>
            <a:r>
              <a:rPr lang="en" sz="1400">
                <a:solidFill>
                  <a:srgbClr val="000000"/>
                </a:solidFill>
                <a:latin typeface="Arial"/>
                <a:ea typeface="Arial"/>
                <a:cs typeface="Arial"/>
                <a:sym typeface="Arial"/>
              </a:rPr>
              <a:t>Calculate TCP downstream throughput efficiency and compare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Clr>
                <a:srgbClr val="000000"/>
              </a:buClr>
              <a:buSzPts val="1100"/>
              <a:buFont typeface="Arial"/>
              <a:buNone/>
            </a:pPr>
            <a:r>
              <a:rPr lang="en" sz="1400">
                <a:solidFill>
                  <a:srgbClr val="000000"/>
                </a:solidFill>
                <a:latin typeface="Arial"/>
                <a:ea typeface="Arial"/>
                <a:cs typeface="Arial"/>
                <a:sym typeface="Arial"/>
              </a:rPr>
              <a:t>it to the earlier test.</a:t>
            </a:r>
            <a:endParaRPr sz="1400">
              <a:solidFill>
                <a:srgbClr val="000000"/>
              </a:solidFill>
              <a:latin typeface="Arial"/>
              <a:ea typeface="Arial"/>
              <a:cs typeface="Arial"/>
              <a:sym typeface="Arial"/>
            </a:endParaRPr>
          </a:p>
        </p:txBody>
      </p:sp>
      <p:pic>
        <p:nvPicPr>
          <p:cNvPr id="427" name="Google Shape;427;p56" descr="Screenshot of Tamosoft test between two PC's using 100 Mbps Fast Ethernet interfaces"/>
          <p:cNvPicPr preferRelativeResize="0"/>
          <p:nvPr/>
        </p:nvPicPr>
        <p:blipFill>
          <a:blip r:embed="rId3">
            <a:alphaModFix/>
          </a:blip>
          <a:stretch>
            <a:fillRect/>
          </a:stretch>
        </p:blipFill>
        <p:spPr>
          <a:xfrm>
            <a:off x="5558450" y="2346400"/>
            <a:ext cx="3128350" cy="2585850"/>
          </a:xfrm>
          <a:prstGeom prst="rect">
            <a:avLst/>
          </a:prstGeom>
          <a:noFill/>
          <a:ln>
            <a:noFill/>
          </a:ln>
        </p:spPr>
      </p:pic>
      <p:sp>
        <p:nvSpPr>
          <p:cNvPr id="426" name="Google Shape;426;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23</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Running TT server</a:t>
            </a:r>
            <a:endParaRPr sz="3000" b="1">
              <a:latin typeface="Verdana"/>
              <a:ea typeface="Verdana"/>
              <a:cs typeface="Verdana"/>
              <a:sym typeface="Verdana"/>
            </a:endParaRPr>
          </a:p>
        </p:txBody>
      </p:sp>
      <p:sp>
        <p:nvSpPr>
          <p:cNvPr id="434" name="Google Shape;434;p57"/>
          <p:cNvSpPr txBox="1"/>
          <p:nvPr/>
        </p:nvSpPr>
        <p:spPr>
          <a:xfrm>
            <a:off x="457200" y="976925"/>
            <a:ext cx="8229600" cy="1109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Arial"/>
                <a:cs typeface="Arial"/>
                <a:sym typeface="Arial"/>
              </a:rPr>
              <a:t>Now, it’s your turn to run TT on your own lab testbed using your </a:t>
            </a:r>
            <a:r>
              <a:rPr kumimoji="0" lang="en" sz="1200" b="1" i="0" u="none" strike="noStrike" kern="0" cap="none" spc="0" normalizeH="0" baseline="0" noProof="0" dirty="0">
                <a:ln>
                  <a:noFill/>
                </a:ln>
                <a:solidFill>
                  <a:srgbClr val="000000"/>
                </a:solidFill>
                <a:effectLst/>
                <a:uLnTx/>
                <a:uFillTx/>
                <a:latin typeface="Arial"/>
                <a:cs typeface="Arial"/>
                <a:sym typeface="Arial"/>
              </a:rPr>
              <a:t>PC as a TT server </a:t>
            </a:r>
            <a:r>
              <a:rPr kumimoji="0" lang="en" sz="1200" i="0" u="none" strike="noStrike" kern="0" cap="none" spc="0" normalizeH="0" baseline="0" noProof="0" dirty="0">
                <a:ln>
                  <a:noFill/>
                </a:ln>
                <a:solidFill>
                  <a:srgbClr val="000000"/>
                </a:solidFill>
                <a:effectLst/>
                <a:uLnTx/>
                <a:uFillTx/>
                <a:latin typeface="Arial"/>
                <a:cs typeface="Arial"/>
                <a:sym typeface="Arial"/>
              </a:rPr>
              <a:t>and</a:t>
            </a:r>
            <a:r>
              <a:rPr kumimoji="0" lang="en" sz="1200" b="1" i="0" u="none" strike="noStrike" kern="0" cap="none" spc="0" normalizeH="0" baseline="0" noProof="0" dirty="0">
                <a:ln>
                  <a:noFill/>
                </a:ln>
                <a:solidFill>
                  <a:srgbClr val="000000"/>
                </a:solidFill>
                <a:effectLst/>
                <a:uLnTx/>
                <a:uFillTx/>
                <a:latin typeface="Arial"/>
                <a:cs typeface="Arial"/>
                <a:sym typeface="Arial"/>
              </a:rPr>
              <a:t> </a:t>
            </a:r>
            <a:r>
              <a:rPr kumimoji="0" lang="en" sz="1200" i="0" u="none" strike="noStrike" kern="0" cap="none" spc="0" normalizeH="0" baseline="0" noProof="0" dirty="0">
                <a:ln>
                  <a:noFill/>
                </a:ln>
                <a:solidFill>
                  <a:srgbClr val="000000"/>
                </a:solidFill>
                <a:effectLst/>
                <a:uLnTx/>
                <a:uFillTx/>
                <a:latin typeface="Arial"/>
                <a:cs typeface="Arial"/>
                <a:sym typeface="Arial"/>
              </a:rPr>
              <a:t>your</a:t>
            </a:r>
            <a:r>
              <a:rPr kumimoji="0" lang="en" sz="1200" b="1" i="0" u="none" strike="noStrike" kern="0" cap="none" spc="0" normalizeH="0" baseline="0" noProof="0" dirty="0">
                <a:ln>
                  <a:noFill/>
                </a:ln>
                <a:solidFill>
                  <a:srgbClr val="000000"/>
                </a:solidFill>
                <a:effectLst/>
                <a:uLnTx/>
                <a:uFillTx/>
                <a:latin typeface="Arial"/>
                <a:cs typeface="Arial"/>
                <a:sym typeface="Arial"/>
              </a:rPr>
              <a:t> phone as a TT client</a:t>
            </a:r>
            <a:r>
              <a:rPr kumimoji="0" lang="en" sz="1200" b="0" i="0" u="none" strike="noStrike" kern="0" cap="none" spc="0" normalizeH="0" baseline="0" noProof="0" dirty="0">
                <a:ln>
                  <a:noFill/>
                </a:ln>
                <a:solidFill>
                  <a:srgbClr val="000000"/>
                </a:solidFill>
                <a:effectLst/>
                <a:uLnTx/>
                <a:uFillTx/>
                <a:latin typeface="Arial"/>
                <a:cs typeface="Arial"/>
                <a:sym typeface="Arial"/>
              </a:rPr>
              <a:t>. You will be testing throughput over Wi-Fi. In most cases, both the PC and phone will be on Wi-Fi. However, if you are able to connect your PC via Ethernet, you should run that test as well.</a:t>
            </a: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Arial"/>
                <a:cs typeface="Arial"/>
                <a:sym typeface="Arial"/>
              </a:rPr>
              <a:t> </a:t>
            </a: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Arial"/>
                <a:cs typeface="Arial"/>
                <a:sym typeface="Arial"/>
              </a:rPr>
              <a:t>Launch the </a:t>
            </a:r>
            <a:r>
              <a:rPr kumimoji="0" lang="en" sz="1200" b="1" i="0" u="none" strike="noStrike" kern="0" cap="none" spc="0" normalizeH="0" baseline="0" noProof="0" dirty="0">
                <a:ln>
                  <a:noFill/>
                </a:ln>
                <a:solidFill>
                  <a:srgbClr val="000000"/>
                </a:solidFill>
                <a:effectLst/>
                <a:uLnTx/>
                <a:uFillTx/>
                <a:latin typeface="Arial"/>
                <a:cs typeface="Arial"/>
                <a:sym typeface="Arial"/>
              </a:rPr>
              <a:t>TT Server </a:t>
            </a:r>
            <a:r>
              <a:rPr kumimoji="0" lang="en" sz="1200" b="0" i="0" u="none" strike="noStrike" kern="0" cap="none" spc="0" normalizeH="0" baseline="0" noProof="0" dirty="0">
                <a:ln>
                  <a:noFill/>
                </a:ln>
                <a:solidFill>
                  <a:srgbClr val="000000"/>
                </a:solidFill>
                <a:effectLst/>
                <a:uLnTx/>
                <a:uFillTx/>
                <a:latin typeface="Arial"/>
                <a:cs typeface="Arial"/>
                <a:sym typeface="Arial"/>
              </a:rPr>
              <a:t>application on your PC connected your network, likely over Wi-Fi. </a:t>
            </a:r>
          </a:p>
          <a:p>
            <a:pPr marL="171450" lvl="2" indent="-171450">
              <a:buFont typeface="Arial" panose="020B0604020202020204" pitchFamily="34" charset="0"/>
              <a:buChar char="•"/>
              <a:defRPr/>
            </a:pPr>
            <a:r>
              <a:rPr lang="en" sz="1200" dirty="0"/>
              <a:t>	Go to C://Program Files(x86)/TamoSoft/TT Server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 sz="12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Arial"/>
                <a:cs typeface="Arial"/>
                <a:sym typeface="Arial"/>
              </a:rPr>
              <a:t>You may be prompted for the administrator password for your system.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 sz="1200" dirty="0">
              <a:ea typeface="Georgi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effectLst/>
                <a:uLnTx/>
                <a:uFillTx/>
                <a:latin typeface="Arial" panose="020B0604020202020204" pitchFamily="34" charset="0"/>
                <a:ea typeface="Georgia"/>
                <a:cs typeface="Arial" panose="020B0604020202020204" pitchFamily="34" charset="0"/>
                <a:sym typeface="Georgia"/>
              </a:rPr>
              <a:t>Please refer to the big TV screen ahead for the same.</a:t>
            </a:r>
            <a:endParaRPr kumimoji="0" sz="1200" b="0" i="0" u="none" strike="noStrike" kern="0" cap="none" spc="0" normalizeH="0" baseline="0" noProof="0" dirty="0">
              <a:ln>
                <a:noFill/>
              </a:ln>
              <a:effectLst/>
              <a:uLnTx/>
              <a:uFillTx/>
              <a:latin typeface="Arial" panose="020B0604020202020204" pitchFamily="34" charset="0"/>
              <a:ea typeface="Georgia"/>
              <a:cs typeface="Arial" panose="020B0604020202020204" pitchFamily="34" charset="0"/>
              <a:sym typeface="Georgia"/>
            </a:endParaRPr>
          </a:p>
        </p:txBody>
      </p:sp>
      <p:sp>
        <p:nvSpPr>
          <p:cNvPr id="433" name="Google Shape;433;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24</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Running TT server</a:t>
            </a:r>
            <a:endParaRPr sz="3000" b="1">
              <a:latin typeface="Verdana"/>
              <a:ea typeface="Verdana"/>
              <a:cs typeface="Verdana"/>
              <a:sym typeface="Verdana"/>
            </a:endParaRPr>
          </a:p>
        </p:txBody>
      </p:sp>
      <p:sp>
        <p:nvSpPr>
          <p:cNvPr id="434" name="Google Shape;434;p57"/>
          <p:cNvSpPr txBox="1"/>
          <p:nvPr/>
        </p:nvSpPr>
        <p:spPr>
          <a:xfrm>
            <a:off x="457200" y="976925"/>
            <a:ext cx="8229600" cy="1109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Arial"/>
                <a:cs typeface="Arial"/>
                <a:sym typeface="Arial"/>
              </a:rPr>
              <a:t>You should see an interface similar to the following:</a:t>
            </a:r>
            <a:endParaRPr kumimoji="0" sz="1200" b="0" i="0" u="none" strike="noStrike" kern="0" cap="none" spc="0" normalizeH="0" baseline="0" noProof="0" dirty="0">
              <a:ln>
                <a:noFill/>
              </a:ln>
              <a:solidFill>
                <a:srgbClr val="113E53"/>
              </a:solidFill>
              <a:effectLst/>
              <a:uLnTx/>
              <a:uFillTx/>
              <a:latin typeface="Georgia"/>
              <a:ea typeface="Georgia"/>
              <a:cs typeface="Georgia"/>
              <a:sym typeface="Georgia"/>
            </a:endParaRPr>
          </a:p>
        </p:txBody>
      </p:sp>
      <p:sp>
        <p:nvSpPr>
          <p:cNvPr id="436" name="Google Shape;436;p57"/>
          <p:cNvSpPr txBox="1"/>
          <p:nvPr/>
        </p:nvSpPr>
        <p:spPr>
          <a:xfrm>
            <a:off x="5129350" y="2155650"/>
            <a:ext cx="3557400" cy="3215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Arial"/>
                <a:cs typeface="Arial"/>
                <a:sym typeface="Arial"/>
              </a:rPr>
              <a:t>In the lower pane, you’ll probably only see a single IP address. This is the address you will use when you set up the TT client on your phone. </a:t>
            </a:r>
            <a:r>
              <a:rPr kumimoji="0" lang="en" sz="1200" b="0" i="0" u="none" strike="noStrike" kern="0" cap="none" spc="0" normalizeH="0" baseline="0" noProof="0">
                <a:ln>
                  <a:noFill/>
                </a:ln>
                <a:solidFill>
                  <a:srgbClr val="FF0000"/>
                </a:solidFill>
                <a:effectLst/>
                <a:uLnTx/>
                <a:uFillTx/>
                <a:latin typeface="Arial"/>
                <a:cs typeface="Arial"/>
                <a:sym typeface="Arial"/>
              </a:rPr>
              <a:t>If you see multiple IP Addresses you will need to enter each one of them in TT Client.</a:t>
            </a:r>
            <a:endParaRPr kumimoji="0" sz="1200" b="0" i="0" u="none" strike="noStrike" kern="0" cap="none" spc="0" normalizeH="0" baseline="0" noProof="0">
              <a:ln>
                <a:noFill/>
              </a:ln>
              <a:solidFill>
                <a:srgbClr val="FF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Arial"/>
                <a:cs typeface="Arial"/>
                <a:sym typeface="Arial"/>
              </a:rPr>
              <a:t>Also, note that the TT server is running and listening for incoming connections by default on Port 27100. You can accept  the default.</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435" name="Google Shape;435;p57" descr="Screenshot of TamoSoft Test Server application.  The top pane has the port and prtocol.  The bottom pane says &quot;Listening on port 27100 at the following IP addresses:&quot;"/>
          <p:cNvPicPr preferRelativeResize="0"/>
          <p:nvPr/>
        </p:nvPicPr>
        <p:blipFill>
          <a:blip r:embed="rId3">
            <a:alphaModFix/>
          </a:blip>
          <a:stretch>
            <a:fillRect/>
          </a:stretch>
        </p:blipFill>
        <p:spPr>
          <a:xfrm>
            <a:off x="557600" y="1801393"/>
            <a:ext cx="4396699" cy="2678400"/>
          </a:xfrm>
          <a:prstGeom prst="rect">
            <a:avLst/>
          </a:prstGeom>
          <a:noFill/>
          <a:ln>
            <a:noFill/>
          </a:ln>
        </p:spPr>
      </p:pic>
      <p:sp>
        <p:nvSpPr>
          <p:cNvPr id="433" name="Google Shape;433;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25</a:t>
            </a:fld>
            <a:endParaRPr kumimoji="0" sz="1300" b="0" i="0" u="none" strike="noStrike" kern="0" cap="none" spc="0" normalizeH="0" baseline="0" noProof="0">
              <a:ln>
                <a:noFill/>
              </a:ln>
              <a:solidFill>
                <a:srgbClr val="113E53"/>
              </a:solidFill>
              <a:effectLst/>
              <a:uLnTx/>
              <a:uFillTx/>
              <a:latin typeface="Georgia"/>
              <a:sym typeface="Georgia"/>
            </a:endParaRPr>
          </a:p>
        </p:txBody>
      </p:sp>
    </p:spTree>
    <p:extLst>
      <p:ext uri="{BB962C8B-B14F-4D97-AF65-F5344CB8AC3E}">
        <p14:creationId xmlns:p14="http://schemas.microsoft.com/office/powerpoint/2010/main" val="393650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8"/>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Preparing to Run a TT test</a:t>
            </a:r>
            <a:endParaRPr sz="3000" b="1">
              <a:latin typeface="Verdana"/>
              <a:ea typeface="Verdana"/>
              <a:cs typeface="Verdana"/>
              <a:sym typeface="Verdana"/>
            </a:endParaRPr>
          </a:p>
        </p:txBody>
      </p:sp>
      <p:sp>
        <p:nvSpPr>
          <p:cNvPr id="443" name="Google Shape;443;p58"/>
          <p:cNvSpPr txBox="1"/>
          <p:nvPr/>
        </p:nvSpPr>
        <p:spPr>
          <a:xfrm>
            <a:off x="457200" y="939275"/>
            <a:ext cx="8229600" cy="381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Arial"/>
                <a:cs typeface="Arial"/>
                <a:sym typeface="Arial"/>
              </a:rPr>
              <a:t>You will be testing Wi-Fi throughput between your smartphone and your PC, comparing the efficiency to TT results we have already shown you for Ethernet. This is a pure Wi-Fi test, both computers are connected to the same Wi-Fi network.</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Arial"/>
                <a:cs typeface="Arial"/>
                <a:sym typeface="Arial"/>
              </a:rPr>
              <a:t>Your PC will be the TT server. As noted earlier, the server can connect to the network over Ethernet or Wi-Fi, you should try both options if it is convenient but we will focus on Wi-Fi in this exercise. Your smartphone also needs to be is connected via Wi-Fi. You may need to disable 4G first, you may also need to configure Wi-Fi parameters on your phone for the AP you are using if you haven’t set up such a connection previously. If you haven’t done this before, you should. Smartphone Wi-Fi performance usually exceeds smartphone 4G performance and it can be cheaper as well if you don’t have an unlimited data plan for your phone.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Arial"/>
                <a:cs typeface="Arial"/>
                <a:sym typeface="Arial"/>
              </a:rPr>
              <a:t>Since you will be calculating efficiency, you need to know the data rate of your Wi-Fi connections. When your PC connects to your wireless router, it negotiates a data rate that is appropriate in light of the quality of wireless signals. The data rate will be lower if your radio signal levels are lower. In order to find the data rate on your computer follow steps on the next slide.</a:t>
            </a:r>
            <a:endParaRPr kumimoji="0" sz="1400" b="0" i="0" u="none" strike="noStrike" kern="0" cap="none" spc="0" normalizeH="0" baseline="0" noProof="0" dirty="0">
              <a:ln>
                <a:noFill/>
              </a:ln>
              <a:solidFill>
                <a:srgbClr val="113E53"/>
              </a:solidFill>
              <a:effectLst/>
              <a:uLnTx/>
              <a:uFillTx/>
              <a:latin typeface="Georgia"/>
              <a:ea typeface="Georgia"/>
              <a:cs typeface="Georgia"/>
              <a:sym typeface="Georgia"/>
            </a:endParaRPr>
          </a:p>
        </p:txBody>
      </p:sp>
      <p:sp>
        <p:nvSpPr>
          <p:cNvPr id="442" name="Google Shape;442;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26</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9"/>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Preparing to Run a TT test</a:t>
            </a:r>
            <a:endParaRPr sz="3000" b="1">
              <a:latin typeface="Verdana"/>
              <a:ea typeface="Verdana"/>
              <a:cs typeface="Verdana"/>
              <a:sym typeface="Verdana"/>
            </a:endParaRPr>
          </a:p>
        </p:txBody>
      </p:sp>
      <p:sp>
        <p:nvSpPr>
          <p:cNvPr id="450" name="Google Shape;450;p59"/>
          <p:cNvSpPr txBox="1"/>
          <p:nvPr/>
        </p:nvSpPr>
        <p:spPr>
          <a:xfrm>
            <a:off x="457200" y="939275"/>
            <a:ext cx="8229600" cy="381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a:cs typeface="Arial"/>
                <a:sym typeface="Arial"/>
              </a:rPr>
              <a:t>Windows:</a:t>
            </a:r>
            <a:endParaRPr kumimoji="0" sz="1400" b="1" i="0" u="none" strike="noStrike" kern="0" cap="none" spc="0" normalizeH="0" baseline="0" noProof="0">
              <a:ln>
                <a:noFill/>
              </a:ln>
              <a:solidFill>
                <a:srgbClr val="000000"/>
              </a:solidFill>
              <a:effectLst/>
              <a:uLnTx/>
              <a:uFillTx/>
              <a:latin typeface="Arial"/>
              <a:cs typeface="Arial"/>
              <a:sym typeface="Arial"/>
            </a:endParaRPr>
          </a:p>
          <a:p>
            <a:pPr marL="457200" marR="0" lvl="0" indent="-304800" algn="l" defTabSz="914400" rtl="0" eaLnBrk="1" fontAlgn="auto" latinLnBrk="0" hangingPunct="1">
              <a:lnSpc>
                <a:spcPct val="115000"/>
              </a:lnSpc>
              <a:spcBef>
                <a:spcPts val="0"/>
              </a:spcBef>
              <a:spcAft>
                <a:spcPts val="0"/>
              </a:spcAft>
              <a:buClr>
                <a:srgbClr val="000000"/>
              </a:buClr>
              <a:buSzPts val="1200"/>
              <a:buFont typeface="Arial"/>
              <a:buAutoNum type="arabicPeriod"/>
              <a:tabLst/>
              <a:defRPr/>
            </a:pPr>
            <a:r>
              <a:rPr kumimoji="0" lang="en" sz="1200" b="0" i="0" u="none" strike="noStrike" kern="0" cap="none" spc="0" normalizeH="0" baseline="0" noProof="0">
                <a:ln>
                  <a:noFill/>
                </a:ln>
                <a:solidFill>
                  <a:srgbClr val="000000"/>
                </a:solidFill>
                <a:effectLst/>
                <a:uLnTx/>
                <a:uFillTx/>
                <a:latin typeface="Arial"/>
                <a:cs typeface="Arial"/>
                <a:sym typeface="Arial"/>
              </a:rPr>
              <a:t>From the Start Menu, go to </a:t>
            </a:r>
            <a:r>
              <a:rPr kumimoji="0" lang="en" sz="1200" b="1" i="0" u="none" strike="noStrike" kern="0" cap="none" spc="0" normalizeH="0" baseline="0" noProof="0">
                <a:ln>
                  <a:noFill/>
                </a:ln>
                <a:solidFill>
                  <a:srgbClr val="000000"/>
                </a:solidFill>
                <a:effectLst/>
                <a:uLnTx/>
                <a:uFillTx/>
                <a:latin typeface="Arial"/>
                <a:cs typeface="Arial"/>
                <a:sym typeface="Arial"/>
              </a:rPr>
              <a:t>Control Panel, </a:t>
            </a:r>
            <a:r>
              <a:rPr kumimoji="0" lang="en" sz="1200" b="0" i="0" u="none" strike="noStrike" kern="0" cap="none" spc="0" normalizeH="0" baseline="0" noProof="0">
                <a:ln>
                  <a:noFill/>
                </a:ln>
                <a:solidFill>
                  <a:srgbClr val="000000"/>
                </a:solidFill>
                <a:effectLst/>
                <a:uLnTx/>
                <a:uFillTx/>
                <a:latin typeface="Arial"/>
                <a:cs typeface="Arial"/>
                <a:sym typeface="Arial"/>
              </a:rPr>
              <a:t>click </a:t>
            </a:r>
            <a:r>
              <a:rPr kumimoji="0" lang="en" sz="1200" b="1" i="0" u="none" strike="noStrike" kern="0" cap="none" spc="0" normalizeH="0" baseline="0" noProof="0">
                <a:ln>
                  <a:noFill/>
                </a:ln>
                <a:solidFill>
                  <a:srgbClr val="000000"/>
                </a:solidFill>
                <a:effectLst/>
                <a:uLnTx/>
                <a:uFillTx/>
                <a:latin typeface="Arial"/>
                <a:cs typeface="Arial"/>
                <a:sym typeface="Arial"/>
              </a:rPr>
              <a:t>Network and Internet</a:t>
            </a:r>
            <a:r>
              <a:rPr kumimoji="0" lang="en" sz="1200" b="0" i="0" u="none" strike="noStrike" kern="0" cap="none" spc="0" normalizeH="0" baseline="0" noProof="0">
                <a:ln>
                  <a:noFill/>
                </a:ln>
                <a:solidFill>
                  <a:srgbClr val="000000"/>
                </a:solidFill>
                <a:effectLst/>
                <a:uLnTx/>
                <a:uFillTx/>
                <a:latin typeface="Arial"/>
                <a:cs typeface="Arial"/>
                <a:sym typeface="Arial"/>
              </a:rPr>
              <a:t>. If you don’t see it, go to the next step.</a:t>
            </a:r>
            <a:endParaRPr kumimoji="0" sz="1200" b="0" i="0" u="none" strike="noStrike" kern="0" cap="none" spc="0" normalizeH="0" baseline="0" noProof="0">
              <a:ln>
                <a:noFill/>
              </a:ln>
              <a:solidFill>
                <a:srgbClr val="000000"/>
              </a:solidFill>
              <a:effectLst/>
              <a:uLnTx/>
              <a:uFillTx/>
              <a:latin typeface="Arial"/>
              <a:cs typeface="Arial"/>
              <a:sym typeface="Arial"/>
            </a:endParaRPr>
          </a:p>
          <a:p>
            <a:pPr marL="457200" indent="-304800">
              <a:lnSpc>
                <a:spcPct val="115000"/>
              </a:lnSpc>
              <a:buSzPts val="1200"/>
              <a:buFont typeface="Arial"/>
              <a:buAutoNum type="arabicPeriod"/>
              <a:defRPr/>
            </a:pPr>
            <a:r>
              <a:rPr kumimoji="0" lang="en" sz="1200" b="0" i="0" u="none" strike="noStrike" kern="0" cap="none" spc="0" normalizeH="0" baseline="0" noProof="0">
                <a:ln>
                  <a:noFill/>
                </a:ln>
                <a:solidFill>
                  <a:srgbClr val="000000"/>
                </a:solidFill>
                <a:effectLst/>
                <a:uLnTx/>
                <a:uFillTx/>
                <a:latin typeface="Arial"/>
                <a:cs typeface="Arial"/>
                <a:sym typeface="Arial"/>
              </a:rPr>
              <a:t>From the available options click </a:t>
            </a:r>
            <a:r>
              <a:rPr kumimoji="0" lang="en" sz="1200" b="1" i="0" u="none" strike="noStrike" kern="0" cap="none" spc="0" normalizeH="0" baseline="0" noProof="0">
                <a:ln>
                  <a:noFill/>
                </a:ln>
                <a:solidFill>
                  <a:srgbClr val="000000"/>
                </a:solidFill>
                <a:effectLst/>
                <a:uLnTx/>
                <a:uFillTx/>
                <a:latin typeface="Arial"/>
                <a:cs typeface="Arial"/>
                <a:sym typeface="Arial"/>
              </a:rPr>
              <a:t>Network and Sharing Center</a:t>
            </a:r>
            <a:r>
              <a:rPr kumimoji="0" lang="en" sz="1200" b="0" i="0" u="none" strike="noStrike" kern="0" cap="none" spc="0" normalizeH="0" baseline="0" noProof="0">
                <a:ln>
                  <a:noFill/>
                </a:ln>
                <a:solidFill>
                  <a:srgbClr val="000000"/>
                </a:solidFill>
                <a:effectLst/>
                <a:uLnTx/>
                <a:uFillTx/>
                <a:latin typeface="Arial"/>
                <a:cs typeface="Arial"/>
                <a:sym typeface="Arial"/>
              </a:rPr>
              <a:t>.</a:t>
            </a:r>
            <a:r>
              <a:rPr lang="en" sz="1200"/>
              <a:t> </a:t>
            </a:r>
          </a:p>
          <a:p>
            <a:pPr marL="457200" marR="0" lvl="0" indent="-304800" algn="l" defTabSz="914400" rtl="0" eaLnBrk="1" fontAlgn="auto" latinLnBrk="0" hangingPunct="1">
              <a:lnSpc>
                <a:spcPct val="115000"/>
              </a:lnSpc>
              <a:spcBef>
                <a:spcPts val="0"/>
              </a:spcBef>
              <a:spcAft>
                <a:spcPts val="0"/>
              </a:spcAft>
              <a:buClr>
                <a:srgbClr val="000000"/>
              </a:buClr>
              <a:buSzPts val="1200"/>
              <a:buFont typeface="Arial"/>
              <a:buAutoNum type="arabicPeriod"/>
              <a:tabLst/>
              <a:defRPr/>
            </a:pPr>
            <a:r>
              <a:rPr kumimoji="0" lang="en" sz="1200" b="0" i="0" u="none" strike="noStrike" kern="0" cap="none" spc="0" normalizeH="0" baseline="0" noProof="0">
                <a:ln>
                  <a:noFill/>
                </a:ln>
                <a:solidFill>
                  <a:srgbClr val="000000"/>
                </a:solidFill>
                <a:effectLst/>
                <a:uLnTx/>
                <a:uFillTx/>
                <a:latin typeface="Arial"/>
                <a:cs typeface="Arial"/>
                <a:sym typeface="Arial"/>
              </a:rPr>
              <a:t>You will see the Access Type as </a:t>
            </a:r>
            <a:r>
              <a:rPr kumimoji="0" lang="en" sz="1200" b="1" i="0" u="none" strike="noStrike" kern="0" cap="none" spc="0" normalizeH="0" baseline="0" noProof="0">
                <a:ln>
                  <a:noFill/>
                </a:ln>
                <a:solidFill>
                  <a:srgbClr val="000000"/>
                </a:solidFill>
                <a:effectLst/>
                <a:uLnTx/>
                <a:uFillTx/>
                <a:latin typeface="Arial"/>
                <a:cs typeface="Arial"/>
                <a:sym typeface="Arial"/>
              </a:rPr>
              <a:t>Internet</a:t>
            </a:r>
            <a:r>
              <a:rPr kumimoji="0" lang="en" sz="1200" b="0" i="0" u="none" strike="noStrike" kern="0" cap="none" spc="0" normalizeH="0" baseline="0" noProof="0">
                <a:ln>
                  <a:noFill/>
                </a:ln>
                <a:solidFill>
                  <a:srgbClr val="000000"/>
                </a:solidFill>
                <a:effectLst/>
                <a:uLnTx/>
                <a:uFillTx/>
                <a:latin typeface="Arial"/>
                <a:cs typeface="Arial"/>
                <a:sym typeface="Arial"/>
              </a:rPr>
              <a:t> and its name in the corresponding Connections field, along with the Signal Strength. Click on the name to see the Data Rate.</a:t>
            </a:r>
            <a:r>
              <a:rPr lang="en" sz="1200"/>
              <a:t> </a:t>
            </a:r>
            <a:endParaRPr kumimoji="0" sz="1200" b="0" i="0" u="none" strike="noStrike" kern="0" cap="none" spc="0" normalizeH="0" baseline="0" noProof="0">
              <a:ln>
                <a:noFill/>
              </a:ln>
              <a:solidFill>
                <a:srgbClr val="000000"/>
              </a:solidFill>
              <a:effectLst/>
              <a:uLnTx/>
              <a:uFillTx/>
              <a:latin typeface="Arial"/>
              <a:cs typeface="Arial"/>
              <a:sym typeface="Arial"/>
            </a:endParaRPr>
          </a:p>
          <a:p>
            <a:pPr marL="457200" indent="-304800">
              <a:lnSpc>
                <a:spcPct val="115000"/>
              </a:lnSpc>
              <a:buSzPts val="1200"/>
              <a:buFont typeface="Arial"/>
              <a:buAutoNum type="arabicPeriod"/>
              <a:defRPr/>
            </a:pPr>
            <a:r>
              <a:rPr kumimoji="0" lang="en" sz="1200" b="0" i="0" u="none" strike="noStrike" kern="0" cap="none" spc="0" normalizeH="0" baseline="0" noProof="0">
                <a:ln>
                  <a:noFill/>
                </a:ln>
                <a:solidFill>
                  <a:srgbClr val="000000"/>
                </a:solidFill>
                <a:effectLst/>
                <a:uLnTx/>
                <a:uFillTx/>
                <a:latin typeface="Arial"/>
                <a:cs typeface="Arial"/>
                <a:sym typeface="Arial"/>
              </a:rPr>
              <a:t>Note the Data Rate displayed in the </a:t>
            </a:r>
            <a:r>
              <a:rPr kumimoji="0" lang="en" sz="1200" b="1" i="0" u="none" strike="noStrike" kern="0" cap="none" spc="0" normalizeH="0" baseline="0" noProof="0">
                <a:ln>
                  <a:noFill/>
                </a:ln>
                <a:solidFill>
                  <a:srgbClr val="000000"/>
                </a:solidFill>
                <a:effectLst/>
                <a:uLnTx/>
                <a:uFillTx/>
                <a:latin typeface="Arial"/>
                <a:cs typeface="Arial"/>
                <a:sym typeface="Arial"/>
              </a:rPr>
              <a:t>Speed</a:t>
            </a:r>
            <a:r>
              <a:rPr kumimoji="0" lang="en" sz="1200" b="0" i="0" u="none" strike="noStrike" kern="0" cap="none" spc="0" normalizeH="0" baseline="0" noProof="0">
                <a:ln>
                  <a:noFill/>
                </a:ln>
                <a:solidFill>
                  <a:srgbClr val="000000"/>
                </a:solidFill>
                <a:effectLst/>
                <a:uLnTx/>
                <a:uFillTx/>
                <a:latin typeface="Arial"/>
                <a:cs typeface="Arial"/>
                <a:sym typeface="Arial"/>
              </a:rPr>
              <a:t> field.</a:t>
            </a:r>
            <a:r>
              <a:rPr lang="en" sz="1200"/>
              <a:t> </a:t>
            </a: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1"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b="1" i="0" u="none" strike="noStrike" kern="0" cap="none" spc="0" normalizeH="0" baseline="0" noProof="0">
                <a:ln>
                  <a:noFill/>
                </a:ln>
                <a:solidFill>
                  <a:srgbClr val="000000"/>
                </a:solidFill>
                <a:effectLst/>
                <a:uLnTx/>
                <a:uFillTx/>
                <a:latin typeface="Arial"/>
                <a:cs typeface="Arial"/>
                <a:sym typeface="Arial"/>
              </a:rPr>
              <a:t>Mac:</a:t>
            </a:r>
            <a:endParaRPr kumimoji="0" b="1"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000000"/>
                </a:solidFill>
                <a:effectLst/>
                <a:uLnTx/>
                <a:uFillTx/>
                <a:latin typeface="Arial"/>
                <a:cs typeface="Arial"/>
                <a:sym typeface="Arial"/>
              </a:rPr>
              <a:t>Press and hold the ‘option’ key on your keyboard and simultaneously click on the </a:t>
            </a:r>
            <a:r>
              <a:rPr kumimoji="0" lang="en" sz="1200" b="0" i="0" u="none" strike="noStrike" kern="0" cap="none" spc="0" normalizeH="0" baseline="0" noProof="0" err="1">
                <a:ln>
                  <a:noFill/>
                </a:ln>
                <a:solidFill>
                  <a:srgbClr val="000000"/>
                </a:solidFill>
                <a:effectLst/>
                <a:uLnTx/>
                <a:uFillTx/>
                <a:latin typeface="Arial"/>
                <a:cs typeface="Arial"/>
                <a:sym typeface="Arial"/>
              </a:rPr>
              <a:t>WiFi</a:t>
            </a:r>
            <a:r>
              <a:rPr kumimoji="0" lang="en" sz="1200" b="0" i="0" u="none" strike="noStrike" kern="0" cap="none" spc="0" normalizeH="0" baseline="0" noProof="0">
                <a:ln>
                  <a:noFill/>
                </a:ln>
                <a:solidFill>
                  <a:srgbClr val="000000"/>
                </a:solidFill>
                <a:effectLst/>
                <a:uLnTx/>
                <a:uFillTx/>
                <a:latin typeface="Arial"/>
                <a:cs typeface="Arial"/>
                <a:sym typeface="Arial"/>
              </a:rPr>
              <a:t> symbol in your taskbar and note the Tx Rate.</a:t>
            </a: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451" name="Google Shape;451;p59" descr="Screenshot of Mac taskbar with the WiFi symbol highlighted"/>
          <p:cNvPicPr preferRelativeResize="0"/>
          <p:nvPr/>
        </p:nvPicPr>
        <p:blipFill>
          <a:blip r:embed="rId3">
            <a:alphaModFix/>
          </a:blip>
          <a:stretch>
            <a:fillRect/>
          </a:stretch>
        </p:blipFill>
        <p:spPr>
          <a:xfrm>
            <a:off x="457200" y="4265626"/>
            <a:ext cx="4723974" cy="223675"/>
          </a:xfrm>
          <a:prstGeom prst="rect">
            <a:avLst/>
          </a:prstGeom>
          <a:noFill/>
          <a:ln>
            <a:noFill/>
          </a:ln>
        </p:spPr>
      </p:pic>
      <p:pic>
        <p:nvPicPr>
          <p:cNvPr id="452" name="Google Shape;452;p59" descr="Screenshot of Mac WiFi information, with the TxRate highlighted (here, 702 Mbps)"/>
          <p:cNvPicPr preferRelativeResize="0"/>
          <p:nvPr/>
        </p:nvPicPr>
        <p:blipFill>
          <a:blip r:embed="rId4">
            <a:alphaModFix/>
          </a:blip>
          <a:stretch>
            <a:fillRect/>
          </a:stretch>
        </p:blipFill>
        <p:spPr>
          <a:xfrm>
            <a:off x="6375500" y="3585226"/>
            <a:ext cx="1897363" cy="1437199"/>
          </a:xfrm>
          <a:prstGeom prst="rect">
            <a:avLst/>
          </a:prstGeom>
          <a:noFill/>
          <a:ln>
            <a:noFill/>
          </a:ln>
        </p:spPr>
      </p:pic>
      <p:sp>
        <p:nvSpPr>
          <p:cNvPr id="453" name="Google Shape;453;p59" descr="&quot; &quot;"/>
          <p:cNvSpPr/>
          <p:nvPr/>
        </p:nvSpPr>
        <p:spPr>
          <a:xfrm>
            <a:off x="1313975" y="4168900"/>
            <a:ext cx="259200" cy="393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59" descr="&quot; &quot;"/>
          <p:cNvSpPr/>
          <p:nvPr/>
        </p:nvSpPr>
        <p:spPr>
          <a:xfrm>
            <a:off x="6433125" y="4786775"/>
            <a:ext cx="1197600" cy="172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59" descr="&quot; '"/>
          <p:cNvSpPr/>
          <p:nvPr/>
        </p:nvSpPr>
        <p:spPr>
          <a:xfrm>
            <a:off x="5413075" y="4246700"/>
            <a:ext cx="595800" cy="1728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56" name="Google Shape;456;p59" descr="Screenshot of Windows &quot;view your basic network informatino and set up connections&quot; with &quot;Connections&quot; highlighted "/>
          <p:cNvPicPr preferRelativeResize="0"/>
          <p:nvPr/>
        </p:nvPicPr>
        <p:blipFill>
          <a:blip r:embed="rId5">
            <a:alphaModFix/>
          </a:blip>
          <a:stretch>
            <a:fillRect/>
          </a:stretch>
        </p:blipFill>
        <p:spPr>
          <a:xfrm>
            <a:off x="1389888" y="2331228"/>
            <a:ext cx="3011426" cy="704475"/>
          </a:xfrm>
          <a:prstGeom prst="rect">
            <a:avLst/>
          </a:prstGeom>
          <a:noFill/>
          <a:ln>
            <a:noFill/>
          </a:ln>
        </p:spPr>
      </p:pic>
      <p:sp>
        <p:nvSpPr>
          <p:cNvPr id="457" name="Google Shape;457;p59" descr="&quot; &quot;"/>
          <p:cNvSpPr/>
          <p:nvPr/>
        </p:nvSpPr>
        <p:spPr>
          <a:xfrm>
            <a:off x="3321775" y="2787775"/>
            <a:ext cx="860400" cy="90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59" descr="&quot; &quot;"/>
          <p:cNvSpPr/>
          <p:nvPr/>
        </p:nvSpPr>
        <p:spPr>
          <a:xfrm>
            <a:off x="5336875" y="2597050"/>
            <a:ext cx="595800" cy="1728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59" name="Google Shape;459;p59" descr="Windows screenshot of &quot;Wi-Fi Status&quot; with the Data Rate field highlighted (here, 433.3 Mbps)"/>
          <p:cNvPicPr preferRelativeResize="0"/>
          <p:nvPr/>
        </p:nvPicPr>
        <p:blipFill rotWithShape="1">
          <a:blip r:embed="rId6">
            <a:alphaModFix/>
          </a:blip>
          <a:srcRect b="41103"/>
          <a:stretch/>
        </p:blipFill>
        <p:spPr>
          <a:xfrm>
            <a:off x="6250650" y="1900889"/>
            <a:ext cx="1897375" cy="1355040"/>
          </a:xfrm>
          <a:prstGeom prst="rect">
            <a:avLst/>
          </a:prstGeom>
          <a:noFill/>
          <a:ln>
            <a:noFill/>
          </a:ln>
        </p:spPr>
      </p:pic>
      <p:sp>
        <p:nvSpPr>
          <p:cNvPr id="460" name="Google Shape;460;p59" descr="&quot; &quot;"/>
          <p:cNvSpPr/>
          <p:nvPr/>
        </p:nvSpPr>
        <p:spPr>
          <a:xfrm>
            <a:off x="7607400" y="2804025"/>
            <a:ext cx="456300" cy="144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27</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0"/>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Running TT client</a:t>
            </a:r>
            <a:endParaRPr sz="3000" b="1">
              <a:latin typeface="Verdana"/>
              <a:ea typeface="Verdana"/>
              <a:cs typeface="Verdana"/>
              <a:sym typeface="Verdana"/>
            </a:endParaRPr>
          </a:p>
        </p:txBody>
      </p:sp>
      <p:sp>
        <p:nvSpPr>
          <p:cNvPr id="467" name="Google Shape;467;p60"/>
          <p:cNvSpPr txBox="1"/>
          <p:nvPr/>
        </p:nvSpPr>
        <p:spPr>
          <a:xfrm>
            <a:off x="457200" y="976920"/>
            <a:ext cx="8229600" cy="412806"/>
          </a:xfrm>
          <a:prstGeom prst="rect">
            <a:avLst/>
          </a:prstGeom>
          <a:noFill/>
          <a:ln>
            <a:noFill/>
          </a:ln>
        </p:spPr>
        <p:txBody>
          <a:bodyPr spcFirstLastPara="1" wrap="square" lIns="91425" tIns="91425" rIns="91425" bIns="91425" anchor="t" anchorCtr="0">
            <a:no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 sz="1400" b="0" i="0" u="none" strike="noStrike" kern="0" cap="none" spc="0" normalizeH="0" baseline="0" noProof="0" dirty="0">
                <a:ln>
                  <a:noFill/>
                </a:ln>
                <a:solidFill>
                  <a:srgbClr val="000000"/>
                </a:solidFill>
                <a:effectLst/>
                <a:uLnTx/>
                <a:uFillTx/>
                <a:latin typeface="Arial"/>
                <a:cs typeface="Arial"/>
                <a:sym typeface="Arial"/>
              </a:rPr>
              <a:t>Verify that your smartphone is connected via Wi-Fi. Ping it from your PC to verify. </a:t>
            </a:r>
          </a:p>
        </p:txBody>
      </p:sp>
      <p:sp>
        <p:nvSpPr>
          <p:cNvPr id="468" name="Google Shape;468;p60"/>
          <p:cNvSpPr txBox="1"/>
          <p:nvPr/>
        </p:nvSpPr>
        <p:spPr>
          <a:xfrm>
            <a:off x="5520584" y="1389725"/>
            <a:ext cx="3273092" cy="3045900"/>
          </a:xfrm>
          <a:prstGeom prst="rect">
            <a:avLst/>
          </a:prstGeom>
          <a:noFill/>
          <a:ln>
            <a:noFill/>
          </a:ln>
        </p:spPr>
        <p:txBody>
          <a:bodyPr spcFirstLastPara="1" wrap="square" lIns="91425" tIns="91425" rIns="91425" bIns="91425" anchor="t" anchorCtr="0">
            <a:noAutofit/>
          </a:bodyPr>
          <a:lstStyle/>
          <a:p>
            <a:pPr marL="228600" indent="-228600">
              <a:buFont typeface="+mj-lt"/>
              <a:buAutoNum type="arabicPeriod"/>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Run the TT client on your phone.</a:t>
            </a:r>
            <a:br>
              <a:rPr kumimoji="0" lang="en-US" sz="1200" b="0" i="0" u="none" strike="noStrike" kern="0" cap="none" spc="0" normalizeH="0" baseline="0" noProof="0" dirty="0">
                <a:ln>
                  <a:noFill/>
                </a:ln>
                <a:solidFill>
                  <a:srgbClr val="000000"/>
                </a:solidFill>
                <a:effectLst/>
                <a:uLnTx/>
                <a:uFillTx/>
                <a:latin typeface="Arial"/>
                <a:cs typeface="Arial"/>
                <a:sym typeface="Arial"/>
              </a:rPr>
            </a:br>
            <a:endParaRPr kumimoji="0" lang="en-US" sz="1200" b="0" i="0" u="none" strike="noStrike" kern="0" cap="none" spc="0" normalizeH="0" baseline="0" noProof="0" dirty="0">
              <a:ln>
                <a:noFill/>
              </a:ln>
              <a:solidFill>
                <a:srgbClr val="113E53"/>
              </a:solidFill>
              <a:effectLst/>
              <a:uLnTx/>
              <a:uFillTx/>
              <a:latin typeface="Georgia"/>
              <a:ea typeface="Georgia"/>
              <a:cs typeface="Georgia"/>
              <a:sym typeface="Georgia"/>
            </a:endParaRP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 sz="1200" b="0" i="0" u="none" strike="noStrike" kern="0" cap="none" spc="0" normalizeH="0" baseline="0" noProof="0" dirty="0">
                <a:ln>
                  <a:noFill/>
                </a:ln>
                <a:solidFill>
                  <a:srgbClr val="000000"/>
                </a:solidFill>
                <a:effectLst/>
                <a:uLnTx/>
                <a:uFillTx/>
                <a:latin typeface="Arial"/>
                <a:cs typeface="Arial"/>
                <a:sym typeface="Arial"/>
              </a:rPr>
              <a:t>Enter the IP address for the TT Server running on your PC.</a:t>
            </a: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 sz="1200" b="0" i="0" u="none" strike="noStrike" kern="0" cap="none" spc="0" normalizeH="0" baseline="0" noProof="0" dirty="0">
                <a:ln>
                  <a:noFill/>
                </a:ln>
                <a:solidFill>
                  <a:srgbClr val="000000"/>
                </a:solidFill>
                <a:effectLst/>
                <a:uLnTx/>
                <a:uFillTx/>
                <a:latin typeface="Arial"/>
                <a:cs typeface="Arial"/>
                <a:sym typeface="Arial"/>
              </a:rPr>
              <a:t>By default, your client will connect to the TT server using port 27100. Since we didn’t change this on the server, we’re good to go.</a:t>
            </a: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228600" indent="-228600">
              <a:buFont typeface="+mj-lt"/>
              <a:buAutoNum type="arabicPeriod"/>
              <a:defRPr/>
            </a:pPr>
            <a:r>
              <a:rPr kumimoji="0" lang="en" sz="1200" b="0" i="0" u="none" strike="noStrike" kern="0" cap="none" spc="0" normalizeH="0" baseline="0" noProof="0" dirty="0">
                <a:ln>
                  <a:noFill/>
                </a:ln>
                <a:solidFill>
                  <a:srgbClr val="000000"/>
                </a:solidFill>
                <a:effectLst/>
                <a:uLnTx/>
                <a:uFillTx/>
                <a:latin typeface="Arial"/>
                <a:cs typeface="Arial"/>
                <a:sym typeface="Arial"/>
              </a:rPr>
              <a:t>Before connecting, take note of two other options. By default, TT runs both TCP and UDP throughput </a:t>
            </a:r>
            <a:r>
              <a:rPr kumimoji="0" lang="en-US" sz="1200" b="0" i="0" u="none" strike="noStrike" kern="0" cap="none" spc="0" normalizeH="0" baseline="0" noProof="0" dirty="0">
                <a:ln>
                  <a:noFill/>
                </a:ln>
                <a:solidFill>
                  <a:srgbClr val="000000"/>
                </a:solidFill>
                <a:effectLst/>
                <a:uLnTx/>
                <a:uFillTx/>
                <a:latin typeface="Arial"/>
                <a:cs typeface="Arial"/>
                <a:sym typeface="Arial"/>
              </a:rPr>
              <a:t>tests,</a:t>
            </a:r>
            <a:r>
              <a:rPr kumimoji="0" lang="en" sz="1200" b="0" i="0" u="none" strike="noStrike" kern="0" cap="none" spc="0" normalizeH="0" baseline="0" noProof="0" dirty="0">
                <a:ln>
                  <a:noFill/>
                </a:ln>
                <a:solidFill>
                  <a:srgbClr val="000000"/>
                </a:solidFill>
                <a:effectLst/>
                <a:uLnTx/>
                <a:uFillTx/>
                <a:latin typeface="Arial"/>
                <a:cs typeface="Arial"/>
                <a:sym typeface="Arial"/>
              </a:rPr>
              <a:t> but you can override that and just run TCP. Second, TT </a:t>
            </a:r>
            <a:r>
              <a:rPr kumimoji="0" lang="en-US" sz="1200" b="0" i="0" u="none" strike="noStrike" kern="0" cap="none" spc="0" normalizeH="0" baseline="0" noProof="0" dirty="0">
                <a:ln>
                  <a:noFill/>
                </a:ln>
                <a:solidFill>
                  <a:srgbClr val="000000"/>
                </a:solidFill>
                <a:effectLst/>
                <a:uLnTx/>
                <a:uFillTx/>
                <a:latin typeface="Arial"/>
                <a:cs typeface="Arial"/>
                <a:sym typeface="Arial"/>
              </a:rPr>
              <a:t>can</a:t>
            </a:r>
            <a:r>
              <a:rPr kumimoji="0" lang="en" sz="1200" b="0" i="0" u="none" strike="noStrike" kern="0" cap="none" spc="0" normalizeH="0" baseline="0" noProof="0" dirty="0">
                <a:ln>
                  <a:noFill/>
                </a:ln>
                <a:solidFill>
                  <a:srgbClr val="000000"/>
                </a:solidFill>
                <a:effectLst/>
                <a:uLnTx/>
                <a:uFillTx/>
                <a:latin typeface="Arial"/>
                <a:cs typeface="Arial"/>
                <a:sym typeface="Arial"/>
              </a:rPr>
              <a:t> use Network QoS to prioritize traffic. We’ll just be using Best Effort, no prioritization.</a:t>
            </a:r>
            <a:r>
              <a:rPr lang="en" sz="1200" dirty="0"/>
              <a:t> </a:t>
            </a:r>
            <a:endParaRPr kumimoji="0" lang="en" sz="12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 sz="1200" i="0" u="none" strike="noStrike" kern="0" cap="none" spc="0" normalizeH="0" baseline="0" noProof="0" dirty="0">
                <a:ln>
                  <a:noFill/>
                </a:ln>
                <a:solidFill>
                  <a:srgbClr val="000000"/>
                </a:solidFill>
                <a:effectLst/>
                <a:uLnTx/>
                <a:uFillTx/>
                <a:latin typeface="Arial"/>
                <a:cs typeface="Arial"/>
                <a:sym typeface="Arial"/>
              </a:rPr>
              <a:t>Press Connect </a:t>
            </a:r>
            <a:r>
              <a:rPr kumimoji="0" lang="en" sz="1200" b="0" i="0" u="none" strike="noStrike" kern="0" cap="none" spc="0" normalizeH="0" baseline="0" noProof="0" dirty="0">
                <a:ln>
                  <a:noFill/>
                </a:ln>
                <a:solidFill>
                  <a:srgbClr val="000000"/>
                </a:solidFill>
                <a:effectLst/>
                <a:uLnTx/>
                <a:uFillTx/>
                <a:latin typeface="Arial"/>
                <a:cs typeface="Arial"/>
                <a:sym typeface="Arial"/>
              </a:rPr>
              <a:t>to start, Disconnect to Stop.</a:t>
            </a:r>
            <a:endParaRPr kumimoji="0" sz="12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pic>
        <p:nvPicPr>
          <p:cNvPr id="469" name="Google Shape;469;p60" descr="Screenshot of TamoSoft settings menu on a mobile device"/>
          <p:cNvPicPr preferRelativeResize="0"/>
          <p:nvPr/>
        </p:nvPicPr>
        <p:blipFill>
          <a:blip r:embed="rId3">
            <a:alphaModFix/>
          </a:blip>
          <a:stretch>
            <a:fillRect/>
          </a:stretch>
        </p:blipFill>
        <p:spPr>
          <a:xfrm>
            <a:off x="561325" y="1512875"/>
            <a:ext cx="2117030" cy="3528376"/>
          </a:xfrm>
          <a:prstGeom prst="rect">
            <a:avLst/>
          </a:prstGeom>
          <a:noFill/>
          <a:ln>
            <a:noFill/>
          </a:ln>
        </p:spPr>
      </p:pic>
      <p:pic>
        <p:nvPicPr>
          <p:cNvPr id="470" name="Google Shape;470;p60" descr="Settings menu for TamoSoft on a mobile device"/>
          <p:cNvPicPr preferRelativeResize="0"/>
          <p:nvPr/>
        </p:nvPicPr>
        <p:blipFill>
          <a:blip r:embed="rId4">
            <a:alphaModFix/>
          </a:blip>
          <a:stretch>
            <a:fillRect/>
          </a:stretch>
        </p:blipFill>
        <p:spPr>
          <a:xfrm>
            <a:off x="3214900" y="1512875"/>
            <a:ext cx="1985939" cy="3528375"/>
          </a:xfrm>
          <a:prstGeom prst="rect">
            <a:avLst/>
          </a:prstGeom>
          <a:noFill/>
          <a:ln>
            <a:noFill/>
          </a:ln>
        </p:spPr>
      </p:pic>
      <p:sp>
        <p:nvSpPr>
          <p:cNvPr id="466" name="Google Shape;466;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28</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61"/>
          <p:cNvSpPr txBox="1">
            <a:spLocks noGrp="1"/>
          </p:cNvSpPr>
          <p:nvPr>
            <p:ph type="title"/>
          </p:nvPr>
        </p:nvSpPr>
        <p:spPr>
          <a:xfrm>
            <a:off x="457200" y="121920"/>
            <a:ext cx="8229600" cy="855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latin typeface="Verdana"/>
                <a:ea typeface="Verdana"/>
                <a:cs typeface="Verdana"/>
                <a:sym typeface="Verdana"/>
              </a:rPr>
              <a:t>WiFi server and WiFi client</a:t>
            </a:r>
            <a:endParaRPr sz="3000" b="1">
              <a:latin typeface="Verdana"/>
              <a:ea typeface="Verdana"/>
              <a:cs typeface="Verdana"/>
              <a:sym typeface="Verdana"/>
            </a:endParaRPr>
          </a:p>
        </p:txBody>
      </p:sp>
      <p:sp>
        <p:nvSpPr>
          <p:cNvPr id="475" name="Google Shape;475;p61"/>
          <p:cNvSpPr txBox="1">
            <a:spLocks noGrp="1"/>
          </p:cNvSpPr>
          <p:nvPr>
            <p:ph type="body" idx="1"/>
          </p:nvPr>
        </p:nvSpPr>
        <p:spPr>
          <a:xfrm>
            <a:off x="457200" y="1065675"/>
            <a:ext cx="5433000" cy="3725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2"/>
              </a:buClr>
              <a:buFont typeface="Arial"/>
              <a:buNone/>
            </a:pPr>
            <a:r>
              <a:rPr lang="en" sz="1200" dirty="0">
                <a:solidFill>
                  <a:srgbClr val="000000"/>
                </a:solidFill>
                <a:latin typeface="Arial"/>
                <a:ea typeface="Arial"/>
                <a:cs typeface="Arial"/>
                <a:sym typeface="Arial"/>
              </a:rPr>
              <a:t>Now, compare your results of running TT on your phone to the screenshots in slide 22 and 23.</a:t>
            </a:r>
            <a:endParaRPr sz="1200" dirty="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endParaRPr sz="1200" dirty="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r>
              <a:rPr lang="en" sz="1200" dirty="0">
                <a:solidFill>
                  <a:srgbClr val="000000"/>
                </a:solidFill>
                <a:latin typeface="Arial"/>
                <a:ea typeface="Arial"/>
                <a:cs typeface="Arial"/>
                <a:sym typeface="Arial"/>
              </a:rPr>
              <a:t>Note: The results in the screenshot to the right will likely be significantly different than your tests. That’s because Wi-Fi signals are so variable in nature. You can prove that by repeating the test in a different location. Even tests performed at the exact same location will likely vary. That’s why network engineers refer to wireless as a probabilistic media and Ethernet as a deterministic media.</a:t>
            </a:r>
            <a:endParaRPr sz="1200" dirty="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endParaRPr sz="1200" dirty="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endParaRPr sz="1200" dirty="0">
              <a:solidFill>
                <a:srgbClr val="000000"/>
              </a:solidFill>
              <a:latin typeface="Arial"/>
              <a:ea typeface="Arial"/>
              <a:cs typeface="Arial"/>
              <a:sym typeface="Arial"/>
            </a:endParaRPr>
          </a:p>
          <a:p>
            <a:pPr marL="0" lvl="0" indent="0" algn="l" rtl="0">
              <a:lnSpc>
                <a:spcPct val="105000"/>
              </a:lnSpc>
              <a:spcBef>
                <a:spcPts val="0"/>
              </a:spcBef>
              <a:spcAft>
                <a:spcPts val="0"/>
              </a:spcAft>
              <a:buClr>
                <a:schemeClr val="dk2"/>
              </a:buClr>
              <a:buFont typeface="Arial"/>
              <a:buNone/>
            </a:pPr>
            <a:endParaRPr sz="1200" dirty="0">
              <a:solidFill>
                <a:srgbClr val="000000"/>
              </a:solidFill>
              <a:latin typeface="Arial"/>
              <a:ea typeface="Arial"/>
              <a:cs typeface="Arial"/>
              <a:sym typeface="Arial"/>
            </a:endParaRPr>
          </a:p>
        </p:txBody>
      </p:sp>
      <p:pic>
        <p:nvPicPr>
          <p:cNvPr id="478" name="Google Shape;478;p61" descr="Screenshot of the Statistics page on the TamoSoft app"/>
          <p:cNvPicPr preferRelativeResize="0"/>
          <p:nvPr/>
        </p:nvPicPr>
        <p:blipFill rotWithShape="1">
          <a:blip r:embed="rId3">
            <a:alphaModFix/>
          </a:blip>
          <a:srcRect t="8866" b="14032"/>
          <a:stretch/>
        </p:blipFill>
        <p:spPr>
          <a:xfrm>
            <a:off x="6198587" y="1065675"/>
            <a:ext cx="2358188" cy="3936753"/>
          </a:xfrm>
          <a:prstGeom prst="rect">
            <a:avLst/>
          </a:prstGeom>
          <a:noFill/>
          <a:ln>
            <a:noFill/>
          </a:ln>
        </p:spPr>
      </p:pic>
      <p:sp>
        <p:nvSpPr>
          <p:cNvPr id="477" name="Google Shape;477;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 sz="1300" b="0" i="0" u="none" strike="noStrike" kern="0" cap="none" spc="0" normalizeH="0" baseline="0" noProof="0">
                <a:ln>
                  <a:noFill/>
                </a:ln>
                <a:solidFill>
                  <a:srgbClr val="113E53"/>
                </a:solidFill>
                <a:effectLst/>
                <a:uLnTx/>
                <a:uFillTx/>
                <a:latin typeface="Georgia"/>
                <a:sym typeface="Georgia"/>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29</a:t>
            </a:fld>
            <a:endParaRPr kumimoji="0" sz="1300" b="0" i="0" u="none" strike="noStrike" kern="0" cap="none" spc="0" normalizeH="0" baseline="0" noProof="0">
              <a:ln>
                <a:noFill/>
              </a:ln>
              <a:solidFill>
                <a:srgbClr val="113E53"/>
              </a:solidFill>
              <a:effectLst/>
              <a:uLnTx/>
              <a:uFillTx/>
              <a:latin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10"/>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b="1">
                <a:solidFill>
                  <a:srgbClr val="113E53"/>
                </a:solidFill>
                <a:latin typeface="Verdana"/>
                <a:ea typeface="Verdana"/>
                <a:cs typeface="Verdana"/>
                <a:sym typeface="Verdana"/>
              </a:rPr>
              <a:t>Wireshark Frame Analysis</a:t>
            </a:r>
            <a:endParaRPr sz="3600" b="0" i="0" u="none" strike="noStrike" cap="none">
              <a:solidFill>
                <a:schemeClr val="dk2"/>
              </a:solidFill>
              <a:latin typeface="Georgia"/>
              <a:ea typeface="Georgia"/>
              <a:cs typeface="Georgia"/>
              <a:sym typeface="Georgia"/>
            </a:endParaRPr>
          </a:p>
        </p:txBody>
      </p:sp>
      <p:sp>
        <p:nvSpPr>
          <p:cNvPr id="51" name="Google Shape;51;p10"/>
          <p:cNvSpPr txBox="1">
            <a:spLocks noGrp="1"/>
          </p:cNvSpPr>
          <p:nvPr>
            <p:ph type="body" idx="4294967295"/>
          </p:nvPr>
        </p:nvSpPr>
        <p:spPr>
          <a:xfrm>
            <a:off x="457200" y="990206"/>
            <a:ext cx="8229600" cy="621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200">
                <a:solidFill>
                  <a:srgbClr val="000000"/>
                </a:solidFill>
                <a:latin typeface="Arial"/>
                <a:ea typeface="Arial"/>
                <a:cs typeface="Arial"/>
                <a:sym typeface="Arial"/>
              </a:rPr>
              <a:t>Launch Wireshark and load the </a:t>
            </a:r>
            <a:r>
              <a:rPr lang="en-US" sz="1200" b="1">
                <a:solidFill>
                  <a:srgbClr val="000000"/>
                </a:solidFill>
                <a:latin typeface="Arial"/>
                <a:ea typeface="Arial"/>
                <a:cs typeface="Arial"/>
                <a:sym typeface="Arial"/>
              </a:rPr>
              <a:t>lab6.pcap</a:t>
            </a:r>
            <a:r>
              <a:rPr lang="en-US" sz="1200">
                <a:solidFill>
                  <a:srgbClr val="000000"/>
                </a:solidFill>
                <a:latin typeface="Arial"/>
                <a:ea typeface="Arial"/>
                <a:cs typeface="Arial"/>
                <a:sym typeface="Arial"/>
              </a:rPr>
              <a:t> file from Blackboard which you can find in the Lab folder for Learning Module 6. We will use this capture to illustrate the higher overhead of the Wi-Fi protocol.</a:t>
            </a:r>
            <a:endParaRPr sz="120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1200" i="0" u="none" strike="noStrike" cap="none">
              <a:solidFill>
                <a:schemeClr val="dk2"/>
              </a:solidFill>
              <a:latin typeface="Arial"/>
              <a:ea typeface="Arial"/>
              <a:cs typeface="Arial"/>
              <a:sym typeface="Arial"/>
            </a:endParaRPr>
          </a:p>
        </p:txBody>
      </p:sp>
      <p:sp>
        <p:nvSpPr>
          <p:cNvPr id="52" name="Google Shape;52;p10"/>
          <p:cNvSpPr txBox="1"/>
          <p:nvPr/>
        </p:nvSpPr>
        <p:spPr>
          <a:xfrm>
            <a:off x="5672825" y="1684125"/>
            <a:ext cx="3014100" cy="2740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US" sz="1200"/>
              <a:t>Click on Frame 2, the first packet of an FTP file transfer between 192.168.100.51 and 192.168.100.52.</a:t>
            </a:r>
            <a:endParaRPr sz="1200"/>
          </a:p>
          <a:p>
            <a:pPr marL="457200" lvl="0" indent="-304800" algn="l" rtl="0">
              <a:spcBef>
                <a:spcPts val="0"/>
              </a:spcBef>
              <a:spcAft>
                <a:spcPts val="0"/>
              </a:spcAft>
              <a:buSzPts val="1200"/>
              <a:buAutoNum type="arabicPeriod"/>
            </a:pPr>
            <a:r>
              <a:rPr lang="en-US" sz="1200"/>
              <a:t>In the frame summary pane, you can see the network protocols being used for this file transfer. FTP uses TCP as a transport protocol and IP for host-to-host communication.</a:t>
            </a:r>
            <a:endParaRPr sz="1200"/>
          </a:p>
          <a:p>
            <a:pPr marL="457200" lvl="0" indent="-304800" algn="l" rtl="0">
              <a:spcBef>
                <a:spcPts val="0"/>
              </a:spcBef>
              <a:spcAft>
                <a:spcPts val="0"/>
              </a:spcAft>
              <a:buSzPts val="1200"/>
              <a:buAutoNum type="arabicPeriod"/>
            </a:pPr>
            <a:r>
              <a:rPr lang="en-US" sz="1200"/>
              <a:t>Now expand the IEEE 802.11 (Wi-Fi) frame headers by clicking on the arrow to the left of IEEE 802.11.</a:t>
            </a:r>
            <a:endParaRPr sz="1200"/>
          </a:p>
        </p:txBody>
      </p:sp>
      <p:grpSp>
        <p:nvGrpSpPr>
          <p:cNvPr id="53" name="Google Shape;53;p10"/>
          <p:cNvGrpSpPr/>
          <p:nvPr/>
        </p:nvGrpSpPr>
        <p:grpSpPr>
          <a:xfrm>
            <a:off x="138062" y="1666989"/>
            <a:ext cx="5394702" cy="3028990"/>
            <a:chOff x="232275" y="1684181"/>
            <a:chExt cx="4639008" cy="2517864"/>
          </a:xfrm>
        </p:grpSpPr>
        <p:pic>
          <p:nvPicPr>
            <p:cNvPr id="54" name="Google Shape;54;p10"/>
            <p:cNvPicPr preferRelativeResize="0"/>
            <p:nvPr/>
          </p:nvPicPr>
          <p:blipFill>
            <a:blip r:embed="rId3">
              <a:alphaModFix/>
            </a:blip>
            <a:stretch>
              <a:fillRect/>
            </a:stretch>
          </p:blipFill>
          <p:spPr>
            <a:xfrm>
              <a:off x="723425" y="1684181"/>
              <a:ext cx="4147858" cy="2517864"/>
            </a:xfrm>
            <a:prstGeom prst="rect">
              <a:avLst/>
            </a:prstGeom>
            <a:noFill/>
            <a:ln>
              <a:noFill/>
            </a:ln>
          </p:spPr>
        </p:pic>
        <p:sp>
          <p:nvSpPr>
            <p:cNvPr id="55" name="Google Shape;55;p10"/>
            <p:cNvSpPr/>
            <p:nvPr/>
          </p:nvSpPr>
          <p:spPr>
            <a:xfrm>
              <a:off x="232275" y="3394106"/>
              <a:ext cx="440700" cy="1584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36"/>
          <p:cNvSpPr txBox="1">
            <a:spLocks noGrp="1"/>
          </p:cNvSpPr>
          <p:nvPr>
            <p:ph type="body" idx="4294967295"/>
          </p:nvPr>
        </p:nvSpPr>
        <p:spPr>
          <a:xfrm>
            <a:off x="457200" y="1505128"/>
            <a:ext cx="8229600" cy="1708091"/>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2"/>
              </a:buClr>
              <a:buFont typeface="Arial"/>
              <a:buNone/>
            </a:pPr>
            <a:r>
              <a:rPr lang="en-US" sz="2800" dirty="0">
                <a:solidFill>
                  <a:srgbClr val="000000"/>
                </a:solidFill>
                <a:latin typeface="Arial"/>
                <a:ea typeface="Arial"/>
                <a:cs typeface="Arial"/>
                <a:sym typeface="Arial"/>
              </a:rPr>
              <a:t>Explain two differences between a Wi-Fi connection and an ethernet connection based on today’s exercises.</a:t>
            </a:r>
            <a:endParaRPr lang="en-US" sz="2000" b="0" i="0" u="none" strike="noStrike" cap="none" dirty="0">
              <a:solidFill>
                <a:srgbClr val="113E53"/>
              </a:solidFill>
              <a:latin typeface="+mj-lt"/>
              <a:ea typeface="Georgia"/>
              <a:cs typeface="Georgia"/>
              <a:sym typeface="Georgia"/>
            </a:endParaRPr>
          </a:p>
        </p:txBody>
      </p:sp>
      <p:sp>
        <p:nvSpPr>
          <p:cNvPr id="276" name="Google Shape;276;p36"/>
          <p:cNvSpPr txBox="1">
            <a:spLocks noGrp="1"/>
          </p:cNvSpPr>
          <p:nvPr>
            <p:ph type="title" idx="4294967295"/>
          </p:nvPr>
        </p:nvSpPr>
        <p:spPr>
          <a:xfrm>
            <a:off x="457199" y="135213"/>
            <a:ext cx="8229600" cy="855000"/>
          </a:xfrm>
          <a:prstGeom prst="rect">
            <a:avLst/>
          </a:prstGeom>
          <a:solidFill>
            <a:srgbClr val="F14C2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600" b="1" i="0" u="none" strike="noStrike" cap="none">
                <a:solidFill>
                  <a:srgbClr val="FFFFFF"/>
                </a:solidFill>
                <a:latin typeface="Verdana"/>
                <a:ea typeface="Verdana"/>
                <a:cs typeface="Verdana"/>
                <a:sym typeface="Verdana"/>
              </a:rPr>
              <a:t>Lab Check #</a:t>
            </a:r>
            <a:r>
              <a:rPr lang="en-US" b="1">
                <a:solidFill>
                  <a:srgbClr val="FFFFFF"/>
                </a:solidFill>
                <a:latin typeface="Verdana"/>
                <a:ea typeface="Verdana"/>
                <a:cs typeface="Verdana"/>
                <a:sym typeface="Verdana"/>
              </a:rPr>
              <a:t>3</a:t>
            </a:r>
            <a:endParaRPr sz="3600" b="0" i="0" u="none" strike="noStrike" cap="none">
              <a:solidFill>
                <a:schemeClr val="dk2"/>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b="1">
                <a:solidFill>
                  <a:srgbClr val="113E53"/>
                </a:solidFill>
                <a:latin typeface="Verdana"/>
                <a:ea typeface="Verdana"/>
                <a:cs typeface="Verdana"/>
                <a:sym typeface="Verdana"/>
              </a:rPr>
              <a:t>Wireshark Frame Analysis</a:t>
            </a:r>
            <a:endParaRPr sz="3600" b="0" i="0" u="none" strike="noStrike" cap="none">
              <a:solidFill>
                <a:schemeClr val="dk2"/>
              </a:solidFill>
              <a:latin typeface="Georgia"/>
              <a:ea typeface="Georgia"/>
              <a:cs typeface="Georgia"/>
              <a:sym typeface="Georgia"/>
            </a:endParaRPr>
          </a:p>
        </p:txBody>
      </p:sp>
      <p:sp>
        <p:nvSpPr>
          <p:cNvPr id="61" name="Google Shape;61;p11"/>
          <p:cNvSpPr txBox="1">
            <a:spLocks noGrp="1"/>
          </p:cNvSpPr>
          <p:nvPr>
            <p:ph type="body" idx="4294967295"/>
          </p:nvPr>
        </p:nvSpPr>
        <p:spPr>
          <a:xfrm>
            <a:off x="457200" y="990199"/>
            <a:ext cx="8229600" cy="757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200">
                <a:solidFill>
                  <a:srgbClr val="000000"/>
                </a:solidFill>
                <a:latin typeface="Arial"/>
                <a:ea typeface="Arial"/>
                <a:cs typeface="Arial"/>
                <a:sym typeface="Arial"/>
              </a:rPr>
              <a:t>Expand the Frame Control Field and the Flags field. Now you can see all the fields in a Wi-Fi frame. We won’t go into detail about the purpose of all these fields. </a:t>
            </a:r>
            <a:r>
              <a:rPr lang="en-US" sz="1200" b="1">
                <a:solidFill>
                  <a:srgbClr val="000000"/>
                </a:solidFill>
                <a:latin typeface="Arial"/>
                <a:ea typeface="Arial"/>
                <a:cs typeface="Arial"/>
                <a:sym typeface="Arial"/>
              </a:rPr>
              <a:t>The point we are making is there are lots of fields in the 802.11 frame header, resulting in more frame overhead than Ethernet.</a:t>
            </a:r>
            <a:endParaRPr sz="1200" b="1">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1200" i="0" u="none" strike="noStrike" cap="none">
              <a:solidFill>
                <a:schemeClr val="dk2"/>
              </a:solidFill>
              <a:latin typeface="Arial"/>
              <a:ea typeface="Arial"/>
              <a:cs typeface="Arial"/>
              <a:sym typeface="Arial"/>
            </a:endParaRPr>
          </a:p>
        </p:txBody>
      </p:sp>
      <p:sp>
        <p:nvSpPr>
          <p:cNvPr id="62" name="Google Shape;62;p11"/>
          <p:cNvSpPr/>
          <p:nvPr/>
        </p:nvSpPr>
        <p:spPr>
          <a:xfrm>
            <a:off x="1462475" y="2388216"/>
            <a:ext cx="397800" cy="1341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a:blip r:embed="rId3">
            <a:alphaModFix/>
          </a:blip>
          <a:stretch>
            <a:fillRect/>
          </a:stretch>
        </p:blipFill>
        <p:spPr>
          <a:xfrm>
            <a:off x="1860275" y="2091543"/>
            <a:ext cx="5711178" cy="2349731"/>
          </a:xfrm>
          <a:prstGeom prst="rect">
            <a:avLst/>
          </a:prstGeom>
          <a:noFill/>
          <a:ln>
            <a:noFill/>
          </a:ln>
        </p:spPr>
      </p:pic>
      <p:sp>
        <p:nvSpPr>
          <p:cNvPr id="64" name="Google Shape;64;p11"/>
          <p:cNvSpPr/>
          <p:nvPr/>
        </p:nvSpPr>
        <p:spPr>
          <a:xfrm>
            <a:off x="1462475" y="2776145"/>
            <a:ext cx="397800" cy="1341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p:nvPr/>
        </p:nvSpPr>
        <p:spPr>
          <a:xfrm>
            <a:off x="464264" y="4776987"/>
            <a:ext cx="85032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Collapse the Frame Control and Flags fields to return to the frame summary view.</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b="1">
                <a:solidFill>
                  <a:srgbClr val="113E53"/>
                </a:solidFill>
                <a:latin typeface="Verdana"/>
                <a:ea typeface="Verdana"/>
                <a:cs typeface="Verdana"/>
                <a:sym typeface="Verdana"/>
              </a:rPr>
              <a:t>Wireshark Frame Analysis</a:t>
            </a:r>
            <a:endParaRPr sz="3600" b="0" i="0" u="none" strike="noStrike" cap="none">
              <a:solidFill>
                <a:schemeClr val="dk2"/>
              </a:solidFill>
              <a:latin typeface="Georgia"/>
              <a:ea typeface="Georgia"/>
              <a:cs typeface="Georgia"/>
              <a:sym typeface="Georgia"/>
            </a:endParaRPr>
          </a:p>
        </p:txBody>
      </p:sp>
      <p:sp>
        <p:nvSpPr>
          <p:cNvPr id="71" name="Google Shape;71;p12"/>
          <p:cNvSpPr txBox="1">
            <a:spLocks noGrp="1"/>
          </p:cNvSpPr>
          <p:nvPr>
            <p:ph type="body" idx="4294967295"/>
          </p:nvPr>
        </p:nvSpPr>
        <p:spPr>
          <a:xfrm>
            <a:off x="457200" y="990206"/>
            <a:ext cx="8229600" cy="937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200">
                <a:solidFill>
                  <a:srgbClr val="000000"/>
                </a:solidFill>
                <a:latin typeface="Arial"/>
                <a:ea typeface="Arial"/>
                <a:cs typeface="Arial"/>
                <a:sym typeface="Arial"/>
              </a:rPr>
              <a:t>Now, click on the first packet. This is an 802.11 management frame known as </a:t>
            </a:r>
            <a:r>
              <a:rPr lang="en-US" sz="1200" b="1">
                <a:solidFill>
                  <a:srgbClr val="000000"/>
                </a:solidFill>
                <a:latin typeface="Arial"/>
                <a:ea typeface="Arial"/>
                <a:cs typeface="Arial"/>
                <a:sym typeface="Arial"/>
              </a:rPr>
              <a:t>beacon</a:t>
            </a:r>
            <a:r>
              <a:rPr lang="en-US" sz="1200">
                <a:solidFill>
                  <a:srgbClr val="000000"/>
                </a:solidFill>
                <a:latin typeface="Arial"/>
                <a:ea typeface="Arial"/>
                <a:cs typeface="Arial"/>
                <a:sym typeface="Arial"/>
              </a:rPr>
              <a:t> used to advertise the services of AP’s. AP’s broadcast a beacon every 100 </a:t>
            </a:r>
            <a:r>
              <a:rPr lang="en-US" sz="1200" err="1">
                <a:solidFill>
                  <a:srgbClr val="000000"/>
                </a:solidFill>
                <a:latin typeface="Arial"/>
                <a:ea typeface="Arial"/>
                <a:cs typeface="Arial"/>
                <a:sym typeface="Arial"/>
              </a:rPr>
              <a:t>ms</a:t>
            </a:r>
            <a:r>
              <a:rPr lang="en-US" sz="1200">
                <a:solidFill>
                  <a:srgbClr val="000000"/>
                </a:solidFill>
                <a:latin typeface="Arial"/>
                <a:ea typeface="Arial"/>
                <a:cs typeface="Arial"/>
                <a:sym typeface="Arial"/>
              </a:rPr>
              <a:t> (10x per second) for every SSID configured on the AP. Your PC and smartphone listen to these beacons and use the information to generate a list of available Wi-Fi AP’s. </a:t>
            </a:r>
            <a:endParaRPr sz="120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1200" b="0" i="0" u="none" strike="noStrike" cap="none">
              <a:solidFill>
                <a:schemeClr val="dk2"/>
              </a:solidFill>
              <a:latin typeface="Georgia"/>
              <a:ea typeface="Georgia"/>
              <a:cs typeface="Georgia"/>
              <a:sym typeface="Georgia"/>
            </a:endParaRPr>
          </a:p>
        </p:txBody>
      </p:sp>
      <p:sp>
        <p:nvSpPr>
          <p:cNvPr id="72" name="Google Shape;72;p12"/>
          <p:cNvSpPr txBox="1"/>
          <p:nvPr/>
        </p:nvSpPr>
        <p:spPr>
          <a:xfrm>
            <a:off x="642675" y="4025925"/>
            <a:ext cx="80901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Note that beacons are one of many wireless LAN management frames used to facilitate and control access on a Wi-Fi network. Ethernet has no such thing, it doesn’t need it, just plug a cable into a port.</a:t>
            </a:r>
            <a:endParaRPr sz="1200"/>
          </a:p>
        </p:txBody>
      </p:sp>
      <p:grpSp>
        <p:nvGrpSpPr>
          <p:cNvPr id="73" name="Google Shape;73;p12"/>
          <p:cNvGrpSpPr/>
          <p:nvPr/>
        </p:nvGrpSpPr>
        <p:grpSpPr>
          <a:xfrm>
            <a:off x="638657" y="1827664"/>
            <a:ext cx="7405149" cy="2050939"/>
            <a:chOff x="201975" y="1927999"/>
            <a:chExt cx="7257104" cy="1950674"/>
          </a:xfrm>
        </p:grpSpPr>
        <p:sp>
          <p:nvSpPr>
            <p:cNvPr id="74" name="Google Shape;74;p12"/>
            <p:cNvSpPr/>
            <p:nvPr/>
          </p:nvSpPr>
          <p:spPr>
            <a:xfrm>
              <a:off x="201975" y="2492556"/>
              <a:ext cx="440700" cy="1584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2"/>
            <p:cNvPicPr preferRelativeResize="0"/>
            <p:nvPr/>
          </p:nvPicPr>
          <p:blipFill>
            <a:blip r:embed="rId3">
              <a:alphaModFix/>
            </a:blip>
            <a:stretch>
              <a:fillRect/>
            </a:stretch>
          </p:blipFill>
          <p:spPr>
            <a:xfrm>
              <a:off x="642675" y="1927999"/>
              <a:ext cx="6816404" cy="1950674"/>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3"/>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b="1">
                <a:solidFill>
                  <a:srgbClr val="113E53"/>
                </a:solidFill>
                <a:latin typeface="Verdana"/>
                <a:ea typeface="Verdana"/>
                <a:cs typeface="Verdana"/>
                <a:sym typeface="Verdana"/>
              </a:rPr>
              <a:t>Wireshark Frame Analysis</a:t>
            </a:r>
            <a:endParaRPr sz="3600" b="0" i="0" u="none" strike="noStrike" cap="none">
              <a:solidFill>
                <a:schemeClr val="dk2"/>
              </a:solidFill>
              <a:latin typeface="Georgia"/>
              <a:ea typeface="Georgia"/>
              <a:cs typeface="Georgia"/>
              <a:sym typeface="Georgia"/>
            </a:endParaRPr>
          </a:p>
        </p:txBody>
      </p:sp>
      <p:sp>
        <p:nvSpPr>
          <p:cNvPr id="81" name="Google Shape;81;p13"/>
          <p:cNvSpPr txBox="1">
            <a:spLocks noGrp="1"/>
          </p:cNvSpPr>
          <p:nvPr>
            <p:ph type="body" idx="4294967295"/>
          </p:nvPr>
        </p:nvSpPr>
        <p:spPr>
          <a:xfrm>
            <a:off x="457200" y="990206"/>
            <a:ext cx="8229600" cy="621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200">
                <a:solidFill>
                  <a:srgbClr val="000000"/>
                </a:solidFill>
                <a:latin typeface="Arial"/>
                <a:ea typeface="Arial"/>
                <a:cs typeface="Arial"/>
                <a:sym typeface="Arial"/>
              </a:rPr>
              <a:t>Now, expand the 802.11 Wireless LAN Management frame. Then expand the Fixed parameters and Tagged parameters sections.</a:t>
            </a:r>
            <a:endParaRPr sz="120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1200" i="0" u="none" strike="noStrike" cap="none">
              <a:solidFill>
                <a:schemeClr val="dk2"/>
              </a:solidFill>
              <a:latin typeface="Arial"/>
              <a:ea typeface="Arial"/>
              <a:cs typeface="Arial"/>
              <a:sym typeface="Arial"/>
            </a:endParaRPr>
          </a:p>
        </p:txBody>
      </p:sp>
      <p:sp>
        <p:nvSpPr>
          <p:cNvPr id="82" name="Google Shape;82;p13"/>
          <p:cNvSpPr txBox="1"/>
          <p:nvPr/>
        </p:nvSpPr>
        <p:spPr>
          <a:xfrm>
            <a:off x="651850" y="3550519"/>
            <a:ext cx="80901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The tagged parameters fields contain information about the AP that is transmitting the beacon.</a:t>
            </a:r>
            <a:endParaRPr sz="1200"/>
          </a:p>
          <a:p>
            <a:pPr marL="457200" lvl="0" indent="-304800" algn="l" rtl="0">
              <a:spcBef>
                <a:spcPts val="0"/>
              </a:spcBef>
              <a:spcAft>
                <a:spcPts val="0"/>
              </a:spcAft>
              <a:buSzPts val="1200"/>
              <a:buAutoNum type="arabicPeriod"/>
            </a:pPr>
            <a:r>
              <a:rPr lang="en-US" sz="1200"/>
              <a:t>Note the first parameter, the SSID of the AP (</a:t>
            </a:r>
            <a:r>
              <a:rPr lang="en-US" sz="1200" err="1"/>
              <a:t>airspy</a:t>
            </a:r>
            <a:r>
              <a:rPr lang="en-US" sz="1200"/>
              <a:t>).</a:t>
            </a:r>
            <a:endParaRPr sz="1200"/>
          </a:p>
          <a:p>
            <a:pPr marL="457200" lvl="0" indent="-304800" algn="l" rtl="0">
              <a:spcBef>
                <a:spcPts val="0"/>
              </a:spcBef>
              <a:spcAft>
                <a:spcPts val="0"/>
              </a:spcAft>
              <a:buSzPts val="1200"/>
              <a:buAutoNum type="arabicPeriod"/>
            </a:pPr>
            <a:r>
              <a:rPr lang="en-US" sz="1200"/>
              <a:t>Note the radio channel being used for this SSID (11)</a:t>
            </a:r>
            <a:endParaRPr sz="1200"/>
          </a:p>
          <a:p>
            <a:pPr marL="457200" lvl="0" indent="-304800" algn="l" rtl="0">
              <a:spcBef>
                <a:spcPts val="0"/>
              </a:spcBef>
              <a:spcAft>
                <a:spcPts val="0"/>
              </a:spcAft>
              <a:buSzPts val="1200"/>
              <a:buAutoNum type="arabicPeriod"/>
            </a:pPr>
            <a:r>
              <a:rPr lang="en-US" sz="1200"/>
              <a:t>Note the extended supported rates. Because the AP is using Channel 11 (2.4 GHz band) and the maximum supported rate of 54 Mbps, we know that it is an 802.11g AP.</a:t>
            </a:r>
            <a:endParaRPr sz="1200"/>
          </a:p>
        </p:txBody>
      </p:sp>
      <p:sp>
        <p:nvSpPr>
          <p:cNvPr id="83" name="Google Shape;83;p13"/>
          <p:cNvSpPr/>
          <p:nvPr/>
        </p:nvSpPr>
        <p:spPr>
          <a:xfrm>
            <a:off x="1570715" y="2496687"/>
            <a:ext cx="301200" cy="942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13"/>
          <p:cNvGrpSpPr/>
          <p:nvPr/>
        </p:nvGrpSpPr>
        <p:grpSpPr>
          <a:xfrm>
            <a:off x="1321125" y="1468231"/>
            <a:ext cx="6501749" cy="2034638"/>
            <a:chOff x="1321125" y="1611206"/>
            <a:chExt cx="6501749" cy="2034638"/>
          </a:xfrm>
        </p:grpSpPr>
        <p:sp>
          <p:nvSpPr>
            <p:cNvPr id="85" name="Google Shape;85;p13"/>
            <p:cNvSpPr/>
            <p:nvPr/>
          </p:nvSpPr>
          <p:spPr>
            <a:xfrm>
              <a:off x="1570715" y="2439319"/>
              <a:ext cx="301200" cy="942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3"/>
            <p:cNvPicPr preferRelativeResize="0"/>
            <p:nvPr/>
          </p:nvPicPr>
          <p:blipFill>
            <a:blip r:embed="rId3">
              <a:alphaModFix/>
            </a:blip>
            <a:stretch>
              <a:fillRect/>
            </a:stretch>
          </p:blipFill>
          <p:spPr>
            <a:xfrm>
              <a:off x="1871940" y="1611206"/>
              <a:ext cx="5950935" cy="2034638"/>
            </a:xfrm>
            <a:prstGeom prst="rect">
              <a:avLst/>
            </a:prstGeom>
            <a:noFill/>
            <a:ln>
              <a:noFill/>
            </a:ln>
          </p:spPr>
        </p:pic>
        <p:sp>
          <p:nvSpPr>
            <p:cNvPr id="87" name="Google Shape;87;p13"/>
            <p:cNvSpPr/>
            <p:nvPr/>
          </p:nvSpPr>
          <p:spPr>
            <a:xfrm>
              <a:off x="1570715" y="2953251"/>
              <a:ext cx="301200" cy="942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p:nvPr/>
          </p:nvSpPr>
          <p:spPr>
            <a:xfrm>
              <a:off x="1321125" y="2339162"/>
              <a:ext cx="301200" cy="1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1</a:t>
              </a:r>
              <a:endParaRPr>
                <a:solidFill>
                  <a:srgbClr val="FF0000"/>
                </a:solidFill>
              </a:endParaRPr>
            </a:p>
          </p:txBody>
        </p:sp>
        <p:sp>
          <p:nvSpPr>
            <p:cNvPr id="89" name="Google Shape;89;p13"/>
            <p:cNvSpPr txBox="1"/>
            <p:nvPr/>
          </p:nvSpPr>
          <p:spPr>
            <a:xfrm>
              <a:off x="1321125" y="2497777"/>
              <a:ext cx="301200" cy="1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2</a:t>
              </a:r>
              <a:endParaRPr>
                <a:solidFill>
                  <a:srgbClr val="FF0000"/>
                </a:solidFill>
              </a:endParaRPr>
            </a:p>
          </p:txBody>
        </p:sp>
        <p:sp>
          <p:nvSpPr>
            <p:cNvPr id="90" name="Google Shape;90;p13"/>
            <p:cNvSpPr txBox="1"/>
            <p:nvPr/>
          </p:nvSpPr>
          <p:spPr>
            <a:xfrm>
              <a:off x="1321125" y="2858848"/>
              <a:ext cx="301200" cy="1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3</a:t>
              </a:r>
              <a:endParaRPr>
                <a:solidFill>
                  <a:srgbClr val="FF0000"/>
                </a:solidFill>
              </a:endParaRPr>
            </a:p>
          </p:txBody>
        </p:sp>
      </p:grpSp>
      <p:sp>
        <p:nvSpPr>
          <p:cNvPr id="91" name="Google Shape;91;p13"/>
          <p:cNvSpPr txBox="1"/>
          <p:nvPr/>
        </p:nvSpPr>
        <p:spPr>
          <a:xfrm>
            <a:off x="344250" y="4510106"/>
            <a:ext cx="84555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Now you know how Wi-Fi Inspector gathers information about available networks. You also know that management frames produce overhead on Wi-Fi networks.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b="1">
                <a:solidFill>
                  <a:srgbClr val="113E53"/>
                </a:solidFill>
                <a:latin typeface="Verdana"/>
                <a:ea typeface="Verdana"/>
                <a:cs typeface="Verdana"/>
                <a:sym typeface="Verdana"/>
              </a:rPr>
              <a:t>Wireshark Frame Analysis</a:t>
            </a:r>
            <a:endParaRPr sz="3600" b="0" i="0" u="none" strike="noStrike" cap="none">
              <a:solidFill>
                <a:schemeClr val="dk2"/>
              </a:solidFill>
              <a:latin typeface="Georgia"/>
              <a:ea typeface="Georgia"/>
              <a:cs typeface="Georgia"/>
              <a:sym typeface="Georgia"/>
            </a:endParaRPr>
          </a:p>
        </p:txBody>
      </p:sp>
      <p:sp>
        <p:nvSpPr>
          <p:cNvPr id="97" name="Google Shape;97;p14"/>
          <p:cNvSpPr txBox="1">
            <a:spLocks noGrp="1"/>
          </p:cNvSpPr>
          <p:nvPr>
            <p:ph type="body" idx="4294967295"/>
          </p:nvPr>
        </p:nvSpPr>
        <p:spPr>
          <a:xfrm>
            <a:off x="457200" y="990206"/>
            <a:ext cx="8229600" cy="621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400" dirty="0">
                <a:solidFill>
                  <a:srgbClr val="000000"/>
                </a:solidFill>
                <a:latin typeface="Arial"/>
                <a:ea typeface="Arial"/>
                <a:cs typeface="Arial"/>
                <a:sym typeface="Arial"/>
              </a:rPr>
              <a:t>Now, return to the Wireshark packet summary pane. You should be able to see the first 20 frames that are part of an FTP file exchange between 192.168.100.51 and 192.168.100.52. </a:t>
            </a:r>
            <a:endParaRPr sz="1400"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1400"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r>
              <a:rPr lang="en-US" sz="1400" dirty="0">
                <a:solidFill>
                  <a:srgbClr val="000000"/>
                </a:solidFill>
                <a:latin typeface="Arial"/>
                <a:ea typeface="Arial"/>
                <a:cs typeface="Arial"/>
                <a:sym typeface="Arial"/>
              </a:rPr>
              <a:t>Notice that for every frame transmitted (.51 to .52 and .52 back to .51), there is an acknowledgement frame. </a:t>
            </a:r>
            <a:r>
              <a:rPr lang="en-US" sz="1400" b="1" dirty="0">
                <a:solidFill>
                  <a:srgbClr val="000000"/>
                </a:solidFill>
                <a:latin typeface="Arial"/>
                <a:ea typeface="Arial"/>
                <a:cs typeface="Arial"/>
                <a:sym typeface="Arial"/>
              </a:rPr>
              <a:t>Ethernet has no such acknowledgment system because Ethernet incurs far fewer transmission errors compared to Wi-Fi.</a:t>
            </a:r>
            <a:r>
              <a:rPr lang="en-US" sz="1400" dirty="0">
                <a:solidFill>
                  <a:srgbClr val="000000"/>
                </a:solidFill>
                <a:latin typeface="Arial"/>
                <a:ea typeface="Arial"/>
                <a:cs typeface="Arial"/>
                <a:sym typeface="Arial"/>
              </a:rPr>
              <a:t> </a:t>
            </a:r>
            <a:endParaRPr sz="1400" b="0" i="0" u="none" strike="noStrike" cap="none" dirty="0">
              <a:solidFill>
                <a:schemeClr val="dk2"/>
              </a:solidFill>
              <a:latin typeface="Georgia"/>
              <a:ea typeface="Georgia"/>
              <a:cs typeface="Georgia"/>
              <a:sym typeface="Georgia"/>
            </a:endParaRPr>
          </a:p>
        </p:txBody>
      </p:sp>
      <p:grpSp>
        <p:nvGrpSpPr>
          <p:cNvPr id="98" name="Google Shape;98;p14"/>
          <p:cNvGrpSpPr/>
          <p:nvPr/>
        </p:nvGrpSpPr>
        <p:grpSpPr>
          <a:xfrm>
            <a:off x="1430138" y="2698295"/>
            <a:ext cx="6283722" cy="2247768"/>
            <a:chOff x="275450" y="2688320"/>
            <a:chExt cx="6283722" cy="2247768"/>
          </a:xfrm>
        </p:grpSpPr>
        <p:sp>
          <p:nvSpPr>
            <p:cNvPr id="99" name="Google Shape;99;p14"/>
            <p:cNvSpPr/>
            <p:nvPr/>
          </p:nvSpPr>
          <p:spPr>
            <a:xfrm>
              <a:off x="275450" y="3332550"/>
              <a:ext cx="440700" cy="158400"/>
            </a:xfrm>
            <a:prstGeom prst="rightArrow">
              <a:avLst>
                <a:gd name="adj1" fmla="val 50000"/>
                <a:gd name="adj2" fmla="val 65012"/>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4"/>
            <p:cNvPicPr preferRelativeResize="0"/>
            <p:nvPr/>
          </p:nvPicPr>
          <p:blipFill>
            <a:blip r:embed="rId3">
              <a:alphaModFix/>
            </a:blip>
            <a:stretch>
              <a:fillRect/>
            </a:stretch>
          </p:blipFill>
          <p:spPr>
            <a:xfrm>
              <a:off x="809750" y="2688320"/>
              <a:ext cx="5749422" cy="2247768"/>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5"/>
          <p:cNvSpPr txBox="1">
            <a:spLocks noGrp="1"/>
          </p:cNvSpPr>
          <p:nvPr>
            <p:ph type="title" idx="4294967295"/>
          </p:nvPr>
        </p:nvSpPr>
        <p:spPr>
          <a:xfrm>
            <a:off x="457199" y="135213"/>
            <a:ext cx="8229600" cy="855000"/>
          </a:xfrm>
          <a:prstGeom prst="rect">
            <a:avLst/>
          </a:prstGeom>
          <a:solidFill>
            <a:srgbClr val="CC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b="1">
                <a:solidFill>
                  <a:srgbClr val="113E53"/>
                </a:solidFill>
                <a:latin typeface="Verdana"/>
                <a:ea typeface="Verdana"/>
                <a:cs typeface="Verdana"/>
                <a:sym typeface="Verdana"/>
              </a:rPr>
              <a:t>Ethernet and Wi-Fi Packets</a:t>
            </a:r>
            <a:endParaRPr sz="3600" b="0" i="0" u="none" strike="noStrike" cap="none">
              <a:solidFill>
                <a:schemeClr val="dk2"/>
              </a:solidFill>
              <a:latin typeface="Georgia"/>
              <a:ea typeface="Georgia"/>
              <a:cs typeface="Georgia"/>
              <a:sym typeface="Georgia"/>
            </a:endParaRPr>
          </a:p>
        </p:txBody>
      </p:sp>
      <p:sp>
        <p:nvSpPr>
          <p:cNvPr id="106" name="Google Shape;106;p15"/>
          <p:cNvSpPr txBox="1">
            <a:spLocks noGrp="1"/>
          </p:cNvSpPr>
          <p:nvPr>
            <p:ph type="body" idx="4294967295"/>
          </p:nvPr>
        </p:nvSpPr>
        <p:spPr>
          <a:xfrm>
            <a:off x="457200" y="1086058"/>
            <a:ext cx="8229600" cy="318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3000"/>
              <a:buFont typeface="Arial"/>
              <a:buNone/>
            </a:pPr>
            <a:r>
              <a:rPr lang="en-US" sz="1600">
                <a:solidFill>
                  <a:srgbClr val="000000"/>
                </a:solidFill>
                <a:latin typeface="Arial"/>
                <a:ea typeface="Arial"/>
                <a:cs typeface="Arial"/>
                <a:sym typeface="Arial"/>
              </a:rPr>
              <a:t>You should now have a better appreciation for the fact that IEEE 802.11 Wi-Fi has much more overhead than IEEE 802.3</a:t>
            </a:r>
            <a:endParaRPr sz="160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3000"/>
              <a:buFont typeface="Arial"/>
              <a:buNone/>
            </a:pPr>
            <a:endParaRPr sz="1600">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AutoNum type="arabicPeriod"/>
            </a:pPr>
            <a:r>
              <a:rPr lang="en-US" sz="1400">
                <a:solidFill>
                  <a:srgbClr val="000000"/>
                </a:solidFill>
                <a:latin typeface="Arial"/>
                <a:ea typeface="Arial"/>
                <a:cs typeface="Arial"/>
                <a:sym typeface="Arial"/>
              </a:rPr>
              <a:t>Wi-Fi headers have additional fields. More overhead.</a:t>
            </a:r>
            <a:endParaRPr sz="1400">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AutoNum type="arabicPeriod"/>
            </a:pPr>
            <a:r>
              <a:rPr lang="en-US" sz="1400">
                <a:solidFill>
                  <a:srgbClr val="000000"/>
                </a:solidFill>
                <a:latin typeface="Arial"/>
                <a:ea typeface="Arial"/>
                <a:cs typeface="Arial"/>
                <a:sym typeface="Arial"/>
              </a:rPr>
              <a:t>Wi-Fi requires frame acknowledgements. More overhead.</a:t>
            </a:r>
            <a:endParaRPr sz="1400">
              <a:solidFill>
                <a:srgbClr val="000000"/>
              </a:solidFill>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AutoNum type="arabicPeriod"/>
            </a:pPr>
            <a:r>
              <a:rPr lang="en-US" sz="1400">
                <a:solidFill>
                  <a:srgbClr val="000000"/>
                </a:solidFill>
                <a:latin typeface="Arial"/>
                <a:ea typeface="Arial"/>
                <a:cs typeface="Arial"/>
                <a:sym typeface="Arial"/>
              </a:rPr>
              <a:t>Wi-Fi systems use broadcast management frames. More overhead. </a:t>
            </a:r>
            <a:endParaRPr sz="140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400">
                <a:solidFill>
                  <a:srgbClr val="000000"/>
                </a:solidFill>
                <a:latin typeface="Arial"/>
                <a:ea typeface="Arial"/>
                <a:cs typeface="Arial"/>
                <a:sym typeface="Arial"/>
              </a:rPr>
              <a:t>You can close Wireshark now. </a:t>
            </a:r>
            <a:endParaRPr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body" idx="4294967295"/>
          </p:nvPr>
        </p:nvSpPr>
        <p:spPr>
          <a:xfrm>
            <a:off x="457199" y="1388291"/>
            <a:ext cx="8333700" cy="756704"/>
          </a:xfrm>
          <a:prstGeom prst="rect">
            <a:avLst/>
          </a:prstGeom>
          <a:noFill/>
          <a:ln>
            <a:noFill/>
          </a:ln>
        </p:spPr>
        <p:txBody>
          <a:bodyPr spcFirstLastPara="1" wrap="square" lIns="91425" tIns="91425" rIns="91425" bIns="91425" anchor="t" anchorCtr="0">
            <a:noAutofit/>
          </a:bodyPr>
          <a:lstStyle/>
          <a:p>
            <a:pPr marL="0" indent="0" algn="ctr">
              <a:spcBef>
                <a:spcPts val="0"/>
              </a:spcBef>
              <a:buNone/>
            </a:pPr>
            <a:r>
              <a:rPr lang="en-US" sz="3200" dirty="0">
                <a:solidFill>
                  <a:srgbClr val="000000"/>
                </a:solidFill>
                <a:latin typeface="Arial"/>
                <a:cs typeface="Arial"/>
                <a:sym typeface="Arial"/>
              </a:rPr>
              <a:t>Check you understanding!</a:t>
            </a:r>
            <a:endParaRPr lang="en-US" sz="3200" b="0" i="0" u="none" strike="noStrike" cap="none" dirty="0">
              <a:solidFill>
                <a:srgbClr val="113E53"/>
              </a:solidFill>
              <a:latin typeface="Georgia"/>
              <a:ea typeface="Georgia"/>
              <a:cs typeface="Georgia"/>
              <a:sym typeface="Georgia"/>
            </a:endParaRPr>
          </a:p>
        </p:txBody>
      </p:sp>
      <p:sp>
        <p:nvSpPr>
          <p:cNvPr id="112" name="Google Shape;112;p16"/>
          <p:cNvSpPr txBox="1">
            <a:spLocks noGrp="1"/>
          </p:cNvSpPr>
          <p:nvPr>
            <p:ph type="title" idx="4294967295"/>
          </p:nvPr>
        </p:nvSpPr>
        <p:spPr>
          <a:xfrm>
            <a:off x="457199" y="135213"/>
            <a:ext cx="8229600" cy="855000"/>
          </a:xfrm>
          <a:prstGeom prst="rect">
            <a:avLst/>
          </a:prstGeom>
          <a:solidFill>
            <a:srgbClr val="F14C2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113E53"/>
              </a:buClr>
              <a:buSzPts val="1400"/>
              <a:buFont typeface="Georgia"/>
              <a:buNone/>
            </a:pPr>
            <a:r>
              <a:rPr lang="en-US" sz="3600" b="1" i="0" u="none" strike="noStrike" cap="none">
                <a:solidFill>
                  <a:srgbClr val="FFFFFF"/>
                </a:solidFill>
                <a:latin typeface="Verdana"/>
                <a:ea typeface="Verdana"/>
                <a:cs typeface="Verdana"/>
                <a:sym typeface="Verdana"/>
              </a:rPr>
              <a:t>Lab Check #1</a:t>
            </a:r>
            <a:endParaRPr sz="3600" b="0" i="0" u="none" strike="noStrike" cap="none">
              <a:solidFill>
                <a:schemeClr val="dk2"/>
              </a:solidFill>
              <a:latin typeface="Georgia"/>
              <a:ea typeface="Georgia"/>
              <a:cs typeface="Georgia"/>
              <a:sym typeface="Georgia"/>
            </a:endParaRPr>
          </a:p>
        </p:txBody>
      </p:sp>
      <p:sp>
        <p:nvSpPr>
          <p:cNvPr id="4" name="Google Shape;97;p14">
            <a:extLst>
              <a:ext uri="{FF2B5EF4-FFF2-40B4-BE49-F238E27FC236}">
                <a16:creationId xmlns:a16="http://schemas.microsoft.com/office/drawing/2014/main" id="{3252F662-D131-47E0-8E1C-4C3F1748E50C}"/>
              </a:ext>
            </a:extLst>
          </p:cNvPr>
          <p:cNvSpPr txBox="1">
            <a:spLocks/>
          </p:cNvSpPr>
          <p:nvPr/>
        </p:nvSpPr>
        <p:spPr>
          <a:xfrm>
            <a:off x="457199" y="2058430"/>
            <a:ext cx="8229600" cy="12744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2"/>
              </a:buClr>
              <a:buSzPts val="3000"/>
              <a:buFont typeface="Arial"/>
              <a:buChar char="●"/>
              <a:defRPr sz="3000" b="0" i="0" u="none" strike="noStrike" cap="none">
                <a:solidFill>
                  <a:schemeClr val="dk2"/>
                </a:solidFill>
                <a:latin typeface="Georgia"/>
                <a:ea typeface="Georgia"/>
                <a:cs typeface="Georgia"/>
                <a:sym typeface="Georgia"/>
              </a:defRPr>
            </a:lvl1pPr>
            <a:lvl2pPr marL="914400" marR="0" lvl="1" indent="-381000" algn="l" rtl="0">
              <a:lnSpc>
                <a:spcPct val="100000"/>
              </a:lnSpc>
              <a:spcBef>
                <a:spcPts val="480"/>
              </a:spcBef>
              <a:spcAft>
                <a:spcPts val="0"/>
              </a:spcAft>
              <a:buClr>
                <a:schemeClr val="dk2"/>
              </a:buClr>
              <a:buSzPts val="2400"/>
              <a:buFont typeface="Courier New"/>
              <a:buChar char="o"/>
              <a:defRPr sz="2400" b="0" i="0" u="none" strike="noStrike" cap="none">
                <a:solidFill>
                  <a:schemeClr val="dk2"/>
                </a:solidFill>
                <a:latin typeface="Georgia"/>
                <a:ea typeface="Georgia"/>
                <a:cs typeface="Georgia"/>
                <a:sym typeface="Georgia"/>
              </a:defRPr>
            </a:lvl2pPr>
            <a:lvl3pPr marL="1371600" marR="0" lvl="2" indent="-381000" algn="l" rtl="0">
              <a:lnSpc>
                <a:spcPct val="100000"/>
              </a:lnSpc>
              <a:spcBef>
                <a:spcPts val="480"/>
              </a:spcBef>
              <a:spcAft>
                <a:spcPts val="0"/>
              </a:spcAft>
              <a:buClr>
                <a:schemeClr val="dk2"/>
              </a:buClr>
              <a:buSzPts val="2400"/>
              <a:buFont typeface="Noto Sans Symbols"/>
              <a:buChar char="▪"/>
              <a:defRPr sz="2400" b="0" i="0" u="none" strike="noStrike" cap="none">
                <a:solidFill>
                  <a:schemeClr val="dk2"/>
                </a:solidFill>
                <a:latin typeface="Georgia"/>
                <a:ea typeface="Georgia"/>
                <a:cs typeface="Georgia"/>
                <a:sym typeface="Georgia"/>
              </a:defRPr>
            </a:lvl3pPr>
            <a:lvl4pPr marL="1828800" marR="0" lvl="3"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4pPr>
            <a:lvl5pPr marL="2286000" marR="0" lvl="4"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5pPr>
            <a:lvl6pPr marL="2743200" marR="0" lvl="5"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6pPr>
            <a:lvl7pPr marL="3200400" marR="0" lvl="6"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Georgia"/>
                <a:ea typeface="Georgia"/>
                <a:cs typeface="Georgia"/>
                <a:sym typeface="Georgia"/>
              </a:defRPr>
            </a:lvl7pPr>
            <a:lvl8pPr marL="3657600" marR="0" lvl="7" indent="-342900" algn="l" rtl="0">
              <a:lnSpc>
                <a:spcPct val="100000"/>
              </a:lnSpc>
              <a:spcBef>
                <a:spcPts val="360"/>
              </a:spcBef>
              <a:spcAft>
                <a:spcPts val="0"/>
              </a:spcAft>
              <a:buClr>
                <a:schemeClr val="dk2"/>
              </a:buClr>
              <a:buSzPts val="1800"/>
              <a:buFont typeface="Courier New"/>
              <a:buChar char="o"/>
              <a:defRPr sz="1800" b="0" i="0" u="none" strike="noStrike" cap="none">
                <a:solidFill>
                  <a:schemeClr val="dk2"/>
                </a:solidFill>
                <a:latin typeface="Georgia"/>
                <a:ea typeface="Georgia"/>
                <a:cs typeface="Georgia"/>
                <a:sym typeface="Georgia"/>
              </a:defRPr>
            </a:lvl8pPr>
            <a:lvl9pPr marL="4114800" marR="0" lvl="8" indent="-342900" algn="l" rtl="0">
              <a:lnSpc>
                <a:spcPct val="100000"/>
              </a:lnSpc>
              <a:spcBef>
                <a:spcPts val="360"/>
              </a:spcBef>
              <a:spcAft>
                <a:spcPts val="0"/>
              </a:spcAft>
              <a:buClr>
                <a:schemeClr val="dk2"/>
              </a:buClr>
              <a:buSzPts val="1800"/>
              <a:buFont typeface="Noto Sans Symbols"/>
              <a:buChar char="▪"/>
              <a:defRPr sz="1800" b="0" i="0" u="none" strike="noStrike" cap="none">
                <a:solidFill>
                  <a:schemeClr val="dk2"/>
                </a:solidFill>
                <a:latin typeface="Georgia"/>
                <a:ea typeface="Georgia"/>
                <a:cs typeface="Georgia"/>
                <a:sym typeface="Georgia"/>
              </a:defRPr>
            </a:lvl9pPr>
          </a:lstStyle>
          <a:p>
            <a:pPr marL="285750" indent="-285750">
              <a:lnSpc>
                <a:spcPct val="250000"/>
              </a:lnSpc>
              <a:spcBef>
                <a:spcPts val="0"/>
              </a:spcBef>
            </a:pPr>
            <a:r>
              <a:rPr lang="en-US" sz="1400" dirty="0">
                <a:solidFill>
                  <a:srgbClr val="000000"/>
                </a:solidFill>
                <a:latin typeface="Arial"/>
                <a:ea typeface="Arial"/>
                <a:cs typeface="Arial"/>
                <a:sym typeface="Arial"/>
              </a:rPr>
              <a:t>Which frames are more complex – Ethernet or Wi-Fi? Why?</a:t>
            </a:r>
          </a:p>
          <a:p>
            <a:pPr marL="285750" indent="-285750">
              <a:lnSpc>
                <a:spcPct val="250000"/>
              </a:lnSpc>
              <a:spcBef>
                <a:spcPts val="0"/>
              </a:spcBef>
            </a:pPr>
            <a:r>
              <a:rPr lang="en-US" sz="1400" dirty="0">
                <a:solidFill>
                  <a:srgbClr val="000000"/>
                </a:solidFill>
                <a:latin typeface="Arial"/>
                <a:ea typeface="Arial"/>
                <a:cs typeface="Arial"/>
                <a:sym typeface="Arial"/>
              </a:rPr>
              <a:t>Which frames use acknowledgement packets? Why?</a:t>
            </a:r>
          </a:p>
          <a:p>
            <a:pPr marL="285750" indent="-285750">
              <a:lnSpc>
                <a:spcPct val="250000"/>
              </a:lnSpc>
              <a:spcBef>
                <a:spcPts val="0"/>
              </a:spcBef>
            </a:pPr>
            <a:r>
              <a:rPr lang="en-US" sz="1400" dirty="0">
                <a:solidFill>
                  <a:srgbClr val="000000"/>
                </a:solidFill>
                <a:latin typeface="Arial"/>
                <a:ea typeface="Arial"/>
                <a:cs typeface="Arial"/>
                <a:sym typeface="Arial"/>
              </a:rPr>
              <a:t>Why does Wi-Fi use beacons but not ethernet?</a:t>
            </a:r>
            <a:endParaRPr lang="en-US" sz="1400" dirty="0"/>
          </a:p>
        </p:txBody>
      </p:sp>
    </p:spTree>
  </p:cSld>
  <p:clrMapOvr>
    <a:masterClrMapping/>
  </p:clrMapOvr>
</p:sld>
</file>

<file path=ppt/theme/theme1.xml><?xml version="1.0" encoding="utf-8"?>
<a:theme xmlns:a="http://schemas.openxmlformats.org/drawingml/2006/main" name="Custom Theme">
  <a:themeElements>
    <a:clrScheme name="Custom 426">
      <a:dk1>
        <a:srgbClr val="4B4B4D"/>
      </a:dk1>
      <a:lt1>
        <a:srgbClr val="E7EAE3"/>
      </a:lt1>
      <a:dk2>
        <a:srgbClr val="113E53"/>
      </a:dk2>
      <a:lt2>
        <a:srgbClr val="FFFFFF"/>
      </a:lt2>
      <a:accent1>
        <a:srgbClr val="D9C0A5"/>
      </a:accent1>
      <a:accent2>
        <a:srgbClr val="91C1CD"/>
      </a:accent2>
      <a:accent3>
        <a:srgbClr val="CBD78B"/>
      </a:accent3>
      <a:accent4>
        <a:srgbClr val="D8D5E5"/>
      </a:accent4>
      <a:accent5>
        <a:srgbClr val="C0CDD7"/>
      </a:accent5>
      <a:accent6>
        <a:srgbClr val="ECDC8D"/>
      </a:accent6>
      <a:hlink>
        <a:srgbClr val="62B6C2"/>
      </a:hlink>
      <a:folHlink>
        <a:srgbClr val="5B5B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Theme">
  <a:themeElements>
    <a:clrScheme name="Custom 426">
      <a:dk1>
        <a:srgbClr val="4B4B4D"/>
      </a:dk1>
      <a:lt1>
        <a:srgbClr val="E7EAE3"/>
      </a:lt1>
      <a:dk2>
        <a:srgbClr val="113E53"/>
      </a:dk2>
      <a:lt2>
        <a:srgbClr val="FFFFFF"/>
      </a:lt2>
      <a:accent1>
        <a:srgbClr val="D9C0A5"/>
      </a:accent1>
      <a:accent2>
        <a:srgbClr val="91C1CD"/>
      </a:accent2>
      <a:accent3>
        <a:srgbClr val="CBD78B"/>
      </a:accent3>
      <a:accent4>
        <a:srgbClr val="D8D5E5"/>
      </a:accent4>
      <a:accent5>
        <a:srgbClr val="C0CDD7"/>
      </a:accent5>
      <a:accent6>
        <a:srgbClr val="ECDC8D"/>
      </a:accent6>
      <a:hlink>
        <a:srgbClr val="62B6C2"/>
      </a:hlink>
      <a:folHlink>
        <a:srgbClr val="5B5B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bb84b1c-68b7-4f8e-ac22-c0083fd8d10a">
      <UserInfo>
        <DisplayName/>
        <AccountId xsi:nil="true"/>
        <AccountType/>
      </UserInfo>
    </SharedWithUsers>
    <_activity xmlns="e3fa94de-ba5f-4cc7-8b3e-81c7b0139c4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5F6F39700E9C4F8EEEC3CDB34EC825" ma:contentTypeVersion="13" ma:contentTypeDescription="Create a new document." ma:contentTypeScope="" ma:versionID="bff51fe477c4dda2854142dd7b3cb064">
  <xsd:schema xmlns:xsd="http://www.w3.org/2001/XMLSchema" xmlns:xs="http://www.w3.org/2001/XMLSchema" xmlns:p="http://schemas.microsoft.com/office/2006/metadata/properties" xmlns:ns3="e3fa94de-ba5f-4cc7-8b3e-81c7b0139c4e" xmlns:ns4="ebb84b1c-68b7-4f8e-ac22-c0083fd8d10a" targetNamespace="http://schemas.microsoft.com/office/2006/metadata/properties" ma:root="true" ma:fieldsID="70876fd82870970e408b7d65407a9b12" ns3:_="" ns4:_="">
    <xsd:import namespace="e3fa94de-ba5f-4cc7-8b3e-81c7b0139c4e"/>
    <xsd:import namespace="ebb84b1c-68b7-4f8e-ac22-c0083fd8d10a"/>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fa94de-ba5f-4cc7-8b3e-81c7b0139c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b84b1c-68b7-4f8e-ac22-c0083fd8d10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4F7636-ABE7-4B4D-80A0-F2F70DE2D420}">
  <ds:schemaRefs>
    <ds:schemaRef ds:uri="http://schemas.microsoft.com/sharepoint/v3/contenttype/forms"/>
  </ds:schemaRefs>
</ds:datastoreItem>
</file>

<file path=customXml/itemProps2.xml><?xml version="1.0" encoding="utf-8"?>
<ds:datastoreItem xmlns:ds="http://schemas.openxmlformats.org/officeDocument/2006/customXml" ds:itemID="{FA9E286E-B3B3-450E-BC44-625ABC7EDA06}">
  <ds:schemaRefs>
    <ds:schemaRef ds:uri="http://purl.org/dc/terms/"/>
    <ds:schemaRef ds:uri="e3fa94de-ba5f-4cc7-8b3e-81c7b0139c4e"/>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ebb84b1c-68b7-4f8e-ac22-c0083fd8d10a"/>
    <ds:schemaRef ds:uri="http://purl.org/dc/dcmitype/"/>
    <ds:schemaRef ds:uri="http://purl.org/dc/elements/1.1/"/>
  </ds:schemaRefs>
</ds:datastoreItem>
</file>

<file path=customXml/itemProps3.xml><?xml version="1.0" encoding="utf-8"?>
<ds:datastoreItem xmlns:ds="http://schemas.openxmlformats.org/officeDocument/2006/customXml" ds:itemID="{1AED08AD-A7B8-49A5-8C1E-32680E6E7D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fa94de-ba5f-4cc7-8b3e-81c7b0139c4e"/>
    <ds:schemaRef ds:uri="ebb84b1c-68b7-4f8e-ac22-c0083fd8d1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otalTime>209</TotalTime>
  <Words>3641</Words>
  <Application>Microsoft Office PowerPoint</Application>
  <PresentationFormat>On-screen Show (16:9)</PresentationFormat>
  <Paragraphs>220</Paragraphs>
  <Slides>30</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Courier New</vt:lpstr>
      <vt:lpstr>Georgia</vt:lpstr>
      <vt:lpstr>Noto Sans Symbols</vt:lpstr>
      <vt:lpstr>Verdana</vt:lpstr>
      <vt:lpstr>Custom Theme</vt:lpstr>
      <vt:lpstr>1_Custom Theme</vt:lpstr>
      <vt:lpstr>Lab #6 Enterprise LANs Ethernet and Wi-Fi</vt:lpstr>
      <vt:lpstr>Ethernet and Wi-Fi Packets</vt:lpstr>
      <vt:lpstr>Wireshark Frame Analysis</vt:lpstr>
      <vt:lpstr>Wireshark Frame Analysis</vt:lpstr>
      <vt:lpstr>Wireshark Frame Analysis</vt:lpstr>
      <vt:lpstr>Wireshark Frame Analysis</vt:lpstr>
      <vt:lpstr>Wireshark Frame Analysis</vt:lpstr>
      <vt:lpstr>Ethernet and Wi-Fi Packets</vt:lpstr>
      <vt:lpstr>Lab Check #1</vt:lpstr>
      <vt:lpstr>Installing Xirrus Wi-Fi Inspector </vt:lpstr>
      <vt:lpstr>Launching Xirrus Wi-Fi Inspector </vt:lpstr>
      <vt:lpstr>Launching Xirrus Wi-Fi Inspector </vt:lpstr>
      <vt:lpstr>Analyzing Your Wi-Fi Network</vt:lpstr>
      <vt:lpstr>Receive Signal Levels: Decibels</vt:lpstr>
      <vt:lpstr>Channels in Wi-Fi Inspector</vt:lpstr>
      <vt:lpstr>Analyzing Your Wi-Fi Network</vt:lpstr>
      <vt:lpstr>Lab Check #2</vt:lpstr>
      <vt:lpstr>Ethernet Speed Test</vt:lpstr>
      <vt:lpstr>Installing TT: Windows and Mac</vt:lpstr>
      <vt:lpstr>Installing TT: Smartphones</vt:lpstr>
      <vt:lpstr>Details about TT</vt:lpstr>
      <vt:lpstr>Ethernet Throughput Testing </vt:lpstr>
      <vt:lpstr>Wi-Fi to Ethernet Throughput Testing</vt:lpstr>
      <vt:lpstr>Running TT server</vt:lpstr>
      <vt:lpstr>Running TT server</vt:lpstr>
      <vt:lpstr>Preparing to Run a TT test</vt:lpstr>
      <vt:lpstr>Preparing to Run a TT test</vt:lpstr>
      <vt:lpstr>Running TT client</vt:lpstr>
      <vt:lpstr>WiFi server and WiFi client</vt:lpstr>
      <vt:lpstr>Lab Check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Enterprise LANs Ethernet and Wi-Fi</dc:title>
  <dc:creator>Rasika Sunil Acharya</dc:creator>
  <cp:lastModifiedBy>Rajith Venkatesh Dasari</cp:lastModifiedBy>
  <cp:revision>30</cp:revision>
  <dcterms:modified xsi:type="dcterms:W3CDTF">2024-03-06T15:35:31Z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0x010100B05F6F39700E9C4F8EEEC3CDB34EC825</vt:lpwstr>
  </property>
  <property fmtid="{D5CDD505-2E9C-101B-9397-08002B2CF9AE}" pid="3" name="Order">
    <vt:r8>703300</vt:r8>
  </property>
  <property fmtid="{D5CDD505-2E9C-101B-9397-08002B2CF9AE}" pid="4" name="ComplianceAssetId">
    <vt:lpwstr/>
  </property>
</Properties>
</file>