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67" r:id="rId3"/>
    <p:sldId id="350" r:id="rId4"/>
    <p:sldId id="351" r:id="rId5"/>
    <p:sldId id="352" r:id="rId6"/>
    <p:sldId id="353" r:id="rId7"/>
    <p:sldId id="354" r:id="rId8"/>
    <p:sldId id="257" r:id="rId9"/>
    <p:sldId id="355" r:id="rId10"/>
    <p:sldId id="358" r:id="rId11"/>
    <p:sldId id="321" r:id="rId12"/>
    <p:sldId id="359" r:id="rId13"/>
    <p:sldId id="273" r:id="rId14"/>
    <p:sldId id="329" r:id="rId15"/>
    <p:sldId id="313" r:id="rId16"/>
    <p:sldId id="312" r:id="rId17"/>
    <p:sldId id="302" r:id="rId18"/>
    <p:sldId id="275" r:id="rId19"/>
    <p:sldId id="338" r:id="rId20"/>
    <p:sldId id="333" r:id="rId21"/>
    <p:sldId id="346" r:id="rId22"/>
    <p:sldId id="336" r:id="rId23"/>
    <p:sldId id="337" r:id="rId24"/>
    <p:sldId id="340" r:id="rId25"/>
    <p:sldId id="360" r:id="rId26"/>
    <p:sldId id="339" r:id="rId27"/>
    <p:sldId id="341" r:id="rId28"/>
    <p:sldId id="343" r:id="rId29"/>
    <p:sldId id="276" r:id="rId30"/>
    <p:sldId id="277" r:id="rId31"/>
    <p:sldId id="278" r:id="rId32"/>
    <p:sldId id="280" r:id="rId33"/>
    <p:sldId id="368" r:id="rId34"/>
    <p:sldId id="271" r:id="rId35"/>
    <p:sldId id="306" r:id="rId36"/>
    <p:sldId id="308" r:id="rId37"/>
    <p:sldId id="264" r:id="rId38"/>
    <p:sldId id="325" r:id="rId39"/>
    <p:sldId id="286" r:id="rId40"/>
    <p:sldId id="285" r:id="rId41"/>
    <p:sldId id="330" r:id="rId42"/>
    <p:sldId id="287" r:id="rId43"/>
    <p:sldId id="290" r:id="rId44"/>
    <p:sldId id="284" r:id="rId45"/>
    <p:sldId id="324" r:id="rId46"/>
    <p:sldId id="373" r:id="rId47"/>
    <p:sldId id="363" r:id="rId48"/>
    <p:sldId id="366" r:id="rId49"/>
    <p:sldId id="362" r:id="rId50"/>
    <p:sldId id="262" r:id="rId51"/>
    <p:sldId id="370" r:id="rId52"/>
    <p:sldId id="371" r:id="rId53"/>
    <p:sldId id="37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32BB5D-2DC1-47EC-A322-2974D02AC18D}" type="datetimeFigureOut">
              <a:rPr lang="en-US" smtClean="0"/>
              <a:pPr/>
              <a:t>1/15/2021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92E0C6-CA2A-4837-B755-5AD83E5CF0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SHA256(SHA256(source))</a:t>
            </a:r>
          </a:p>
        </p:txBody>
      </p:sp>
      <p:sp>
        <p:nvSpPr>
          <p:cNvPr id="4" name="Slide Number Placeholder 3"/>
          <p:cNvSpPr>
            <a:spLocks noGrp="1"/>
          </p:cNvSpPr>
          <p:nvPr>
            <p:ph type="sldNum" sz="quarter" idx="10"/>
          </p:nvPr>
        </p:nvSpPr>
        <p:spPr/>
        <p:txBody>
          <a:bodyPr/>
          <a:lstStyle/>
          <a:p>
            <a:fld id="{6992E0C6-CA2A-4837-B755-5AD83E5CF0CC}"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SHA256(SHA256(source))</a:t>
            </a:r>
          </a:p>
        </p:txBody>
      </p:sp>
      <p:sp>
        <p:nvSpPr>
          <p:cNvPr id="4" name="Slide Number Placeholder 3"/>
          <p:cNvSpPr>
            <a:spLocks noGrp="1"/>
          </p:cNvSpPr>
          <p:nvPr>
            <p:ph type="sldNum" sz="quarter" idx="10"/>
          </p:nvPr>
        </p:nvSpPr>
        <p:spPr/>
        <p:txBody>
          <a:bodyPr/>
          <a:lstStyle/>
          <a:p>
            <a:fld id="{6992E0C6-CA2A-4837-B755-5AD83E5CF0CC}"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92E0C6-CA2A-4837-B755-5AD83E5CF0CC}"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5A0552-4A5E-43C5-8551-1E21637D72F4}"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5A0552-4A5E-43C5-8551-1E21637D72F4}"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5A0552-4A5E-43C5-8551-1E21637D72F4}"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5A0552-4A5E-43C5-8551-1E21637D72F4}"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A0552-4A5E-43C5-8551-1E21637D72F4}"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5A0552-4A5E-43C5-8551-1E21637D72F4}"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5A0552-4A5E-43C5-8551-1E21637D72F4}" type="datetimeFigureOut">
              <a:rPr lang="en-US" smtClean="0"/>
              <a:pPr/>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A0552-4A5E-43C5-8551-1E21637D72F4}" type="datetimeFigureOut">
              <a:rPr lang="en-US" smtClean="0"/>
              <a:pPr/>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A0552-4A5E-43C5-8551-1E21637D72F4}" type="datetimeFigureOut">
              <a:rPr lang="en-US" smtClean="0"/>
              <a:pPr/>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5A0552-4A5E-43C5-8551-1E21637D72F4}"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5A0552-4A5E-43C5-8551-1E21637D72F4}"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00149-4417-44E0-A656-AC359A0D6F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A0552-4A5E-43C5-8551-1E21637D72F4}" type="datetimeFigureOut">
              <a:rPr lang="en-US" smtClean="0"/>
              <a:pPr/>
              <a:t>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00149-4417-44E0-A656-AC359A0D6F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bitcoin.org/en/release/v0.18.1" TargetMode="External"/><Relationship Id="rId3" Type="http://schemas.openxmlformats.org/officeDocument/2006/relationships/hyperlink" Target="https://bitcoin.org/en/release/v0.21.0" TargetMode="External"/><Relationship Id="rId7" Type="http://schemas.openxmlformats.org/officeDocument/2006/relationships/hyperlink" Target="https://bitcoin.org/en/release/v0.19.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itcoin.org/en/release/v0.19.1" TargetMode="External"/><Relationship Id="rId11" Type="http://schemas.openxmlformats.org/officeDocument/2006/relationships/hyperlink" Target="https://github.com/bitcoin/bitcoin" TargetMode="External"/><Relationship Id="rId5" Type="http://schemas.openxmlformats.org/officeDocument/2006/relationships/hyperlink" Target="https://bitcoin.org/en/release/v0.20.0" TargetMode="External"/><Relationship Id="rId10" Type="http://schemas.openxmlformats.org/officeDocument/2006/relationships/hyperlink" Target="https://bitcoin.org/en/bitcoin-core/" TargetMode="External"/><Relationship Id="rId4" Type="http://schemas.openxmlformats.org/officeDocument/2006/relationships/hyperlink" Target="https://bitcoin.org/en/release/v0.20.1" TargetMode="External"/><Relationship Id="rId9" Type="http://schemas.openxmlformats.org/officeDocument/2006/relationships/hyperlink" Target="https://bitcoin.org/en/release/v0.18.0"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transactionfee.info/charts/payments-spending-segwi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ycharts.com/indicators/bitcoin_average_transaction_fe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blockchain.com/charts/blocks-siz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itnodes.21.co/"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mapofcoins.com/bitcoi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itcoin.org/bitcoin.pdf" TargetMode="External"/><Relationship Id="rId2" Type="http://schemas.openxmlformats.org/officeDocument/2006/relationships/hyperlink" Target="http://nakamotoinstitute.org/bitco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Blockchain and</a:t>
            </a:r>
            <a:br>
              <a:rPr lang="en-US" dirty="0"/>
            </a:br>
            <a:r>
              <a:rPr lang="en-US" dirty="0"/>
              <a:t>Cryptocurrency Technologies</a:t>
            </a:r>
          </a:p>
        </p:txBody>
      </p:sp>
      <p:sp>
        <p:nvSpPr>
          <p:cNvPr id="3" name="Subtitle 2"/>
          <p:cNvSpPr>
            <a:spLocks noGrp="1"/>
          </p:cNvSpPr>
          <p:nvPr>
            <p:ph type="subTitle" idx="1"/>
          </p:nvPr>
        </p:nvSpPr>
        <p:spPr/>
        <p:txBody>
          <a:bodyPr>
            <a:normAutofit/>
          </a:bodyPr>
          <a:lstStyle/>
          <a:p>
            <a:r>
              <a:rPr lang="en-US" sz="1600" dirty="0"/>
              <a:t>Bernard Parenteau</a:t>
            </a:r>
          </a:p>
          <a:p>
            <a:r>
              <a:rPr lang="en-US" sz="1600" dirty="0"/>
              <a:t>bparente@fit.edu</a:t>
            </a:r>
          </a:p>
          <a:p>
            <a:endParaRPr lang="en-US" sz="1600" dirty="0"/>
          </a:p>
          <a:p>
            <a:endParaRPr lang="en-US" sz="1600" dirty="0"/>
          </a:p>
          <a:p>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Blockchain/Crypto Technologies</a:t>
            </a:r>
          </a:p>
        </p:txBody>
      </p:sp>
      <p:sp>
        <p:nvSpPr>
          <p:cNvPr id="3" name="Content Placeholder 2"/>
          <p:cNvSpPr>
            <a:spLocks noGrp="1"/>
          </p:cNvSpPr>
          <p:nvPr>
            <p:ph idx="1"/>
          </p:nvPr>
        </p:nvSpPr>
        <p:spPr/>
        <p:txBody>
          <a:bodyPr>
            <a:normAutofit/>
          </a:bodyPr>
          <a:lstStyle/>
          <a:p>
            <a:r>
              <a:rPr lang="en-US" sz="1600" dirty="0"/>
              <a:t>Blockchains and cryptocurrencies use an array of sophisticated technologies, a number of which were pioneered by Bitcoin.</a:t>
            </a:r>
          </a:p>
          <a:p>
            <a:endParaRPr lang="en-US" sz="1600" dirty="0"/>
          </a:p>
          <a:p>
            <a:r>
              <a:rPr lang="en-US" sz="1600" dirty="0"/>
              <a:t>Perhaps primary among them are the cryptographic techniques</a:t>
            </a:r>
          </a:p>
          <a:p>
            <a:endParaRPr lang="en-US" sz="1600" dirty="0"/>
          </a:p>
          <a:p>
            <a:r>
              <a:rPr lang="en-US" sz="1600" dirty="0"/>
              <a:t>Many other cryptocurrencies have built on Bitcoin’s base and added even more sophisticated schemes for privacy, ASIC-resistant hashing, smart contract specification, etc.</a:t>
            </a:r>
          </a:p>
          <a:p>
            <a:endParaRPr lang="en-US" sz="1600" dirty="0"/>
          </a:p>
          <a:p>
            <a:r>
              <a:rPr lang="en-US" sz="1600" dirty="0"/>
              <a:t>Bitcoin remains the standard at least to some degree in that it has withstood the test of time for over 12 years now, while effectively having an implicit enormous bug-bounty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Bitcoin Blockchain Features</a:t>
            </a:r>
          </a:p>
        </p:txBody>
      </p:sp>
      <p:sp>
        <p:nvSpPr>
          <p:cNvPr id="3" name="Content Placeholder 2"/>
          <p:cNvSpPr>
            <a:spLocks noGrp="1"/>
          </p:cNvSpPr>
          <p:nvPr>
            <p:ph idx="1"/>
          </p:nvPr>
        </p:nvSpPr>
        <p:spPr/>
        <p:txBody>
          <a:bodyPr>
            <a:normAutofit/>
          </a:bodyPr>
          <a:lstStyle/>
          <a:p>
            <a:r>
              <a:rPr lang="en-US" sz="1600" dirty="0"/>
              <a:t>Cryptography used for security</a:t>
            </a:r>
          </a:p>
          <a:p>
            <a:endParaRPr lang="en-US" sz="1600" dirty="0"/>
          </a:p>
          <a:p>
            <a:r>
              <a:rPr lang="en-US" sz="1600" dirty="0" err="1"/>
              <a:t>Timestamped</a:t>
            </a:r>
            <a:r>
              <a:rPr lang="en-US" sz="1600" dirty="0"/>
              <a:t> blockchain, each block referencing the previous block, making records essentially tamper-proof (or at least rendering tampering easily detectable)</a:t>
            </a:r>
          </a:p>
          <a:p>
            <a:endParaRPr lang="en-US" sz="1600" dirty="0"/>
          </a:p>
          <a:p>
            <a:r>
              <a:rPr lang="en-US" sz="1600" dirty="0"/>
              <a:t>Decentralized: run and verified by multiple nodes, each with their own copies of the blockchain, so no single entity is in control and there is no single point of failure</a:t>
            </a:r>
          </a:p>
          <a:p>
            <a:endParaRPr lang="en-US" sz="1600" dirty="0"/>
          </a:p>
          <a:p>
            <a:r>
              <a:rPr lang="en-US" sz="1600" dirty="0"/>
              <a:t>Peer-to-peer unregulated</a:t>
            </a:r>
          </a:p>
          <a:p>
            <a:pPr lvl="1"/>
            <a:r>
              <a:rPr lang="en-US" sz="1600" dirty="0"/>
              <a:t>Central Banks, and banks in general are not involved</a:t>
            </a:r>
          </a:p>
          <a:p>
            <a:endParaRPr lang="en-US" sz="2000" dirty="0"/>
          </a:p>
          <a:p>
            <a:r>
              <a:rPr lang="en-US" sz="1600" dirty="0"/>
              <a:t>Computational problems used for mining, incentivization, with difficulty adjustments built-in to address increases in processing power</a:t>
            </a:r>
          </a:p>
          <a:p>
            <a:endParaRPr lang="en-US" sz="2000" dirty="0"/>
          </a:p>
          <a:p>
            <a:r>
              <a:rPr lang="en-US" sz="1600" dirty="0"/>
              <a:t>Relative anonymity</a:t>
            </a:r>
          </a:p>
          <a:p>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Crypto Technologies: </a:t>
            </a:r>
            <a:br>
              <a:rPr lang="en-US" dirty="0"/>
            </a:br>
            <a:r>
              <a:rPr lang="en-US" dirty="0"/>
              <a:t>Asymmetric Cryptography</a:t>
            </a:r>
          </a:p>
        </p:txBody>
      </p:sp>
      <p:sp>
        <p:nvSpPr>
          <p:cNvPr id="3" name="Content Placeholder 2"/>
          <p:cNvSpPr>
            <a:spLocks noGrp="1"/>
          </p:cNvSpPr>
          <p:nvPr>
            <p:ph idx="1"/>
          </p:nvPr>
        </p:nvSpPr>
        <p:spPr>
          <a:xfrm>
            <a:off x="457200" y="1600200"/>
            <a:ext cx="8229600" cy="4648200"/>
          </a:xfrm>
        </p:spPr>
        <p:txBody>
          <a:bodyPr>
            <a:normAutofit/>
          </a:bodyPr>
          <a:lstStyle/>
          <a:p>
            <a:r>
              <a:rPr lang="en-US" sz="1600" dirty="0"/>
              <a:t>Most cryptocurrencies make extensive use of public/private key (asymmetric) cryptography</a:t>
            </a:r>
          </a:p>
          <a:p>
            <a:r>
              <a:rPr lang="en-US" sz="1600" dirty="0"/>
              <a:t>Bitcoin uses Elliptical Curve Digital Signature Algorithm (ECDSA) with Secp256k1 parameters*</a:t>
            </a:r>
          </a:p>
          <a:p>
            <a:endParaRPr lang="en-US" sz="1600" dirty="0"/>
          </a:p>
          <a:p>
            <a:r>
              <a:rPr lang="en-US" sz="1600" dirty="0"/>
              <a:t>Coin owners/users have public-private key pairs</a:t>
            </a:r>
          </a:p>
          <a:p>
            <a:r>
              <a:rPr lang="en-US" sz="1600" dirty="0"/>
              <a:t>A private key can generate a public key, but not vice versa</a:t>
            </a:r>
          </a:p>
          <a:p>
            <a:r>
              <a:rPr lang="en-US" sz="1600" dirty="0"/>
              <a:t>A public key can generate an address, but not vice versa</a:t>
            </a:r>
          </a:p>
          <a:p>
            <a:endParaRPr lang="en-US" sz="1600" dirty="0"/>
          </a:p>
          <a:p>
            <a:r>
              <a:rPr lang="en-US" sz="1600" dirty="0"/>
              <a:t>Public / private key cryptography: </a:t>
            </a:r>
          </a:p>
          <a:p>
            <a:pPr lvl="1"/>
            <a:r>
              <a:rPr lang="en-US" sz="1600" dirty="0"/>
              <a:t>A message can be encrypted with one and only decrypted with the other</a:t>
            </a:r>
          </a:p>
          <a:p>
            <a:pPr lvl="1"/>
            <a:r>
              <a:rPr lang="en-US" sz="1600" dirty="0"/>
              <a:t>The public key can be used to verify that a message has been encrypted by the holder of the private key, or to encrypt a message that can only be decrypted by private key</a:t>
            </a:r>
          </a:p>
          <a:p>
            <a:endParaRPr lang="en-US" sz="1600" dirty="0"/>
          </a:p>
          <a:p>
            <a:r>
              <a:rPr lang="en-US" sz="1600" dirty="0"/>
              <a:t>Although asymmetric cryptography can be a very effective security technique, it can be relatively inefficient (in terms of size and time) for longer source strings.  So a complementary technology such as hashing or symmetric cryptography is often used with it.</a:t>
            </a:r>
          </a:p>
          <a:p>
            <a:endParaRPr lang="en-US" sz="1600" dirty="0"/>
          </a:p>
          <a:p>
            <a:endParaRPr lang="en-US" sz="1600" dirty="0"/>
          </a:p>
        </p:txBody>
      </p:sp>
      <p:sp>
        <p:nvSpPr>
          <p:cNvPr id="4" name="TextBox 3"/>
          <p:cNvSpPr txBox="1"/>
          <p:nvPr/>
        </p:nvSpPr>
        <p:spPr>
          <a:xfrm>
            <a:off x="609600" y="6324600"/>
            <a:ext cx="3429080" cy="369332"/>
          </a:xfrm>
          <a:prstGeom prst="rect">
            <a:avLst/>
          </a:prstGeom>
          <a:noFill/>
        </p:spPr>
        <p:txBody>
          <a:bodyPr wrap="none" rtlCol="0">
            <a:spAutoFit/>
          </a:bodyPr>
          <a:lstStyle/>
          <a:p>
            <a:r>
              <a:rPr lang="en-US" dirty="0"/>
              <a:t>*http://www.secg.org/sec2-v2.pdf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Blockchain/Crypto Technologies:</a:t>
            </a:r>
            <a:br>
              <a:rPr lang="en-US" dirty="0"/>
            </a:br>
            <a:r>
              <a:rPr lang="en-US" dirty="0"/>
              <a:t>Hashing</a:t>
            </a:r>
          </a:p>
        </p:txBody>
      </p:sp>
      <p:sp>
        <p:nvSpPr>
          <p:cNvPr id="3" name="Content Placeholder 2"/>
          <p:cNvSpPr>
            <a:spLocks noGrp="1"/>
          </p:cNvSpPr>
          <p:nvPr>
            <p:ph idx="1"/>
          </p:nvPr>
        </p:nvSpPr>
        <p:spPr/>
        <p:txBody>
          <a:bodyPr>
            <a:normAutofit/>
          </a:bodyPr>
          <a:lstStyle/>
          <a:p>
            <a:r>
              <a:rPr lang="en-US" sz="1600" dirty="0"/>
              <a:t>Many blockchains including Bitcoin also make extensive use of hashing. </a:t>
            </a:r>
          </a:p>
          <a:p>
            <a:endParaRPr lang="en-US" sz="1600" dirty="0"/>
          </a:p>
          <a:p>
            <a:r>
              <a:rPr lang="en-US" sz="1600" dirty="0"/>
              <a:t>Hashing is one-way encryption</a:t>
            </a:r>
          </a:p>
          <a:p>
            <a:pPr lvl="1"/>
            <a:r>
              <a:rPr lang="en-US" sz="1600" dirty="0"/>
              <a:t>A message of any length can be “hashed” to produce a fixed length byte string</a:t>
            </a:r>
          </a:p>
          <a:p>
            <a:pPr lvl="1"/>
            <a:r>
              <a:rPr lang="en-US" sz="1600" dirty="0"/>
              <a:t>The original string cannot be determined from the hashed value</a:t>
            </a:r>
          </a:p>
          <a:p>
            <a:pPr lvl="1"/>
            <a:endParaRPr lang="en-US" sz="1600" dirty="0"/>
          </a:p>
          <a:p>
            <a:r>
              <a:rPr lang="en-US" sz="1600" dirty="0"/>
              <a:t>Hashing is similarly used to store hashed passwords in a more secure way</a:t>
            </a:r>
          </a:p>
          <a:p>
            <a:pPr lvl="1"/>
            <a:r>
              <a:rPr lang="en-US" sz="1600" dirty="0"/>
              <a:t>The actual passwords are not stored, but any value can be checked to see if it matches</a:t>
            </a:r>
          </a:p>
          <a:p>
            <a:endParaRPr lang="en-US" sz="1600" dirty="0"/>
          </a:p>
          <a:p>
            <a:endParaRPr lang="en-US" sz="1600" dirty="0"/>
          </a:p>
          <a:p>
            <a:pPr>
              <a:buNone/>
            </a:pP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p:sp>
        <p:nvSpPr>
          <p:cNvPr id="3" name="Content Placeholder 2"/>
          <p:cNvSpPr>
            <a:spLocks noGrp="1"/>
          </p:cNvSpPr>
          <p:nvPr>
            <p:ph idx="1"/>
          </p:nvPr>
        </p:nvSpPr>
        <p:spPr/>
        <p:txBody>
          <a:bodyPr>
            <a:normAutofit/>
          </a:bodyPr>
          <a:lstStyle/>
          <a:p>
            <a:pPr>
              <a:buNone/>
            </a:pPr>
            <a:r>
              <a:rPr lang="en-US" sz="1600" dirty="0"/>
              <a:t>Most blockchains and cryptocurrencies use hashing in a number of ways, similar to Bitcoin:</a:t>
            </a:r>
          </a:p>
          <a:p>
            <a:endParaRPr lang="en-US" sz="1600" dirty="0"/>
          </a:p>
          <a:p>
            <a:pPr>
              <a:buNone/>
            </a:pPr>
            <a:r>
              <a:rPr lang="en-US" sz="1600" dirty="0"/>
              <a:t>For security:</a:t>
            </a:r>
          </a:p>
          <a:p>
            <a:r>
              <a:rPr lang="en-US" sz="1600" dirty="0"/>
              <a:t>Hash values may be publicly visible in the blockchain, whether they are hashes of public keys or scripts.  But those keys or scripts are not visible until the coins are being spent.</a:t>
            </a:r>
          </a:p>
          <a:p>
            <a:r>
              <a:rPr lang="en-US" sz="1600" dirty="0"/>
              <a:t>The hash of the previous block of transactions is included in the subsequent block, making the blocks tamper-resistant.</a:t>
            </a:r>
          </a:p>
          <a:p>
            <a:endParaRPr lang="en-US" sz="1600" dirty="0"/>
          </a:p>
          <a:p>
            <a:pPr>
              <a:buNone/>
            </a:pPr>
            <a:r>
              <a:rPr lang="en-US" sz="1600" dirty="0"/>
              <a:t>For efficiency:</a:t>
            </a:r>
          </a:p>
          <a:p>
            <a:r>
              <a:rPr lang="en-US" sz="1600" dirty="0"/>
              <a:t>Transactions are hashed before asymmetric encryption, increasing efficiency and reducing storage size.</a:t>
            </a:r>
          </a:p>
          <a:p>
            <a:endParaRPr lang="en-US" sz="1600" dirty="0"/>
          </a:p>
          <a:p>
            <a:pPr>
              <a:buNone/>
            </a:pPr>
            <a:r>
              <a:rPr lang="en-US" sz="1600" dirty="0"/>
              <a:t>In Proof-of-Work consensus systems with mining:</a:t>
            </a:r>
          </a:p>
          <a:p>
            <a:r>
              <a:rPr lang="en-US" sz="1600" dirty="0"/>
              <a:t>Hashing is the work that miners do to try to find a solution to adding a valid new block.</a:t>
            </a:r>
          </a:p>
          <a:p>
            <a:pPr>
              <a:buNone/>
            </a:pPr>
            <a:endParaRPr lang="en-US" sz="1600" dirty="0"/>
          </a:p>
          <a:p>
            <a:pPr>
              <a:buNone/>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Design</a:t>
            </a:r>
          </a:p>
        </p:txBody>
      </p:sp>
      <p:sp>
        <p:nvSpPr>
          <p:cNvPr id="3" name="Content Placeholder 2"/>
          <p:cNvSpPr>
            <a:spLocks noGrp="1"/>
          </p:cNvSpPr>
          <p:nvPr>
            <p:ph idx="1"/>
          </p:nvPr>
        </p:nvSpPr>
        <p:spPr/>
        <p:txBody>
          <a:bodyPr>
            <a:normAutofit/>
          </a:bodyPr>
          <a:lstStyle/>
          <a:p>
            <a:r>
              <a:rPr lang="en-US" sz="1600" dirty="0"/>
              <a:t>Each Bitcoin transaction contains one or more inputs and one or more outputs.</a:t>
            </a:r>
          </a:p>
          <a:p>
            <a:endParaRPr lang="en-US" sz="1600" dirty="0"/>
          </a:p>
          <a:p>
            <a:r>
              <a:rPr lang="en-US" sz="1600" dirty="0"/>
              <a:t>Each input is an unspent output of a previous transaction, used in its entirety.</a:t>
            </a:r>
          </a:p>
          <a:p>
            <a:endParaRPr lang="en-US" sz="1600" dirty="0"/>
          </a:p>
          <a:p>
            <a:r>
              <a:rPr lang="en-US" sz="1600" dirty="0"/>
              <a:t>The recipient of that previous transaction must use their private key in the signature of a subsequent transaction that spends the output.  </a:t>
            </a:r>
          </a:p>
          <a:p>
            <a:endParaRPr lang="en-US" sz="1600" dirty="0"/>
          </a:p>
          <a:p>
            <a:r>
              <a:rPr lang="en-US" sz="1600" dirty="0"/>
              <a:t>Anyone can then use the public key of the previous coin owner to verify that the matching private key must have been used to sign the spending transaction.</a:t>
            </a:r>
          </a:p>
          <a:p>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Transactions</a:t>
            </a:r>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sz="1600" dirty="0"/>
              <a:t>So, abstractly, a typical transaction contains</a:t>
            </a:r>
          </a:p>
          <a:p>
            <a:pPr>
              <a:buFontTx/>
              <a:buChar char="-"/>
            </a:pPr>
            <a:r>
              <a:rPr lang="en-US" sz="1600" dirty="0"/>
              <a:t>Input(s): the previously received coins being spent, and a signature for each</a:t>
            </a:r>
          </a:p>
          <a:p>
            <a:pPr>
              <a:buFontTx/>
              <a:buChar char="-"/>
            </a:pPr>
            <a:r>
              <a:rPr lang="en-US" sz="1600" dirty="0"/>
              <a:t>Output(s); the amounts and public key addresses to receive the coins</a:t>
            </a:r>
          </a:p>
          <a:p>
            <a:pPr>
              <a:buFontTx/>
              <a:buChar char="-"/>
            </a:pPr>
            <a:endParaRPr lang="en-US" sz="1600" dirty="0"/>
          </a:p>
          <a:p>
            <a:pPr>
              <a:buFontTx/>
              <a:buChar char="-"/>
            </a:pPr>
            <a:r>
              <a:rPr lang="en-US" sz="1600" dirty="0"/>
              <a:t>For most transactions each input signature is accompanied by a public key</a:t>
            </a:r>
          </a:p>
          <a:p>
            <a:pPr lvl="1">
              <a:buFontTx/>
              <a:buChar char="-"/>
            </a:pPr>
            <a:r>
              <a:rPr lang="en-US" sz="1600" dirty="0"/>
              <a:t>The public key corresponds to the address that previously held the coins</a:t>
            </a:r>
          </a:p>
          <a:p>
            <a:pPr lvl="1">
              <a:buFontTx/>
              <a:buChar char="-"/>
            </a:pPr>
            <a:r>
              <a:rPr lang="en-US" sz="1600" dirty="0"/>
              <a:t>The signature is the result of hashing the transaction and encrypting the result with the private key that corresponds to the public key that previously held the coins</a:t>
            </a:r>
          </a:p>
          <a:p>
            <a:pPr lvl="1">
              <a:buFontTx/>
              <a:buChar char="-"/>
            </a:pPr>
            <a:endParaRPr lang="en-US" sz="1600" dirty="0"/>
          </a:p>
          <a:p>
            <a:pPr>
              <a:buFontTx/>
              <a:buChar char="-"/>
            </a:pPr>
            <a:r>
              <a:rPr lang="en-US" sz="1600" dirty="0"/>
              <a:t>To verify the transaction, the input’s signature can be decrypted with the public key, resulting in the hash value that was signed.  The transaction’s hash value can be independently computed, and if it matches, then it must have been signed with the private key associated with the public key of the address which previously held the bitcoins.</a:t>
            </a:r>
          </a:p>
          <a:p>
            <a:pPr>
              <a:buFontTx/>
              <a:buChar char="-"/>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sp>
        <p:nvSpPr>
          <p:cNvPr id="3" name="Content Placeholder 2"/>
          <p:cNvSpPr>
            <a:spLocks noGrp="1"/>
          </p:cNvSpPr>
          <p:nvPr>
            <p:ph idx="1"/>
          </p:nvPr>
        </p:nvSpPr>
        <p:spPr/>
        <p:txBody>
          <a:bodyPr>
            <a:normAutofit/>
          </a:bodyPr>
          <a:lstStyle/>
          <a:p>
            <a:r>
              <a:rPr lang="en-US" sz="1600" dirty="0"/>
              <a:t>So again; anyone can verify a transaction input by using the sender’s public key to decrypt the signature and get the original hashed value.  If that matches the hash of the transaction, then the transaction verifies; the private key of the previous owner must have been used to authorize (“sign”) the input to this subsequent transaction.</a:t>
            </a:r>
          </a:p>
        </p:txBody>
      </p:sp>
      <p:pic>
        <p:nvPicPr>
          <p:cNvPr id="4" name="Picture 3" descr="transactions.png"/>
          <p:cNvPicPr>
            <a:picLocks noChangeAspect="1"/>
          </p:cNvPicPr>
          <p:nvPr/>
        </p:nvPicPr>
        <p:blipFill>
          <a:blip r:embed="rId2" cstate="print"/>
          <a:stretch>
            <a:fillRect/>
          </a:stretch>
        </p:blipFill>
        <p:spPr>
          <a:xfrm>
            <a:off x="762000" y="2895600"/>
            <a:ext cx="7391400" cy="3200401"/>
          </a:xfrm>
          <a:prstGeom prst="rect">
            <a:avLst/>
          </a:prstGeom>
        </p:spPr>
      </p:pic>
      <p:sp>
        <p:nvSpPr>
          <p:cNvPr id="5" name="TextBox 4"/>
          <p:cNvSpPr txBox="1"/>
          <p:nvPr/>
        </p:nvSpPr>
        <p:spPr>
          <a:xfrm>
            <a:off x="1447800" y="6324600"/>
            <a:ext cx="3825471" cy="307777"/>
          </a:xfrm>
          <a:prstGeom prst="rect">
            <a:avLst/>
          </a:prstGeom>
          <a:noFill/>
        </p:spPr>
        <p:txBody>
          <a:bodyPr wrap="none" rtlCol="0">
            <a:spAutoFit/>
          </a:bodyPr>
          <a:lstStyle/>
          <a:p>
            <a:r>
              <a:rPr lang="en-US" sz="1400" dirty="0"/>
              <a:t>Diagram from original paper by Satoshi </a:t>
            </a:r>
            <a:r>
              <a:rPr lang="en-US" sz="1400" dirty="0" err="1"/>
              <a:t>Nakamoto</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Transactions</a:t>
            </a:r>
          </a:p>
        </p:txBody>
      </p:sp>
      <p:sp>
        <p:nvSpPr>
          <p:cNvPr id="3" name="Content Placeholder 2"/>
          <p:cNvSpPr>
            <a:spLocks noGrp="1"/>
          </p:cNvSpPr>
          <p:nvPr>
            <p:ph idx="1"/>
          </p:nvPr>
        </p:nvSpPr>
        <p:spPr/>
        <p:txBody>
          <a:bodyPr>
            <a:normAutofit/>
          </a:bodyPr>
          <a:lstStyle/>
          <a:p>
            <a:r>
              <a:rPr lang="en-US" sz="1600" dirty="0"/>
              <a:t>Transactions then provide information on current ownership as well as history.</a:t>
            </a:r>
          </a:p>
          <a:p>
            <a:r>
              <a:rPr lang="en-US" sz="1600" dirty="0"/>
              <a:t>An unspent output of a transaction is owned by that output’s recipient</a:t>
            </a:r>
          </a:p>
          <a:p>
            <a:endParaRPr lang="en-US" sz="1600" dirty="0"/>
          </a:p>
          <a:p>
            <a:r>
              <a:rPr lang="en-US" sz="1600" dirty="0"/>
              <a:t>The output of a previous transaction is input to a subsequent transaction</a:t>
            </a:r>
          </a:p>
          <a:p>
            <a:r>
              <a:rPr lang="en-US" sz="1600" dirty="0"/>
              <a:t>If that previous output is more than the amount that should be sent to the recipient, an additional output should be included that reverts the difference to the sender.  Any remainder is effectively a transaction fee that is kept by the miner that mines the block with that transaction.</a:t>
            </a:r>
          </a:p>
          <a:p>
            <a:endParaRPr lang="en-US" sz="1600" dirty="0"/>
          </a:p>
          <a:p>
            <a:r>
              <a:rPr lang="en-US" sz="1600" dirty="0"/>
              <a:t>Multiple coins (previous unspent outputs) may be used for inputs to a transaction</a:t>
            </a:r>
          </a:p>
          <a:p>
            <a:r>
              <a:rPr lang="en-US" sz="1600" dirty="0"/>
              <a:t>Each input coin owner must sign the spending transaction</a:t>
            </a:r>
          </a:p>
          <a:p>
            <a:endParaRPr lang="en-US" sz="1600" dirty="0"/>
          </a:p>
          <a:p>
            <a:r>
              <a:rPr lang="en-US" sz="1600" dirty="0"/>
              <a:t>Internally, transaction amounts are in “</a:t>
            </a:r>
            <a:r>
              <a:rPr lang="en-US" sz="1600" dirty="0" err="1"/>
              <a:t>satoshi</a:t>
            </a:r>
            <a:r>
              <a:rPr lang="en-US" sz="1600" dirty="0"/>
              <a:t>” with one BTC = 100,000,000 </a:t>
            </a:r>
            <a:r>
              <a:rPr lang="en-US" sz="1600" dirty="0" err="1"/>
              <a:t>satoshi</a:t>
            </a:r>
            <a:endParaRPr lang="en-US" sz="1600" dirty="0"/>
          </a:p>
          <a:p>
            <a:endParaRPr lang="en-US" sz="1600" dirty="0"/>
          </a:p>
          <a:p>
            <a:endParaRPr lang="en-US" sz="1600" dirty="0"/>
          </a:p>
          <a:p>
            <a:pPr>
              <a:buNone/>
            </a:pP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Transactions and Scripts</a:t>
            </a:r>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sz="1600" dirty="0"/>
              <a:t>More precisely, a typical transaction contains</a:t>
            </a:r>
          </a:p>
          <a:p>
            <a:pPr>
              <a:buFontTx/>
              <a:buChar char="-"/>
            </a:pPr>
            <a:r>
              <a:rPr lang="en-US" sz="1600" dirty="0"/>
              <a:t>Input(s): previous transaction id, output position #, and a redeem script with a signature</a:t>
            </a:r>
          </a:p>
          <a:p>
            <a:pPr>
              <a:buFontTx/>
              <a:buChar char="-"/>
            </a:pPr>
            <a:r>
              <a:rPr lang="en-US" sz="1600" dirty="0"/>
              <a:t>Output(s): amount and public key script containing the address to receive the coins</a:t>
            </a:r>
          </a:p>
          <a:p>
            <a:pPr>
              <a:buFontTx/>
              <a:buChar char="-"/>
            </a:pPr>
            <a:endParaRPr lang="en-US" sz="1600" dirty="0"/>
          </a:p>
          <a:p>
            <a:pPr>
              <a:buNone/>
            </a:pPr>
            <a:r>
              <a:rPr lang="en-US" sz="1600" dirty="0"/>
              <a:t>- Bitcoin has a </a:t>
            </a:r>
            <a:r>
              <a:rPr lang="en-US" sz="1600" b="1" dirty="0"/>
              <a:t>stack-based</a:t>
            </a:r>
            <a:r>
              <a:rPr lang="en-US" sz="1600" dirty="0"/>
              <a:t> scripting language that is used to validate transactions.</a:t>
            </a:r>
          </a:p>
          <a:p>
            <a:r>
              <a:rPr lang="en-US" sz="1600" dirty="0"/>
              <a:t>For a transaction to validate, the redeem script attempting to spend coins is </a:t>
            </a:r>
            <a:r>
              <a:rPr lang="en-US" sz="1600" dirty="0" err="1"/>
              <a:t>prepended</a:t>
            </a:r>
            <a:r>
              <a:rPr lang="en-US" sz="1600" dirty="0"/>
              <a:t> to the address script holding the coins, and the script is run.  If it runs without error then then transaction validates.</a:t>
            </a:r>
          </a:p>
          <a:p>
            <a:pPr>
              <a:buNone/>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Blockchain/Crypto Beginnings</a:t>
            </a:r>
          </a:p>
        </p:txBody>
      </p:sp>
      <p:sp>
        <p:nvSpPr>
          <p:cNvPr id="3" name="Content Placeholder 2"/>
          <p:cNvSpPr>
            <a:spLocks noGrp="1"/>
          </p:cNvSpPr>
          <p:nvPr>
            <p:ph idx="1"/>
          </p:nvPr>
        </p:nvSpPr>
        <p:spPr/>
        <p:txBody>
          <a:bodyPr>
            <a:normAutofit/>
          </a:bodyPr>
          <a:lstStyle/>
          <a:p>
            <a:r>
              <a:rPr lang="en-US" sz="1600" dirty="0"/>
              <a:t>Bitcoin was the first fully-implemented blockchain application and the first widely used and successful cryptocurrency.</a:t>
            </a:r>
          </a:p>
          <a:p>
            <a:endParaRPr lang="en-US" sz="1600" dirty="0"/>
          </a:p>
          <a:p>
            <a:r>
              <a:rPr lang="en-US" sz="1600" dirty="0"/>
              <a:t>But the concepts had been around for some time prior to Bitcoin</a:t>
            </a:r>
          </a:p>
          <a:p>
            <a:pPr lvl="1"/>
            <a:r>
              <a:rPr lang="en-US" sz="1600" dirty="0"/>
              <a:t>Haber and </a:t>
            </a:r>
            <a:r>
              <a:rPr lang="en-US" sz="1600" dirty="0" err="1"/>
              <a:t>Stornetta</a:t>
            </a:r>
            <a:r>
              <a:rPr lang="en-US" sz="1600" dirty="0"/>
              <a:t> in the 1990s published papers on a distributed, </a:t>
            </a:r>
            <a:r>
              <a:rPr lang="en-US" sz="1600" dirty="0" err="1"/>
              <a:t>timestamped</a:t>
            </a:r>
            <a:r>
              <a:rPr lang="en-US" sz="1600" dirty="0"/>
              <a:t> blockchain ledger, with each block using an element of the previous block to prevent modification of the history.</a:t>
            </a:r>
          </a:p>
          <a:p>
            <a:pPr lvl="1"/>
            <a:r>
              <a:rPr lang="en-US" sz="1600" dirty="0"/>
              <a:t>David Chaum, later working with several others, devised cryptographic technologies used by his DigiCash company in the form of eCash, beginning in the 1980s (and he’s still around and working on the </a:t>
            </a:r>
            <a:r>
              <a:rPr lang="en-US" sz="1600" dirty="0" err="1"/>
              <a:t>Elixxir</a:t>
            </a:r>
            <a:r>
              <a:rPr lang="en-US" sz="1600" dirty="0"/>
              <a:t> project)</a:t>
            </a:r>
          </a:p>
          <a:p>
            <a:endParaRPr lang="en-US" sz="2000" dirty="0"/>
          </a:p>
          <a:p>
            <a:r>
              <a:rPr lang="en-US" sz="1600" dirty="0"/>
              <a:t>The Cypherpunks movement, interested in using cryptography to prevent regulation, used Chaum’s ideas to develop a test digital currency, and their mailing list was the predecessor of the list to which the original Bitcoin proposal was sent.</a:t>
            </a:r>
          </a:p>
          <a:p>
            <a:endParaRPr lang="en-US" sz="1600" dirty="0"/>
          </a:p>
          <a:p>
            <a:endParaRPr lang="en-US" sz="1600" dirty="0"/>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P2PKH Transactions</a:t>
            </a:r>
          </a:p>
        </p:txBody>
      </p:sp>
      <p:sp>
        <p:nvSpPr>
          <p:cNvPr id="3" name="Content Placeholder 2"/>
          <p:cNvSpPr>
            <a:spLocks noGrp="1"/>
          </p:cNvSpPr>
          <p:nvPr>
            <p:ph idx="1"/>
          </p:nvPr>
        </p:nvSpPr>
        <p:spPr>
          <a:xfrm>
            <a:off x="457200" y="1600200"/>
            <a:ext cx="8382000" cy="4525963"/>
          </a:xfrm>
        </p:spPr>
        <p:txBody>
          <a:bodyPr>
            <a:normAutofit/>
          </a:bodyPr>
          <a:lstStyle/>
          <a:p>
            <a:pPr>
              <a:buNone/>
            </a:pPr>
            <a:r>
              <a:rPr lang="en-US" sz="1600" dirty="0"/>
              <a:t>There are several types of transactions, P2PKH (“Pay to Public Key Hash”) is the most common.</a:t>
            </a:r>
          </a:p>
          <a:p>
            <a:pPr>
              <a:buNone/>
            </a:pPr>
            <a:endParaRPr lang="en-US" sz="1600" dirty="0"/>
          </a:p>
          <a:p>
            <a:pPr>
              <a:buNone/>
            </a:pPr>
            <a:r>
              <a:rPr lang="en-US" sz="1600" dirty="0"/>
              <a:t>Originally Pay to Public Key (P2PK) was the common transaction type.  In this type of transaction the recipient’s public key must be specified.</a:t>
            </a:r>
          </a:p>
          <a:p>
            <a:pPr>
              <a:buNone/>
            </a:pPr>
            <a:endParaRPr lang="en-US" sz="1600" dirty="0"/>
          </a:p>
          <a:p>
            <a:pPr>
              <a:buNone/>
            </a:pPr>
            <a:r>
              <a:rPr lang="en-US" sz="1600" dirty="0"/>
              <a:t>P2PKH uses an address, which is essentially a hash of a public key.  So the public key of the coin holder is not exposed until those coins are spent, thus increasing anonymity.</a:t>
            </a:r>
          </a:p>
          <a:p>
            <a:pPr>
              <a:buNone/>
            </a:pPr>
            <a:endParaRPr lang="en-US" sz="1600" dirty="0"/>
          </a:p>
          <a:p>
            <a:pPr>
              <a:buNone/>
            </a:pPr>
            <a:r>
              <a:rPr lang="en-US" sz="1600" dirty="0"/>
              <a:t>A P2PKH transaction means that coins are sent to a P2PKH address.  Those coins then remain there, held by that P2PKH address, until those coins are spent or sent to another address.  </a:t>
            </a:r>
          </a:p>
          <a:p>
            <a:pPr>
              <a:buNone/>
            </a:pPr>
            <a:r>
              <a:rPr lang="en-US" sz="1600" dirty="0"/>
              <a:t>To be spent or sent to another address, the owner must supply their public key (whose hash must match the hash in the P2PKH transaction) and must sign the spending transaction with the associated private key.</a:t>
            </a:r>
          </a:p>
          <a:p>
            <a:pPr>
              <a:buNone/>
            </a:pPr>
            <a:endParaRPr lang="en-US" sz="1600" dirty="0"/>
          </a:p>
          <a:p>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Bitcoin Transactions</a:t>
            </a:r>
          </a:p>
        </p:txBody>
      </p:sp>
      <p:sp>
        <p:nvSpPr>
          <p:cNvPr id="3" name="Content Placeholder 2"/>
          <p:cNvSpPr>
            <a:spLocks noGrp="1"/>
          </p:cNvSpPr>
          <p:nvPr>
            <p:ph idx="1"/>
          </p:nvPr>
        </p:nvSpPr>
        <p:spPr>
          <a:xfrm>
            <a:off x="457200" y="1600200"/>
            <a:ext cx="8458200" cy="4525963"/>
          </a:xfrm>
        </p:spPr>
        <p:txBody>
          <a:bodyPr>
            <a:normAutofit/>
          </a:bodyPr>
          <a:lstStyle/>
          <a:p>
            <a:pPr>
              <a:buNone/>
            </a:pPr>
            <a:r>
              <a:rPr lang="en-US" sz="1600" dirty="0"/>
              <a:t>Other common types of transactions are Multisig and P2SH (Pay to Script Hash)</a:t>
            </a:r>
          </a:p>
          <a:p>
            <a:pPr>
              <a:buNone/>
            </a:pPr>
            <a:r>
              <a:rPr lang="en-US" sz="1600" i="1" dirty="0"/>
              <a:t>(and in recent years, “</a:t>
            </a:r>
            <a:r>
              <a:rPr lang="en-US" sz="1600" i="1" dirty="0" err="1"/>
              <a:t>segwit</a:t>
            </a:r>
            <a:r>
              <a:rPr lang="en-US" sz="1600" i="1" dirty="0"/>
              <a:t>” transaction versions – more on that later)</a:t>
            </a:r>
          </a:p>
          <a:p>
            <a:endParaRPr lang="en-US" sz="1600" dirty="0"/>
          </a:p>
          <a:p>
            <a:pPr>
              <a:buNone/>
            </a:pPr>
            <a:r>
              <a:rPr lang="en-US" sz="1600" dirty="0"/>
              <a:t>A multisig transaction is one in which multiple signatures (m of n) are required.</a:t>
            </a:r>
          </a:p>
          <a:p>
            <a:pPr>
              <a:buFontTx/>
              <a:buChar char="-"/>
            </a:pPr>
            <a:r>
              <a:rPr lang="en-US" sz="1600" dirty="0"/>
              <a:t>The public key script (address) specifies how many signatures are required (m), the list of public keys that are potential signatories (n public keys), and the check multisig command.</a:t>
            </a:r>
          </a:p>
          <a:p>
            <a:pPr>
              <a:buFontTx/>
              <a:buChar char="-"/>
            </a:pPr>
            <a:endParaRPr lang="en-US" sz="1600" dirty="0"/>
          </a:p>
          <a:p>
            <a:pPr>
              <a:buNone/>
            </a:pPr>
            <a:r>
              <a:rPr lang="en-US" sz="1600" dirty="0"/>
              <a:t>A </a:t>
            </a:r>
            <a:r>
              <a:rPr lang="en-US" sz="1600" dirty="0" err="1"/>
              <a:t>multisig</a:t>
            </a:r>
            <a:r>
              <a:rPr lang="en-US" sz="1600" dirty="0"/>
              <a:t> transaction means that coins are sent to a </a:t>
            </a:r>
            <a:r>
              <a:rPr lang="en-US" sz="1600" dirty="0" err="1"/>
              <a:t>multisig</a:t>
            </a:r>
            <a:r>
              <a:rPr lang="en-US" sz="1600" dirty="0"/>
              <a:t> address.  Those coins then remain there, held by that </a:t>
            </a:r>
            <a:r>
              <a:rPr lang="en-US" sz="1600" dirty="0" err="1"/>
              <a:t>multisig</a:t>
            </a:r>
            <a:r>
              <a:rPr lang="en-US" sz="1600" dirty="0"/>
              <a:t> address, until those coins are spent or sent to another address.  </a:t>
            </a:r>
          </a:p>
          <a:p>
            <a:pPr>
              <a:buNone/>
            </a:pPr>
            <a:r>
              <a:rPr lang="en-US" sz="1600" dirty="0"/>
              <a:t>To be spent or sent to another address, m of the n possible signatories must sign the spending transaction with their private keys.</a:t>
            </a:r>
          </a:p>
          <a:p>
            <a:pPr>
              <a:buFontTx/>
              <a:buChar char="-"/>
            </a:pPr>
            <a:endParaRPr lang="en-US" sz="1600" dirty="0"/>
          </a:p>
          <a:p>
            <a:pPr>
              <a:buFontTx/>
              <a:buChar char="-"/>
            </a:pPr>
            <a:r>
              <a:rPr lang="en-US" sz="1600" dirty="0"/>
              <a:t>This is a limitation on the maximum number of potential signatories which depends on the key lengths (compressed or uncompressed) and type of transaction (P2SH or not), but in any case the max is no more than 15, and more commonly 3 (unless P2SH).</a:t>
            </a:r>
          </a:p>
          <a:p>
            <a:pPr>
              <a:buFontTx/>
              <a:buChar char="-"/>
            </a:pPr>
            <a:endParaRPr lang="en-US" sz="1600" dirty="0"/>
          </a:p>
          <a:p>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Multisig Usages</a:t>
            </a:r>
          </a:p>
        </p:txBody>
      </p:sp>
      <p:sp>
        <p:nvSpPr>
          <p:cNvPr id="3" name="Content Placeholder 2"/>
          <p:cNvSpPr>
            <a:spLocks noGrp="1"/>
          </p:cNvSpPr>
          <p:nvPr>
            <p:ph idx="1"/>
          </p:nvPr>
        </p:nvSpPr>
        <p:spPr/>
        <p:txBody>
          <a:bodyPr>
            <a:normAutofit/>
          </a:bodyPr>
          <a:lstStyle/>
          <a:p>
            <a:r>
              <a:rPr lang="en-US" sz="1600" dirty="0"/>
              <a:t>Multisig transactions can serve many purposes, the most common of which are</a:t>
            </a:r>
          </a:p>
          <a:p>
            <a:pPr lvl="1"/>
            <a:r>
              <a:rPr lang="en-US" sz="1600" dirty="0"/>
              <a:t>A business account with multiple partners, where all or a majority are required to sign off on spending</a:t>
            </a:r>
          </a:p>
          <a:p>
            <a:pPr lvl="1"/>
            <a:r>
              <a:rPr lang="en-US" sz="1600" dirty="0"/>
              <a:t>Additional security, where another signature has to come from either another person or another device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P2SH Transactions</a:t>
            </a:r>
          </a:p>
        </p:txBody>
      </p:sp>
      <p:sp>
        <p:nvSpPr>
          <p:cNvPr id="3" name="Content Placeholder 2"/>
          <p:cNvSpPr>
            <a:spLocks noGrp="1"/>
          </p:cNvSpPr>
          <p:nvPr>
            <p:ph idx="1"/>
          </p:nvPr>
        </p:nvSpPr>
        <p:spPr/>
        <p:txBody>
          <a:bodyPr>
            <a:normAutofit/>
          </a:bodyPr>
          <a:lstStyle/>
          <a:p>
            <a:pPr>
              <a:buNone/>
            </a:pPr>
            <a:r>
              <a:rPr lang="en-US" sz="1600" dirty="0"/>
              <a:t>P2SH is Pay to Script Hash</a:t>
            </a:r>
          </a:p>
          <a:p>
            <a:pPr>
              <a:buNone/>
            </a:pPr>
            <a:endParaRPr lang="en-US" sz="1600" dirty="0"/>
          </a:p>
          <a:p>
            <a:pPr>
              <a:buNone/>
            </a:pPr>
            <a:r>
              <a:rPr lang="en-US" sz="1600" dirty="0"/>
              <a:t>A P2SH transaction means that coins are sent to a P2SH address, which is a hash value.  Those coins then remain there, held by that P2SH address, until those coins are spent or sent to another address.  </a:t>
            </a:r>
          </a:p>
          <a:p>
            <a:pPr>
              <a:buNone/>
            </a:pPr>
            <a:r>
              <a:rPr lang="en-US" sz="1600" dirty="0"/>
              <a:t>The hash value is the result of hashing the Bitcoin script holding the coins</a:t>
            </a:r>
          </a:p>
          <a:p>
            <a:pPr>
              <a:buNone/>
            </a:pPr>
            <a:endParaRPr lang="en-US" sz="1600" dirty="0"/>
          </a:p>
          <a:p>
            <a:pPr>
              <a:buNone/>
            </a:pPr>
            <a:r>
              <a:rPr lang="en-US" sz="1600" dirty="0"/>
              <a:t>To spend the coins, the redeeming script must contain that Bitcoin script whose hashed value was in the address, as well as any other parameters are required by that script, and that script must then run without error</a:t>
            </a:r>
          </a:p>
          <a:p>
            <a:pPr>
              <a:buNone/>
            </a:pPr>
            <a:endParaRPr lang="en-US" sz="1600" dirty="0"/>
          </a:p>
          <a:p>
            <a:pPr>
              <a:buNone/>
            </a:pPr>
            <a:r>
              <a:rPr lang="en-US" sz="1600" dirty="0"/>
              <a:t>For transactions such as </a:t>
            </a:r>
            <a:r>
              <a:rPr lang="en-US" sz="1600" dirty="0" err="1"/>
              <a:t>multisig</a:t>
            </a:r>
            <a:r>
              <a:rPr lang="en-US" sz="1600" dirty="0"/>
              <a:t> transactions, using P2SH has the effect of minimizing the original transaction size by allowing the coins to be held with that minimized hash script rather than the more lengthy </a:t>
            </a:r>
            <a:r>
              <a:rPr lang="en-US" sz="1600" dirty="0" err="1"/>
              <a:t>multisig</a:t>
            </a:r>
            <a:r>
              <a:rPr lang="en-US" sz="1600" dirty="0"/>
              <a:t> script itself.  It also makes for a much simpler receiving address to share with users that might send coins.</a:t>
            </a:r>
          </a:p>
          <a:p>
            <a:pPr>
              <a:buNone/>
            </a:pPr>
            <a:endParaRPr lang="en-US" sz="1600" dirty="0"/>
          </a:p>
          <a:p>
            <a:pPr>
              <a:buNone/>
            </a:pPr>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P2SH Transactions</a:t>
            </a:r>
          </a:p>
        </p:txBody>
      </p:sp>
      <p:sp>
        <p:nvSpPr>
          <p:cNvPr id="3" name="Content Placeholder 2"/>
          <p:cNvSpPr>
            <a:spLocks noGrp="1"/>
          </p:cNvSpPr>
          <p:nvPr>
            <p:ph idx="1"/>
          </p:nvPr>
        </p:nvSpPr>
        <p:spPr/>
        <p:txBody>
          <a:bodyPr>
            <a:normAutofit/>
          </a:bodyPr>
          <a:lstStyle/>
          <a:p>
            <a:pPr>
              <a:buNone/>
            </a:pPr>
            <a:r>
              <a:rPr lang="en-US" sz="1600" dirty="0"/>
              <a:t>Theoretically any script could be hashed in a P2SH transaction </a:t>
            </a:r>
          </a:p>
          <a:p>
            <a:pPr>
              <a:buNone/>
            </a:pPr>
            <a:r>
              <a:rPr lang="en-US" sz="1600" dirty="0"/>
              <a:t>But there is a script size limitation</a:t>
            </a:r>
          </a:p>
          <a:p>
            <a:pPr>
              <a:buNone/>
            </a:pPr>
            <a:r>
              <a:rPr lang="en-US" sz="1600" dirty="0"/>
              <a:t>And in practice, most Bitcoin nodes use a white-list of valid transaction script formats.  So while any non-standard script could be hashed to a valid P2SH transaction, it likely could never be redeemed.</a:t>
            </a:r>
          </a:p>
          <a:p>
            <a:pPr>
              <a:buNone/>
            </a:pPr>
            <a:endParaRPr lang="en-US" sz="1600" dirty="0"/>
          </a:p>
          <a:p>
            <a:pPr>
              <a:buNone/>
            </a:pPr>
            <a:r>
              <a:rPr lang="en-US" sz="1600" dirty="0"/>
              <a:t>Multisig of course is a valid script format, and most Multi-sig transactions now are sent as P2SH transactions, with the hash of the multi-sig script in the P2SH transactions</a:t>
            </a:r>
          </a:p>
          <a:p>
            <a:pPr>
              <a:buNone/>
            </a:pPr>
            <a:endParaRPr lang="en-US" sz="1600" dirty="0"/>
          </a:p>
          <a:p>
            <a:pPr>
              <a:buNone/>
            </a:pPr>
            <a:r>
              <a:rPr lang="en-US" sz="1600" dirty="0"/>
              <a:t>This has the usual benefit of reducing the size of the unspent transaction as well as not revealing any public keys until the transaction itself is spent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Keys and Base58 WIF</a:t>
            </a:r>
          </a:p>
        </p:txBody>
      </p:sp>
      <p:sp>
        <p:nvSpPr>
          <p:cNvPr id="3" name="Content Placeholder 2"/>
          <p:cNvSpPr>
            <a:spLocks noGrp="1"/>
          </p:cNvSpPr>
          <p:nvPr>
            <p:ph idx="1"/>
          </p:nvPr>
        </p:nvSpPr>
        <p:spPr/>
        <p:txBody>
          <a:bodyPr>
            <a:normAutofit/>
          </a:bodyPr>
          <a:lstStyle/>
          <a:p>
            <a:r>
              <a:rPr lang="en-US" sz="1600" dirty="0"/>
              <a:t>If you’ve used Bitcoin, you may have noticed addresses and keys in unusual formats.</a:t>
            </a:r>
          </a:p>
          <a:p>
            <a:endParaRPr lang="en-US" sz="1600" dirty="0"/>
          </a:p>
          <a:p>
            <a:r>
              <a:rPr lang="en-US" sz="1600" dirty="0"/>
              <a:t>Bitcoin private keys are 256 bits, which could be displayed in hex or decimal but are usually displayed in Base58 Wallet Input Format (WIF).  </a:t>
            </a:r>
          </a:p>
          <a:p>
            <a:endParaRPr lang="en-US" sz="1600" dirty="0"/>
          </a:p>
          <a:p>
            <a:r>
              <a:rPr lang="en-US" sz="1600" dirty="0"/>
              <a:t>WIF is the Base58 representation of a hex string containing a leading byte, the private key, optionally a trailing flag byte, and a trailing hash as a checksum. </a:t>
            </a:r>
          </a:p>
          <a:p>
            <a:r>
              <a:rPr lang="en-US" sz="1600" dirty="0"/>
              <a:t>The trailing flag byte indicates whether the corresponding public key is in compressed form.</a:t>
            </a:r>
          </a:p>
          <a:p>
            <a:endParaRPr lang="en-US" sz="1600" dirty="0"/>
          </a:p>
          <a:p>
            <a:r>
              <a:rPr lang="en-US" sz="1600" dirty="0"/>
              <a:t>Base 58 includes the 10 decimal digits and the 52 upper and lower case letters, omitting several that are hard to distinguish (zero, capital O, lower case L, capital </a:t>
            </a:r>
            <a:r>
              <a:rPr lang="en-US" sz="1600" dirty="0" err="1"/>
              <a:t>i</a:t>
            </a:r>
            <a:r>
              <a:rPr lang="en-US" sz="1600" dirty="0"/>
              <a:t>).</a:t>
            </a:r>
          </a:p>
          <a:p>
            <a:endParaRPr lang="en-US" sz="1600" dirty="0"/>
          </a:p>
          <a:p>
            <a:r>
              <a:rPr lang="en-US" sz="1600" dirty="0"/>
              <a:t>Base 58 is also used to display Bitcoin addresses</a:t>
            </a:r>
          </a:p>
          <a:p>
            <a:r>
              <a:rPr lang="en-US" sz="1600" dirty="0"/>
              <a:t>Base58 was first described and used in Bitcoin, but is now also used in other contexts.</a:t>
            </a:r>
          </a:p>
          <a:p>
            <a:endParaRPr lang="en-US" sz="1600" dirty="0"/>
          </a:p>
          <a:p>
            <a:endParaRPr lang="en-US" sz="1600" dirty="0"/>
          </a:p>
          <a:p>
            <a:endParaRPr lang="en-US" sz="1600" dirty="0"/>
          </a:p>
          <a:p>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 Keys, and Security</a:t>
            </a:r>
          </a:p>
        </p:txBody>
      </p:sp>
      <p:sp>
        <p:nvSpPr>
          <p:cNvPr id="3" name="Content Placeholder 2"/>
          <p:cNvSpPr>
            <a:spLocks noGrp="1"/>
          </p:cNvSpPr>
          <p:nvPr>
            <p:ph idx="1"/>
          </p:nvPr>
        </p:nvSpPr>
        <p:spPr/>
        <p:txBody>
          <a:bodyPr>
            <a:normAutofit/>
          </a:bodyPr>
          <a:lstStyle/>
          <a:p>
            <a:r>
              <a:rPr lang="en-US" sz="1600" dirty="0"/>
              <a:t>The majority of Bitcoin and other cryptocurrency transactions go through exchanges, but the technology was originally designed to be used by individuals holding their own keys in their own software “wallets”.</a:t>
            </a:r>
          </a:p>
          <a:p>
            <a:endParaRPr lang="en-US" sz="1600" dirty="0"/>
          </a:p>
          <a:p>
            <a:r>
              <a:rPr lang="en-US" sz="1600" dirty="0"/>
              <a:t>In Bitcoin and most all cryptocurrencies, wallets do not hold coins but rather hold keys that enable the wallet to keep track of coins controlled by those keys, and to create transactions transferring ownership of those coins</a:t>
            </a:r>
          </a:p>
          <a:p>
            <a:endParaRPr lang="en-US" sz="1600" dirty="0"/>
          </a:p>
          <a:p>
            <a:endParaRPr lang="en-US" sz="1600" dirty="0"/>
          </a:p>
          <a:p>
            <a:endParaRPr lang="en-US" sz="1600" dirty="0"/>
          </a:p>
          <a:p>
            <a:endParaRPr lang="en-US" sz="1600" dirty="0"/>
          </a:p>
          <a:p>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3" name="Content Placeholder 2"/>
          <p:cNvSpPr>
            <a:spLocks noGrp="1"/>
          </p:cNvSpPr>
          <p:nvPr>
            <p:ph idx="1"/>
          </p:nvPr>
        </p:nvSpPr>
        <p:spPr/>
        <p:txBody>
          <a:bodyPr>
            <a:normAutofit/>
          </a:bodyPr>
          <a:lstStyle/>
          <a:p>
            <a:r>
              <a:rPr lang="en-US" sz="1600" dirty="0"/>
              <a:t>Software wallets need to be able to monitor new transactions to check for those relevant to the keys it holds and addresses it has created.  And a wallet needs to be able to create and send new transactions.  </a:t>
            </a:r>
          </a:p>
          <a:p>
            <a:endParaRPr lang="en-US" sz="1600" dirty="0"/>
          </a:p>
          <a:p>
            <a:r>
              <a:rPr lang="en-US" sz="1600" dirty="0"/>
              <a:t>There are several options for transaction communication:</a:t>
            </a:r>
          </a:p>
          <a:p>
            <a:pPr lvl="1"/>
            <a:r>
              <a:rPr lang="en-US" sz="1600" dirty="0"/>
              <a:t>A wallet may contain or use a locally running full node</a:t>
            </a:r>
          </a:p>
          <a:p>
            <a:pPr lvl="1"/>
            <a:r>
              <a:rPr lang="en-US" sz="1600" dirty="0"/>
              <a:t>A wallet may contain or use a locally running lightweight node which in turn communicates with full nodes</a:t>
            </a:r>
          </a:p>
          <a:p>
            <a:pPr lvl="1"/>
            <a:r>
              <a:rPr lang="en-US" sz="1600" dirty="0"/>
              <a:t>A wallet may connect to a website/</a:t>
            </a:r>
            <a:r>
              <a:rPr lang="en-US" sz="1600" dirty="0" err="1"/>
              <a:t>webservice</a:t>
            </a:r>
            <a:endParaRPr lang="en-US" sz="1600" dirty="0"/>
          </a:p>
          <a:p>
            <a:pPr lvl="1"/>
            <a:endParaRPr lang="en-US" sz="1600" dirty="0"/>
          </a:p>
          <a:p>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 Security</a:t>
            </a:r>
          </a:p>
        </p:txBody>
      </p:sp>
      <p:sp>
        <p:nvSpPr>
          <p:cNvPr id="3" name="Content Placeholder 2"/>
          <p:cNvSpPr>
            <a:spLocks noGrp="1"/>
          </p:cNvSpPr>
          <p:nvPr>
            <p:ph idx="1"/>
          </p:nvPr>
        </p:nvSpPr>
        <p:spPr/>
        <p:txBody>
          <a:bodyPr>
            <a:normAutofit/>
          </a:bodyPr>
          <a:lstStyle/>
          <a:p>
            <a:r>
              <a:rPr lang="en-US" sz="1600" dirty="0"/>
              <a:t>There are also several methods for handling private keys:</a:t>
            </a:r>
          </a:p>
          <a:p>
            <a:pPr lvl="1"/>
            <a:r>
              <a:rPr lang="en-US" sz="1600" dirty="0"/>
              <a:t>A Wallet that holds a private key and is connected to the internet is a “hot” wallet.</a:t>
            </a:r>
          </a:p>
          <a:p>
            <a:pPr lvl="1"/>
            <a:r>
              <a:rPr lang="en-US" sz="1600" dirty="0"/>
              <a:t>If the private key is kept unconnected to the internet it’s called “cold” storage.</a:t>
            </a:r>
          </a:p>
          <a:p>
            <a:endParaRPr lang="en-US" sz="1600" dirty="0"/>
          </a:p>
          <a:p>
            <a:r>
              <a:rPr lang="en-US" sz="1600" dirty="0"/>
              <a:t>Hardware wallets are hardware devices with very limited functionality that hold private keys.</a:t>
            </a:r>
          </a:p>
          <a:p>
            <a:r>
              <a:rPr lang="en-US" sz="1600" dirty="0"/>
              <a:t>Hardware wallets are common for cold storage.</a:t>
            </a:r>
          </a:p>
          <a:p>
            <a:endParaRPr lang="en-US" sz="1600" dirty="0"/>
          </a:p>
          <a:p>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Blockchain</a:t>
            </a:r>
          </a:p>
        </p:txBody>
      </p:sp>
      <p:sp>
        <p:nvSpPr>
          <p:cNvPr id="3" name="Content Placeholder 2"/>
          <p:cNvSpPr>
            <a:spLocks noGrp="1"/>
          </p:cNvSpPr>
          <p:nvPr>
            <p:ph idx="1"/>
          </p:nvPr>
        </p:nvSpPr>
        <p:spPr/>
        <p:txBody>
          <a:bodyPr>
            <a:normAutofit/>
          </a:bodyPr>
          <a:lstStyle/>
          <a:p>
            <a:r>
              <a:rPr lang="en-US" sz="1600" dirty="0"/>
              <a:t>Bitcoin pioneered the usage of blockchains</a:t>
            </a:r>
          </a:p>
          <a:p>
            <a:r>
              <a:rPr lang="en-US" sz="1600" dirty="0"/>
              <a:t>Blockchain transactions are grouped into blocks by a timestamp server (i.e. a miner).</a:t>
            </a:r>
          </a:p>
          <a:p>
            <a:r>
              <a:rPr lang="en-US" sz="1600" dirty="0"/>
              <a:t>Blockchain transaction blocks are sequential.</a:t>
            </a:r>
          </a:p>
          <a:p>
            <a:r>
              <a:rPr lang="en-US" sz="1600" dirty="0"/>
              <a:t>Block headers typically contain hashes as well as additional info.  One hash is of the previous block’s header and another of the current block’s transactions (in the form of a </a:t>
            </a:r>
            <a:r>
              <a:rPr lang="en-US" sz="1600" dirty="0" err="1"/>
              <a:t>Merkle</a:t>
            </a:r>
            <a:r>
              <a:rPr lang="en-US" sz="1600" dirty="0"/>
              <a:t> root.)</a:t>
            </a:r>
          </a:p>
          <a:p>
            <a:r>
              <a:rPr lang="en-US" sz="1600" dirty="0"/>
              <a:t>The block header itself is hashed.  The nonce is an arbitrary value that when included in the header, results in the hash being less than a specified maximum value.  </a:t>
            </a:r>
          </a:p>
          <a:p>
            <a:endParaRPr lang="en-US" sz="1600" dirty="0"/>
          </a:p>
        </p:txBody>
      </p:sp>
      <p:pic>
        <p:nvPicPr>
          <p:cNvPr id="4" name="Picture 3" descr="proof-of-work.png"/>
          <p:cNvPicPr>
            <a:picLocks noChangeAspect="1"/>
          </p:cNvPicPr>
          <p:nvPr/>
        </p:nvPicPr>
        <p:blipFill>
          <a:blip r:embed="rId2" cstate="print"/>
          <a:stretch>
            <a:fillRect/>
          </a:stretch>
        </p:blipFill>
        <p:spPr>
          <a:xfrm>
            <a:off x="381000" y="3581400"/>
            <a:ext cx="8077200" cy="2488889"/>
          </a:xfrm>
          <a:prstGeom prst="rect">
            <a:avLst/>
          </a:prstGeom>
        </p:spPr>
      </p:pic>
      <p:sp>
        <p:nvSpPr>
          <p:cNvPr id="5" name="TextBox 4"/>
          <p:cNvSpPr txBox="1"/>
          <p:nvPr/>
        </p:nvSpPr>
        <p:spPr>
          <a:xfrm>
            <a:off x="1447800" y="6324600"/>
            <a:ext cx="3825471" cy="307777"/>
          </a:xfrm>
          <a:prstGeom prst="rect">
            <a:avLst/>
          </a:prstGeom>
          <a:noFill/>
        </p:spPr>
        <p:txBody>
          <a:bodyPr wrap="none" rtlCol="0">
            <a:spAutoFit/>
          </a:bodyPr>
          <a:lstStyle/>
          <a:p>
            <a:r>
              <a:rPr lang="en-US" sz="1400" dirty="0"/>
              <a:t>Diagram from original paper by Satoshi </a:t>
            </a:r>
            <a:r>
              <a:rPr lang="en-US" sz="1400" dirty="0" err="1"/>
              <a:t>Nakamoto</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Developments</a:t>
            </a:r>
          </a:p>
        </p:txBody>
      </p:sp>
      <p:sp>
        <p:nvSpPr>
          <p:cNvPr id="3" name="Content Placeholder 2"/>
          <p:cNvSpPr>
            <a:spLocks noGrp="1"/>
          </p:cNvSpPr>
          <p:nvPr>
            <p:ph idx="1"/>
          </p:nvPr>
        </p:nvSpPr>
        <p:spPr/>
        <p:txBody>
          <a:bodyPr>
            <a:normAutofit/>
          </a:bodyPr>
          <a:lstStyle/>
          <a:p>
            <a:r>
              <a:rPr lang="en-US" sz="1600" dirty="0"/>
              <a:t>In the 1990s several schemes were also tried by banks, some with cards (</a:t>
            </a:r>
            <a:r>
              <a:rPr lang="en-US" sz="1600" dirty="0" err="1"/>
              <a:t>Mondex</a:t>
            </a:r>
            <a:r>
              <a:rPr lang="en-US" sz="1600" dirty="0"/>
              <a:t>, later acquired by MasterCard), some using browsers and certificates (SET)</a:t>
            </a:r>
          </a:p>
          <a:p>
            <a:endParaRPr lang="en-US" sz="1600" dirty="0"/>
          </a:p>
          <a:p>
            <a:r>
              <a:rPr lang="en-US" sz="1600" dirty="0"/>
              <a:t>One company involved with SET, </a:t>
            </a:r>
            <a:r>
              <a:rPr lang="en-US" sz="1600" dirty="0" err="1"/>
              <a:t>CyberCash</a:t>
            </a:r>
            <a:r>
              <a:rPr lang="en-US" sz="1600" dirty="0"/>
              <a:t>, also developed a </a:t>
            </a:r>
            <a:r>
              <a:rPr lang="en-US" sz="1600" dirty="0" err="1"/>
              <a:t>CyberCoin</a:t>
            </a:r>
            <a:r>
              <a:rPr lang="en-US" sz="1600" dirty="0"/>
              <a:t> used for micropayments. </a:t>
            </a:r>
            <a:r>
              <a:rPr lang="en-US" sz="1600" dirty="0" err="1"/>
              <a:t>CyberCash</a:t>
            </a:r>
            <a:r>
              <a:rPr lang="en-US" sz="1600" dirty="0"/>
              <a:t> eventually went bankrupt in 2001.  Their technology was purchased by </a:t>
            </a:r>
            <a:r>
              <a:rPr lang="en-US" sz="1600" dirty="0" err="1"/>
              <a:t>Verisign</a:t>
            </a:r>
            <a:r>
              <a:rPr lang="en-US" sz="1600" dirty="0"/>
              <a:t> and the sold to PayPal.</a:t>
            </a:r>
          </a:p>
          <a:p>
            <a:endParaRPr lang="en-US" sz="1600" dirty="0"/>
          </a:p>
          <a:p>
            <a:r>
              <a:rPr lang="en-US" sz="1600" dirty="0"/>
              <a:t>A computational problem-solving system, </a:t>
            </a:r>
            <a:r>
              <a:rPr lang="en-US" sz="1600" dirty="0" err="1"/>
              <a:t>HashCash</a:t>
            </a:r>
            <a:r>
              <a:rPr lang="en-US" sz="1600" dirty="0"/>
              <a:t> was also developed in the 1990s.  It was designed as a system to prevent spam; the sending of every email message had to include a solution to a non-trivial computation which would make it prohibitive to do mass-mailings.  This idea of a computation as a value had previously been published in other contexts.</a:t>
            </a:r>
          </a:p>
          <a:p>
            <a:endParaRPr lang="en-US" sz="1600" dirty="0"/>
          </a:p>
          <a:p>
            <a:r>
              <a:rPr lang="en-US" sz="1600" dirty="0"/>
              <a:t>Bitcoin makes use of the same computational problem concepts developed in </a:t>
            </a:r>
            <a:r>
              <a:rPr lang="en-US" sz="1600" dirty="0" err="1"/>
              <a:t>HashCash</a:t>
            </a:r>
            <a:r>
              <a:rPr lang="en-US" sz="1600" dirty="0"/>
              <a:t>.</a:t>
            </a:r>
          </a:p>
          <a:p>
            <a:endParaRPr lang="en-US" dirty="0"/>
          </a:p>
          <a:p>
            <a:pPr lvl="1"/>
            <a:endParaRPr lang="en-US" dirty="0"/>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Mining</a:t>
            </a:r>
          </a:p>
        </p:txBody>
      </p:sp>
      <p:sp>
        <p:nvSpPr>
          <p:cNvPr id="3" name="Content Placeholder 2"/>
          <p:cNvSpPr>
            <a:spLocks noGrp="1"/>
          </p:cNvSpPr>
          <p:nvPr>
            <p:ph idx="1"/>
          </p:nvPr>
        </p:nvSpPr>
        <p:spPr/>
        <p:txBody>
          <a:bodyPr>
            <a:normAutofit/>
          </a:bodyPr>
          <a:lstStyle/>
          <a:p>
            <a:r>
              <a:rPr lang="en-US" sz="1600" dirty="0"/>
              <a:t>The calculation of this nonce is trial and error and is essentially the work that Bitcoin “miners” must do.   This is “Proof of Work” (</a:t>
            </a:r>
            <a:r>
              <a:rPr lang="en-US" sz="1600" dirty="0" err="1"/>
              <a:t>PoW</a:t>
            </a:r>
            <a:r>
              <a:rPr lang="en-US" sz="1600" dirty="0"/>
              <a:t>).</a:t>
            </a:r>
          </a:p>
          <a:p>
            <a:r>
              <a:rPr lang="en-US" sz="1600" dirty="0"/>
              <a:t>The first miner that creates a block of valid transactions with a nonce that causes the hash value to be below the threshold, can append that block to the blockchain and collect the block reward.</a:t>
            </a:r>
          </a:p>
          <a:p>
            <a:r>
              <a:rPr lang="en-US" sz="1600" dirty="0"/>
              <a:t>The work expended is exponential to the number of leading zeros in the maximum value.</a:t>
            </a:r>
          </a:p>
          <a:p>
            <a:r>
              <a:rPr lang="en-US" sz="1600" dirty="0"/>
              <a:t>That maximum value threshold is determined by a moving average, recalculated every two weeks, targeting an average number of new blocks per hour (6).*</a:t>
            </a:r>
          </a:p>
          <a:p>
            <a:endParaRPr lang="en-US" sz="1600" dirty="0"/>
          </a:p>
          <a:p>
            <a:r>
              <a:rPr lang="en-US" sz="1600" dirty="0"/>
              <a:t>Hashing allows for quick verification that the block(s) are tamper-free.</a:t>
            </a:r>
          </a:p>
          <a:p>
            <a:r>
              <a:rPr lang="en-US" sz="1600" dirty="0"/>
              <a:t>The inclusion of the previous block’s hash makes the history very difficult to tamper with.</a:t>
            </a:r>
          </a:p>
          <a:p>
            <a:endParaRPr lang="en-US" sz="1600" dirty="0"/>
          </a:p>
          <a:p>
            <a:r>
              <a:rPr lang="en-US" sz="1600" dirty="0"/>
              <a:t>Nodes always work with the longest chain.**</a:t>
            </a:r>
          </a:p>
          <a:p>
            <a:r>
              <a:rPr lang="en-US" sz="1600" dirty="0"/>
              <a:t>The system is consensus-driven; as long as most nodes are honest, the system is very difficult to subvert. (Byzantine Generals problem)</a:t>
            </a:r>
          </a:p>
          <a:p>
            <a:r>
              <a:rPr lang="en-US" sz="1600" dirty="0"/>
              <a:t>“confirmations” of a transaction are the number of blocks on top of its block</a:t>
            </a:r>
          </a:p>
          <a:p>
            <a:endParaRPr lang="en-US" sz="1600" dirty="0"/>
          </a:p>
          <a:p>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a:t>
            </a:r>
          </a:p>
        </p:txBody>
      </p:sp>
      <p:sp>
        <p:nvSpPr>
          <p:cNvPr id="3" name="Content Placeholder 2"/>
          <p:cNvSpPr>
            <a:spLocks noGrp="1"/>
          </p:cNvSpPr>
          <p:nvPr>
            <p:ph idx="1"/>
          </p:nvPr>
        </p:nvSpPr>
        <p:spPr/>
        <p:txBody>
          <a:bodyPr>
            <a:normAutofit/>
          </a:bodyPr>
          <a:lstStyle/>
          <a:p>
            <a:r>
              <a:rPr lang="en-US" sz="1600" dirty="0"/>
              <a:t>So the Bitcoin “blockchain” replaces a trusted third party financial intermediary.</a:t>
            </a:r>
          </a:p>
          <a:p>
            <a:endParaRPr lang="en-US" sz="1600" dirty="0"/>
          </a:p>
          <a:p>
            <a:r>
              <a:rPr lang="en-US" sz="1600" dirty="0"/>
              <a:t>Bitcoin was the first decentralized digital currency or blockchain using peer-to-peer technology to function without an intermediary, such as a central server or a financial institution. </a:t>
            </a:r>
          </a:p>
          <a:p>
            <a:endParaRPr lang="en-US" sz="1600" dirty="0"/>
          </a:p>
          <a:p>
            <a:r>
              <a:rPr lang="en-US" sz="1600" dirty="0"/>
              <a:t>This system enabled the network to reach consensus without the need of information on user identities and without trust relationships.</a:t>
            </a:r>
          </a:p>
          <a:p>
            <a:endParaRPr lang="en-US" sz="1600" dirty="0"/>
          </a:p>
          <a:p>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a:t>
            </a:r>
          </a:p>
        </p:txBody>
      </p:sp>
      <p:sp>
        <p:nvSpPr>
          <p:cNvPr id="3" name="Content Placeholder 2"/>
          <p:cNvSpPr>
            <a:spLocks noGrp="1"/>
          </p:cNvSpPr>
          <p:nvPr>
            <p:ph idx="1"/>
          </p:nvPr>
        </p:nvSpPr>
        <p:spPr/>
        <p:txBody>
          <a:bodyPr>
            <a:normAutofit/>
          </a:bodyPr>
          <a:lstStyle/>
          <a:p>
            <a:r>
              <a:rPr lang="en-US" sz="1600" dirty="0"/>
              <a:t>The Bitcoin blockchain contains the payment history of every bitcoin in circulation and provides “proof” of who (or what public key / address) owns what at any given juncture. </a:t>
            </a:r>
          </a:p>
          <a:p>
            <a:endParaRPr lang="en-US" sz="1600" dirty="0"/>
          </a:p>
          <a:p>
            <a:r>
              <a:rPr lang="en-US" sz="1600" dirty="0"/>
              <a:t>It is essentially a distributed state transition ledger that is replicated on thousands of computers, Bitcoin’s “nodes”, around the world and is publicly available.</a:t>
            </a:r>
          </a:p>
          <a:p>
            <a:endParaRPr lang="en-US" sz="1600" dirty="0"/>
          </a:p>
          <a:p>
            <a:r>
              <a:rPr lang="en-US" sz="1600" dirty="0"/>
              <a:t>Many other blockchains have since been proposed and are in use for various applications</a:t>
            </a:r>
          </a:p>
          <a:p>
            <a:pPr lvl="1"/>
            <a:r>
              <a:rPr lang="en-US" sz="1600" dirty="0"/>
              <a:t>Securities settlements</a:t>
            </a:r>
          </a:p>
          <a:p>
            <a:pPr lvl="1"/>
            <a:r>
              <a:rPr lang="en-US" sz="1600" dirty="0"/>
              <a:t>Supply chain</a:t>
            </a:r>
          </a:p>
          <a:p>
            <a:pPr lvl="1"/>
            <a:r>
              <a:rPr lang="en-US" sz="1600" dirty="0"/>
              <a:t>Digital Asset ownership</a:t>
            </a:r>
          </a:p>
          <a:p>
            <a:endParaRPr lang="en-US" sz="1600" dirty="0"/>
          </a:p>
          <a:p>
            <a:pPr>
              <a:buNone/>
            </a:pPr>
            <a:endParaRPr lang="en-US" sz="1600" dirty="0"/>
          </a:p>
          <a:p>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Development</a:t>
            </a:r>
          </a:p>
        </p:txBody>
      </p:sp>
      <p:sp>
        <p:nvSpPr>
          <p:cNvPr id="3" name="Content Placeholder 2"/>
          <p:cNvSpPr>
            <a:spLocks noGrp="1"/>
          </p:cNvSpPr>
          <p:nvPr>
            <p:ph idx="1"/>
          </p:nvPr>
        </p:nvSpPr>
        <p:spPr/>
        <p:txBody>
          <a:bodyPr>
            <a:normAutofit/>
          </a:bodyPr>
          <a:lstStyle/>
          <a:p>
            <a:pPr>
              <a:buNone/>
            </a:pPr>
            <a:r>
              <a:rPr lang="en-US" sz="1700" dirty="0"/>
              <a:t>The Bitcoin Core code is not static, but rather is continuously updated.</a:t>
            </a:r>
          </a:p>
          <a:p>
            <a:endParaRPr lang="en-US" sz="1700" b="1" dirty="0"/>
          </a:p>
          <a:p>
            <a:r>
              <a:rPr lang="en-US" sz="1700" b="1" dirty="0"/>
              <a:t>Bitcoin Core version history (as of January 2021)</a:t>
            </a:r>
          </a:p>
          <a:p>
            <a:r>
              <a:rPr lang="en-US" sz="1700" dirty="0"/>
              <a:t>2021-01-14 – </a:t>
            </a:r>
            <a:r>
              <a:rPr lang="en-US" sz="1700" dirty="0">
                <a:hlinkClick r:id="rId3"/>
              </a:rPr>
              <a:t>Bitcoin Core version 0.21.0 released</a:t>
            </a:r>
            <a:endParaRPr lang="en-US" sz="1700" dirty="0"/>
          </a:p>
          <a:p>
            <a:r>
              <a:rPr lang="en-US" sz="1700" dirty="0"/>
              <a:t>2020-08-01 – </a:t>
            </a:r>
            <a:r>
              <a:rPr lang="en-US" sz="1700" dirty="0">
                <a:hlinkClick r:id="rId4"/>
              </a:rPr>
              <a:t>Bitcoin Core version 0.20.1 released</a:t>
            </a:r>
            <a:endParaRPr lang="en-US" sz="1700" dirty="0"/>
          </a:p>
          <a:p>
            <a:r>
              <a:rPr lang="en-US" sz="1700" dirty="0"/>
              <a:t>2020-06-03 – </a:t>
            </a:r>
            <a:r>
              <a:rPr lang="en-US" sz="1700" dirty="0">
                <a:hlinkClick r:id="rId5"/>
              </a:rPr>
              <a:t>Bitcoin Core version 0.20.0 released</a:t>
            </a:r>
            <a:endParaRPr lang="en-US" sz="1700" dirty="0"/>
          </a:p>
          <a:p>
            <a:r>
              <a:rPr lang="en-US" sz="1800" dirty="0"/>
              <a:t>2020-03-09 - </a:t>
            </a:r>
            <a:r>
              <a:rPr lang="en-US" sz="1800" dirty="0">
                <a:hlinkClick r:id="rId6"/>
              </a:rPr>
              <a:t>Bitcoin Core version 0.19.1 released</a:t>
            </a:r>
            <a:endParaRPr lang="en-US" sz="1800" dirty="0"/>
          </a:p>
          <a:p>
            <a:r>
              <a:rPr lang="en-US" sz="1800" dirty="0"/>
              <a:t>2019-11-24 - </a:t>
            </a:r>
            <a:r>
              <a:rPr lang="en-US" sz="1800" dirty="0">
                <a:hlinkClick r:id="rId7"/>
              </a:rPr>
              <a:t>Bitcoin Core version 0.19.0.1 released</a:t>
            </a:r>
            <a:endParaRPr lang="en-US" sz="1800" dirty="0"/>
          </a:p>
          <a:p>
            <a:r>
              <a:rPr lang="en-US" sz="1800" dirty="0"/>
              <a:t>2019-08-09 - </a:t>
            </a:r>
            <a:r>
              <a:rPr lang="en-US" sz="1800" dirty="0">
                <a:hlinkClick r:id="rId8"/>
              </a:rPr>
              <a:t>Bitcoin Core version 0.18.1 released</a:t>
            </a:r>
            <a:endParaRPr lang="en-US" sz="1800" dirty="0"/>
          </a:p>
          <a:p>
            <a:r>
              <a:rPr lang="en-US" sz="1800" dirty="0"/>
              <a:t>2019-05-02 - </a:t>
            </a:r>
            <a:r>
              <a:rPr lang="en-US" sz="1800" dirty="0">
                <a:hlinkClick r:id="rId9"/>
              </a:rPr>
              <a:t>Bitcoin Core version 0.18.0 released</a:t>
            </a:r>
            <a:endParaRPr lang="en-US" sz="1800" dirty="0"/>
          </a:p>
          <a:p>
            <a:pPr>
              <a:buNone/>
            </a:pPr>
            <a:endParaRPr lang="en-US" sz="1600" dirty="0">
              <a:hlinkClick r:id="rId10"/>
            </a:endParaRPr>
          </a:p>
          <a:p>
            <a:pPr>
              <a:buNone/>
            </a:pPr>
            <a:r>
              <a:rPr lang="en-US" sz="1600" dirty="0">
                <a:hlinkClick r:id="rId10"/>
              </a:rPr>
              <a:t>https://bitcoin.org/en/version-history</a:t>
            </a:r>
          </a:p>
          <a:p>
            <a:pPr>
              <a:buNone/>
            </a:pPr>
            <a:r>
              <a:rPr lang="en-US" sz="1600" dirty="0">
                <a:hlinkClick r:id="rId11"/>
              </a:rPr>
              <a:t>https://github.com/bitcoin/bitcoin</a:t>
            </a:r>
            <a:r>
              <a:rPr lang="en-US" sz="1600" dirty="0"/>
              <a:t> </a:t>
            </a:r>
          </a:p>
          <a:p>
            <a:pPr>
              <a:buNone/>
            </a:pPr>
            <a:endParaRPr lang="en-US" sz="1600"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Forks</a:t>
            </a:r>
          </a:p>
        </p:txBody>
      </p:sp>
      <p:sp>
        <p:nvSpPr>
          <p:cNvPr id="3" name="Content Placeholder 2"/>
          <p:cNvSpPr>
            <a:spLocks noGrp="1"/>
          </p:cNvSpPr>
          <p:nvPr>
            <p:ph idx="1"/>
          </p:nvPr>
        </p:nvSpPr>
        <p:spPr>
          <a:xfrm>
            <a:off x="457200" y="1600200"/>
            <a:ext cx="8229600" cy="4648200"/>
          </a:xfrm>
        </p:spPr>
        <p:txBody>
          <a:bodyPr>
            <a:normAutofit/>
          </a:bodyPr>
          <a:lstStyle/>
          <a:p>
            <a:r>
              <a:rPr lang="en-US" sz="1600" dirty="0"/>
              <a:t>A fork is when someone gets a copy of the code and makes a version of it that contains some changes.  With Bitcoin, that usually refers to the Bitcoin Core code, which is open-sourced and available to anyone via the link on the previous slide.</a:t>
            </a:r>
          </a:p>
          <a:p>
            <a:endParaRPr lang="en-US" sz="1600" dirty="0"/>
          </a:p>
          <a:p>
            <a:r>
              <a:rPr lang="en-US" sz="1600" dirty="0"/>
              <a:t>A Hard Fork is when a change is made that is incompatible with the previous version.  If the development team creates a hard for, blocks created with the new version would be considered invalid by the old version.</a:t>
            </a:r>
          </a:p>
          <a:p>
            <a:endParaRPr lang="en-US" sz="1600" dirty="0"/>
          </a:p>
          <a:p>
            <a:r>
              <a:rPr lang="en-US" sz="1600" dirty="0"/>
              <a:t>A Soft Fork is when a change is made that is compatible with the previous version, but there is additional functionality whose meaning would not be recognized by the previous version. </a:t>
            </a:r>
          </a:p>
          <a:p>
            <a:endParaRPr lang="en-US" sz="1600" dirty="0"/>
          </a:p>
          <a:p>
            <a:pPr>
              <a:buNone/>
            </a:pPr>
            <a:endParaRPr lang="en-US" sz="1600" dirty="0"/>
          </a:p>
          <a:p>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Scaling</a:t>
            </a:r>
          </a:p>
        </p:txBody>
      </p:sp>
      <p:sp>
        <p:nvSpPr>
          <p:cNvPr id="3" name="Content Placeholder 2"/>
          <p:cNvSpPr>
            <a:spLocks noGrp="1"/>
          </p:cNvSpPr>
          <p:nvPr>
            <p:ph idx="1"/>
          </p:nvPr>
        </p:nvSpPr>
        <p:spPr>
          <a:xfrm>
            <a:off x="457200" y="1600200"/>
            <a:ext cx="8229600" cy="4648200"/>
          </a:xfrm>
        </p:spPr>
        <p:txBody>
          <a:bodyPr>
            <a:normAutofit/>
          </a:bodyPr>
          <a:lstStyle/>
          <a:p>
            <a:r>
              <a:rPr lang="en-US" sz="1600" dirty="0"/>
              <a:t>One of the main issues in Bitcoin is scaling.  </a:t>
            </a:r>
          </a:p>
          <a:p>
            <a:r>
              <a:rPr lang="en-US" sz="1600" dirty="0"/>
              <a:t>The Bitcoin </a:t>
            </a:r>
            <a:r>
              <a:rPr lang="en-US" sz="1600" dirty="0" err="1"/>
              <a:t>blocksize</a:t>
            </a:r>
            <a:r>
              <a:rPr lang="en-US" sz="1600" dirty="0"/>
              <a:t> is 1MB, and the protocol limits production to 1 block approximately every 10 minutes.  </a:t>
            </a:r>
          </a:p>
          <a:p>
            <a:r>
              <a:rPr lang="en-US" sz="1600" dirty="0"/>
              <a:t>So this clearly limits the ability to scale.</a:t>
            </a:r>
          </a:p>
          <a:p>
            <a:endParaRPr lang="en-US" sz="1600" dirty="0"/>
          </a:p>
          <a:p>
            <a:r>
              <a:rPr lang="en-US" sz="1600" dirty="0"/>
              <a:t>In August 2017  a group created a hard fork of Bitcoin with an expanded </a:t>
            </a:r>
            <a:r>
              <a:rPr lang="en-US" sz="1600" dirty="0" err="1"/>
              <a:t>blocksize</a:t>
            </a:r>
            <a:r>
              <a:rPr lang="en-US" sz="1600" dirty="0"/>
              <a:t> of 8MB and other features meant to address Bitcoin scalability.  </a:t>
            </a:r>
          </a:p>
          <a:p>
            <a:r>
              <a:rPr lang="en-US" sz="1600" dirty="0"/>
              <a:t>Miners implementing this change effectively created a new Bitcoin blockchain from that point.  </a:t>
            </a:r>
          </a:p>
          <a:p>
            <a:r>
              <a:rPr lang="en-US" sz="1600" dirty="0"/>
              <a:t>The currency on this new chain was called Bitcoin Cash.  </a:t>
            </a:r>
          </a:p>
          <a:p>
            <a:r>
              <a:rPr lang="en-US" sz="1600" dirty="0"/>
              <a:t>All holders of BTC at the time of the fork, then also implicitly owned an equivalent amount of Bitcoin Cash (BCH).</a:t>
            </a:r>
          </a:p>
          <a:p>
            <a:endParaRPr lang="en-US" sz="1600" dirty="0"/>
          </a:p>
          <a:p>
            <a:endParaRPr lang="en-US" sz="1600" dirty="0"/>
          </a:p>
          <a:p>
            <a:endParaRPr 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Scaling: </a:t>
            </a:r>
            <a:r>
              <a:rPr lang="en-US" dirty="0" err="1"/>
              <a:t>Segwit</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sz="1600" dirty="0" err="1"/>
              <a:t>Segwit</a:t>
            </a:r>
            <a:r>
              <a:rPr lang="en-US" sz="1600" dirty="0"/>
              <a:t>, short for segregated witness, was a soft fork that separates signature information into a separate block, effectively increasing the capacity per block, and solving a couple technical issues with transaction and signature malleability.  </a:t>
            </a:r>
          </a:p>
          <a:p>
            <a:r>
              <a:rPr lang="en-US" sz="1600" dirty="0" err="1"/>
              <a:t>Segwit</a:t>
            </a:r>
            <a:r>
              <a:rPr lang="en-US" sz="1600" dirty="0"/>
              <a:t> was implemented in August 2017, after much debate.  </a:t>
            </a:r>
          </a:p>
          <a:p>
            <a:r>
              <a:rPr lang="en-US" sz="1600" dirty="0"/>
              <a:t>At present just over 2/3 of transactions employ it*.</a:t>
            </a:r>
          </a:p>
          <a:p>
            <a:endParaRPr lang="en-US" sz="1600" dirty="0"/>
          </a:p>
          <a:p>
            <a:r>
              <a:rPr lang="en-US" sz="1600" dirty="0"/>
              <a:t>As mentioned, the Bitcoin </a:t>
            </a:r>
            <a:r>
              <a:rPr lang="en-US" sz="1600" dirty="0" err="1"/>
              <a:t>blocksize</a:t>
            </a:r>
            <a:r>
              <a:rPr lang="en-US" sz="1600" dirty="0"/>
              <a:t> is 1MB, but this has been contentious for some time.  </a:t>
            </a:r>
          </a:p>
          <a:p>
            <a:r>
              <a:rPr lang="en-US" sz="1600" dirty="0"/>
              <a:t>In summer 2017 there was an impending change supported by many in the Bitcoin community, including many large miners, that was scheduled for November to change the </a:t>
            </a:r>
            <a:r>
              <a:rPr lang="en-US" sz="1600" dirty="0" err="1"/>
              <a:t>blocksize</a:t>
            </a:r>
            <a:r>
              <a:rPr lang="en-US" sz="1600" dirty="0"/>
              <a:t> to 2MB; Seqwit2x.  </a:t>
            </a:r>
          </a:p>
          <a:p>
            <a:r>
              <a:rPr lang="en-US" sz="1600" dirty="0"/>
              <a:t>Many others in the Bitcoin community, including many Bitcoin Core developers, were vehemently opposed. </a:t>
            </a:r>
          </a:p>
          <a:p>
            <a:r>
              <a:rPr lang="en-US" sz="1600" dirty="0"/>
              <a:t>Ultimately the group supporting the change withdrew plans for it rather than split Bitcoin.</a:t>
            </a:r>
          </a:p>
          <a:p>
            <a:endParaRPr lang="en-US" sz="1600" dirty="0"/>
          </a:p>
          <a:p>
            <a:endParaRPr lang="en-US" sz="1600" dirty="0"/>
          </a:p>
          <a:p>
            <a:pPr marL="0" indent="0">
              <a:buNone/>
            </a:pPr>
            <a:r>
              <a:rPr lang="en-US" sz="1600" dirty="0"/>
              <a:t>*</a:t>
            </a:r>
            <a:r>
              <a:rPr lang="en-US" sz="1600" dirty="0">
                <a:hlinkClick r:id="rId2"/>
              </a:rPr>
              <a:t>https://transactionfee.info/charts/payments-spending-segwit/</a:t>
            </a:r>
            <a:endParaRPr 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Miners</a:t>
            </a:r>
          </a:p>
        </p:txBody>
      </p:sp>
      <p:sp>
        <p:nvSpPr>
          <p:cNvPr id="3" name="Content Placeholder 2"/>
          <p:cNvSpPr>
            <a:spLocks noGrp="1"/>
          </p:cNvSpPr>
          <p:nvPr>
            <p:ph idx="1"/>
          </p:nvPr>
        </p:nvSpPr>
        <p:spPr/>
        <p:txBody>
          <a:bodyPr>
            <a:normAutofit/>
          </a:bodyPr>
          <a:lstStyle/>
          <a:p>
            <a:r>
              <a:rPr lang="en-US" sz="1600" dirty="0"/>
              <a:t>Bitcoin Miners are nodes that work to solve the nonce hash problem for a new block</a:t>
            </a:r>
          </a:p>
          <a:p>
            <a:endParaRPr lang="en-US" sz="1600" dirty="0"/>
          </a:p>
          <a:p>
            <a:r>
              <a:rPr lang="en-US" sz="1600" dirty="0"/>
              <a:t>The node that first solves (“mines”) the nonce hash problem for the block receives compensation in BTC in the form of a “genesis” transaction on that block. </a:t>
            </a:r>
          </a:p>
          <a:p>
            <a:r>
              <a:rPr lang="en-US" sz="1600" dirty="0"/>
              <a:t>That genesis transaction is a transaction that they can include as the first transaction in the block and which sends the mining reward to an address of their choice (i.e. themselves)</a:t>
            </a:r>
          </a:p>
          <a:p>
            <a:endParaRPr lang="en-US" sz="1600" dirty="0"/>
          </a:p>
          <a:p>
            <a:r>
              <a:rPr lang="en-US" sz="1600" dirty="0"/>
              <a:t>The block mining reward started at 50 BTC and has been halving every 4 years or so and had been 12.5 BTC since 2016.  On May 11, 2020 it was halved to 6.25 BTC.  It will remain at this rate for approximately 4 years and then be halved again.</a:t>
            </a:r>
          </a:p>
          <a:p>
            <a:endParaRPr lang="en-US" sz="1600" dirty="0"/>
          </a:p>
          <a:p>
            <a:r>
              <a:rPr lang="en-US" sz="1600" dirty="0"/>
              <a:t>This is one way in which Miners are compensated for being part of the network, and it has historically represented the primary way that they are compensated.</a:t>
            </a:r>
          </a:p>
          <a:p>
            <a:pPr marL="342900" lvl="1" indent="-342900">
              <a:buFont typeface="Arial" pitchFamily="34" charset="0"/>
              <a:buChar char="•"/>
            </a:pPr>
            <a:endParaRPr lang="en-US" sz="1600" dirty="0"/>
          </a:p>
          <a:p>
            <a:pPr marL="342900" lvl="1" indent="-342900">
              <a:buFont typeface="Arial" pitchFamily="34" charset="0"/>
              <a:buChar char="•"/>
            </a:pPr>
            <a:endParaRPr lang="en-US" sz="1600" dirty="0"/>
          </a:p>
          <a:p>
            <a:pPr>
              <a:buNone/>
            </a:pPr>
            <a:endParaRPr lang="en-US" sz="1600" dirty="0"/>
          </a:p>
          <a:p>
            <a:endParaRPr 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Miners</a:t>
            </a: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1600" dirty="0"/>
              <a:t>Eventually it’s likely that transaction fees will support miners</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Transaction fees are the difference between a transaction’s inputs and outputs, and they implicitly accrue to the miner of the block</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Currently most transactions include a transaction fee which can increase in times of high volume due to scaling limitations.  </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Paying a higher transaction fee tends to expedite the transaction. There are many transactions waiting to be processed. Miners can choose which to include in their new blocks and of course would be eager to include the transactions with higher fees.</a:t>
            </a:r>
          </a:p>
          <a:p>
            <a:pPr marL="342900" lvl="1" indent="-342900">
              <a:buFont typeface="Arial" pitchFamily="34" charset="0"/>
              <a:buChar char="•"/>
            </a:pPr>
            <a:endParaRPr lang="en-US" sz="1600" dirty="0"/>
          </a:p>
          <a:p>
            <a:r>
              <a:rPr lang="en-US" sz="1600" dirty="0"/>
              <a:t>Fees fluctuate over time; in early 2019 the average transaction fee was less that $0.30.  In mid-April 2020 it was between $0.60 and $0.65.  As the date for the mining reward to be cut in half in May 2020 approached, the average transaction fee spiked over the course of the first couple weeks in May to over $5.00.  In mid-January 2021 it was up to $16.00. *</a:t>
            </a:r>
            <a:r>
              <a:rPr lang="en-US" sz="1600" dirty="0">
                <a:hlinkClick r:id="rId2"/>
              </a:rPr>
              <a:t>https://ycharts.com/indicators/bitcoin_average_transaction_fee</a:t>
            </a:r>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Miners</a:t>
            </a: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1600" dirty="0"/>
              <a:t>Anyone can be a miner</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Their compensation will be related to the percentage of total mining processing power that they represent (in relation to the total mining power devoted to Bitcoin)</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Bitcoin mining progressed from general purpose CPUs to GPUs and FPGAs (field programmable gate arrays), to special purpose mining equipment</a:t>
            </a:r>
          </a:p>
          <a:p>
            <a:pPr marL="342900" lvl="1" indent="-342900">
              <a:buFont typeface="Arial" pitchFamily="34" charset="0"/>
              <a:buChar char="•"/>
            </a:pPr>
            <a:r>
              <a:rPr lang="en-US" sz="1600" dirty="0"/>
              <a:t>Several years ago ASIC (Application Specific Integrated Circuits) systems designed specifically for mining were developed and for years have represented the vast majority of Bitcoin mining power</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Ethereum and a number of other coins purposely use mining algorithms that lend themselves to GPUs and/or are difficult to implement in ASICs, in an attempt to avoid mining power concentration.  (Ethereum plans to move away from mining in the future)</a:t>
            </a:r>
          </a:p>
          <a:p>
            <a:pPr marL="342900" lvl="1" indent="-342900">
              <a:buFont typeface="Arial" pitchFamily="34" charset="0"/>
              <a:buChar char="•"/>
            </a:pPr>
            <a:r>
              <a:rPr lang="en-US" sz="1600" dirty="0"/>
              <a:t>A number of blockchains, including most all that are </a:t>
            </a:r>
            <a:r>
              <a:rPr lang="en-US" sz="1600" dirty="0" err="1"/>
              <a:t>permissioned</a:t>
            </a:r>
            <a:r>
              <a:rPr lang="en-US" sz="1600" dirty="0"/>
              <a:t> and available to only to accepted partners, do not use mining but rather have other means of arriving at consensus as to which transactions are accepted and in what order.</a:t>
            </a:r>
          </a:p>
          <a:p>
            <a:pPr marL="342900" lvl="1" indent="-342900">
              <a:buNone/>
            </a:pPr>
            <a:endParaRPr lang="en-US" sz="1600" dirty="0"/>
          </a:p>
          <a:p>
            <a:pPr marL="342900" lvl="1" indent="-342900">
              <a:buFont typeface="Arial" pitchFamily="34" charset="0"/>
              <a:buChar char="•"/>
            </a:pPr>
            <a:endParaRPr lang="en-US" sz="1600" dirty="0"/>
          </a:p>
          <a:p>
            <a:pPr marL="342900" lvl="1" indent="-342900">
              <a:buFont typeface="Arial" pitchFamily="34" charset="0"/>
              <a:buChar char="•"/>
            </a:pPr>
            <a:endParaRPr lang="en-US" sz="1600" dirty="0"/>
          </a:p>
          <a:p>
            <a:pPr marL="342900" lvl="1" indent="-342900">
              <a:buNone/>
            </a:pPr>
            <a:endParaRPr lang="en-US" sz="1600" dirty="0"/>
          </a:p>
          <a:p>
            <a:pPr marL="342900" lvl="1" indent="-342900">
              <a:buNone/>
            </a:pPr>
            <a:endParaRPr lang="en-US" sz="1600" dirty="0"/>
          </a:p>
          <a:p>
            <a:pPr>
              <a:buNone/>
            </a:pPr>
            <a:endParaRPr lang="en-US" sz="1600" dirty="0"/>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eGold</a:t>
            </a:r>
            <a:endParaRPr lang="en-US" dirty="0"/>
          </a:p>
        </p:txBody>
      </p:sp>
      <p:sp>
        <p:nvSpPr>
          <p:cNvPr id="3" name="Content Placeholder 2"/>
          <p:cNvSpPr>
            <a:spLocks noGrp="1"/>
          </p:cNvSpPr>
          <p:nvPr>
            <p:ph idx="1"/>
          </p:nvPr>
        </p:nvSpPr>
        <p:spPr/>
        <p:txBody>
          <a:bodyPr>
            <a:normAutofit/>
          </a:bodyPr>
          <a:lstStyle/>
          <a:p>
            <a:r>
              <a:rPr lang="en-US" sz="1600" dirty="0" err="1"/>
              <a:t>eGold</a:t>
            </a:r>
            <a:r>
              <a:rPr lang="en-US" sz="1600" dirty="0"/>
              <a:t>, run by a company called Gold &amp; Silver Reserve, Inc. from Melbourne, Florida, was backed by gold and enabled users to own and spend increments based on whatever fiat currency they chose.</a:t>
            </a:r>
          </a:p>
          <a:p>
            <a:r>
              <a:rPr lang="en-US" sz="1600" dirty="0"/>
              <a:t>This was effectively an early version of asset-backed coins that we’ve seen gain popularity recently</a:t>
            </a:r>
          </a:p>
          <a:p>
            <a:r>
              <a:rPr lang="en-US" sz="1600" dirty="0"/>
              <a:t>They achieved substantial volume of trading between 2000 and 2008</a:t>
            </a:r>
          </a:p>
          <a:p>
            <a:endParaRPr lang="en-US" sz="1600" dirty="0"/>
          </a:p>
          <a:p>
            <a:r>
              <a:rPr lang="en-US" sz="1600" dirty="0"/>
              <a:t>With the changing regulatory environment post-9/11, they found themselves in violations of many money-transmitting laws, even though they had been previously trying to comply.</a:t>
            </a:r>
          </a:p>
          <a:p>
            <a:r>
              <a:rPr lang="en-US" sz="1600" dirty="0"/>
              <a:t>Their system was found, or at least alleged, to be used for various types of criminal activity.</a:t>
            </a:r>
          </a:p>
          <a:p>
            <a:r>
              <a:rPr lang="en-US" sz="1600" dirty="0"/>
              <a:t>The system was used for several types of hacks that affected partners including banks.</a:t>
            </a:r>
          </a:p>
          <a:p>
            <a:endParaRPr lang="en-US" sz="1600" dirty="0"/>
          </a:p>
          <a:p>
            <a:r>
              <a:rPr lang="en-US" sz="1600" dirty="0"/>
              <a:t>They were eventually shut-down and prosecuted, notwithstanding their previous attempts to comply with regulations</a:t>
            </a:r>
          </a:p>
          <a:p>
            <a:endParaRPr lang="en-US" dirty="0"/>
          </a:p>
          <a:p>
            <a:pPr lvl="1"/>
            <a:endParaRPr lang="en-US" dirty="0"/>
          </a:p>
          <a:p>
            <a:pPr lvl="1"/>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Miner and Pools</a:t>
            </a:r>
          </a:p>
        </p:txBody>
      </p:sp>
      <p:sp>
        <p:nvSpPr>
          <p:cNvPr id="3" name="Content Placeholder 2"/>
          <p:cNvSpPr>
            <a:spLocks noGrp="1"/>
          </p:cNvSpPr>
          <p:nvPr>
            <p:ph idx="1"/>
          </p:nvPr>
        </p:nvSpPr>
        <p:spPr>
          <a:xfrm>
            <a:off x="457200" y="1524000"/>
            <a:ext cx="8229600" cy="4602163"/>
          </a:xfrm>
        </p:spPr>
        <p:txBody>
          <a:bodyPr>
            <a:normAutofit/>
          </a:bodyPr>
          <a:lstStyle/>
          <a:p>
            <a:pPr marL="342900" lvl="1" indent="-342900">
              <a:buFont typeface="Arial" pitchFamily="34" charset="0"/>
              <a:buChar char="•"/>
            </a:pPr>
            <a:r>
              <a:rPr lang="en-US" sz="1600" dirty="0"/>
              <a:t>Now most successful mining is done by mining pools that divide up the problem among their member nodes. Some pools allow individuals to join and will share profits.</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Pool participants are rewarded roughly based on their </a:t>
            </a:r>
            <a:r>
              <a:rPr lang="en-US" sz="1600" dirty="0" err="1"/>
              <a:t>hashpower</a:t>
            </a:r>
            <a:r>
              <a:rPr lang="en-US" sz="1600" dirty="0"/>
              <a:t> as a proportion of the pool’s total hash powers</a:t>
            </a:r>
          </a:p>
          <a:p>
            <a:pPr marL="342900" lvl="1" indent="-342900">
              <a:buFont typeface="Arial" pitchFamily="34" charset="0"/>
              <a:buChar char="•"/>
            </a:pPr>
            <a:r>
              <a:rPr lang="en-US" sz="1600" dirty="0"/>
              <a:t>This is usually done by the proportion of near-misses they determine.  For example if the mining problem specifies 6 leading zeros, then a near-miss might be a block and nonce with 5 leading zeros.</a:t>
            </a:r>
          </a:p>
          <a:p>
            <a:pPr marL="342900" lvl="1" indent="-342900">
              <a:buNone/>
            </a:pPr>
            <a:r>
              <a:rPr lang="en-US" sz="1600"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Locations</a:t>
            </a:r>
          </a:p>
        </p:txBody>
      </p:sp>
      <p:sp>
        <p:nvSpPr>
          <p:cNvPr id="3" name="Content Placeholder 2"/>
          <p:cNvSpPr>
            <a:spLocks noGrp="1"/>
          </p:cNvSpPr>
          <p:nvPr>
            <p:ph idx="1"/>
          </p:nvPr>
        </p:nvSpPr>
        <p:spPr>
          <a:xfrm>
            <a:off x="457200" y="1524000"/>
            <a:ext cx="8229600" cy="4602163"/>
          </a:xfrm>
        </p:spPr>
        <p:txBody>
          <a:bodyPr>
            <a:normAutofit/>
          </a:bodyPr>
          <a:lstStyle/>
          <a:p>
            <a:pPr marL="342900" lvl="1" indent="-342900">
              <a:buFont typeface="Arial" pitchFamily="34" charset="0"/>
              <a:buChar char="•"/>
            </a:pPr>
            <a:r>
              <a:rPr lang="en-US" sz="1600" dirty="0"/>
              <a:t>For several years, up until early 2017, most mining was done in China.</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Since then, the Chinese government has discouraged mining and ICOs (Initial Coin Offerings; sales of newly created coins) as well as individual ownership and trading of cryptocurrencies.  Though China is rolling to roll out its own digital currency as of 2020.</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The major cost of mining is the power consumption, both for powering and cooling the machines.  So large miners have migrated to locations with low power cost.</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Some of the popular locations include Canada, Iceland, and locations in the US with very low power rates (e.g. Washington state and upstate New York).  Officials in many of these locations have not been happy with this trend, as it typically does not bring new jobs but just consumes vast amounts of power.</a:t>
            </a:r>
          </a:p>
          <a:p>
            <a:pPr marL="342900" lvl="1" indent="-342900">
              <a:buNone/>
            </a:pPr>
            <a:r>
              <a:rPr lang="en-US" sz="1600"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Nodes</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1600" dirty="0"/>
              <a:t>In addition to Miners there are full nodes that validate all new transactions and blocks and keep the entire blockchain history, which is currently over 300GB*.  </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Full Nodes keep not only the blockchain history but also a database of unspent transaction output (UTXO) which is what determines current ownership.</a:t>
            </a:r>
          </a:p>
          <a:p>
            <a:pPr marL="342900" lvl="1" indent="-342900">
              <a:buNone/>
            </a:pPr>
            <a:endParaRPr lang="en-US" sz="1600" dirty="0"/>
          </a:p>
          <a:p>
            <a:pPr marL="342900" lvl="1" indent="-342900">
              <a:buFont typeface="Arial" pitchFamily="34" charset="0"/>
              <a:buChar char="•"/>
            </a:pPr>
            <a:r>
              <a:rPr lang="en-US" sz="1600" dirty="0"/>
              <a:t>Currently in Bitcoin there is not a compensation scheme for full nodes, even though the bitcoin blockchain benefits from additional honest full nodes. (minimizing the possibility of the Byzantine Generals problem).</a:t>
            </a:r>
          </a:p>
          <a:p>
            <a:pPr marL="342900" lvl="1" indent="-342900">
              <a:buFont typeface="Arial" pitchFamily="34" charset="0"/>
              <a:buChar char="•"/>
            </a:pPr>
            <a:r>
              <a:rPr lang="en-US" sz="1600" dirty="0"/>
              <a:t>Some cryptocurrencies do have compensation schemes for nodes.</a:t>
            </a:r>
          </a:p>
          <a:p>
            <a:pPr marL="342900" lvl="1" indent="-342900">
              <a:buFont typeface="Arial" pitchFamily="34" charset="0"/>
              <a:buChar char="•"/>
            </a:pPr>
            <a:endParaRPr lang="en-US" sz="1600" dirty="0"/>
          </a:p>
          <a:p>
            <a:pPr marL="342900" lvl="1" indent="-342900">
              <a:buFont typeface="Arial" pitchFamily="34" charset="0"/>
              <a:buChar char="•"/>
            </a:pPr>
            <a:r>
              <a:rPr lang="en-US" sz="1600" dirty="0"/>
              <a:t>In Bitcoin, Lightweight clients do not contain the entire blockchain history but can process transactions by communicating with full nodes</a:t>
            </a:r>
          </a:p>
          <a:p>
            <a:pPr marL="342900" lvl="1" indent="-342900">
              <a:buNone/>
            </a:pPr>
            <a:endParaRPr lang="en-US" sz="1600" dirty="0"/>
          </a:p>
          <a:p>
            <a:pPr>
              <a:buNone/>
            </a:pPr>
            <a:endParaRPr lang="en-US" sz="1600" dirty="0"/>
          </a:p>
          <a:p>
            <a:pPr marL="0" indent="0">
              <a:buNone/>
            </a:pPr>
            <a:r>
              <a:rPr lang="en-US" sz="1600" dirty="0"/>
              <a:t>* </a:t>
            </a:r>
            <a:r>
              <a:rPr lang="en-US" sz="1600" dirty="0">
                <a:hlinkClick r:id="rId2"/>
              </a:rPr>
              <a:t>https://www.blockchain.com/charts/blocks-size</a:t>
            </a:r>
            <a:endParaRPr lang="en-US"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Nodes</a:t>
            </a:r>
          </a:p>
        </p:txBody>
      </p:sp>
      <p:sp>
        <p:nvSpPr>
          <p:cNvPr id="3" name="Content Placeholder 2"/>
          <p:cNvSpPr>
            <a:spLocks noGrp="1"/>
          </p:cNvSpPr>
          <p:nvPr>
            <p:ph idx="1"/>
          </p:nvPr>
        </p:nvSpPr>
        <p:spPr>
          <a:xfrm>
            <a:off x="457200" y="1600201"/>
            <a:ext cx="8229600" cy="4038599"/>
          </a:xfrm>
        </p:spPr>
        <p:txBody>
          <a:bodyPr>
            <a:normAutofit/>
          </a:bodyPr>
          <a:lstStyle/>
          <a:p>
            <a:pPr marL="342900" lvl="1" indent="-342900">
              <a:buNone/>
            </a:pPr>
            <a:endParaRPr lang="en-US" sz="1600" dirty="0"/>
          </a:p>
          <a:p>
            <a:pPr>
              <a:buNone/>
            </a:pPr>
            <a:endParaRPr lang="en-US" sz="1600" dirty="0"/>
          </a:p>
          <a:p>
            <a:endParaRPr lang="en-US" sz="1600" dirty="0"/>
          </a:p>
        </p:txBody>
      </p:sp>
      <p:sp>
        <p:nvSpPr>
          <p:cNvPr id="5" name="TextBox 4"/>
          <p:cNvSpPr txBox="1"/>
          <p:nvPr/>
        </p:nvSpPr>
        <p:spPr>
          <a:xfrm>
            <a:off x="762000" y="6324600"/>
            <a:ext cx="4714945" cy="338554"/>
          </a:xfrm>
          <a:prstGeom prst="rect">
            <a:avLst/>
          </a:prstGeom>
          <a:noFill/>
        </p:spPr>
        <p:txBody>
          <a:bodyPr wrap="none" rtlCol="0">
            <a:spAutoFit/>
          </a:bodyPr>
          <a:lstStyle/>
          <a:p>
            <a:r>
              <a:rPr lang="en-US" sz="1600" dirty="0">
                <a:hlinkClick r:id="rId2"/>
              </a:rPr>
              <a:t>https://bitnodes.21.co/</a:t>
            </a:r>
            <a:r>
              <a:rPr lang="en-US" sz="1600" dirty="0"/>
              <a:t> (above as of January 15, 2020)</a:t>
            </a:r>
          </a:p>
        </p:txBody>
      </p:sp>
      <p:sp>
        <p:nvSpPr>
          <p:cNvPr id="8" name="TextBox 7"/>
          <p:cNvSpPr txBox="1"/>
          <p:nvPr/>
        </p:nvSpPr>
        <p:spPr>
          <a:xfrm>
            <a:off x="533400" y="5715000"/>
            <a:ext cx="8077200" cy="523220"/>
          </a:xfrm>
          <a:prstGeom prst="rect">
            <a:avLst/>
          </a:prstGeom>
          <a:noFill/>
        </p:spPr>
        <p:txBody>
          <a:bodyPr wrap="square" rtlCol="0">
            <a:spAutoFit/>
          </a:bodyPr>
          <a:lstStyle/>
          <a:p>
            <a:r>
              <a:rPr lang="en-US" sz="1400" dirty="0"/>
              <a:t>The above are listening nodes which are public full nodes that relay transactions.  There are many other full-nodes that are not public and are not relay points. </a:t>
            </a:r>
          </a:p>
        </p:txBody>
      </p:sp>
      <p:pic>
        <p:nvPicPr>
          <p:cNvPr id="9" name="Picture 8" descr="A map of the world&#10;&#10;Description automatically generated with medium confidence">
            <a:extLst>
              <a:ext uri="{FF2B5EF4-FFF2-40B4-BE49-F238E27FC236}">
                <a16:creationId xmlns:a16="http://schemas.microsoft.com/office/drawing/2014/main" id="{4C9B1F06-2A27-42EA-9BEA-7FAD51D70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344010"/>
            <a:ext cx="8534400" cy="416997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Technology</a:t>
            </a:r>
          </a:p>
        </p:txBody>
      </p:sp>
      <p:sp>
        <p:nvSpPr>
          <p:cNvPr id="3" name="Content Placeholder 2"/>
          <p:cNvSpPr>
            <a:spLocks noGrp="1"/>
          </p:cNvSpPr>
          <p:nvPr>
            <p:ph idx="1"/>
          </p:nvPr>
        </p:nvSpPr>
        <p:spPr>
          <a:xfrm>
            <a:off x="457200" y="1600200"/>
            <a:ext cx="8305800" cy="4525963"/>
          </a:xfrm>
        </p:spPr>
        <p:txBody>
          <a:bodyPr>
            <a:normAutofit/>
          </a:bodyPr>
          <a:lstStyle/>
          <a:p>
            <a:r>
              <a:rPr lang="en-US" sz="1600" dirty="0"/>
              <a:t>The technology is open-source, so any set of nodes could start their own blockchain</a:t>
            </a:r>
          </a:p>
          <a:p>
            <a:r>
              <a:rPr lang="en-US" sz="1600" dirty="0"/>
              <a:t>Hundreds of cryptocurrency blockchains have been forked off the Bitcoin blockchain, directly or indirectly*. </a:t>
            </a:r>
          </a:p>
          <a:p>
            <a:endParaRPr lang="en-US" sz="1600" dirty="0"/>
          </a:p>
          <a:p>
            <a:r>
              <a:rPr lang="en-US" sz="1600" dirty="0"/>
              <a:t>Blockchains in general may be decentralized or have centralized control.  They may be open in that any nodes could join (</a:t>
            </a:r>
            <a:r>
              <a:rPr lang="en-US" sz="1600" dirty="0" err="1"/>
              <a:t>permissionless</a:t>
            </a:r>
            <a:r>
              <a:rPr lang="en-US" sz="1600" dirty="0"/>
              <a:t>), or have restricted membership (</a:t>
            </a:r>
            <a:r>
              <a:rPr lang="en-US" sz="1600" dirty="0" err="1"/>
              <a:t>permissioned</a:t>
            </a:r>
            <a:r>
              <a:rPr lang="en-US" sz="1600" dirty="0"/>
              <a:t>).</a:t>
            </a:r>
          </a:p>
          <a:p>
            <a:endParaRPr lang="en-US" sz="1600" dirty="0"/>
          </a:p>
          <a:p>
            <a:r>
              <a:rPr lang="en-US" sz="1600" dirty="0"/>
              <a:t>Blockchains can be used to track data in many applications.  They specifically lend themselves to determining ownership and verifying transactions.  Real estate, financial securities, and supply chain are areas that have received substantial interest and development</a:t>
            </a:r>
          </a:p>
          <a:p>
            <a:endParaRPr lang="en-US" sz="1600" dirty="0"/>
          </a:p>
          <a:p>
            <a:r>
              <a:rPr lang="en-US" sz="1600" dirty="0"/>
              <a:t>Different blockchain models are applicable to different circumstances.  </a:t>
            </a:r>
          </a:p>
          <a:p>
            <a:r>
              <a:rPr lang="en-US" sz="1600" dirty="0"/>
              <a:t>For example, </a:t>
            </a:r>
            <a:r>
              <a:rPr lang="en-US" sz="1600" dirty="0" err="1"/>
              <a:t>Permissioned</a:t>
            </a:r>
            <a:r>
              <a:rPr lang="en-US" sz="1600" dirty="0"/>
              <a:t> blockchains may be used for things like industry groups, supply chain, or governance.</a:t>
            </a:r>
          </a:p>
          <a:p>
            <a:endParaRPr lang="en-US" sz="1600" dirty="0"/>
          </a:p>
        </p:txBody>
      </p:sp>
      <p:sp>
        <p:nvSpPr>
          <p:cNvPr id="4" name="TextBox 3"/>
          <p:cNvSpPr txBox="1"/>
          <p:nvPr/>
        </p:nvSpPr>
        <p:spPr>
          <a:xfrm>
            <a:off x="533400" y="6248400"/>
            <a:ext cx="5795433" cy="369332"/>
          </a:xfrm>
          <a:prstGeom prst="rect">
            <a:avLst/>
          </a:prstGeom>
          <a:noFill/>
        </p:spPr>
        <p:txBody>
          <a:bodyPr wrap="none" rtlCol="0">
            <a:spAutoFit/>
          </a:bodyPr>
          <a:lstStyle/>
          <a:p>
            <a:r>
              <a:rPr lang="en-US" dirty="0"/>
              <a:t>*Interesting visualizations can be found at </a:t>
            </a:r>
            <a:r>
              <a:rPr lang="en-US" dirty="0">
                <a:hlinkClick r:id="rId2"/>
              </a:rPr>
              <a:t>MapOfCoins.com</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Blockchains</a:t>
            </a:r>
          </a:p>
        </p:txBody>
      </p:sp>
      <p:sp>
        <p:nvSpPr>
          <p:cNvPr id="3" name="Content Placeholder 2"/>
          <p:cNvSpPr>
            <a:spLocks noGrp="1"/>
          </p:cNvSpPr>
          <p:nvPr>
            <p:ph idx="1"/>
          </p:nvPr>
        </p:nvSpPr>
        <p:spPr/>
        <p:txBody>
          <a:bodyPr>
            <a:normAutofit/>
          </a:bodyPr>
          <a:lstStyle/>
          <a:p>
            <a:r>
              <a:rPr lang="en-US" sz="1600" dirty="0"/>
              <a:t>There are several companies that develop and support blockchains</a:t>
            </a:r>
          </a:p>
          <a:p>
            <a:r>
              <a:rPr lang="en-US" sz="1600" dirty="0"/>
              <a:t>Multichain (multichain.com) is an open platform for building public and private blockchains</a:t>
            </a:r>
          </a:p>
          <a:p>
            <a:r>
              <a:rPr lang="en-US" sz="1600" dirty="0"/>
              <a:t>OpenChain (openchain.org) is an open source blockchain that companies can implement. Each company implements its own blockchain and specifies a single node as the authority to validate transactions.</a:t>
            </a:r>
          </a:p>
          <a:p>
            <a:endParaRPr lang="en-US" sz="1600" dirty="0"/>
          </a:p>
          <a:p>
            <a:r>
              <a:rPr lang="en-US" sz="1600" dirty="0"/>
              <a:t>Quorum, developed by JP Morgan, is a </a:t>
            </a:r>
            <a:r>
              <a:rPr lang="en-US" sz="1600" dirty="0" err="1"/>
              <a:t>permissioned</a:t>
            </a:r>
            <a:r>
              <a:rPr lang="en-US" sz="1600" dirty="0"/>
              <a:t> version of the Ethereum Blockchain.</a:t>
            </a:r>
          </a:p>
          <a:p>
            <a:endParaRPr lang="en-US" sz="1600" dirty="0"/>
          </a:p>
          <a:p>
            <a:r>
              <a:rPr lang="en-US" sz="1600" dirty="0"/>
              <a:t>R3 (r3cev.com) was a startup that was soon joined and financed by dozens of leading financial institutions, including UBS, Goldman-Sachs, and others, now with over 300 members and partners</a:t>
            </a:r>
          </a:p>
          <a:p>
            <a:pPr lvl="1"/>
            <a:r>
              <a:rPr lang="en-US" sz="1600" dirty="0"/>
              <a:t>“Distributed ledger technology has the potential to </a:t>
            </a:r>
            <a:r>
              <a:rPr lang="en-US" sz="1600" b="1" dirty="0"/>
              <a:t>change financial services</a:t>
            </a:r>
            <a:r>
              <a:rPr lang="en-US" sz="1600" dirty="0"/>
              <a:t> as </a:t>
            </a:r>
            <a:r>
              <a:rPr lang="en-US" sz="1600" b="1" dirty="0"/>
              <a:t>profoundly as the Internet changed media and entertainment.</a:t>
            </a:r>
            <a:r>
              <a:rPr lang="en-US" sz="1600" dirty="0"/>
              <a:t>”</a:t>
            </a:r>
          </a:p>
          <a:p>
            <a:r>
              <a:rPr lang="en-US" sz="1600" dirty="0"/>
              <a:t>R3 has developed an open source distributed ledger technology, designed specifically for regulated financial institutions, called “</a:t>
            </a:r>
            <a:r>
              <a:rPr lang="en-US" sz="1600" dirty="0" err="1"/>
              <a:t>Corda</a:t>
            </a:r>
            <a:r>
              <a:rPr lang="en-US" sz="1600" dirty="0"/>
              <a:t>”.  </a:t>
            </a:r>
          </a:p>
          <a:p>
            <a:endParaRPr lang="en-US"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Blockchains: </a:t>
            </a:r>
            <a:r>
              <a:rPr lang="en-US" dirty="0" err="1"/>
              <a:t>Hyperledger</a:t>
            </a:r>
            <a:endParaRPr lang="en-US" dirty="0"/>
          </a:p>
        </p:txBody>
      </p:sp>
      <p:sp>
        <p:nvSpPr>
          <p:cNvPr id="3" name="Content Placeholder 2"/>
          <p:cNvSpPr>
            <a:spLocks noGrp="1"/>
          </p:cNvSpPr>
          <p:nvPr>
            <p:ph idx="1"/>
          </p:nvPr>
        </p:nvSpPr>
        <p:spPr/>
        <p:txBody>
          <a:bodyPr>
            <a:normAutofit/>
          </a:bodyPr>
          <a:lstStyle/>
          <a:p>
            <a:r>
              <a:rPr lang="en-US" sz="1600" dirty="0" err="1"/>
              <a:t>Hyperledger</a:t>
            </a:r>
            <a:r>
              <a:rPr lang="en-US" sz="1600" dirty="0"/>
              <a:t> is a suite of publicly available, open-source blockchains and related tools and libraries overseen by the Linux Foundation.</a:t>
            </a:r>
          </a:p>
          <a:p>
            <a:endParaRPr lang="en-US" sz="1600" dirty="0"/>
          </a:p>
          <a:p>
            <a:r>
              <a:rPr lang="en-US" sz="1600" dirty="0"/>
              <a:t>Perhaps the highest profile of the </a:t>
            </a:r>
            <a:r>
              <a:rPr lang="en-US" sz="1600" dirty="0" err="1"/>
              <a:t>Hyperledger</a:t>
            </a:r>
            <a:r>
              <a:rPr lang="en-US" sz="1600" dirty="0"/>
              <a:t> blockchains is </a:t>
            </a:r>
            <a:r>
              <a:rPr lang="en-US" sz="1600" dirty="0" err="1"/>
              <a:t>Hyperledger</a:t>
            </a:r>
            <a:r>
              <a:rPr lang="en-US" sz="1600" dirty="0"/>
              <a:t> Fabric.</a:t>
            </a:r>
          </a:p>
          <a:p>
            <a:r>
              <a:rPr lang="en-US" sz="1600" dirty="0"/>
              <a:t>IBM initially developed </a:t>
            </a:r>
            <a:r>
              <a:rPr lang="en-US" sz="1600" dirty="0" err="1"/>
              <a:t>Hyperledger</a:t>
            </a:r>
            <a:r>
              <a:rPr lang="en-US" sz="1600" dirty="0"/>
              <a:t> Fabric and contributed it to the open source </a:t>
            </a:r>
            <a:r>
              <a:rPr lang="en-US" sz="1600" dirty="0" err="1"/>
              <a:t>Hyperledger</a:t>
            </a:r>
            <a:r>
              <a:rPr lang="en-US" sz="1600" dirty="0"/>
              <a:t> project, and remains active in its development.</a:t>
            </a:r>
          </a:p>
          <a:p>
            <a:r>
              <a:rPr lang="en-US" sz="1600" dirty="0"/>
              <a:t>IBM has a made a major investment in blockchain with their </a:t>
            </a:r>
            <a:r>
              <a:rPr lang="en-US" sz="1600" dirty="0" err="1"/>
              <a:t>Hyperledger</a:t>
            </a:r>
            <a:r>
              <a:rPr lang="en-US" sz="1600" dirty="0"/>
              <a:t> Fabric product and related technology, and with several development centers around the country (and world). </a:t>
            </a:r>
          </a:p>
          <a:p>
            <a:endParaRPr lang="en-US" sz="1600" dirty="0"/>
          </a:p>
          <a:p>
            <a:r>
              <a:rPr lang="en-US" sz="1600" dirty="0" err="1"/>
              <a:t>Hyperledger</a:t>
            </a:r>
            <a:r>
              <a:rPr lang="en-US" sz="1600" dirty="0"/>
              <a:t> also contains blockchain products developed and donated by Intel (</a:t>
            </a:r>
            <a:r>
              <a:rPr lang="en-US" sz="1600" dirty="0" err="1"/>
              <a:t>Hyperledger</a:t>
            </a:r>
            <a:r>
              <a:rPr lang="en-US" sz="1600" dirty="0"/>
              <a:t> </a:t>
            </a:r>
            <a:r>
              <a:rPr lang="en-US" sz="1600" dirty="0" err="1"/>
              <a:t>Sawtooth</a:t>
            </a:r>
            <a:r>
              <a:rPr lang="en-US" sz="1600" dirty="0"/>
              <a:t>), </a:t>
            </a:r>
            <a:r>
              <a:rPr lang="en-US" sz="1600" dirty="0" err="1"/>
              <a:t>Soramitsu</a:t>
            </a:r>
            <a:r>
              <a:rPr lang="en-US" sz="1600" dirty="0"/>
              <a:t> (</a:t>
            </a:r>
            <a:r>
              <a:rPr lang="en-US" sz="1600" dirty="0" err="1"/>
              <a:t>Hyperledger</a:t>
            </a:r>
            <a:r>
              <a:rPr lang="en-US" sz="1600" dirty="0"/>
              <a:t> </a:t>
            </a:r>
            <a:r>
              <a:rPr lang="en-US" sz="1600" dirty="0" err="1"/>
              <a:t>Iroha</a:t>
            </a:r>
            <a:r>
              <a:rPr lang="en-US" sz="1600" dirty="0"/>
              <a:t>), and others, as well as a number of related projects.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Services</a:t>
            </a:r>
          </a:p>
        </p:txBody>
      </p:sp>
      <p:sp>
        <p:nvSpPr>
          <p:cNvPr id="3" name="Content Placeholder 2"/>
          <p:cNvSpPr>
            <a:spLocks noGrp="1"/>
          </p:cNvSpPr>
          <p:nvPr>
            <p:ph idx="1"/>
          </p:nvPr>
        </p:nvSpPr>
        <p:spPr/>
        <p:txBody>
          <a:bodyPr>
            <a:normAutofit/>
          </a:bodyPr>
          <a:lstStyle/>
          <a:p>
            <a:r>
              <a:rPr lang="en-US" sz="1600" dirty="0"/>
              <a:t>Microsoft, working with Ethereum and other partners, has been offering Blockchain as a Service (BAAS) through Azure since late 2015 and now has Hyperledger Fabric, Ethereum, and </a:t>
            </a:r>
            <a:r>
              <a:rPr lang="en-US" sz="1600" dirty="0" err="1"/>
              <a:t>Corda</a:t>
            </a:r>
            <a:r>
              <a:rPr lang="en-US" sz="1600" dirty="0"/>
              <a:t> blockchains. </a:t>
            </a:r>
          </a:p>
          <a:p>
            <a:endParaRPr lang="en-US" sz="1600" dirty="0"/>
          </a:p>
          <a:p>
            <a:r>
              <a:rPr lang="en-US" sz="1600" dirty="0"/>
              <a:t>Amazon Web Services now has various “Blockchain” offerings, centralized (“Quantum Ledger Database”) and decentralized managed version (using </a:t>
            </a:r>
            <a:r>
              <a:rPr lang="en-US" sz="1600" dirty="0" err="1"/>
              <a:t>Hyperledger</a:t>
            </a:r>
            <a:r>
              <a:rPr lang="en-US" sz="1600" dirty="0"/>
              <a:t> Fabric, with an Ethereum version in the works), as well as Blockchain templates.</a:t>
            </a:r>
          </a:p>
          <a:p>
            <a:endParaRPr 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Ledger Technology</a:t>
            </a:r>
          </a:p>
        </p:txBody>
      </p:sp>
      <p:sp>
        <p:nvSpPr>
          <p:cNvPr id="3" name="Content Placeholder 2"/>
          <p:cNvSpPr>
            <a:spLocks noGrp="1"/>
          </p:cNvSpPr>
          <p:nvPr>
            <p:ph idx="1"/>
          </p:nvPr>
        </p:nvSpPr>
        <p:spPr/>
        <p:txBody>
          <a:bodyPr>
            <a:normAutofit/>
          </a:bodyPr>
          <a:lstStyle/>
          <a:p>
            <a:r>
              <a:rPr lang="en-US" sz="1600" dirty="0"/>
              <a:t>As R3 demonstrates, the financial services industry has become acutely aware of Bitcoin and blockchain technology (as they were relatively early on)</a:t>
            </a:r>
          </a:p>
          <a:p>
            <a:endParaRPr lang="en-US" sz="1600" dirty="0"/>
          </a:p>
          <a:p>
            <a:r>
              <a:rPr lang="en-US" sz="1600" dirty="0"/>
              <a:t>They’ve realized that not only could Bitcoin be disruptive in finance, but that blockchain technology could be deployed to great advantage in financial record keeping</a:t>
            </a:r>
          </a:p>
          <a:p>
            <a:endParaRPr lang="en-US" sz="1600" dirty="0"/>
          </a:p>
          <a:p>
            <a:r>
              <a:rPr lang="en-US" sz="1600" dirty="0"/>
              <a:t>They’ve even come up with their own name for blockchain technology:</a:t>
            </a:r>
          </a:p>
          <a:p>
            <a:pPr lvl="1">
              <a:buNone/>
            </a:pPr>
            <a:r>
              <a:rPr lang="en-US" sz="1600" dirty="0"/>
              <a:t>			“Distributed Ledger Technology”</a:t>
            </a:r>
          </a:p>
          <a:p>
            <a:pPr lvl="1">
              <a:buNone/>
            </a:pPr>
            <a:endParaRPr lang="en-US" sz="1600" dirty="0"/>
          </a:p>
          <a:p>
            <a:r>
              <a:rPr lang="en-US" sz="1600" dirty="0"/>
              <a:t>Central Banks have also become very interested in blockchain technology, with many countries doing research and running trials.  Several countries are in active development of a digital currency.</a:t>
            </a:r>
          </a:p>
          <a:p>
            <a:pPr lvl="1">
              <a:buNone/>
            </a:pPr>
            <a:endParaRPr lang="en-US" sz="1600" dirty="0"/>
          </a:p>
          <a:p>
            <a:pPr>
              <a:buNone/>
            </a:pPr>
            <a:endParaRPr lang="en-US" sz="1600" dirty="0"/>
          </a:p>
          <a:p>
            <a:endParaRPr lang="en-US" sz="1600" dirty="0"/>
          </a:p>
          <a:p>
            <a:endParaRPr lang="en-US" sz="1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Cryptocurrencies</a:t>
            </a:r>
          </a:p>
        </p:txBody>
      </p:sp>
      <p:sp>
        <p:nvSpPr>
          <p:cNvPr id="3" name="Content Placeholder 2"/>
          <p:cNvSpPr>
            <a:spLocks noGrp="1"/>
          </p:cNvSpPr>
          <p:nvPr>
            <p:ph idx="1"/>
          </p:nvPr>
        </p:nvSpPr>
        <p:spPr/>
        <p:txBody>
          <a:bodyPr>
            <a:normAutofit/>
          </a:bodyPr>
          <a:lstStyle/>
          <a:p>
            <a:r>
              <a:rPr lang="en-US" sz="1600" dirty="0"/>
              <a:t>There are many other cryptocurrencies, with well over 1000 trading on exchanges.</a:t>
            </a:r>
          </a:p>
          <a:p>
            <a:r>
              <a:rPr lang="en-US" sz="1600" dirty="0"/>
              <a:t>There is a very low barrier to entry.</a:t>
            </a:r>
          </a:p>
          <a:p>
            <a:endParaRPr lang="en-US" sz="1600" dirty="0"/>
          </a:p>
          <a:p>
            <a:r>
              <a:rPr lang="en-US" sz="1600" dirty="0"/>
              <a:t>Bitcoin is the oldest and the most valuable in terms of market capitalization</a:t>
            </a:r>
          </a:p>
          <a:p>
            <a:endParaRPr lang="en-US" sz="1600" dirty="0"/>
          </a:p>
          <a:p>
            <a:r>
              <a:rPr lang="en-US" sz="1600" dirty="0"/>
              <a:t>Ethereum is second most heavily capitalized cryptocurrency in terms of total market capitalization, and perhaps the next most well-known.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Influences</a:t>
            </a:r>
          </a:p>
        </p:txBody>
      </p:sp>
      <p:sp>
        <p:nvSpPr>
          <p:cNvPr id="3" name="Content Placeholder 2"/>
          <p:cNvSpPr>
            <a:spLocks noGrp="1"/>
          </p:cNvSpPr>
          <p:nvPr>
            <p:ph idx="1"/>
          </p:nvPr>
        </p:nvSpPr>
        <p:spPr/>
        <p:txBody>
          <a:bodyPr>
            <a:normAutofit/>
          </a:bodyPr>
          <a:lstStyle/>
          <a:p>
            <a:r>
              <a:rPr lang="en-US" sz="1600" dirty="0"/>
              <a:t>Haber and </a:t>
            </a:r>
            <a:r>
              <a:rPr lang="en-US" sz="1600" dirty="0" err="1"/>
              <a:t>Stornetta’s</a:t>
            </a:r>
            <a:r>
              <a:rPr lang="en-US" sz="1600" dirty="0"/>
              <a:t> distributed, </a:t>
            </a:r>
            <a:r>
              <a:rPr lang="en-US" sz="1600" dirty="0" err="1"/>
              <a:t>timestamped</a:t>
            </a:r>
            <a:r>
              <a:rPr lang="en-US" sz="1600" dirty="0"/>
              <a:t> blockchain ledger ideas, along with the </a:t>
            </a:r>
            <a:r>
              <a:rPr lang="en-US" sz="1600" dirty="0" err="1"/>
              <a:t>HashCash’s</a:t>
            </a:r>
            <a:r>
              <a:rPr lang="en-US" sz="1600" dirty="0"/>
              <a:t> computation value ideas, are central to Bitcoin and most blockchains and cryptocurrencies.</a:t>
            </a:r>
          </a:p>
          <a:p>
            <a:endParaRPr lang="en-US" sz="1600" dirty="0"/>
          </a:p>
          <a:p>
            <a:r>
              <a:rPr lang="en-US" sz="1600" dirty="0"/>
              <a:t>These ideas were also used in a couple direct predecessors to Bitcoin; </a:t>
            </a:r>
          </a:p>
          <a:p>
            <a:pPr lvl="1"/>
            <a:r>
              <a:rPr lang="en-US" sz="1600" dirty="0"/>
              <a:t>B-money, proposed by Wei Dai in 1998</a:t>
            </a:r>
          </a:p>
          <a:p>
            <a:pPr lvl="1"/>
            <a:r>
              <a:rPr lang="en-US" sz="1600" dirty="0" err="1"/>
              <a:t>Bitgold</a:t>
            </a:r>
            <a:r>
              <a:rPr lang="en-US" sz="1600" dirty="0"/>
              <a:t>, proposed by Nick </a:t>
            </a:r>
            <a:r>
              <a:rPr lang="en-US" sz="1600" dirty="0" err="1"/>
              <a:t>Szabo</a:t>
            </a:r>
            <a:r>
              <a:rPr lang="en-US" sz="1600" dirty="0"/>
              <a:t>.  Blog posts were published in 2005, but he said he had been working on it since 1998</a:t>
            </a:r>
          </a:p>
          <a:p>
            <a:pPr lvl="1"/>
            <a:r>
              <a:rPr lang="en-US" sz="1600" dirty="0"/>
              <a:t>A number of people believe that Nick </a:t>
            </a:r>
            <a:r>
              <a:rPr lang="en-US" sz="1600" dirty="0" err="1"/>
              <a:t>Szabo</a:t>
            </a:r>
            <a:r>
              <a:rPr lang="en-US" sz="1600" dirty="0"/>
              <a:t> may in fact be Satoshi </a:t>
            </a:r>
            <a:r>
              <a:rPr lang="en-US" sz="1600" dirty="0" err="1"/>
              <a:t>Nakamoto</a:t>
            </a:r>
            <a:endParaRPr lang="en-US" sz="1600" dirty="0"/>
          </a:p>
          <a:p>
            <a:pPr lvl="1"/>
            <a:endParaRPr lang="en-US" sz="1600" dirty="0"/>
          </a:p>
          <a:p>
            <a:r>
              <a:rPr lang="en-US" sz="1600" dirty="0"/>
              <a:t>Though b-money and </a:t>
            </a:r>
            <a:r>
              <a:rPr lang="en-US" sz="1600" dirty="0" err="1"/>
              <a:t>BitGold</a:t>
            </a:r>
            <a:r>
              <a:rPr lang="en-US" sz="1600" dirty="0"/>
              <a:t> were similar, neither was fully developed or even fully specified with a white paper such as the original tract for Bitcoin.</a:t>
            </a:r>
          </a:p>
          <a:p>
            <a:endParaRPr lang="en-US" sz="1600" dirty="0"/>
          </a:p>
          <a:p>
            <a:pPr lvl="1"/>
            <a:endParaRPr lang="en-US" sz="1600" dirty="0"/>
          </a:p>
          <a:p>
            <a:pPr lvl="1"/>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p:txBody>
          <a:bodyPr>
            <a:normAutofit/>
          </a:bodyPr>
          <a:lstStyle/>
          <a:p>
            <a:r>
              <a:rPr lang="en-US" sz="1600" dirty="0"/>
              <a:t>Ethereum is a Scriptable Blockchain environment</a:t>
            </a:r>
          </a:p>
          <a:p>
            <a:r>
              <a:rPr lang="en-US" sz="1600" dirty="0"/>
              <a:t>Ethereum has its own blockchain; it does not use the Bitcoin blockchain</a:t>
            </a:r>
          </a:p>
          <a:p>
            <a:endParaRPr lang="en-US" sz="1600" dirty="0"/>
          </a:p>
          <a:p>
            <a:r>
              <a:rPr lang="en-US" sz="1600" dirty="0"/>
              <a:t>It is designed to enable Smart Contracts</a:t>
            </a:r>
          </a:p>
          <a:p>
            <a:r>
              <a:rPr lang="en-US" sz="1600" dirty="0"/>
              <a:t>ETH (“ether”) is Ethereum’s cryptocurrency.  It’s meant to pay for work on the Ethereum platform rather than to be a general purpose currency.  However it trades like any other virtual currency.</a:t>
            </a:r>
          </a:p>
          <a:p>
            <a:endParaRPr lang="en-US" sz="1600" dirty="0"/>
          </a:p>
          <a:p>
            <a:r>
              <a:rPr lang="en-US" sz="1600" dirty="0"/>
              <a:t>Ethereum was first described in a paper in late 2013 by Vitalek Buterin</a:t>
            </a:r>
          </a:p>
          <a:p>
            <a:r>
              <a:rPr lang="en-US" sz="1600" dirty="0"/>
              <a:t>Developed in 2014 by </a:t>
            </a:r>
            <a:r>
              <a:rPr lang="en-US" sz="1600" dirty="0" err="1"/>
              <a:t>Vitalek</a:t>
            </a:r>
            <a:r>
              <a:rPr lang="en-US" sz="1600" dirty="0"/>
              <a:t> </a:t>
            </a:r>
            <a:r>
              <a:rPr lang="en-US" sz="1600" dirty="0" err="1"/>
              <a:t>Buterin</a:t>
            </a:r>
            <a:r>
              <a:rPr lang="en-US" sz="1600" dirty="0"/>
              <a:t> and others as part of Swiss Ethereum Gmbh and later a Swiss non-profit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p:txBody>
          <a:bodyPr>
            <a:normAutofit/>
          </a:bodyPr>
          <a:lstStyle/>
          <a:p>
            <a:r>
              <a:rPr lang="en-US" sz="1600" dirty="0"/>
              <a:t>There are user accounts similar to bitcoin, and there are also contract accounts. Each contract has its own context (DB)</a:t>
            </a:r>
          </a:p>
          <a:p>
            <a:endParaRPr lang="en-US" sz="1600" dirty="0"/>
          </a:p>
          <a:p>
            <a:r>
              <a:rPr lang="en-US" sz="1600" dirty="0"/>
              <a:t>Users can send a message to an account, like transfer of ETH.</a:t>
            </a:r>
          </a:p>
          <a:p>
            <a:r>
              <a:rPr lang="en-US" sz="1600" dirty="0"/>
              <a:t>Or they can send a message to a contract initiating an action.  The message may or may not also be a transfer.</a:t>
            </a:r>
          </a:p>
          <a:p>
            <a:endParaRPr lang="en-US" sz="1600" dirty="0"/>
          </a:p>
          <a:p>
            <a:r>
              <a:rPr lang="en-US" sz="1600" dirty="0"/>
              <a:t>Smart contracts can have any level of complexity.</a:t>
            </a:r>
          </a:p>
          <a:p>
            <a:r>
              <a:rPr lang="en-US" sz="1600" dirty="0"/>
              <a:t>However there is typically a cost associated with running the a smart contract which is based on the processing and storage required.  </a:t>
            </a:r>
          </a:p>
          <a:p>
            <a:r>
              <a:rPr lang="en-US" sz="1600" dirty="0"/>
              <a:t>In Ethereum that required processing is expressed in “gas”, the cost of which (in ETH) is determined by miners and fluctuates due to demand.</a:t>
            </a:r>
          </a:p>
          <a:p>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Smart Contracts</a:t>
            </a:r>
          </a:p>
        </p:txBody>
      </p:sp>
      <p:sp>
        <p:nvSpPr>
          <p:cNvPr id="3" name="Content Placeholder 2"/>
          <p:cNvSpPr>
            <a:spLocks noGrp="1"/>
          </p:cNvSpPr>
          <p:nvPr>
            <p:ph idx="1"/>
          </p:nvPr>
        </p:nvSpPr>
        <p:spPr/>
        <p:txBody>
          <a:bodyPr>
            <a:normAutofit/>
          </a:bodyPr>
          <a:lstStyle/>
          <a:p>
            <a:r>
              <a:rPr lang="en-US" sz="1600" dirty="0"/>
              <a:t>Contracts could theoretically be written in any language that compiles to ethereum virtual machine code (EVM byte code).  </a:t>
            </a:r>
          </a:p>
          <a:p>
            <a:r>
              <a:rPr lang="en-US" sz="1600" dirty="0"/>
              <a:t>In practice, Solidity is the language that is used.  </a:t>
            </a:r>
          </a:p>
          <a:p>
            <a:r>
              <a:rPr lang="en-US" sz="1600" dirty="0"/>
              <a:t>There were a few languages initially developed and used, which are no longer in general use.</a:t>
            </a:r>
          </a:p>
          <a:p>
            <a:endParaRPr lang="en-US" sz="1600" dirty="0"/>
          </a:p>
          <a:p>
            <a:r>
              <a:rPr lang="en-US" sz="1600" dirty="0"/>
              <a:t>Solidity was created by the Ethereum group shortly after release. It has similarities to javascript and is used up to present in the vast majority of all Ethereum smart contracts</a:t>
            </a:r>
          </a:p>
          <a:p>
            <a:endParaRPr lang="en-US" sz="1600" dirty="0"/>
          </a:p>
          <a:p>
            <a:r>
              <a:rPr lang="en-US" sz="1600" dirty="0"/>
              <a:t>In 2017 the Ethereum group introduced </a:t>
            </a:r>
            <a:r>
              <a:rPr lang="en-US" sz="1600" dirty="0" err="1"/>
              <a:t>Vyper</a:t>
            </a:r>
            <a:r>
              <a:rPr lang="en-US" sz="1600" dirty="0"/>
              <a:t>, a python-like language which also compiles to EVM code, though the overwhelming portion of smart contracts are written in Solidity.</a:t>
            </a:r>
          </a:p>
          <a:p>
            <a:endParaRPr lang="en-US" sz="1600" dirty="0"/>
          </a:p>
          <a:p>
            <a:endParaRPr 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ICOs</a:t>
            </a:r>
          </a:p>
        </p:txBody>
      </p:sp>
      <p:sp>
        <p:nvSpPr>
          <p:cNvPr id="3" name="Content Placeholder 2"/>
          <p:cNvSpPr>
            <a:spLocks noGrp="1"/>
          </p:cNvSpPr>
          <p:nvPr>
            <p:ph idx="1"/>
          </p:nvPr>
        </p:nvSpPr>
        <p:spPr/>
        <p:txBody>
          <a:bodyPr>
            <a:normAutofit/>
          </a:bodyPr>
          <a:lstStyle/>
          <a:p>
            <a:r>
              <a:rPr lang="en-US" sz="1600" dirty="0"/>
              <a:t>There have been a number of significant smart contract cryptocurrencies developed since Ethereum, though Ethereum is still the most widely used by many measures.</a:t>
            </a:r>
          </a:p>
          <a:p>
            <a:pPr>
              <a:buNone/>
            </a:pPr>
            <a:endParaRPr lang="en-US" sz="1600" dirty="0"/>
          </a:p>
          <a:p>
            <a:r>
              <a:rPr lang="en-US" sz="1600" dirty="0"/>
              <a:t>One of the most common uses of Ethereum is (and has been) to effectively create new cryptocurrency tokens.  </a:t>
            </a:r>
          </a:p>
          <a:p>
            <a:r>
              <a:rPr lang="en-US" sz="1600" dirty="0"/>
              <a:t>Most ICOs have been released on the Ethereum blockchain, at least initially, and funded by ETH.</a:t>
            </a:r>
          </a:p>
          <a:p>
            <a:r>
              <a:rPr lang="en-US" sz="1600" dirty="0"/>
              <a:t>An ICO is an Initial Coin Offering – creating a new </a:t>
            </a:r>
            <a:r>
              <a:rPr lang="en-US" sz="1600" dirty="0" err="1"/>
              <a:t>crytpocurrency</a:t>
            </a:r>
            <a:r>
              <a:rPr lang="en-US" sz="1600" dirty="0"/>
              <a:t>, somewhat similar to an financial industry IPO.  It allows investors to purchase coins prior to their trading release and application development.</a:t>
            </a:r>
          </a:p>
          <a:p>
            <a:endParaRPr lang="en-US" sz="1600" dirty="0"/>
          </a:p>
          <a:p>
            <a:r>
              <a:rPr lang="en-US" sz="1600" dirty="0"/>
              <a:t>ICOs are somewhat controversial in terms of regulation, and regulations vary from country to country.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predecessors</a:t>
            </a:r>
          </a:p>
        </p:txBody>
      </p:sp>
      <p:sp>
        <p:nvSpPr>
          <p:cNvPr id="3" name="Content Placeholder 2"/>
          <p:cNvSpPr>
            <a:spLocks noGrp="1"/>
          </p:cNvSpPr>
          <p:nvPr>
            <p:ph idx="1"/>
          </p:nvPr>
        </p:nvSpPr>
        <p:spPr/>
        <p:txBody>
          <a:bodyPr>
            <a:normAutofit/>
          </a:bodyPr>
          <a:lstStyle/>
          <a:p>
            <a:r>
              <a:rPr lang="en-US" sz="1600" dirty="0"/>
              <a:t>Bitcoin has a number of similarities to both b-money and </a:t>
            </a:r>
            <a:r>
              <a:rPr lang="en-US" sz="1600" dirty="0" err="1"/>
              <a:t>BitGold</a:t>
            </a:r>
            <a:r>
              <a:rPr lang="en-US" sz="1600" dirty="0"/>
              <a:t>, but it does not seem to be actually based on either of those.  References to those proposals were added after the fact.</a:t>
            </a:r>
          </a:p>
          <a:p>
            <a:endParaRPr lang="en-US" sz="1600" dirty="0"/>
          </a:p>
          <a:p>
            <a:r>
              <a:rPr lang="en-US" sz="1600" dirty="0"/>
              <a:t>One of Bitcoin’s differences and innovations was the adjustment in the mining difficulty over time as processing power increased, an idea that had not previously been addressed.</a:t>
            </a:r>
          </a:p>
          <a:p>
            <a:endParaRPr lang="en-US" sz="1600" dirty="0"/>
          </a:p>
          <a:p>
            <a:r>
              <a:rPr lang="en-US" sz="1600" dirty="0"/>
              <a:t>Bitcoin clearly and openly did use ideas from </a:t>
            </a:r>
            <a:r>
              <a:rPr lang="en-US" sz="1600" dirty="0" err="1"/>
              <a:t>HashCash</a:t>
            </a:r>
            <a:r>
              <a:rPr lang="en-US" sz="1600" dirty="0"/>
              <a:t> and </a:t>
            </a:r>
            <a:r>
              <a:rPr lang="en-US" sz="1600" dirty="0" err="1"/>
              <a:t>timestamping</a:t>
            </a:r>
            <a:r>
              <a:rPr lang="en-US" sz="1600" dirty="0"/>
              <a:t>.</a:t>
            </a:r>
          </a:p>
          <a:p>
            <a:endParaRPr lang="en-US" sz="1600" dirty="0"/>
          </a:p>
          <a:p>
            <a:r>
              <a:rPr lang="en-US" sz="1600" dirty="0"/>
              <a:t>It brought them together, and most importantly, added the idea of decentralization.  This is notable because in posts and messages Satoshi noted that centralization was the reason that many of the previous electronic cash schemes had failed.</a:t>
            </a:r>
          </a:p>
          <a:p>
            <a:endParaRPr lang="en-US" sz="1600" dirty="0"/>
          </a:p>
          <a:p>
            <a:endParaRPr lang="en-US" sz="1600" dirty="0"/>
          </a:p>
          <a:p>
            <a:pPr lvl="1"/>
            <a:endParaRPr lang="en-US" sz="1600" dirty="0"/>
          </a:p>
          <a:p>
            <a:pPr lvl="1"/>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predecessors</a:t>
            </a:r>
          </a:p>
        </p:txBody>
      </p:sp>
      <p:sp>
        <p:nvSpPr>
          <p:cNvPr id="3" name="Content Placeholder 2"/>
          <p:cNvSpPr>
            <a:spLocks noGrp="1"/>
          </p:cNvSpPr>
          <p:nvPr>
            <p:ph idx="1"/>
          </p:nvPr>
        </p:nvSpPr>
        <p:spPr/>
        <p:txBody>
          <a:bodyPr>
            <a:normAutofit/>
          </a:bodyPr>
          <a:lstStyle/>
          <a:p>
            <a:r>
              <a:rPr lang="en-US" sz="1600" dirty="0"/>
              <a:t>So as we’ve seen, many electronic cash systems had been proposed, and a number of them had been implemented.</a:t>
            </a:r>
          </a:p>
          <a:p>
            <a:endParaRPr lang="en-US" sz="1600" dirty="0"/>
          </a:p>
          <a:p>
            <a:r>
              <a:rPr lang="en-US" sz="1600" dirty="0"/>
              <a:t>But various problems hampered the efforts, even of those that had some traction and success;</a:t>
            </a:r>
          </a:p>
          <a:p>
            <a:pPr lvl="1"/>
            <a:r>
              <a:rPr lang="en-US" sz="1600" dirty="0"/>
              <a:t>Centralization</a:t>
            </a:r>
          </a:p>
          <a:p>
            <a:pPr lvl="1"/>
            <a:r>
              <a:rPr lang="en-US" sz="1600" dirty="0"/>
              <a:t>Security issues; phishing, etc</a:t>
            </a:r>
          </a:p>
          <a:p>
            <a:pPr lvl="1"/>
            <a:endParaRPr lang="en-US" sz="1600" dirty="0"/>
          </a:p>
          <a:p>
            <a:r>
              <a:rPr lang="en-US" sz="1600" dirty="0"/>
              <a:t>The financial crises of 2008 sparked additional interest in alternatives to currencies managed by central banks</a:t>
            </a:r>
          </a:p>
          <a:p>
            <a:endParaRPr lang="en-US" dirty="0"/>
          </a:p>
          <a:p>
            <a:pPr lvl="1"/>
            <a:endParaRPr lang="en-US" dirty="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Introduction</a:t>
            </a:r>
          </a:p>
        </p:txBody>
      </p:sp>
      <p:sp>
        <p:nvSpPr>
          <p:cNvPr id="3" name="Content Placeholder 2"/>
          <p:cNvSpPr>
            <a:spLocks noGrp="1"/>
          </p:cNvSpPr>
          <p:nvPr>
            <p:ph idx="1"/>
          </p:nvPr>
        </p:nvSpPr>
        <p:spPr/>
        <p:txBody>
          <a:bodyPr>
            <a:normAutofit/>
          </a:bodyPr>
          <a:lstStyle/>
          <a:p>
            <a:r>
              <a:rPr lang="en-US" sz="1600" dirty="0"/>
              <a:t>In November 2008 a paper by Satoshi </a:t>
            </a:r>
            <a:r>
              <a:rPr lang="en-US" sz="1600" dirty="0" err="1"/>
              <a:t>Nakamoto</a:t>
            </a:r>
            <a:r>
              <a:rPr lang="en-US" sz="1600" dirty="0"/>
              <a:t> (pseudonymous, unknown), “Bitcoin: A Peer-to-Peer Electronic Cash System”, was posted to a cryptography mailing list site on the internet</a:t>
            </a:r>
          </a:p>
          <a:p>
            <a:r>
              <a:rPr lang="en-US" sz="1600" dirty="0"/>
              <a:t>The original paper can now be found at various sites, including</a:t>
            </a:r>
          </a:p>
          <a:p>
            <a:pPr lvl="1"/>
            <a:r>
              <a:rPr lang="en-US" sz="1600" dirty="0">
                <a:hlinkClick r:id="rId2"/>
              </a:rPr>
              <a:t>http://nakamotoinstitute.org/bitcoin</a:t>
            </a:r>
            <a:endParaRPr lang="en-US" sz="1600" dirty="0"/>
          </a:p>
          <a:p>
            <a:pPr lvl="1"/>
            <a:r>
              <a:rPr lang="en-US" sz="1600" dirty="0">
                <a:hlinkClick r:id="rId3"/>
              </a:rPr>
              <a:t>https://bitcoin.org/bitcoin.pdf</a:t>
            </a:r>
            <a:endParaRPr lang="en-US" sz="1600" dirty="0"/>
          </a:p>
          <a:p>
            <a:r>
              <a:rPr lang="en-US" sz="1600" dirty="0"/>
              <a:t>Diagrams on subsequent Bitcoin Design slides are from that original paper.</a:t>
            </a:r>
          </a:p>
          <a:p>
            <a:endParaRPr lang="en-US" sz="1600" dirty="0"/>
          </a:p>
          <a:p>
            <a:endParaRPr lang="en-US" sz="1600" dirty="0"/>
          </a:p>
          <a:p>
            <a:r>
              <a:rPr lang="en-US" sz="1600" dirty="0"/>
              <a:t>January 2009 the first open source client was released and the first bitcoins created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History</a:t>
            </a:r>
          </a:p>
        </p:txBody>
      </p:sp>
      <p:sp>
        <p:nvSpPr>
          <p:cNvPr id="3" name="Content Placeholder 2"/>
          <p:cNvSpPr>
            <a:spLocks noGrp="1"/>
          </p:cNvSpPr>
          <p:nvPr>
            <p:ph idx="1"/>
          </p:nvPr>
        </p:nvSpPr>
        <p:spPr/>
        <p:txBody>
          <a:bodyPr/>
          <a:lstStyle/>
          <a:p>
            <a:r>
              <a:rPr lang="en-US" dirty="0"/>
              <a:t>Readings / Viewings:</a:t>
            </a:r>
          </a:p>
          <a:p>
            <a:pPr lvl="1"/>
            <a:r>
              <a:rPr lang="en-US" dirty="0"/>
              <a:t>Netflix “Banking on Bitcoin”</a:t>
            </a:r>
          </a:p>
          <a:p>
            <a:pPr lvl="1"/>
            <a:endParaRPr lang="en-US" dirty="0"/>
          </a:p>
          <a:p>
            <a:pPr lvl="1"/>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55175</TotalTime>
  <Words>6054</Words>
  <Application>Microsoft Office PowerPoint</Application>
  <PresentationFormat>On-screen Show (4:3)</PresentationFormat>
  <Paragraphs>482</Paragraphs>
  <Slides>53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Blockchain and Cryptocurrency Technologies</vt:lpstr>
      <vt:lpstr>Blockchain/Crypto Beginnings</vt:lpstr>
      <vt:lpstr>Early Developments</vt:lpstr>
      <vt:lpstr>eGold</vt:lpstr>
      <vt:lpstr>Influences</vt:lpstr>
      <vt:lpstr>Bitcoin predecessors</vt:lpstr>
      <vt:lpstr>Bitcoin predecessors</vt:lpstr>
      <vt:lpstr>Bitcoin Introduction</vt:lpstr>
      <vt:lpstr>Bitcoin History</vt:lpstr>
      <vt:lpstr>Blockchain/Crypto Technologies</vt:lpstr>
      <vt:lpstr>Bitcoin Blockchain Features</vt:lpstr>
      <vt:lpstr>Crypto Technologies:  Asymmetric Cryptography</vt:lpstr>
      <vt:lpstr>Blockchain/Crypto Technologies: Hashing</vt:lpstr>
      <vt:lpstr>Hashing</vt:lpstr>
      <vt:lpstr>Bitcoin Design</vt:lpstr>
      <vt:lpstr>Basic Transactions</vt:lpstr>
      <vt:lpstr>Bitcoin Transactions</vt:lpstr>
      <vt:lpstr>Bitcoin Transactions</vt:lpstr>
      <vt:lpstr>Basic Transactions and Scripts</vt:lpstr>
      <vt:lpstr>P2PKH Transactions</vt:lpstr>
      <vt:lpstr>Other Bitcoin Transactions</vt:lpstr>
      <vt:lpstr>Multisig Usages</vt:lpstr>
      <vt:lpstr>P2SH Transactions</vt:lpstr>
      <vt:lpstr>P2SH Transactions</vt:lpstr>
      <vt:lpstr>Bitcoin Keys and Base58 WIF</vt:lpstr>
      <vt:lpstr>Wallets, Keys, and Security</vt:lpstr>
      <vt:lpstr>Wallets</vt:lpstr>
      <vt:lpstr>Wallet Security</vt:lpstr>
      <vt:lpstr>Bitcoin Blockchain</vt:lpstr>
      <vt:lpstr>Bitcoin Mining</vt:lpstr>
      <vt:lpstr>Blockchain</vt:lpstr>
      <vt:lpstr>Blockchain</vt:lpstr>
      <vt:lpstr>Bitcoin Development</vt:lpstr>
      <vt:lpstr>Forks</vt:lpstr>
      <vt:lpstr>Scaling</vt:lpstr>
      <vt:lpstr>Scaling: Segwit</vt:lpstr>
      <vt:lpstr>Bitcoin Miners</vt:lpstr>
      <vt:lpstr>Bitcoin Miners</vt:lpstr>
      <vt:lpstr>Miners</vt:lpstr>
      <vt:lpstr>Miner and Pools</vt:lpstr>
      <vt:lpstr>Mining Locations</vt:lpstr>
      <vt:lpstr>Bitcoin Nodes</vt:lpstr>
      <vt:lpstr>Bitcoin Nodes</vt:lpstr>
      <vt:lpstr>Blockchain Technology</vt:lpstr>
      <vt:lpstr>Other Blockchains</vt:lpstr>
      <vt:lpstr>Other Blockchains: Hyperledger</vt:lpstr>
      <vt:lpstr>Blockchain Services</vt:lpstr>
      <vt:lpstr>Distributed Ledger Technology</vt:lpstr>
      <vt:lpstr>Other Cryptocurrencies</vt:lpstr>
      <vt:lpstr>Ethereum</vt:lpstr>
      <vt:lpstr>Ethereum</vt:lpstr>
      <vt:lpstr>Ethereum, Smart Contracts</vt:lpstr>
      <vt:lpstr>Ethereum, ICOs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and Blockchain</dc:title>
  <dc:creator>Bernard Parenteau</dc:creator>
  <cp:lastModifiedBy>Bernard Parenteau</cp:lastModifiedBy>
  <cp:revision>284</cp:revision>
  <dcterms:created xsi:type="dcterms:W3CDTF">2017-01-18T14:01:36Z</dcterms:created>
  <dcterms:modified xsi:type="dcterms:W3CDTF">2021-01-15T23:17:43Z</dcterms:modified>
</cp:coreProperties>
</file>