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2" r:id="rId4"/>
    <p:sldId id="292" r:id="rId5"/>
    <p:sldId id="265" r:id="rId6"/>
    <p:sldId id="259" r:id="rId7"/>
    <p:sldId id="281" r:id="rId8"/>
    <p:sldId id="282" r:id="rId9"/>
    <p:sldId id="267" r:id="rId10"/>
    <p:sldId id="280" r:id="rId11"/>
    <p:sldId id="270" r:id="rId12"/>
    <p:sldId id="283" r:id="rId13"/>
    <p:sldId id="284" r:id="rId14"/>
    <p:sldId id="285" r:id="rId15"/>
    <p:sldId id="286" r:id="rId16"/>
    <p:sldId id="289" r:id="rId17"/>
    <p:sldId id="290" r:id="rId18"/>
    <p:sldId id="291" r:id="rId19"/>
    <p:sldId id="272" r:id="rId20"/>
    <p:sldId id="287" r:id="rId21"/>
    <p:sldId id="273" r:id="rId22"/>
    <p:sldId id="260" r:id="rId23"/>
    <p:sldId id="274" r:id="rId24"/>
    <p:sldId id="275" r:id="rId25"/>
    <p:sldId id="276" r:id="rId26"/>
    <p:sldId id="278" r:id="rId27"/>
    <p:sldId id="261" r:id="rId28"/>
    <p:sldId id="277" r:id="rId29"/>
    <p:sldId id="288" r:id="rId30"/>
    <p:sldId id="293" r:id="rId31"/>
    <p:sldId id="29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62C8E0-34DD-4C8B-A451-C01AD943CDBD}"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62C8E0-34DD-4C8B-A451-C01AD943CDBD}"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62C8E0-34DD-4C8B-A451-C01AD943CDBD}"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62C8E0-34DD-4C8B-A451-C01AD943CDBD}"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2C8E0-34DD-4C8B-A451-C01AD943CDBD}"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62C8E0-34DD-4C8B-A451-C01AD943CDBD}"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62C8E0-34DD-4C8B-A451-C01AD943CDBD}"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62C8E0-34DD-4C8B-A451-C01AD943CDBD}"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2C8E0-34DD-4C8B-A451-C01AD943CDBD}"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2C8E0-34DD-4C8B-A451-C01AD943CDBD}"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2C8E0-34DD-4C8B-A451-C01AD943CDBD}"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54E8-3696-4174-A645-12E67E7841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2C8E0-34DD-4C8B-A451-C01AD943CDBD}" type="datetimeFigureOut">
              <a:rPr lang="en-US" smtClean="0"/>
              <a:pPr/>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154E8-3696-4174-A645-12E67E7841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bitcoin.it/wiki/Script"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itcoin/bips/blob/master/bip-0141.mediawik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itcoin/bips/blob/master/bip-0113.mediawiki" TargetMode="External"/><Relationship Id="rId2" Type="http://schemas.openxmlformats.org/officeDocument/2006/relationships/hyperlink" Target="https://github.com/bitcoin/bips/blob/master/bip-0112.mediawik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itcoin.org/en/full-nod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lockchain.com/explorer" TargetMode="External"/><Relationship Id="rId2" Type="http://schemas.openxmlformats.org/officeDocument/2006/relationships/hyperlink" Target="https://btc.com/" TargetMode="External"/><Relationship Id="rId1" Type="http://schemas.openxmlformats.org/officeDocument/2006/relationships/slideLayout" Target="../slideLayouts/slideLayout2.xml"/><Relationship Id="rId4" Type="http://schemas.openxmlformats.org/officeDocument/2006/relationships/hyperlink" Target="https://live.blockcypher.com/bt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Transactions, Network and Nodes</a:t>
            </a:r>
          </a:p>
        </p:txBody>
      </p:sp>
      <p:sp>
        <p:nvSpPr>
          <p:cNvPr id="3" name="Subtitle 2"/>
          <p:cNvSpPr>
            <a:spLocks noGrp="1"/>
          </p:cNvSpPr>
          <p:nvPr>
            <p:ph type="subTitle" idx="1"/>
          </p:nvPr>
        </p:nvSpPr>
        <p:spPr/>
        <p:txBody>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P2PKH Transactions</a:t>
            </a:r>
          </a:p>
        </p:txBody>
      </p:sp>
      <p:sp>
        <p:nvSpPr>
          <p:cNvPr id="3" name="Content Placeholder 2"/>
          <p:cNvSpPr>
            <a:spLocks noGrp="1"/>
          </p:cNvSpPr>
          <p:nvPr>
            <p:ph idx="1"/>
          </p:nvPr>
        </p:nvSpPr>
        <p:spPr>
          <a:xfrm>
            <a:off x="457200" y="1600200"/>
            <a:ext cx="8382000" cy="4525963"/>
          </a:xfrm>
        </p:spPr>
        <p:txBody>
          <a:bodyPr>
            <a:normAutofit lnSpcReduction="10000"/>
          </a:bodyPr>
          <a:lstStyle/>
          <a:p>
            <a:pPr>
              <a:buNone/>
            </a:pPr>
            <a:r>
              <a:rPr lang="en-US" sz="2000" dirty="0"/>
              <a:t>In a P2PKH transaction, the “recipient” is actually a public key script of the following form</a:t>
            </a:r>
          </a:p>
          <a:p>
            <a:r>
              <a:rPr lang="en-US" sz="1600" dirty="0"/>
              <a:t>OP_DUP		//duplicates whatever is on top of the stack</a:t>
            </a:r>
          </a:p>
          <a:p>
            <a:r>
              <a:rPr lang="en-US" sz="1600" dirty="0"/>
              <a:t>OP_HASH160		//pops the top value and pushes its hash</a:t>
            </a:r>
          </a:p>
          <a:p>
            <a:r>
              <a:rPr lang="en-US" sz="1600" dirty="0"/>
              <a:t>public key hash		//pushes the public key hash (from the address)</a:t>
            </a:r>
          </a:p>
          <a:p>
            <a:r>
              <a:rPr lang="en-US" sz="1600" dirty="0"/>
              <a:t>OP_EQUALVERIFY		//pops the top two values and verifies that they are equal</a:t>
            </a:r>
          </a:p>
          <a:p>
            <a:r>
              <a:rPr lang="en-US" sz="1600" dirty="0"/>
              <a:t>OP_CHECKSIG		//pops a key, then pops a signature and validates the transaction</a:t>
            </a:r>
          </a:p>
          <a:p>
            <a:endParaRPr lang="en-US" sz="1600" dirty="0"/>
          </a:p>
          <a:p>
            <a:pPr>
              <a:buNone/>
            </a:pPr>
            <a:r>
              <a:rPr lang="en-US" sz="2000" dirty="0"/>
              <a:t>The redeem script to spend the coins must contain the following</a:t>
            </a:r>
          </a:p>
          <a:p>
            <a:pPr>
              <a:buFontTx/>
              <a:buChar char="-"/>
            </a:pPr>
            <a:r>
              <a:rPr lang="en-US" sz="1600" dirty="0"/>
              <a:t>transaction signature	//pushes the signature</a:t>
            </a:r>
          </a:p>
          <a:p>
            <a:pPr>
              <a:buFontTx/>
              <a:buChar char="-"/>
            </a:pPr>
            <a:r>
              <a:rPr lang="en-US" sz="1600" dirty="0"/>
              <a:t>public key		//pushes the public key</a:t>
            </a:r>
          </a:p>
          <a:p>
            <a:pPr>
              <a:buFontTx/>
              <a:buChar char="-"/>
            </a:pPr>
            <a:endParaRPr lang="en-US" sz="1600" dirty="0"/>
          </a:p>
          <a:p>
            <a:pPr>
              <a:buNone/>
            </a:pPr>
            <a:r>
              <a:rPr lang="en-US" sz="2000" dirty="0"/>
              <a:t>To verify spending the coins, the former is appended to the latter and the combined script is run.</a:t>
            </a:r>
          </a:p>
          <a:p>
            <a:pPr>
              <a:buNone/>
            </a:pPr>
            <a:r>
              <a:rPr lang="en-US" sz="2000" dirty="0"/>
              <a:t>If it runs without error, the transaction signature is valid.</a:t>
            </a:r>
          </a:p>
          <a:p>
            <a:pPr>
              <a:buNone/>
            </a:pPr>
            <a:endParaRPr lang="en-US" sz="1600" dirty="0"/>
          </a:p>
          <a:p>
            <a:pPr>
              <a:buNone/>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P2PKH Script</a:t>
            </a: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800" b="1" dirty="0"/>
              <a:t>Pay-to-</a:t>
            </a:r>
            <a:r>
              <a:rPr lang="en-US" sz="1800" b="1" dirty="0" err="1"/>
              <a:t>PubKeyHash</a:t>
            </a:r>
            <a:r>
              <a:rPr lang="en-US" sz="1800" b="1" dirty="0"/>
              <a:t>	</a:t>
            </a:r>
            <a:r>
              <a:rPr lang="en-US" sz="1800" dirty="0"/>
              <a:t>(the vast majority of transactions are P2PKH)</a:t>
            </a:r>
          </a:p>
          <a:p>
            <a:r>
              <a:rPr lang="en-US" sz="1800" dirty="0"/>
              <a:t>Output script: OP_DUP OP_HASH160 &lt;</a:t>
            </a:r>
            <a:r>
              <a:rPr lang="en-US" sz="1800" dirty="0" err="1"/>
              <a:t>pubKeyHash</a:t>
            </a:r>
            <a:r>
              <a:rPr lang="en-US" sz="1800" dirty="0"/>
              <a:t>&gt; OP_EQUALVERIFY OP_CHECKSIG </a:t>
            </a:r>
          </a:p>
          <a:p>
            <a:r>
              <a:rPr lang="en-US" sz="1800" dirty="0"/>
              <a:t>Required Input </a:t>
            </a:r>
            <a:r>
              <a:rPr lang="en-US" sz="1800" dirty="0" err="1"/>
              <a:t>scriptSig</a:t>
            </a:r>
            <a:r>
              <a:rPr lang="en-US" sz="1800" dirty="0"/>
              <a:t>: &lt;sig&gt; &lt;</a:t>
            </a:r>
            <a:r>
              <a:rPr lang="en-US" sz="1800" dirty="0" err="1"/>
              <a:t>pubKey</a:t>
            </a:r>
            <a:r>
              <a:rPr lang="en-US" sz="1800" dirty="0"/>
              <a:t>&gt;</a:t>
            </a:r>
          </a:p>
          <a:p>
            <a:r>
              <a:rPr lang="en-US" sz="1800" dirty="0"/>
              <a:t>To spend coins that have been sent to a Bitcoin address, the recipient provides both the signature and the public key. The script verifies that the provided public key does hash to the hash in </a:t>
            </a:r>
            <a:r>
              <a:rPr lang="en-US" sz="1800" dirty="0" err="1"/>
              <a:t>scriptPubKey</a:t>
            </a:r>
            <a:r>
              <a:rPr lang="en-US" sz="1800" dirty="0"/>
              <a:t>, and then it also checks the signature against the public key.</a:t>
            </a:r>
          </a:p>
          <a:p>
            <a:endParaRPr lang="en-US" dirty="0"/>
          </a:p>
        </p:txBody>
      </p:sp>
      <p:pic>
        <p:nvPicPr>
          <p:cNvPr id="4" name="Picture 3" descr="BitcoinP2PKscript.JPG"/>
          <p:cNvPicPr>
            <a:picLocks noChangeAspect="1"/>
          </p:cNvPicPr>
          <p:nvPr/>
        </p:nvPicPr>
        <p:blipFill>
          <a:blip r:embed="rId2" cstate="print"/>
          <a:stretch>
            <a:fillRect/>
          </a:stretch>
        </p:blipFill>
        <p:spPr>
          <a:xfrm>
            <a:off x="228600" y="3657600"/>
            <a:ext cx="8686800" cy="2819400"/>
          </a:xfrm>
          <a:prstGeom prst="rect">
            <a:avLst/>
          </a:prstGeom>
        </p:spPr>
      </p:pic>
      <p:sp>
        <p:nvSpPr>
          <p:cNvPr id="5" name="TextBox 4"/>
          <p:cNvSpPr txBox="1"/>
          <p:nvPr/>
        </p:nvSpPr>
        <p:spPr>
          <a:xfrm>
            <a:off x="838200" y="6477000"/>
            <a:ext cx="2397451" cy="369332"/>
          </a:xfrm>
          <a:prstGeom prst="rect">
            <a:avLst/>
          </a:prstGeom>
          <a:noFill/>
        </p:spPr>
        <p:txBody>
          <a:bodyPr wrap="none" rtlCol="0">
            <a:spAutoFit/>
          </a:bodyPr>
          <a:lstStyle/>
          <a:p>
            <a:r>
              <a:rPr lang="en-US" dirty="0">
                <a:hlinkClick r:id="rId3"/>
              </a:rPr>
              <a:t>en.bitcoin.it/wiki/Script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Bitcoin Transactions</a:t>
            </a:r>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sz="2000" dirty="0"/>
              <a:t>Other common types of transactions are </a:t>
            </a:r>
            <a:r>
              <a:rPr lang="en-US" sz="2000" dirty="0" err="1"/>
              <a:t>Multisig</a:t>
            </a:r>
            <a:r>
              <a:rPr lang="en-US" sz="2000" dirty="0"/>
              <a:t> (P2MS) and P2SH (Pay to Script Hash)</a:t>
            </a:r>
          </a:p>
          <a:p>
            <a:pPr>
              <a:buNone/>
            </a:pPr>
            <a:r>
              <a:rPr lang="en-US" sz="2000" i="1" dirty="0"/>
              <a:t>(and recently “</a:t>
            </a:r>
            <a:r>
              <a:rPr lang="en-US" sz="2000" i="1" dirty="0" err="1"/>
              <a:t>segwit</a:t>
            </a:r>
            <a:r>
              <a:rPr lang="en-US" sz="2000" i="1" dirty="0"/>
              <a:t>” transaction versions* – more on that later)</a:t>
            </a:r>
          </a:p>
          <a:p>
            <a:endParaRPr lang="en-US" sz="2000" dirty="0"/>
          </a:p>
          <a:p>
            <a:pPr>
              <a:buNone/>
            </a:pPr>
            <a:r>
              <a:rPr lang="en-US" sz="2000" dirty="0"/>
              <a:t>A </a:t>
            </a:r>
            <a:r>
              <a:rPr lang="en-US" sz="2000" dirty="0" err="1"/>
              <a:t>multisig</a:t>
            </a:r>
            <a:r>
              <a:rPr lang="en-US" sz="2000" dirty="0"/>
              <a:t> transaction is one in which multiple signatures (m of n) are required.</a:t>
            </a:r>
          </a:p>
          <a:p>
            <a:pPr>
              <a:buFontTx/>
              <a:buChar char="-"/>
            </a:pPr>
            <a:r>
              <a:rPr lang="en-US" sz="2000" dirty="0"/>
              <a:t>The public key script (address) specifies how many signatures are required (m), the list of public keys that are potential signatories (n public keys), and the check </a:t>
            </a:r>
            <a:r>
              <a:rPr lang="en-US" sz="2000" dirty="0" err="1"/>
              <a:t>multisig</a:t>
            </a:r>
            <a:r>
              <a:rPr lang="en-US" sz="2000" dirty="0"/>
              <a:t> command.</a:t>
            </a:r>
          </a:p>
          <a:p>
            <a:pPr>
              <a:buFontTx/>
              <a:buChar char="-"/>
            </a:pPr>
            <a:endParaRPr lang="en-US" sz="2000" dirty="0"/>
          </a:p>
          <a:p>
            <a:pPr>
              <a:buFontTx/>
              <a:buChar char="-"/>
            </a:pPr>
            <a:r>
              <a:rPr lang="en-US" sz="2000" dirty="0"/>
              <a:t>There is a limitation on the maximum number of potential signatories which depends on the key lengths (compressed or uncompressed) and type of transaction (P2SH or not), but in any case the max is no more than 15, and more commonly 3 (unless P2SH).</a:t>
            </a:r>
          </a:p>
          <a:p>
            <a:pPr>
              <a:buFontTx/>
              <a:buChar char="-"/>
            </a:pPr>
            <a:endParaRPr lang="en-US" sz="1600" dirty="0"/>
          </a:p>
          <a:p>
            <a:endParaRPr lang="en-US" sz="1600" dirty="0"/>
          </a:p>
        </p:txBody>
      </p:sp>
      <p:sp>
        <p:nvSpPr>
          <p:cNvPr id="4" name="TextBox 3">
            <a:extLst>
              <a:ext uri="{FF2B5EF4-FFF2-40B4-BE49-F238E27FC236}">
                <a16:creationId xmlns:a16="http://schemas.microsoft.com/office/drawing/2014/main" id="{02CC3020-75E6-4043-A546-B526DE2434D3}"/>
              </a:ext>
            </a:extLst>
          </p:cNvPr>
          <p:cNvSpPr txBox="1"/>
          <p:nvPr/>
        </p:nvSpPr>
        <p:spPr>
          <a:xfrm>
            <a:off x="609600" y="6308725"/>
            <a:ext cx="6480300" cy="369332"/>
          </a:xfrm>
          <a:prstGeom prst="rect">
            <a:avLst/>
          </a:prstGeom>
          <a:noFill/>
        </p:spPr>
        <p:txBody>
          <a:bodyPr wrap="none" rtlCol="0">
            <a:spAutoFit/>
          </a:bodyPr>
          <a:lstStyle/>
          <a:p>
            <a:r>
              <a:rPr lang="en-US" dirty="0"/>
              <a:t>*</a:t>
            </a:r>
            <a:r>
              <a:rPr lang="en-US" dirty="0">
                <a:hlinkClick r:id="rId2"/>
              </a:rPr>
              <a:t>https://github.com/bitcoin/bips/blob/master/bip-0141.mediawiki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Multisig</a:t>
            </a:r>
            <a:r>
              <a:rPr lang="en-US" dirty="0"/>
              <a:t> Scripts</a:t>
            </a:r>
          </a:p>
        </p:txBody>
      </p:sp>
      <p:sp>
        <p:nvSpPr>
          <p:cNvPr id="3" name="Content Placeholder 2"/>
          <p:cNvSpPr>
            <a:spLocks noGrp="1"/>
          </p:cNvSpPr>
          <p:nvPr>
            <p:ph idx="1"/>
          </p:nvPr>
        </p:nvSpPr>
        <p:spPr>
          <a:xfrm>
            <a:off x="457200" y="1600200"/>
            <a:ext cx="8458200" cy="4525963"/>
          </a:xfrm>
        </p:spPr>
        <p:txBody>
          <a:bodyPr>
            <a:normAutofit/>
          </a:bodyPr>
          <a:lstStyle/>
          <a:p>
            <a:pPr>
              <a:buFontTx/>
              <a:buChar char="-"/>
            </a:pPr>
            <a:r>
              <a:rPr lang="en-US" sz="1800" dirty="0"/>
              <a:t>The public key script is:</a:t>
            </a:r>
          </a:p>
          <a:p>
            <a:pPr lvl="1">
              <a:buFontTx/>
              <a:buChar char="-"/>
            </a:pPr>
            <a:r>
              <a:rPr lang="en-US" sz="1800" dirty="0"/>
              <a:t> m {public keys} n OP_CHECKMULTISIG</a:t>
            </a:r>
          </a:p>
          <a:p>
            <a:pPr>
              <a:buFontTx/>
              <a:buChar char="-"/>
            </a:pPr>
            <a:endParaRPr lang="en-US" sz="1800" dirty="0"/>
          </a:p>
          <a:p>
            <a:pPr>
              <a:buFontTx/>
              <a:buChar char="-"/>
            </a:pPr>
            <a:r>
              <a:rPr lang="en-US" sz="1800" dirty="0"/>
              <a:t>The redeem script to spend it would be:</a:t>
            </a:r>
          </a:p>
          <a:p>
            <a:pPr lvl="1">
              <a:buFontTx/>
              <a:buChar char="-"/>
            </a:pPr>
            <a:r>
              <a:rPr lang="en-US" sz="1800" dirty="0"/>
              <a:t> OP_0 {signatures}</a:t>
            </a:r>
          </a:p>
          <a:p>
            <a:pPr>
              <a:buFontTx/>
              <a:buChar char="-"/>
            </a:pPr>
            <a:endParaRPr lang="en-US" sz="1800" dirty="0"/>
          </a:p>
          <a:p>
            <a:pPr>
              <a:buFontTx/>
              <a:buChar char="-"/>
            </a:pPr>
            <a:r>
              <a:rPr lang="en-US" sz="1800" dirty="0"/>
              <a:t>When they are concatenated, all of the values are pushed onto the stack (so OP_0 is at the bottom and the n before the OP_CHECKMULTISIG is at the top) then the check is done</a:t>
            </a:r>
          </a:p>
          <a:p>
            <a:pPr lvl="1">
              <a:buFontTx/>
              <a:buChar char="-"/>
            </a:pPr>
            <a:r>
              <a:rPr lang="en-US" sz="1800" dirty="0"/>
              <a:t>It pops n: how many public keys there are, then pops that many keys, then pops how many are required, then pops that many signatures</a:t>
            </a:r>
          </a:p>
          <a:p>
            <a:pPr lvl="1">
              <a:buFontTx/>
              <a:buChar char="-"/>
            </a:pPr>
            <a:r>
              <a:rPr lang="en-US" sz="1800" dirty="0"/>
              <a:t>A 0 byte is required at the end, which is what OP_0 is</a:t>
            </a:r>
          </a:p>
          <a:p>
            <a:pPr lvl="1">
              <a:buFontTx/>
              <a:buChar char="-"/>
            </a:pPr>
            <a:r>
              <a:rPr lang="en-US" sz="1800" dirty="0"/>
              <a:t>For each signature it will then iterate through the public keys to look for a match</a:t>
            </a:r>
          </a:p>
          <a:p>
            <a:pPr lvl="1">
              <a:buFontTx/>
              <a:buChar char="-"/>
            </a:pPr>
            <a:r>
              <a:rPr lang="en-US" sz="1800" dirty="0"/>
              <a:t>If there are sufficient valid signatures, the transaction validates</a:t>
            </a:r>
          </a:p>
          <a:p>
            <a:pPr>
              <a:buFontTx/>
              <a:buChar char="-"/>
            </a:pPr>
            <a:endParaRPr lang="en-US" sz="1600" dirty="0"/>
          </a:p>
          <a:p>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Multisig</a:t>
            </a:r>
            <a:r>
              <a:rPr lang="en-US" dirty="0"/>
              <a:t> Usages</a:t>
            </a:r>
          </a:p>
        </p:txBody>
      </p:sp>
      <p:sp>
        <p:nvSpPr>
          <p:cNvPr id="3" name="Content Placeholder 2"/>
          <p:cNvSpPr>
            <a:spLocks noGrp="1"/>
          </p:cNvSpPr>
          <p:nvPr>
            <p:ph idx="1"/>
          </p:nvPr>
        </p:nvSpPr>
        <p:spPr/>
        <p:txBody>
          <a:bodyPr>
            <a:normAutofit/>
          </a:bodyPr>
          <a:lstStyle/>
          <a:p>
            <a:r>
              <a:rPr lang="en-US" sz="2000" dirty="0" err="1"/>
              <a:t>Multisig</a:t>
            </a:r>
            <a:r>
              <a:rPr lang="en-US" sz="2000" dirty="0"/>
              <a:t> transactions can serve many purposes, the most common of which are</a:t>
            </a:r>
          </a:p>
          <a:p>
            <a:pPr lvl="1"/>
            <a:r>
              <a:rPr lang="en-US" sz="2000" dirty="0"/>
              <a:t>A business account with multiple partners, where all or a majority are required to sign off on spending</a:t>
            </a:r>
          </a:p>
          <a:p>
            <a:pPr lvl="1"/>
            <a:r>
              <a:rPr lang="en-US" sz="2000" dirty="0"/>
              <a:t>Additional security, where another signature has to come from either another person or another device</a:t>
            </a:r>
          </a:p>
          <a:p>
            <a:endParaRPr lang="en-US" sz="2000" dirty="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Multisig</a:t>
            </a:r>
            <a:r>
              <a:rPr lang="en-US" dirty="0"/>
              <a:t> Drawbacks</a:t>
            </a:r>
          </a:p>
        </p:txBody>
      </p:sp>
      <p:sp>
        <p:nvSpPr>
          <p:cNvPr id="3" name="Content Placeholder 2"/>
          <p:cNvSpPr>
            <a:spLocks noGrp="1"/>
          </p:cNvSpPr>
          <p:nvPr>
            <p:ph idx="1"/>
          </p:nvPr>
        </p:nvSpPr>
        <p:spPr/>
        <p:txBody>
          <a:bodyPr>
            <a:normAutofit/>
          </a:bodyPr>
          <a:lstStyle/>
          <a:p>
            <a:r>
              <a:rPr lang="en-US" sz="2000" dirty="0"/>
              <a:t>But a </a:t>
            </a:r>
            <a:r>
              <a:rPr lang="en-US" sz="2000" dirty="0" err="1"/>
              <a:t>multisig</a:t>
            </a:r>
            <a:r>
              <a:rPr lang="en-US" sz="2000" dirty="0"/>
              <a:t> transaction has a number of disadvantages;</a:t>
            </a:r>
          </a:p>
          <a:p>
            <a:pPr lvl="1"/>
            <a:r>
              <a:rPr lang="en-US" sz="2000" dirty="0"/>
              <a:t> It contains a lengthy payment script that may have to be sent to numerous partners (effectively like sending an address for payment)</a:t>
            </a:r>
          </a:p>
          <a:p>
            <a:pPr lvl="1"/>
            <a:r>
              <a:rPr lang="en-US" sz="2000" dirty="0"/>
              <a:t>That lengthy script must be stored in the UTXO until spent</a:t>
            </a:r>
          </a:p>
          <a:p>
            <a:pPr lvl="1"/>
            <a:r>
              <a:rPr lang="en-US" sz="2000" dirty="0"/>
              <a:t>The public keys are part of the script (rather than their hashes)</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P2SH Transactions</a:t>
            </a:r>
          </a:p>
        </p:txBody>
      </p:sp>
      <p:sp>
        <p:nvSpPr>
          <p:cNvPr id="3" name="Content Placeholder 2"/>
          <p:cNvSpPr>
            <a:spLocks noGrp="1"/>
          </p:cNvSpPr>
          <p:nvPr>
            <p:ph idx="1"/>
          </p:nvPr>
        </p:nvSpPr>
        <p:spPr/>
        <p:txBody>
          <a:bodyPr>
            <a:normAutofit fontScale="85000" lnSpcReduction="10000"/>
          </a:bodyPr>
          <a:lstStyle/>
          <a:p>
            <a:pPr>
              <a:buNone/>
            </a:pPr>
            <a:r>
              <a:rPr lang="en-US" sz="2000" dirty="0"/>
              <a:t>P2SH is Pay to Script Hash.  The output script contains only</a:t>
            </a:r>
          </a:p>
          <a:p>
            <a:r>
              <a:rPr lang="en-US" sz="2000" dirty="0"/>
              <a:t>OP_HASH160</a:t>
            </a:r>
          </a:p>
          <a:p>
            <a:r>
              <a:rPr lang="en-US" sz="2000" dirty="0"/>
              <a:t>A hashed value</a:t>
            </a:r>
          </a:p>
          <a:p>
            <a:r>
              <a:rPr lang="en-US" sz="2000" dirty="0"/>
              <a:t>OP_EQUALVERIFY</a:t>
            </a:r>
          </a:p>
          <a:p>
            <a:pPr>
              <a:buNone/>
            </a:pPr>
            <a:endParaRPr lang="en-US" sz="2000" dirty="0"/>
          </a:p>
          <a:p>
            <a:pPr>
              <a:buNone/>
            </a:pPr>
            <a:r>
              <a:rPr lang="en-US" sz="2000" dirty="0"/>
              <a:t>The redeem script must contain the serialized script as the top value on the stack.  If other parameters are required by that script they should precede the script so they’ll be pushed on the stack first</a:t>
            </a:r>
          </a:p>
          <a:p>
            <a:r>
              <a:rPr lang="en-US" sz="2000" dirty="0"/>
              <a:t>{ …&lt;sig(s)&gt;… } &lt;serialized script&gt;</a:t>
            </a:r>
          </a:p>
          <a:p>
            <a:pPr>
              <a:buNone/>
            </a:pPr>
            <a:endParaRPr lang="en-US" sz="2000" dirty="0"/>
          </a:p>
          <a:p>
            <a:pPr>
              <a:buNone/>
            </a:pPr>
            <a:r>
              <a:rPr lang="en-US" sz="2000" dirty="0"/>
              <a:t>To validate;</a:t>
            </a:r>
          </a:p>
          <a:p>
            <a:r>
              <a:rPr lang="en-US" sz="2000" dirty="0"/>
              <a:t>The signatures and  serialized script are pushed onto the stack</a:t>
            </a:r>
          </a:p>
          <a:p>
            <a:r>
              <a:rPr lang="en-US" sz="2000" dirty="0"/>
              <a:t>The serialized script is hashed and compared to the output script’s hashed value</a:t>
            </a:r>
          </a:p>
          <a:p>
            <a:r>
              <a:rPr lang="en-US" sz="2000" dirty="0"/>
              <a:t>If they match, the script itself is verified (must be a valid script, not P2SH) </a:t>
            </a:r>
          </a:p>
          <a:p>
            <a:r>
              <a:rPr lang="en-US" sz="2000" dirty="0"/>
              <a:t>The script is pushed onto the stack and executed, using any signatures as necessary</a:t>
            </a:r>
          </a:p>
          <a:p>
            <a:r>
              <a:rPr lang="en-US" sz="2000" dirty="0"/>
              <a:t>As usual, if it returns true the transaction is valid</a:t>
            </a:r>
          </a:p>
          <a:p>
            <a:endParaRPr lang="en-US" sz="2000" dirty="0"/>
          </a:p>
          <a:p>
            <a:pPr>
              <a:buNone/>
            </a:pPr>
            <a:endParaRPr lang="en-US" sz="2000" dirty="0"/>
          </a:p>
          <a:p>
            <a:pPr>
              <a:buNone/>
            </a:pPr>
            <a:endParaRPr lang="en-US" sz="2000" dirty="0"/>
          </a:p>
          <a:p>
            <a:pPr>
              <a:buNone/>
            </a:pPr>
            <a:endParaRPr lang="en-US" sz="2000" dirty="0"/>
          </a:p>
          <a:p>
            <a:pPr>
              <a:buNone/>
            </a:pPr>
            <a:endParaRPr lang="en-US" sz="1600" dirty="0"/>
          </a:p>
          <a:p>
            <a:pPr>
              <a:buNone/>
            </a:pP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P2SH Transactions</a:t>
            </a:r>
          </a:p>
        </p:txBody>
      </p:sp>
      <p:sp>
        <p:nvSpPr>
          <p:cNvPr id="3" name="Content Placeholder 2"/>
          <p:cNvSpPr>
            <a:spLocks noGrp="1"/>
          </p:cNvSpPr>
          <p:nvPr>
            <p:ph idx="1"/>
          </p:nvPr>
        </p:nvSpPr>
        <p:spPr/>
        <p:txBody>
          <a:bodyPr>
            <a:normAutofit/>
          </a:bodyPr>
          <a:lstStyle/>
          <a:p>
            <a:pPr>
              <a:buNone/>
            </a:pPr>
            <a:r>
              <a:rPr lang="en-US" sz="2000" dirty="0"/>
              <a:t>Theoretically any script could be hashed in a P2SH transaction </a:t>
            </a:r>
          </a:p>
          <a:p>
            <a:pPr>
              <a:buNone/>
            </a:pPr>
            <a:r>
              <a:rPr lang="en-US" sz="2000" dirty="0"/>
              <a:t>But there are script element and transaction size limitations</a:t>
            </a:r>
          </a:p>
          <a:p>
            <a:pPr>
              <a:buNone/>
            </a:pPr>
            <a:r>
              <a:rPr lang="en-US" sz="2000" dirty="0"/>
              <a:t>And in practice, most Bitcoin nodes use a white-list of valid transaction script formats.  So while any non-standard script could be hashed to a valid P2SH transaction, it likely could never be redeemed.</a:t>
            </a:r>
          </a:p>
          <a:p>
            <a:pPr>
              <a:buNone/>
            </a:pPr>
            <a:endParaRPr lang="en-US" sz="2000" dirty="0"/>
          </a:p>
          <a:p>
            <a:pPr>
              <a:buNone/>
            </a:pPr>
            <a:r>
              <a:rPr lang="en-US" sz="2000" dirty="0"/>
              <a:t>Multi-sig of course is a valid script format, and most Multi-sig transactions now are sent as P2SH transactions, with the hash of the multi-sig script in the P2SH transactions</a:t>
            </a:r>
          </a:p>
          <a:p>
            <a:pPr>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P2SH Benefits</a:t>
            </a:r>
          </a:p>
        </p:txBody>
      </p:sp>
      <p:sp>
        <p:nvSpPr>
          <p:cNvPr id="3" name="Content Placeholder 2"/>
          <p:cNvSpPr>
            <a:spLocks noGrp="1"/>
          </p:cNvSpPr>
          <p:nvPr>
            <p:ph idx="1"/>
          </p:nvPr>
        </p:nvSpPr>
        <p:spPr/>
        <p:txBody>
          <a:bodyPr>
            <a:normAutofit/>
          </a:bodyPr>
          <a:lstStyle/>
          <a:p>
            <a:pPr>
              <a:buNone/>
            </a:pPr>
            <a:r>
              <a:rPr lang="en-US" sz="2000" dirty="0"/>
              <a:t>P2SH has a number of benefits, particularly when the script is a </a:t>
            </a:r>
            <a:r>
              <a:rPr lang="en-US" sz="2000" dirty="0" err="1"/>
              <a:t>multisig</a:t>
            </a:r>
            <a:r>
              <a:rPr lang="en-US" sz="2000" dirty="0"/>
              <a:t> script</a:t>
            </a:r>
          </a:p>
          <a:p>
            <a:pPr>
              <a:buFontTx/>
              <a:buChar char="-"/>
            </a:pPr>
            <a:r>
              <a:rPr lang="en-US" sz="2000" dirty="0"/>
              <a:t>The original transaction size is reduced</a:t>
            </a:r>
          </a:p>
          <a:p>
            <a:pPr>
              <a:buFontTx/>
              <a:buChar char="-"/>
            </a:pPr>
            <a:r>
              <a:rPr lang="en-US" sz="2000" dirty="0"/>
              <a:t>The size of the script holding the coins in the UTXO is reduced</a:t>
            </a:r>
          </a:p>
          <a:p>
            <a:pPr>
              <a:buFontTx/>
              <a:buChar char="-"/>
            </a:pPr>
            <a:r>
              <a:rPr lang="en-US" sz="2000" dirty="0"/>
              <a:t>It provides a much simpler receiving address than a </a:t>
            </a:r>
            <a:r>
              <a:rPr lang="en-US" sz="2000" dirty="0" err="1"/>
              <a:t>multisig</a:t>
            </a:r>
            <a:r>
              <a:rPr lang="en-US" sz="2000" dirty="0"/>
              <a:t> script</a:t>
            </a:r>
          </a:p>
          <a:p>
            <a:pPr>
              <a:buFontTx/>
              <a:buChar char="-"/>
            </a:pPr>
            <a:r>
              <a:rPr lang="en-US" sz="2000" dirty="0"/>
              <a:t>In general it provides additional privacy in not displaying the actual script</a:t>
            </a:r>
          </a:p>
          <a:p>
            <a:pPr>
              <a:buFontTx/>
              <a:buChar char="-"/>
            </a:pPr>
            <a:r>
              <a:rPr lang="en-US" sz="2000" dirty="0"/>
              <a:t>In particular it does not display public keys as is done in a </a:t>
            </a:r>
            <a:r>
              <a:rPr lang="en-US" sz="2000" dirty="0" err="1"/>
              <a:t>multisig</a:t>
            </a:r>
            <a:r>
              <a:rPr lang="en-US" sz="2000" dirty="0"/>
              <a:t> script</a:t>
            </a:r>
          </a:p>
          <a:p>
            <a:pPr>
              <a:buFontTx/>
              <a:buChar char="-"/>
            </a:pPr>
            <a:endParaRPr lang="en-US" sz="2000" dirty="0"/>
          </a:p>
          <a:p>
            <a:pPr>
              <a:buNone/>
            </a:pPr>
            <a:endParaRPr lang="en-US" sz="1600" dirty="0"/>
          </a:p>
          <a:p>
            <a:pPr>
              <a:buNone/>
            </a:pP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Locks</a:t>
            </a:r>
          </a:p>
        </p:txBody>
      </p:sp>
      <p:sp>
        <p:nvSpPr>
          <p:cNvPr id="3" name="Content Placeholder 2"/>
          <p:cNvSpPr>
            <a:spLocks noGrp="1"/>
          </p:cNvSpPr>
          <p:nvPr>
            <p:ph idx="1"/>
          </p:nvPr>
        </p:nvSpPr>
        <p:spPr/>
        <p:txBody>
          <a:bodyPr>
            <a:normAutofit/>
          </a:bodyPr>
          <a:lstStyle/>
          <a:p>
            <a:pPr>
              <a:buFontTx/>
              <a:buChar char="-"/>
            </a:pPr>
            <a:r>
              <a:rPr lang="en-US" sz="2000" dirty="0"/>
              <a:t>Each transaction has an optional </a:t>
            </a:r>
            <a:r>
              <a:rPr lang="en-US" sz="2000" dirty="0" err="1"/>
              <a:t>nLocktime</a:t>
            </a:r>
            <a:r>
              <a:rPr lang="en-US" sz="2000" dirty="0"/>
              <a:t> (“</a:t>
            </a:r>
            <a:r>
              <a:rPr lang="en-US" sz="2000" dirty="0" err="1"/>
              <a:t>lock_time</a:t>
            </a:r>
            <a:r>
              <a:rPr lang="en-US" sz="2000" dirty="0"/>
              <a:t>”) parameter that indicates how soon the transaction can be included in the blockchain.  That parameter can be either a block number or a Unix Epoch timestamp.</a:t>
            </a:r>
          </a:p>
          <a:p>
            <a:pPr>
              <a:buFontTx/>
              <a:buChar char="-"/>
            </a:pPr>
            <a:endParaRPr lang="en-US" sz="2000" dirty="0"/>
          </a:p>
          <a:p>
            <a:pPr>
              <a:buFontTx/>
              <a:buChar char="-"/>
            </a:pPr>
            <a:r>
              <a:rPr lang="en-US" sz="2000" dirty="0"/>
              <a:t>In addition, there is a OP_CHECKLOCKTIMEVERIFY script function that can be applied on an output level.  It takes a single supplied parameter (similar to the </a:t>
            </a:r>
            <a:r>
              <a:rPr lang="en-US" sz="2000" dirty="0" err="1"/>
              <a:t>nLocktime</a:t>
            </a:r>
            <a:r>
              <a:rPr lang="en-US" sz="2000" dirty="0"/>
              <a:t> value), and verifies that the spending transaction’s </a:t>
            </a:r>
            <a:r>
              <a:rPr lang="en-US" sz="2000" dirty="0" err="1"/>
              <a:t>nLocktime</a:t>
            </a:r>
            <a:r>
              <a:rPr lang="en-US" sz="2000" dirty="0"/>
              <a:t> is greater than that. (added December 2015)</a:t>
            </a:r>
          </a:p>
          <a:p>
            <a:pPr>
              <a:buFontTx/>
              <a:buChar char="-"/>
            </a:pPr>
            <a:endParaRPr lang="en-US" sz="18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normAutofit fontScale="92500" lnSpcReduction="10000"/>
          </a:bodyPr>
          <a:lstStyle/>
          <a:p>
            <a:r>
              <a:rPr lang="en-US" sz="2200" dirty="0"/>
              <a:t>Bitcoin transactions include the following data:</a:t>
            </a:r>
          </a:p>
          <a:p>
            <a:pPr lvl="1"/>
            <a:r>
              <a:rPr lang="en-US" sz="2200" dirty="0"/>
              <a:t>Version</a:t>
            </a:r>
          </a:p>
          <a:p>
            <a:pPr lvl="1"/>
            <a:r>
              <a:rPr lang="en-US" sz="2200" dirty="0"/>
              <a:t>Number of inputs</a:t>
            </a:r>
          </a:p>
          <a:p>
            <a:pPr lvl="1"/>
            <a:r>
              <a:rPr lang="en-US" sz="2200" dirty="0"/>
              <a:t>Inputs</a:t>
            </a:r>
          </a:p>
          <a:p>
            <a:pPr lvl="1"/>
            <a:r>
              <a:rPr lang="en-US" sz="2200" dirty="0"/>
              <a:t>Number of outputs</a:t>
            </a:r>
          </a:p>
          <a:p>
            <a:pPr lvl="1"/>
            <a:r>
              <a:rPr lang="en-US" sz="2200" dirty="0"/>
              <a:t>Outputs</a:t>
            </a:r>
          </a:p>
          <a:p>
            <a:pPr lvl="1"/>
            <a:r>
              <a:rPr lang="en-US" sz="2200" dirty="0"/>
              <a:t>Time Lock</a:t>
            </a:r>
          </a:p>
          <a:p>
            <a:pPr lvl="1"/>
            <a:endParaRPr lang="en-US" sz="2200" dirty="0"/>
          </a:p>
          <a:p>
            <a:r>
              <a:rPr lang="en-US" sz="2200" dirty="0"/>
              <a:t>The following is an example; note the fields in the metadata:</a:t>
            </a:r>
          </a:p>
          <a:p>
            <a:pPr lvl="1"/>
            <a:r>
              <a:rPr lang="en-US" sz="1800" dirty="0"/>
              <a:t>hash is the hash of the transaction which is essentially its id</a:t>
            </a:r>
          </a:p>
          <a:p>
            <a:pPr lvl="1"/>
            <a:r>
              <a:rPr lang="en-US" sz="1800" dirty="0" err="1"/>
              <a:t>ver</a:t>
            </a:r>
            <a:r>
              <a:rPr lang="en-US" sz="1800" dirty="0"/>
              <a:t>  is version, </a:t>
            </a:r>
          </a:p>
          <a:p>
            <a:pPr lvl="1"/>
            <a:r>
              <a:rPr lang="en-US" sz="1800" dirty="0" err="1"/>
              <a:t>vin_sz</a:t>
            </a:r>
            <a:r>
              <a:rPr lang="en-US" sz="1800" dirty="0"/>
              <a:t> is number of inputs, </a:t>
            </a:r>
          </a:p>
          <a:p>
            <a:pPr lvl="1"/>
            <a:r>
              <a:rPr lang="en-US" sz="1800" dirty="0" err="1"/>
              <a:t>vout_sz</a:t>
            </a:r>
            <a:r>
              <a:rPr lang="en-US" sz="1800" dirty="0"/>
              <a:t> is number of outputs</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Locks</a:t>
            </a:r>
          </a:p>
        </p:txBody>
      </p:sp>
      <p:sp>
        <p:nvSpPr>
          <p:cNvPr id="3" name="Content Placeholder 2"/>
          <p:cNvSpPr>
            <a:spLocks noGrp="1"/>
          </p:cNvSpPr>
          <p:nvPr>
            <p:ph idx="1"/>
          </p:nvPr>
        </p:nvSpPr>
        <p:spPr/>
        <p:txBody>
          <a:bodyPr>
            <a:normAutofit/>
          </a:bodyPr>
          <a:lstStyle/>
          <a:p>
            <a:pPr>
              <a:buFontTx/>
              <a:buChar char="-"/>
            </a:pPr>
            <a:r>
              <a:rPr lang="en-US" sz="2000" dirty="0"/>
              <a:t>There is now also a relative time lock;  the OP_CHECKLOCKSEQUENCEVERIFY script function lets a transaction essentially define a waiting period after a previous transaction is confirmed and its UTXO is recorded on the blockchain. (added May 2016)</a:t>
            </a:r>
          </a:p>
          <a:p>
            <a:pPr>
              <a:buFontTx/>
              <a:buChar char="-"/>
            </a:pPr>
            <a:endParaRPr lang="en-US" sz="2000" dirty="0"/>
          </a:p>
          <a:p>
            <a:pPr>
              <a:buFontTx/>
              <a:buChar char="-"/>
            </a:pPr>
            <a:r>
              <a:rPr lang="en-US" sz="2000" dirty="0"/>
              <a:t>The issue of </a:t>
            </a:r>
            <a:r>
              <a:rPr lang="en-US" sz="2000" dirty="0" err="1"/>
              <a:t>timelocks</a:t>
            </a:r>
            <a:r>
              <a:rPr lang="en-US" sz="2000" dirty="0"/>
              <a:t> has some interesting ramifications and complexity to it and is discussed in various BIPs (112, 113)</a:t>
            </a:r>
          </a:p>
          <a:p>
            <a:pPr>
              <a:buFontTx/>
              <a:buChar char="-"/>
            </a:pPr>
            <a:r>
              <a:rPr lang="en-US" sz="1800" dirty="0">
                <a:hlinkClick r:id="rId2"/>
              </a:rPr>
              <a:t>https://github.com/bitcoin/bips/blob/master/bip-0112.mediawiki</a:t>
            </a:r>
            <a:endParaRPr lang="en-US" sz="1800" dirty="0"/>
          </a:p>
          <a:p>
            <a:pPr>
              <a:buFontTx/>
              <a:buChar char="-"/>
            </a:pPr>
            <a:r>
              <a:rPr lang="en-US" sz="1800" dirty="0">
                <a:hlinkClick r:id="rId3"/>
              </a:rPr>
              <a:t>https://github.com/bitcoin/bips/blob/master/bip-0113.mediawiki</a:t>
            </a:r>
            <a:endParaRPr lang="en-US" sz="1800" dirty="0"/>
          </a:p>
          <a:p>
            <a:pPr>
              <a:buFontTx/>
              <a:buChar char="-"/>
            </a:pPr>
            <a:endParaRPr lang="en-US" sz="18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Scripts</a:t>
            </a:r>
          </a:p>
        </p:txBody>
      </p:sp>
      <p:sp>
        <p:nvSpPr>
          <p:cNvPr id="3" name="Content Placeholder 2"/>
          <p:cNvSpPr>
            <a:spLocks noGrp="1"/>
          </p:cNvSpPr>
          <p:nvPr>
            <p:ph idx="1"/>
          </p:nvPr>
        </p:nvSpPr>
        <p:spPr/>
        <p:txBody>
          <a:bodyPr>
            <a:normAutofit/>
          </a:bodyPr>
          <a:lstStyle/>
          <a:p>
            <a:pPr>
              <a:buNone/>
            </a:pPr>
            <a:r>
              <a:rPr lang="en-US" sz="2000" b="1" dirty="0" err="1"/>
              <a:t>Unspendable</a:t>
            </a:r>
            <a:r>
              <a:rPr lang="en-US" sz="2000" b="1" dirty="0"/>
              <a:t>: Burn, </a:t>
            </a:r>
            <a:r>
              <a:rPr lang="en-US" sz="2000" b="1" dirty="0" err="1"/>
              <a:t>Timestamping</a:t>
            </a:r>
            <a:r>
              <a:rPr lang="en-US" sz="2000" b="1" dirty="0"/>
              <a:t> additional data</a:t>
            </a:r>
          </a:p>
          <a:p>
            <a:r>
              <a:rPr lang="en-US" sz="2000" dirty="0"/>
              <a:t>OP_RETURN  {OP_DATA}</a:t>
            </a:r>
          </a:p>
          <a:p>
            <a:pPr>
              <a:buNone/>
            </a:pPr>
            <a:r>
              <a:rPr lang="en-US" sz="2000" dirty="0"/>
              <a:t>Return (which implicitly means return false) causes the transaction to be </a:t>
            </a:r>
            <a:r>
              <a:rPr lang="en-US" sz="2000" dirty="0" err="1"/>
              <a:t>unspendable</a:t>
            </a:r>
            <a:endParaRPr lang="en-US" sz="2000" dirty="0"/>
          </a:p>
          <a:p>
            <a:pPr>
              <a:buNone/>
            </a:pPr>
            <a:endParaRPr lang="en-US" sz="2000" dirty="0"/>
          </a:p>
          <a:p>
            <a:pPr>
              <a:buNone/>
            </a:pPr>
            <a:r>
              <a:rPr lang="en-US" sz="2000" dirty="0"/>
              <a:t>Transactions such as this do not need to be stored in UTXO because they are </a:t>
            </a:r>
            <a:r>
              <a:rPr lang="en-US" sz="2000" dirty="0" err="1"/>
              <a:t>unspendable</a:t>
            </a:r>
            <a:endParaRPr lang="en-US" sz="2000" dirty="0"/>
          </a:p>
          <a:p>
            <a:pPr>
              <a:buNone/>
            </a:pPr>
            <a:endParaRPr lang="en-US" sz="2000" dirty="0"/>
          </a:p>
          <a:p>
            <a:pPr>
              <a:buNone/>
            </a:pPr>
            <a:r>
              <a:rPr lang="en-US" sz="2000" dirty="0"/>
              <a:t>The optional OP_DATA means additional data can be included, the meaning of which can be interpreted in any way by any coordinated group of users.  There is an 80 byte maximum size for the output data.  This is sometimes used to hold the hash of a longer document or other item, proving ownership or possession at the time of the transaction.</a:t>
            </a:r>
          </a:p>
          <a:p>
            <a:pPr>
              <a:buNone/>
            </a:pPr>
            <a:endParaRPr lang="en-US" sz="2000" dirty="0"/>
          </a:p>
          <a:p>
            <a:pPr>
              <a:buNone/>
            </a:pPr>
            <a:endParaRPr lang="en-US" sz="2000" dirty="0"/>
          </a:p>
          <a:p>
            <a:pPr>
              <a:buNone/>
            </a:pPr>
            <a:endParaRPr lang="en-US" sz="1800" dirty="0"/>
          </a:p>
        </p:txBody>
      </p:sp>
      <p:sp>
        <p:nvSpPr>
          <p:cNvPr id="4" name="TextBox 3"/>
          <p:cNvSpPr txBox="1"/>
          <p:nvPr/>
        </p:nvSpPr>
        <p:spPr>
          <a:xfrm>
            <a:off x="457200" y="6248401"/>
            <a:ext cx="4592102" cy="646331"/>
          </a:xfrm>
          <a:prstGeom prst="rect">
            <a:avLst/>
          </a:prstGeom>
          <a:noFill/>
        </p:spPr>
        <p:txBody>
          <a:bodyPr wrap="square" rtlCol="0">
            <a:spAutoFit/>
          </a:bodyPr>
          <a:lstStyle/>
          <a:p>
            <a:r>
              <a:rPr lang="en-US" dirty="0"/>
              <a:t>Script codes: https://en.bitcoin.it/wiki/Script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5" name="Content Placeholder 4"/>
          <p:cNvSpPr>
            <a:spLocks noGrp="1"/>
          </p:cNvSpPr>
          <p:nvPr>
            <p:ph idx="1"/>
          </p:nvPr>
        </p:nvSpPr>
        <p:spPr/>
        <p:txBody>
          <a:bodyPr>
            <a:noAutofit/>
          </a:bodyPr>
          <a:lstStyle/>
          <a:p>
            <a:r>
              <a:rPr lang="en-US" sz="2000" dirty="0"/>
              <a:t>The Bitcoin network is a peer to peer network (P2P) or a decentralized network with no central point of failure or command. </a:t>
            </a:r>
          </a:p>
          <a:p>
            <a:endParaRPr lang="en-US" sz="2000" dirty="0"/>
          </a:p>
          <a:p>
            <a:r>
              <a:rPr lang="en-US" sz="2000" dirty="0"/>
              <a:t>All the nodes, or computers, that participate in the network are equal – there is no hierarchy – or no topology as the network is flat.</a:t>
            </a:r>
          </a:p>
          <a:p>
            <a:endParaRPr lang="en-US" sz="2000" dirty="0"/>
          </a:p>
          <a:p>
            <a:r>
              <a:rPr lang="en-US" sz="2000" dirty="0"/>
              <a:t>The Bitcoin network is a collection of nodes running the Bitcoin P2P protocol with other protocols such as stratum, used for mining or for lightweight mobile wallets (where the full block chain is not downloaded).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5" name="Content Placeholder 4"/>
          <p:cNvSpPr>
            <a:spLocks noGrp="1"/>
          </p:cNvSpPr>
          <p:nvPr>
            <p:ph idx="1"/>
          </p:nvPr>
        </p:nvSpPr>
        <p:spPr/>
        <p:txBody>
          <a:bodyPr>
            <a:noAutofit/>
          </a:bodyPr>
          <a:lstStyle/>
          <a:p>
            <a:r>
              <a:rPr lang="en-US" sz="2000" dirty="0"/>
              <a:t>Although the network is flat and all nodes are equal, some nodes perform a different task.</a:t>
            </a:r>
          </a:p>
          <a:p>
            <a:endParaRPr lang="en-US" sz="2000" dirty="0"/>
          </a:p>
          <a:p>
            <a:r>
              <a:rPr lang="en-US" sz="2000" dirty="0"/>
              <a:t>A full node does routing, holds a full copy of the blockchain database, may perform mining, and provides wallet services. </a:t>
            </a:r>
          </a:p>
          <a:p>
            <a:r>
              <a:rPr lang="en-US" sz="2000" dirty="0"/>
              <a:t>Any node has to provide the routing function to participate in the network. </a:t>
            </a:r>
          </a:p>
          <a:p>
            <a:r>
              <a:rPr lang="en-US" sz="2000" dirty="0"/>
              <a:t>Routing is just another way of saying that the node validates and passes on transactions and blocks as well as discovering and maintaining connections to other nodes, whether they are full nodes or not.</a:t>
            </a:r>
          </a:p>
          <a:p>
            <a:endParaRPr lang="en-US" sz="2000" dirty="0"/>
          </a:p>
          <a:p>
            <a:r>
              <a:rPr lang="en-US" sz="2000" dirty="0"/>
              <a:t>Some nodes don’t hold a full copy of the blockchain and verify transactions by using the Simplified Payment Verification, or SPV.</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5" name="Content Placeholder 4"/>
          <p:cNvSpPr>
            <a:spLocks noGrp="1"/>
          </p:cNvSpPr>
          <p:nvPr>
            <p:ph idx="1"/>
          </p:nvPr>
        </p:nvSpPr>
        <p:spPr/>
        <p:txBody>
          <a:bodyPr>
            <a:normAutofit fontScale="62500" lnSpcReduction="20000"/>
          </a:bodyPr>
          <a:lstStyle/>
          <a:p>
            <a:r>
              <a:rPr lang="en-US" dirty="0"/>
              <a:t>Mining nodes now typically run specialized application specific integrated circuit chips to solve the proof of work algorithm. </a:t>
            </a:r>
          </a:p>
          <a:p>
            <a:r>
              <a:rPr lang="en-US" dirty="0"/>
              <a:t>Some of the mining nodes are full nodes while others are lightweight participating in pool mining and using a pool server to maintain a full node.</a:t>
            </a:r>
          </a:p>
          <a:p>
            <a:endParaRPr lang="en-US" dirty="0"/>
          </a:p>
          <a:p>
            <a:r>
              <a:rPr lang="en-US" dirty="0"/>
              <a:t>Wallets can be a full node – as is the case with downloading the full bitcoin client onto your desktop. </a:t>
            </a:r>
          </a:p>
          <a:p>
            <a:r>
              <a:rPr lang="en-US" dirty="0"/>
              <a:t>Mobile wallets however can’t hold the entire blockchain due to space requirements and are essentially simplified payment verification nodes or lightweight nodes.</a:t>
            </a:r>
          </a:p>
          <a:p>
            <a:endParaRPr lang="en-US" dirty="0"/>
          </a:p>
          <a:p>
            <a:r>
              <a:rPr lang="en-US" dirty="0"/>
              <a:t>Apart from these main classifications there are other servers and nodes running other protocols - such as alternative wallets and specialized mining pools. The main Bitcoin network currently averages about 8,000 to 10,000 nodes at any 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5" name="Content Placeholder 4"/>
          <p:cNvSpPr>
            <a:spLocks noGrp="1"/>
          </p:cNvSpPr>
          <p:nvPr>
            <p:ph idx="1"/>
          </p:nvPr>
        </p:nvSpPr>
        <p:spPr/>
        <p:txBody>
          <a:bodyPr>
            <a:noAutofit/>
          </a:bodyPr>
          <a:lstStyle/>
          <a:p>
            <a:r>
              <a:rPr lang="en-US" sz="2000" dirty="0"/>
              <a:t>Usually clients learn about other clients by connecting to another client and issuing the '</a:t>
            </a:r>
            <a:r>
              <a:rPr lang="en-US" sz="2000" dirty="0" err="1"/>
              <a:t>getaddr</a:t>
            </a:r>
            <a:r>
              <a:rPr lang="en-US" sz="2000" dirty="0"/>
              <a:t>' command. </a:t>
            </a:r>
          </a:p>
          <a:p>
            <a:endParaRPr lang="en-US" sz="2000" dirty="0"/>
          </a:p>
          <a:p>
            <a:r>
              <a:rPr lang="en-US" sz="2000" dirty="0"/>
              <a:t>When joining the network for the first time a new node must discover at least one other existing node.  The ways that it finds other nodes are:</a:t>
            </a:r>
          </a:p>
          <a:p>
            <a:pPr lvl="1" fontAlgn="base"/>
            <a:r>
              <a:rPr lang="en-US" sz="2000" dirty="0"/>
              <a:t>DNS seeding.  The Bitcoin client includes a list of host names for DNS services that are seeded.</a:t>
            </a:r>
          </a:p>
          <a:p>
            <a:pPr lvl="1" fontAlgn="base"/>
            <a:r>
              <a:rPr lang="en-US" sz="2000" dirty="0"/>
              <a:t>IP addresses of well known nodes. This is still in the Bitcoin client, though the exact IP addresses change every so often.  This is used as a last resort.</a:t>
            </a:r>
          </a:p>
          <a:p>
            <a:pPr lvl="1" fontAlgn="base"/>
            <a:r>
              <a:rPr lang="en-US" sz="2000" dirty="0"/>
              <a:t>Previously IRC was used, but did not lend itself to scaling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5" name="Content Placeholder 4"/>
          <p:cNvSpPr>
            <a:spLocks noGrp="1"/>
          </p:cNvSpPr>
          <p:nvPr>
            <p:ph idx="1"/>
          </p:nvPr>
        </p:nvSpPr>
        <p:spPr/>
        <p:txBody>
          <a:bodyPr>
            <a:normAutofit/>
          </a:bodyPr>
          <a:lstStyle/>
          <a:p>
            <a:r>
              <a:rPr lang="en-US" sz="2000" dirty="0"/>
              <a:t>The new node sends a series of messages and then if the other node wishes to form a connection it replies.</a:t>
            </a:r>
          </a:p>
          <a:p>
            <a:endParaRPr lang="en-US" sz="2000" dirty="0"/>
          </a:p>
          <a:p>
            <a:r>
              <a:rPr lang="en-US" sz="2000" dirty="0"/>
              <a:t>The new node must form multiple new connections to the network, as sometimes some nodes go offline from time to time as people switch their computers off. </a:t>
            </a:r>
          </a:p>
          <a:p>
            <a:endParaRPr lang="en-US" sz="2000" dirty="0"/>
          </a:p>
          <a:p>
            <a:r>
              <a:rPr lang="en-US" sz="2000" dirty="0"/>
              <a:t>Once this is done, the new node is meshed into the network and network resilience is further improved.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Node</a:t>
            </a:r>
          </a:p>
        </p:txBody>
      </p:sp>
      <p:sp>
        <p:nvSpPr>
          <p:cNvPr id="5" name="Content Placeholder 4"/>
          <p:cNvSpPr>
            <a:spLocks noGrp="1"/>
          </p:cNvSpPr>
          <p:nvPr>
            <p:ph idx="1"/>
          </p:nvPr>
        </p:nvSpPr>
        <p:spPr/>
        <p:txBody>
          <a:bodyPr>
            <a:normAutofit/>
          </a:bodyPr>
          <a:lstStyle/>
          <a:p>
            <a:r>
              <a:rPr lang="en-US" sz="2000" dirty="0"/>
              <a:t>A full node is a program that fully validates transactions and blocks. </a:t>
            </a:r>
          </a:p>
          <a:p>
            <a:r>
              <a:rPr lang="en-US" sz="2000" dirty="0"/>
              <a:t>Almost all full nodes also help the network by accepting transactions and blocks from other full nodes, validating those transactions and blocks, and then relaying them to further full nodes.</a:t>
            </a:r>
          </a:p>
          <a:p>
            <a:endParaRPr lang="en-US" sz="2000" dirty="0"/>
          </a:p>
          <a:p>
            <a:r>
              <a:rPr lang="en-US" sz="2000" dirty="0"/>
              <a:t>Most full nodes also serve lightweight clients by allowing them to transmit their transactions to the network and by notifying them when a transaction affects their wallet. </a:t>
            </a:r>
          </a:p>
          <a:p>
            <a:r>
              <a:rPr lang="en-US" sz="2000" dirty="0"/>
              <a:t>If not enough nodes perform this function, clients won’t be able to connect through the peer-to-peer network—they’ll have to use centralized services instead.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Node</a:t>
            </a:r>
          </a:p>
        </p:txBody>
      </p:sp>
      <p:sp>
        <p:nvSpPr>
          <p:cNvPr id="5" name="Content Placeholder 4"/>
          <p:cNvSpPr>
            <a:spLocks noGrp="1"/>
          </p:cNvSpPr>
          <p:nvPr>
            <p:ph idx="1"/>
          </p:nvPr>
        </p:nvSpPr>
        <p:spPr/>
        <p:txBody>
          <a:bodyPr>
            <a:noAutofit/>
          </a:bodyPr>
          <a:lstStyle/>
          <a:p>
            <a:r>
              <a:rPr lang="en-US" sz="2000" dirty="0"/>
              <a:t>Bitcoin Core full nodes have certain requirements.  There are no firm minimum system specs, but the following are general guidelines.  Running a node on weaker hardware may still work but also may experience some problems.</a:t>
            </a:r>
          </a:p>
          <a:p>
            <a:r>
              <a:rPr lang="en-US" sz="2000" dirty="0"/>
              <a:t>Suggested Requirements:</a:t>
            </a:r>
          </a:p>
          <a:p>
            <a:pPr lvl="1"/>
            <a:r>
              <a:rPr lang="en-US" sz="2000" dirty="0"/>
              <a:t>Desktop or laptop hardware running recent versions of Windows, Mac OS X, or Linux.</a:t>
            </a:r>
          </a:p>
          <a:p>
            <a:pPr lvl="1"/>
            <a:r>
              <a:rPr lang="en-US" sz="2000" dirty="0"/>
              <a:t>350 GB of free disk space, accessible at a minimum read/write speed of 100 MB/s.</a:t>
            </a:r>
          </a:p>
          <a:p>
            <a:pPr lvl="1"/>
            <a:r>
              <a:rPr lang="en-US" sz="2000" dirty="0"/>
              <a:t>2 gigabytes of memory (RAM)</a:t>
            </a:r>
          </a:p>
          <a:p>
            <a:pPr lvl="1"/>
            <a:r>
              <a:rPr lang="en-US" sz="2000" dirty="0"/>
              <a:t>A broadband Internet connection with upload speeds of at least 400 kilobits (50 kilobytes) per second</a:t>
            </a:r>
          </a:p>
        </p:txBody>
      </p:sp>
      <p:sp>
        <p:nvSpPr>
          <p:cNvPr id="4" name="TextBox 3"/>
          <p:cNvSpPr txBox="1"/>
          <p:nvPr/>
        </p:nvSpPr>
        <p:spPr>
          <a:xfrm>
            <a:off x="685800" y="6172200"/>
            <a:ext cx="2461892" cy="369332"/>
          </a:xfrm>
          <a:prstGeom prst="rect">
            <a:avLst/>
          </a:prstGeom>
          <a:noFill/>
        </p:spPr>
        <p:txBody>
          <a:bodyPr wrap="none" rtlCol="0">
            <a:spAutoFit/>
          </a:bodyPr>
          <a:lstStyle/>
          <a:p>
            <a:r>
              <a:rPr lang="en-US" dirty="0">
                <a:hlinkClick r:id="rId2"/>
              </a:rPr>
              <a:t>bitcoin.org/en/full-node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Node</a:t>
            </a:r>
          </a:p>
        </p:txBody>
      </p:sp>
      <p:sp>
        <p:nvSpPr>
          <p:cNvPr id="5" name="Content Placeholder 4"/>
          <p:cNvSpPr>
            <a:spLocks noGrp="1"/>
          </p:cNvSpPr>
          <p:nvPr>
            <p:ph idx="1"/>
          </p:nvPr>
        </p:nvSpPr>
        <p:spPr/>
        <p:txBody>
          <a:bodyPr>
            <a:normAutofit/>
          </a:bodyPr>
          <a:lstStyle/>
          <a:p>
            <a:r>
              <a:rPr lang="en-US" sz="2000" dirty="0"/>
              <a:t>Suggested Requirements (continued):</a:t>
            </a:r>
          </a:p>
          <a:p>
            <a:pPr lvl="1"/>
            <a:r>
              <a:rPr lang="en-US" sz="2000" dirty="0"/>
              <a:t>An unmetered connection, a connection with high upload limits, or a connection you regularly monitor to ensure it doesn’t exceed its upload limits. It’s common for full nodes on high-speed connections to use 200 GB upload or more a month. Download usage is around 20 GB a month, plus around an additional 340 GB the first time you start your node.</a:t>
            </a:r>
          </a:p>
          <a:p>
            <a:pPr lvl="1"/>
            <a:r>
              <a:rPr lang="en-US" sz="2000" dirty="0"/>
              <a:t>6 hours a day that your full node can be left running. (You can do other things with your computer while running a full node.) More hours would be better, and best of all would be if you can run your node continuously.</a:t>
            </a:r>
          </a:p>
        </p:txBody>
      </p:sp>
      <p:sp>
        <p:nvSpPr>
          <p:cNvPr id="4" name="TextBox 3"/>
          <p:cNvSpPr txBox="1"/>
          <p:nvPr/>
        </p:nvSpPr>
        <p:spPr>
          <a:xfrm>
            <a:off x="685800" y="6172200"/>
            <a:ext cx="2461892" cy="369332"/>
          </a:xfrm>
          <a:prstGeom prst="rect">
            <a:avLst/>
          </a:prstGeom>
          <a:noFill/>
        </p:spPr>
        <p:txBody>
          <a:bodyPr wrap="none" rtlCol="0">
            <a:spAutoFit/>
          </a:bodyPr>
          <a:lstStyle/>
          <a:p>
            <a:r>
              <a:rPr lang="en-US" dirty="0"/>
              <a:t>bitcoin.org/en/full-node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itcoinTransaction.JPG"/>
          <p:cNvPicPr>
            <a:picLocks noGrp="1" noChangeAspect="1"/>
          </p:cNvPicPr>
          <p:nvPr>
            <p:ph idx="1"/>
          </p:nvPr>
        </p:nvPicPr>
        <p:blipFill>
          <a:blip r:embed="rId2" cstate="print"/>
          <a:stretch>
            <a:fillRect/>
          </a:stretch>
        </p:blipFill>
        <p:spPr>
          <a:xfrm>
            <a:off x="457200" y="304800"/>
            <a:ext cx="8229600" cy="5867400"/>
          </a:xfrm>
        </p:spPr>
      </p:pic>
      <p:sp>
        <p:nvSpPr>
          <p:cNvPr id="9" name="TextBox 8"/>
          <p:cNvSpPr txBox="1"/>
          <p:nvPr/>
        </p:nvSpPr>
        <p:spPr>
          <a:xfrm>
            <a:off x="533400" y="6248400"/>
            <a:ext cx="6586227" cy="369332"/>
          </a:xfrm>
          <a:prstGeom prst="rect">
            <a:avLst/>
          </a:prstGeom>
          <a:noFill/>
        </p:spPr>
        <p:txBody>
          <a:bodyPr wrap="none" rtlCol="0">
            <a:spAutoFit/>
          </a:bodyPr>
          <a:lstStyle/>
          <a:p>
            <a:r>
              <a:rPr lang="en-US" dirty="0"/>
              <a:t>Bitcoin and Cryptocurrency Technologies, Narayanan, Bonneau, et. 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Storage and Files</a:t>
            </a:r>
          </a:p>
        </p:txBody>
      </p:sp>
      <p:sp>
        <p:nvSpPr>
          <p:cNvPr id="3" name="Content Placeholder 2"/>
          <p:cNvSpPr>
            <a:spLocks noGrp="1"/>
          </p:cNvSpPr>
          <p:nvPr>
            <p:ph idx="1"/>
          </p:nvPr>
        </p:nvSpPr>
        <p:spPr/>
        <p:txBody>
          <a:bodyPr>
            <a:normAutofit/>
          </a:bodyPr>
          <a:lstStyle/>
          <a:p>
            <a:r>
              <a:rPr lang="en-US" sz="2000" dirty="0"/>
              <a:t>Bitcoin blocks are linked by the hash of the previous block in a block’s header</a:t>
            </a:r>
          </a:p>
          <a:p>
            <a:r>
              <a:rPr lang="en-US" sz="2000" dirty="0"/>
              <a:t>That hash is also the index of the block</a:t>
            </a:r>
          </a:p>
          <a:p>
            <a:endParaRPr lang="en-US" sz="2000" dirty="0"/>
          </a:p>
          <a:p>
            <a:r>
              <a:rPr lang="en-US" sz="2000" dirty="0"/>
              <a:t>Bitcoin stores blocks internally in a binary structure (in blknnnn.dat files)</a:t>
            </a:r>
          </a:p>
          <a:p>
            <a:endParaRPr lang="en-US" sz="2000" dirty="0"/>
          </a:p>
          <a:p>
            <a:r>
              <a:rPr lang="en-US" sz="2000" dirty="0"/>
              <a:t>Bitcoin stores block indices and transaction indices in a </a:t>
            </a:r>
            <a:r>
              <a:rPr lang="en-US" sz="2000" dirty="0" err="1"/>
              <a:t>LevelDB</a:t>
            </a:r>
            <a:r>
              <a:rPr lang="en-US" sz="2000" dirty="0"/>
              <a:t> database</a:t>
            </a:r>
          </a:p>
          <a:p>
            <a:r>
              <a:rPr lang="en-US" sz="2000" dirty="0"/>
              <a:t>The UTXO database is also a </a:t>
            </a:r>
            <a:r>
              <a:rPr lang="en-US" sz="2000" dirty="0" err="1"/>
              <a:t>LeveDB</a:t>
            </a:r>
            <a:r>
              <a:rPr lang="en-US" sz="2000" dirty="0"/>
              <a:t> database</a:t>
            </a:r>
          </a:p>
          <a:p>
            <a:pPr>
              <a:buNone/>
            </a:pPr>
            <a:r>
              <a:rPr lang="en-US" sz="2000" dirty="0"/>
              <a:t>		(prior to 2013 both were Berkeley DBs)</a:t>
            </a:r>
          </a:p>
          <a:p>
            <a:pPr>
              <a:buNone/>
            </a:pPr>
            <a:endParaRPr lang="en-US" sz="2000" dirty="0"/>
          </a:p>
          <a:p>
            <a:r>
              <a:rPr lang="en-US" sz="2000" dirty="0"/>
              <a:t>The Bitcoin Core wallet.dat file is a Berkeley DB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Storage</a:t>
            </a:r>
          </a:p>
        </p:txBody>
      </p:sp>
      <p:sp>
        <p:nvSpPr>
          <p:cNvPr id="3" name="Content Placeholder 2"/>
          <p:cNvSpPr>
            <a:spLocks noGrp="1"/>
          </p:cNvSpPr>
          <p:nvPr>
            <p:ph idx="1"/>
          </p:nvPr>
        </p:nvSpPr>
        <p:spPr/>
        <p:txBody>
          <a:bodyPr>
            <a:normAutofit/>
          </a:bodyPr>
          <a:lstStyle/>
          <a:p>
            <a:r>
              <a:rPr lang="en-US" sz="2000" dirty="0"/>
              <a:t>The block storage is transparent and accessing the block storage on a DB level is problematic for a running node.</a:t>
            </a:r>
          </a:p>
          <a:p>
            <a:endParaRPr lang="en-US" sz="2000" dirty="0"/>
          </a:p>
          <a:p>
            <a:r>
              <a:rPr lang="en-US" sz="2000" dirty="0"/>
              <a:t>But the Bitcoin Core client provides the necessary tools and APIs to access blocks or transactions.</a:t>
            </a:r>
          </a:p>
          <a:p>
            <a:r>
              <a:rPr lang="en-US" sz="2000" dirty="0"/>
              <a:t>So one could build one’s </a:t>
            </a:r>
            <a:r>
              <a:rPr lang="en-US" sz="2000"/>
              <a:t>own block explorer</a:t>
            </a:r>
            <a:r>
              <a:rPr lang="en-US" sz="2000" dirty="0"/>
              <a:t>, wallet, research tool, or other Bitcoin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Block Explorers</a:t>
            </a:r>
          </a:p>
        </p:txBody>
      </p:sp>
      <p:sp>
        <p:nvSpPr>
          <p:cNvPr id="3" name="Content Placeholder 2"/>
          <p:cNvSpPr>
            <a:spLocks noGrp="1"/>
          </p:cNvSpPr>
          <p:nvPr>
            <p:ph idx="1"/>
          </p:nvPr>
        </p:nvSpPr>
        <p:spPr/>
        <p:txBody>
          <a:bodyPr>
            <a:normAutofit/>
          </a:bodyPr>
          <a:lstStyle/>
          <a:p>
            <a:pPr>
              <a:buNone/>
            </a:pPr>
            <a:r>
              <a:rPr lang="en-US" sz="2000" dirty="0"/>
              <a:t>The Bitcoin blockchain is public and is stored at every node.  </a:t>
            </a:r>
          </a:p>
          <a:p>
            <a:pPr>
              <a:buNone/>
            </a:pPr>
            <a:r>
              <a:rPr lang="en-US" sz="2000" dirty="0"/>
              <a:t>There are many sites that have tools that provide a way to view the blocks and the transactions, such as</a:t>
            </a:r>
          </a:p>
          <a:p>
            <a:r>
              <a:rPr lang="en-US" sz="1600" dirty="0">
                <a:hlinkClick r:id="rId2"/>
              </a:rPr>
              <a:t>https://btc.com/</a:t>
            </a:r>
            <a:endParaRPr lang="en-US" sz="1600" dirty="0"/>
          </a:p>
          <a:p>
            <a:r>
              <a:rPr lang="en-US" sz="1600" dirty="0">
                <a:hlinkClick r:id="rId3"/>
              </a:rPr>
              <a:t>https://www.blockchain.com/explorer</a:t>
            </a:r>
            <a:endParaRPr lang="en-US" sz="1600" dirty="0"/>
          </a:p>
          <a:p>
            <a:r>
              <a:rPr lang="en-US" sz="1600" dirty="0">
                <a:hlinkClick r:id="rId4"/>
              </a:rPr>
              <a:t>https://live.blockcypher.com/btc/</a:t>
            </a:r>
            <a:r>
              <a:rPr lang="en-US" sz="1600" dirty="0"/>
              <a:t> (or live.blockcypher.com/</a:t>
            </a:r>
            <a:r>
              <a:rPr lang="en-US" sz="1600" dirty="0" err="1"/>
              <a:t>btc-testnet</a:t>
            </a:r>
            <a:r>
              <a:rPr lang="en-US" sz="1600" dirty="0"/>
              <a:t>/)</a:t>
            </a:r>
          </a:p>
          <a:p>
            <a:endParaRPr lang="en-US" sz="1600" dirty="0"/>
          </a:p>
          <a:p>
            <a:pPr>
              <a:buNone/>
            </a:pPr>
            <a:endParaRPr lang="en-US" sz="1600" dirty="0"/>
          </a:p>
          <a:p>
            <a:pPr>
              <a:buNone/>
            </a:pPr>
            <a:r>
              <a:rPr lang="en-US" sz="2000" dirty="0"/>
              <a:t>Most blockchain viewers provide drilldown and the ability to follow the chain of transfers of any given output (or input), or to view all transactions for any given address.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Explorers</a:t>
            </a:r>
          </a:p>
        </p:txBody>
      </p:sp>
      <p:sp>
        <p:nvSpPr>
          <p:cNvPr id="3" name="Content Placeholder 2"/>
          <p:cNvSpPr>
            <a:spLocks noGrp="1"/>
          </p:cNvSpPr>
          <p:nvPr>
            <p:ph idx="1"/>
          </p:nvPr>
        </p:nvSpPr>
        <p:spPr/>
        <p:txBody>
          <a:bodyPr>
            <a:normAutofit fontScale="92500" lnSpcReduction="10000"/>
          </a:bodyPr>
          <a:lstStyle/>
          <a:p>
            <a:r>
              <a:rPr lang="en-US" sz="2000" dirty="0"/>
              <a:t>Btc.com has quite a lot of info including the hash rates of the largest mining pools.</a:t>
            </a:r>
          </a:p>
          <a:p>
            <a:endParaRPr lang="en-US" sz="2000" dirty="0"/>
          </a:p>
          <a:p>
            <a:r>
              <a:rPr lang="en-US" sz="2000" dirty="0"/>
              <a:t>Blockcypher.com also has estimates of fees, as well as drilldown by block on the most recent blocks, and drilldown on transactions in the most recent block.</a:t>
            </a:r>
          </a:p>
          <a:p>
            <a:r>
              <a:rPr lang="en-US" sz="2000" dirty="0"/>
              <a:t>Notice that there are varying amounts of fees as a higher fee will make it more likely that a miner will include the transaction in the next block.</a:t>
            </a:r>
          </a:p>
          <a:p>
            <a:endParaRPr lang="en-US" sz="2000" dirty="0"/>
          </a:p>
          <a:p>
            <a:r>
              <a:rPr lang="en-US" sz="2000" dirty="0"/>
              <a:t>In Blockchain.info, if you drill down to a transaction you will see its scripts (more on these coming up). </a:t>
            </a:r>
          </a:p>
          <a:p>
            <a:r>
              <a:rPr lang="en-US" sz="2000" dirty="0"/>
              <a:t>You may also notice “weight” as one of its properties.  Weight is related to the impact of the transaction size and is a factor used once </a:t>
            </a:r>
            <a:r>
              <a:rPr lang="en-US" sz="2000" dirty="0" err="1"/>
              <a:t>segwit</a:t>
            </a:r>
            <a:r>
              <a:rPr lang="en-US" sz="2000" dirty="0"/>
              <a:t> was envisioned and implemented.  For traditional transactions it’s 4 x transaction size.  For those with </a:t>
            </a:r>
            <a:r>
              <a:rPr lang="en-US" sz="2000" dirty="0" err="1"/>
              <a:t>segwit</a:t>
            </a:r>
            <a:r>
              <a:rPr lang="en-US" sz="2000" dirty="0"/>
              <a:t>, the additional fields in the </a:t>
            </a:r>
            <a:r>
              <a:rPr lang="en-US" sz="2000" dirty="0" err="1"/>
              <a:t>segwit</a:t>
            </a:r>
            <a:r>
              <a:rPr lang="en-US" sz="2000" dirty="0"/>
              <a:t> portion are discounted.</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 Scripts</a:t>
            </a:r>
          </a:p>
        </p:txBody>
      </p:sp>
      <p:sp>
        <p:nvSpPr>
          <p:cNvPr id="5" name="Content Placeholder 4"/>
          <p:cNvSpPr>
            <a:spLocks noGrp="1"/>
          </p:cNvSpPr>
          <p:nvPr>
            <p:ph idx="1"/>
          </p:nvPr>
        </p:nvSpPr>
        <p:spPr/>
        <p:txBody>
          <a:bodyPr>
            <a:normAutofit lnSpcReduction="10000"/>
          </a:bodyPr>
          <a:lstStyle/>
          <a:p>
            <a:r>
              <a:rPr lang="en-US" sz="2000" dirty="0"/>
              <a:t>As shown in a preceding slide, inputs to Bitcoin transactions include</a:t>
            </a:r>
          </a:p>
          <a:p>
            <a:pPr lvl="1"/>
            <a:r>
              <a:rPr lang="en-US" sz="2000" dirty="0"/>
              <a:t>A hash pointer to the transaction whose output is being spent</a:t>
            </a:r>
          </a:p>
          <a:p>
            <a:pPr lvl="1"/>
            <a:r>
              <a:rPr lang="en-US" sz="2000" dirty="0"/>
              <a:t>An index of which output of that transaction is being spent</a:t>
            </a:r>
          </a:p>
          <a:p>
            <a:pPr lvl="1"/>
            <a:r>
              <a:rPr lang="en-US" sz="2000" dirty="0"/>
              <a:t>Script signature information to redeem that output; for example a public key and a signature</a:t>
            </a:r>
          </a:p>
          <a:p>
            <a:pPr lvl="2"/>
            <a:r>
              <a:rPr lang="en-US" sz="2000" dirty="0"/>
              <a:t>The signature itself is the result of signing the current transaction info with a private key</a:t>
            </a:r>
          </a:p>
          <a:p>
            <a:endParaRPr lang="en-US" sz="2000" dirty="0"/>
          </a:p>
          <a:p>
            <a:r>
              <a:rPr lang="en-US" sz="2000" dirty="0"/>
              <a:t>Each output of a bitcoin transaction includes a script</a:t>
            </a:r>
          </a:p>
          <a:p>
            <a:r>
              <a:rPr lang="en-US" sz="2000" dirty="0"/>
              <a:t>That script implicitly indicates the type of transaction</a:t>
            </a:r>
          </a:p>
          <a:p>
            <a:r>
              <a:rPr lang="en-US" sz="2000" dirty="0"/>
              <a:t>To redeem the output, the recipient must supply script signature parameters that when combined with the output script, return true (without throwing an error)</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Transactions and Scripts</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2000" dirty="0"/>
              <a:t>So a typical transaction contains</a:t>
            </a:r>
          </a:p>
          <a:p>
            <a:pPr>
              <a:buFontTx/>
              <a:buChar char="-"/>
            </a:pPr>
            <a:r>
              <a:rPr lang="en-US" sz="2000" dirty="0"/>
              <a:t>Input(s): previous transaction id, output position #, and a redeem script with a signature</a:t>
            </a:r>
          </a:p>
          <a:p>
            <a:pPr>
              <a:buFontTx/>
              <a:buChar char="-"/>
            </a:pPr>
            <a:r>
              <a:rPr lang="en-US" sz="2000" dirty="0"/>
              <a:t>Output(s): amount and public key script to hold the coins, typically containing the address to receive the coins</a:t>
            </a:r>
          </a:p>
          <a:p>
            <a:pPr>
              <a:buFontTx/>
              <a:buChar char="-"/>
            </a:pPr>
            <a:endParaRPr lang="en-US" sz="2000" dirty="0"/>
          </a:p>
          <a:p>
            <a:pPr>
              <a:buNone/>
            </a:pPr>
            <a:r>
              <a:rPr lang="en-US" sz="2000" dirty="0"/>
              <a:t>- Bitcoin has a </a:t>
            </a:r>
            <a:r>
              <a:rPr lang="en-US" sz="2000" b="1" dirty="0"/>
              <a:t>stack-based</a:t>
            </a:r>
            <a:r>
              <a:rPr lang="en-US" sz="2000" dirty="0"/>
              <a:t> scripting language that is used to validate transactions.</a:t>
            </a:r>
          </a:p>
          <a:p>
            <a:r>
              <a:rPr lang="en-US" sz="2000" dirty="0"/>
              <a:t>For a transaction to validate, the redeem script attempting to spend coins is prepended to the address script holding the coins (usually resulting in the redeem script values being pushed onto the stack at the start of execution), and the script is run.  If it runs without error then then transaction validates.</a:t>
            </a:r>
          </a:p>
          <a:p>
            <a:pPr>
              <a:buNone/>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P2PKH Transactions</a:t>
            </a:r>
          </a:p>
        </p:txBody>
      </p:sp>
      <p:sp>
        <p:nvSpPr>
          <p:cNvPr id="3" name="Content Placeholder 2"/>
          <p:cNvSpPr>
            <a:spLocks noGrp="1"/>
          </p:cNvSpPr>
          <p:nvPr>
            <p:ph idx="1"/>
          </p:nvPr>
        </p:nvSpPr>
        <p:spPr>
          <a:xfrm>
            <a:off x="457200" y="1600200"/>
            <a:ext cx="8382000" cy="4525963"/>
          </a:xfrm>
        </p:spPr>
        <p:txBody>
          <a:bodyPr>
            <a:normAutofit/>
          </a:bodyPr>
          <a:lstStyle/>
          <a:p>
            <a:pPr>
              <a:buNone/>
            </a:pPr>
            <a:r>
              <a:rPr lang="en-US" sz="2000" dirty="0"/>
              <a:t>There are several types of transactions, P2PKH (“Pay to Public Key Hash”) is the most common.</a:t>
            </a:r>
          </a:p>
          <a:p>
            <a:pPr>
              <a:buNone/>
            </a:pPr>
            <a:endParaRPr lang="en-US" sz="2000" dirty="0"/>
          </a:p>
          <a:p>
            <a:pPr>
              <a:buNone/>
            </a:pPr>
            <a:r>
              <a:rPr lang="en-US" sz="2000" dirty="0"/>
              <a:t>Originally Pay to Public Key (P2PK) was the common transaction type.  In this type of transaction the recipient’s public key must be specified.</a:t>
            </a:r>
          </a:p>
          <a:p>
            <a:pPr>
              <a:buNone/>
            </a:pPr>
            <a:endParaRPr lang="en-US" sz="2000" dirty="0"/>
          </a:p>
          <a:p>
            <a:pPr>
              <a:buNone/>
            </a:pPr>
            <a:r>
              <a:rPr lang="en-US" sz="2000" dirty="0"/>
              <a:t>P2PKH uses an address, which is essentially a hash of a public key.  So the public key of the coin holder is not exposed until those coins are spent, thus increasing anonymity.</a:t>
            </a:r>
          </a:p>
          <a:p>
            <a:pPr>
              <a:buNone/>
            </a:pPr>
            <a:endParaRPr lang="en-US" sz="1600" dirty="0"/>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P2PK Script</a:t>
            </a:r>
          </a:p>
        </p:txBody>
      </p:sp>
      <p:sp>
        <p:nvSpPr>
          <p:cNvPr id="3" name="Content Placeholder 2"/>
          <p:cNvSpPr>
            <a:spLocks noGrp="1"/>
          </p:cNvSpPr>
          <p:nvPr>
            <p:ph idx="1"/>
          </p:nvPr>
        </p:nvSpPr>
        <p:spPr/>
        <p:txBody>
          <a:bodyPr>
            <a:normAutofit/>
          </a:bodyPr>
          <a:lstStyle/>
          <a:p>
            <a:pPr>
              <a:buNone/>
            </a:pPr>
            <a:r>
              <a:rPr lang="en-US" sz="1800" b="1" dirty="0"/>
              <a:t>Pay-to-</a:t>
            </a:r>
            <a:r>
              <a:rPr lang="en-US" sz="1800" b="1" dirty="0" err="1"/>
              <a:t>Pubkey</a:t>
            </a:r>
            <a:endParaRPr lang="en-US" sz="1800" b="1" dirty="0"/>
          </a:p>
          <a:p>
            <a:r>
              <a:rPr lang="en-US" sz="1800" dirty="0"/>
              <a:t>Output script: &lt;</a:t>
            </a:r>
            <a:r>
              <a:rPr lang="en-US" sz="1800" dirty="0" err="1"/>
              <a:t>pubKey</a:t>
            </a:r>
            <a:r>
              <a:rPr lang="en-US" sz="1800" dirty="0"/>
              <a:t>&gt; OP_CHECKSIG</a:t>
            </a:r>
          </a:p>
          <a:p>
            <a:r>
              <a:rPr lang="en-US" sz="1800" dirty="0"/>
              <a:t>Required Input </a:t>
            </a:r>
            <a:r>
              <a:rPr lang="en-US" sz="1800" dirty="0" err="1"/>
              <a:t>scriptSig</a:t>
            </a:r>
            <a:r>
              <a:rPr lang="en-US" sz="1800" dirty="0"/>
              <a:t>: &lt;sig&gt; 	(only the signature need be supplied)</a:t>
            </a:r>
          </a:p>
          <a:p>
            <a:r>
              <a:rPr lang="en-US" sz="1800" dirty="0"/>
              <a:t>OP_CHECKSIG is used directly without first hashing the public key (unlike P2PKH). This was used by early versions of Bitcoin where people paid directly to public keys and/or their IP addresses, before Bitcoin addresses were introduced.  It is still valid and is the default for the mining genesis transaction. The disadvantage of this transaction form is that the whole public key needs to be known in advance, implying longer payment addresses, and that it provides less protection in the event of a break in the ECDSA signature algorithm.</a:t>
            </a:r>
            <a:endParaRPr lang="en-US" dirty="0"/>
          </a:p>
        </p:txBody>
      </p:sp>
      <p:pic>
        <p:nvPicPr>
          <p:cNvPr id="5" name="Picture 4" descr="BitcoinP2PKscript1.JPG"/>
          <p:cNvPicPr>
            <a:picLocks noChangeAspect="1"/>
          </p:cNvPicPr>
          <p:nvPr/>
        </p:nvPicPr>
        <p:blipFill>
          <a:blip r:embed="rId2" cstate="print"/>
          <a:stretch>
            <a:fillRect/>
          </a:stretch>
        </p:blipFill>
        <p:spPr>
          <a:xfrm>
            <a:off x="1676400" y="4800600"/>
            <a:ext cx="5829300" cy="1123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9793</TotalTime>
  <Words>3112</Words>
  <Application>Microsoft Office PowerPoint</Application>
  <PresentationFormat>On-screen Show (4:3)</PresentationFormat>
  <Paragraphs>235</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Bitcoin Transactions, Network and Nodes</vt:lpstr>
      <vt:lpstr>Bitcoin Transactions</vt:lpstr>
      <vt:lpstr>PowerPoint Presentation</vt:lpstr>
      <vt:lpstr>Bitcoin Block Explorers</vt:lpstr>
      <vt:lpstr>Block Explorers</vt:lpstr>
      <vt:lpstr>Bitcoin Transaction Scripts</vt:lpstr>
      <vt:lpstr>Basic Transactions and Scripts</vt:lpstr>
      <vt:lpstr>P2PKH Transactions</vt:lpstr>
      <vt:lpstr>P2PK Script</vt:lpstr>
      <vt:lpstr>P2PKH Transactions</vt:lpstr>
      <vt:lpstr>P2PKH Script</vt:lpstr>
      <vt:lpstr>Other Bitcoin Transactions</vt:lpstr>
      <vt:lpstr>Multisig Scripts</vt:lpstr>
      <vt:lpstr>Multisig Usages</vt:lpstr>
      <vt:lpstr>Multisig Drawbacks</vt:lpstr>
      <vt:lpstr>P2SH Transactions</vt:lpstr>
      <vt:lpstr>P2SH Transactions</vt:lpstr>
      <vt:lpstr>P2SH Benefits</vt:lpstr>
      <vt:lpstr>Time Locks</vt:lpstr>
      <vt:lpstr>Time Locks</vt:lpstr>
      <vt:lpstr>Other Scripts</vt:lpstr>
      <vt:lpstr>Network</vt:lpstr>
      <vt:lpstr>Network</vt:lpstr>
      <vt:lpstr>Network</vt:lpstr>
      <vt:lpstr>Network</vt:lpstr>
      <vt:lpstr>Network</vt:lpstr>
      <vt:lpstr>Full Node</vt:lpstr>
      <vt:lpstr>Full Node</vt:lpstr>
      <vt:lpstr>Full Node</vt:lpstr>
      <vt:lpstr>Block Storage and Files</vt:lpstr>
      <vt:lpstr>Block Storage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Network and Nodes</dc:title>
  <dc:creator>BP - FL</dc:creator>
  <cp:lastModifiedBy>Bernard Parenteau</cp:lastModifiedBy>
  <cp:revision>38</cp:revision>
  <dcterms:created xsi:type="dcterms:W3CDTF">2018-02-03T14:54:46Z</dcterms:created>
  <dcterms:modified xsi:type="dcterms:W3CDTF">2021-01-22T21:32:22Z</dcterms:modified>
</cp:coreProperties>
</file>