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6" r:id="rId4"/>
    <p:sldId id="340" r:id="rId5"/>
    <p:sldId id="326" r:id="rId6"/>
    <p:sldId id="353" r:id="rId7"/>
    <p:sldId id="338" r:id="rId8"/>
    <p:sldId id="341" r:id="rId9"/>
    <p:sldId id="342" r:id="rId10"/>
    <p:sldId id="355" r:id="rId11"/>
    <p:sldId id="356" r:id="rId12"/>
    <p:sldId id="357" r:id="rId13"/>
    <p:sldId id="358" r:id="rId14"/>
    <p:sldId id="363" r:id="rId15"/>
    <p:sldId id="362" r:id="rId16"/>
    <p:sldId id="364" r:id="rId17"/>
    <p:sldId id="365" r:id="rId18"/>
    <p:sldId id="332" r:id="rId19"/>
    <p:sldId id="330" r:id="rId20"/>
    <p:sldId id="359" r:id="rId21"/>
    <p:sldId id="333" r:id="rId22"/>
    <p:sldId id="331" r:id="rId23"/>
    <p:sldId id="360" r:id="rId24"/>
    <p:sldId id="335" r:id="rId25"/>
    <p:sldId id="334" r:id="rId26"/>
    <p:sldId id="336" r:id="rId27"/>
    <p:sldId id="361" r:id="rId28"/>
    <p:sldId id="328" r:id="rId29"/>
    <p:sldId id="343" r:id="rId30"/>
    <p:sldId id="344" r:id="rId31"/>
    <p:sldId id="258" r:id="rId32"/>
    <p:sldId id="33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0" d="100"/>
          <a:sy n="120" d="100"/>
        </p:scale>
        <p:origin x="134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45A0552-4A5E-43C5-8551-1E21637D72F4}"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00149-4417-44E0-A656-AC359A0D6FA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5A0552-4A5E-43C5-8551-1E21637D72F4}"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00149-4417-44E0-A656-AC359A0D6F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5A0552-4A5E-43C5-8551-1E21637D72F4}"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00149-4417-44E0-A656-AC359A0D6FA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5A0552-4A5E-43C5-8551-1E21637D72F4}"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00149-4417-44E0-A656-AC359A0D6FA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5A0552-4A5E-43C5-8551-1E21637D72F4}"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00149-4417-44E0-A656-AC359A0D6FA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5A0552-4A5E-43C5-8551-1E21637D72F4}"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00149-4417-44E0-A656-AC359A0D6FA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5A0552-4A5E-43C5-8551-1E21637D72F4}" type="datetimeFigureOut">
              <a:rPr lang="en-US" smtClean="0"/>
              <a:pPr/>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E00149-4417-44E0-A656-AC359A0D6FA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5A0552-4A5E-43C5-8551-1E21637D72F4}" type="datetimeFigureOut">
              <a:rPr lang="en-US" smtClean="0"/>
              <a:pPr/>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E00149-4417-44E0-A656-AC359A0D6FA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5A0552-4A5E-43C5-8551-1E21637D72F4}" type="datetimeFigureOut">
              <a:rPr lang="en-US" smtClean="0"/>
              <a:pPr/>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E00149-4417-44E0-A656-AC359A0D6F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5A0552-4A5E-43C5-8551-1E21637D72F4}"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00149-4417-44E0-A656-AC359A0D6FA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5A0552-4A5E-43C5-8551-1E21637D72F4}"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00149-4417-44E0-A656-AC359A0D6FA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5A0552-4A5E-43C5-8551-1E21637D72F4}" type="datetimeFigureOut">
              <a:rPr lang="en-US" smtClean="0"/>
              <a:pPr/>
              <a:t>1/27/2021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00149-4417-44E0-A656-AC359A0D6FA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rstechnica.com/information-technology/2015/01/nsa-official-support-of-backdoored-dual_ec_drbg-was-regrettabl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bitcoin/bips/blob/master/bip-0032.mediawiki"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bitcoin/bips/blob/master/bip-0173.mediawik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bitcoin.stackexchange.com/questions/50674/why-is-the-full-merkle-path-needed-to-verify-a-transaction"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chimera.labs.oreilly.com/books/1234000001802/ch07.html" TargetMode="External"/><Relationship Id="rId3" Type="http://schemas.openxmlformats.org/officeDocument/2006/relationships/hyperlink" Target="https://cryptography.io/en/latest/hazmat/primitives/asymmetric/" TargetMode="External"/><Relationship Id="rId7" Type="http://schemas.openxmlformats.org/officeDocument/2006/relationships/hyperlink" Target="https://en.wikipedia.org/wiki/Elliptic_Curve_Digital_Signature_Algorithm" TargetMode="External"/><Relationship Id="rId2" Type="http://schemas.openxmlformats.org/officeDocument/2006/relationships/hyperlink" Target="https://lopp.net/pdf/princeton_bitcoin_book.pdf" TargetMode="External"/><Relationship Id="rId1" Type="http://schemas.openxmlformats.org/officeDocument/2006/relationships/slideLayout" Target="../slideLayouts/slideLayout2.xml"/><Relationship Id="rId6" Type="http://schemas.openxmlformats.org/officeDocument/2006/relationships/hyperlink" Target="https://en.bitcoin.it/wiki/Secp256k1" TargetMode="External"/><Relationship Id="rId5" Type="http://schemas.openxmlformats.org/officeDocument/2006/relationships/hyperlink" Target="https://crypto.stackexchange.com/questions/8914/ecdsa-compressed-public-key-point-back-to-uncompressed-public-key-point" TargetMode="External"/><Relationship Id="rId10" Type="http://schemas.openxmlformats.org/officeDocument/2006/relationships/hyperlink" Target="https://github.com/bitcoin/bips/blob/master/bip-0032.mediawiki" TargetMode="External"/><Relationship Id="rId4" Type="http://schemas.openxmlformats.org/officeDocument/2006/relationships/hyperlink" Target="http://www.secg.org/sec2-v2.pdf" TargetMode="External"/><Relationship Id="rId9" Type="http://schemas.openxmlformats.org/officeDocument/2006/relationships/hyperlink" Target="https://web.archive.org/web/20130718172549/https:/www.rsa.com/rsalabs/node.asp?id=218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bitcoin.it/wiki/File:Secp256k1.p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Elliptic_curve_point_multiplic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bitcoin.stackexchange.com/questions/21907/what-does-the-curve-used-in-bitcoin-secp256k1-look-lik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Bitcoin and Cryptography</a:t>
            </a:r>
          </a:p>
        </p:txBody>
      </p:sp>
      <p:sp>
        <p:nvSpPr>
          <p:cNvPr id="3" name="Subtitle 2"/>
          <p:cNvSpPr>
            <a:spLocks noGrp="1"/>
          </p:cNvSpPr>
          <p:nvPr>
            <p:ph type="subTitle" idx="1"/>
          </p:nvPr>
        </p:nvSpPr>
        <p:spPr/>
        <p:txBody>
          <a:bodyPr>
            <a:normAutofit/>
          </a:bodyPr>
          <a:lstStyle/>
          <a:p>
            <a:r>
              <a:rPr lang="en-US" sz="1600" dirty="0"/>
              <a:t>Bernard Parenteau</a:t>
            </a:r>
          </a:p>
          <a:p>
            <a:r>
              <a:rPr lang="en-US" sz="1600" dirty="0"/>
              <a:t>bparente@fit.edu</a:t>
            </a:r>
          </a:p>
          <a:p>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Secp256k1</a:t>
            </a:r>
          </a:p>
        </p:txBody>
      </p:sp>
      <p:sp>
        <p:nvSpPr>
          <p:cNvPr id="3" name="Content Placeholder 2"/>
          <p:cNvSpPr>
            <a:spLocks noGrp="1"/>
          </p:cNvSpPr>
          <p:nvPr>
            <p:ph idx="1"/>
          </p:nvPr>
        </p:nvSpPr>
        <p:spPr/>
        <p:txBody>
          <a:bodyPr>
            <a:normAutofit/>
          </a:bodyPr>
          <a:lstStyle/>
          <a:p>
            <a:r>
              <a:rPr lang="en-US" sz="2000" dirty="0"/>
              <a:t>The secp256k1 standard was not commonly used before Bitcoin became popular but since has gained in popularity due to several nice properties, one perhaps lesser-known.</a:t>
            </a:r>
          </a:p>
          <a:p>
            <a:endParaRPr lang="en-US" sz="2000" dirty="0"/>
          </a:p>
          <a:p>
            <a:r>
              <a:rPr lang="en-US" sz="2000" dirty="0"/>
              <a:t>Most commonly-used elliptic curves have a random structure, but secp256k1 was constructed in a special non-random way which allows for especially efficient computation. </a:t>
            </a:r>
          </a:p>
          <a:p>
            <a:r>
              <a:rPr lang="en-US" sz="2000" dirty="0"/>
              <a:t>As a result, it is often more than 30% faster than other curves if the implementation is sufficiently optimized. </a:t>
            </a:r>
          </a:p>
          <a:p>
            <a:endParaRPr lang="en-US" dirty="0"/>
          </a:p>
          <a:p>
            <a:pPr lvl="1"/>
            <a:endParaRPr lang="en-US" dirty="0"/>
          </a:p>
          <a:p>
            <a:pPr lvl="1"/>
            <a:endParaRPr lang="en-US" dirty="0"/>
          </a:p>
        </p:txBody>
      </p:sp>
      <p:sp>
        <p:nvSpPr>
          <p:cNvPr id="4" name="TextBox 3"/>
          <p:cNvSpPr txBox="1"/>
          <p:nvPr/>
        </p:nvSpPr>
        <p:spPr>
          <a:xfrm>
            <a:off x="533400" y="6400800"/>
            <a:ext cx="3594830" cy="369332"/>
          </a:xfrm>
          <a:prstGeom prst="rect">
            <a:avLst/>
          </a:prstGeom>
          <a:noFill/>
        </p:spPr>
        <p:txBody>
          <a:bodyPr wrap="none" rtlCol="0">
            <a:spAutoFit/>
          </a:bodyPr>
          <a:lstStyle/>
          <a:p>
            <a:r>
              <a:rPr lang="en-US" dirty="0"/>
              <a:t>https://en.bitcoin.it/wiki/Secp256k1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Secp256k1 v Secp256r1</a:t>
            </a:r>
          </a:p>
        </p:txBody>
      </p:sp>
      <p:sp>
        <p:nvSpPr>
          <p:cNvPr id="3" name="Content Placeholder 2"/>
          <p:cNvSpPr>
            <a:spLocks noGrp="1"/>
          </p:cNvSpPr>
          <p:nvPr>
            <p:ph idx="1"/>
          </p:nvPr>
        </p:nvSpPr>
        <p:spPr/>
        <p:txBody>
          <a:bodyPr>
            <a:normAutofit/>
          </a:bodyPr>
          <a:lstStyle/>
          <a:p>
            <a:r>
              <a:rPr lang="en-US" sz="2000" dirty="0"/>
              <a:t>Unlike other popular NIST (National Institute of Standards and Technology) curves, secp256k1's constants were selected in a predictable way, which reduces the possibility that the curve's creator inserted any sort of backdoor into the curve.</a:t>
            </a:r>
          </a:p>
          <a:p>
            <a:endParaRPr lang="en-US" sz="2000" dirty="0"/>
          </a:p>
          <a:p>
            <a:r>
              <a:rPr lang="en-US" sz="2000" dirty="0"/>
              <a:t>This is of particular interest as secp256r1 was more commonly used at the time Bitcoin was created, and the specifications of secp256r1 were similar to those of another elliptic curve random number generator algorithm </a:t>
            </a:r>
            <a:r>
              <a:rPr lang="en-US" sz="2000" i="1" dirty="0" err="1"/>
              <a:t>Dual_EC_DRBG</a:t>
            </a:r>
            <a:r>
              <a:rPr lang="en-US" sz="2000" dirty="0"/>
              <a:t> which was found to have a secret “backdoor”*.</a:t>
            </a:r>
          </a:p>
          <a:p>
            <a:r>
              <a:rPr lang="en-US" sz="2000" dirty="0"/>
              <a:t>The US National Security Agency (NSA) developed the algorithms and that backdoor was known to the NSA, if not originally at least after it was first mentioned as a possibility by cryptography researchers, though it was still promoted by the NSA.</a:t>
            </a:r>
          </a:p>
          <a:p>
            <a:endParaRPr lang="en-US" sz="1600" dirty="0"/>
          </a:p>
          <a:p>
            <a:pPr>
              <a:buNone/>
            </a:pPr>
            <a:endParaRPr lang="en-US" dirty="0"/>
          </a:p>
        </p:txBody>
      </p:sp>
      <p:sp>
        <p:nvSpPr>
          <p:cNvPr id="4" name="TextBox 3"/>
          <p:cNvSpPr txBox="1"/>
          <p:nvPr/>
        </p:nvSpPr>
        <p:spPr>
          <a:xfrm>
            <a:off x="533400" y="6324600"/>
            <a:ext cx="8020465" cy="276999"/>
          </a:xfrm>
          <a:prstGeom prst="rect">
            <a:avLst/>
          </a:prstGeom>
          <a:noFill/>
        </p:spPr>
        <p:txBody>
          <a:bodyPr wrap="none" rtlCol="0">
            <a:spAutoFit/>
          </a:bodyPr>
          <a:lstStyle/>
          <a:p>
            <a:r>
              <a:rPr lang="en-US" sz="1200" dirty="0"/>
              <a:t>*</a:t>
            </a:r>
            <a:r>
              <a:rPr lang="en-US" sz="1200" dirty="0">
                <a:hlinkClick r:id="rId2"/>
              </a:rPr>
              <a:t>https://arstechnica.com/information-technology/2015/01/nsa-official-support-of-backdoored-dual_ec_drbg-was-regrettable/</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Secp256k1 v Secp256r1</a:t>
            </a:r>
          </a:p>
        </p:txBody>
      </p:sp>
      <p:sp>
        <p:nvSpPr>
          <p:cNvPr id="3" name="Content Placeholder 2"/>
          <p:cNvSpPr>
            <a:spLocks noGrp="1"/>
          </p:cNvSpPr>
          <p:nvPr>
            <p:ph idx="1"/>
          </p:nvPr>
        </p:nvSpPr>
        <p:spPr/>
        <p:txBody>
          <a:bodyPr>
            <a:normAutofit/>
          </a:bodyPr>
          <a:lstStyle/>
          <a:p>
            <a:r>
              <a:rPr lang="en-US" sz="2000" dirty="0"/>
              <a:t>If a similar weakness was in secp256r1 as was in the elliptic curve random number generator algorithm DUAL_EC_DRBG, which is entirely possible, that would make calculation of the private key from a secp256r1 public key less computationally intensive than just brute force (which is not feasible given the size of the numbers).</a:t>
            </a:r>
          </a:p>
          <a:p>
            <a:endParaRPr lang="en-US" sz="2000" dirty="0"/>
          </a:p>
          <a:p>
            <a:r>
              <a:rPr lang="en-US" sz="2000" dirty="0"/>
              <a:t>So it was fortunate, if not prescient, that Bitcoin chose secp256k1 rather than secp256r1 which was more commonly used at the time of Bitcoin’s creation.</a:t>
            </a:r>
          </a:p>
          <a:p>
            <a:endParaRPr lang="en-US" sz="2000" dirty="0"/>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Secp256k1 v Secp256r1</a:t>
            </a:r>
          </a:p>
        </p:txBody>
      </p:sp>
      <p:sp>
        <p:nvSpPr>
          <p:cNvPr id="3" name="Content Placeholder 2"/>
          <p:cNvSpPr>
            <a:spLocks noGrp="1"/>
          </p:cNvSpPr>
          <p:nvPr>
            <p:ph idx="1"/>
          </p:nvPr>
        </p:nvSpPr>
        <p:spPr/>
        <p:txBody>
          <a:bodyPr>
            <a:normAutofit/>
          </a:bodyPr>
          <a:lstStyle/>
          <a:p>
            <a:r>
              <a:rPr lang="en-US" sz="2000" dirty="0"/>
              <a:t>No vulnerabilities have been found in secp256k1, though it is possible that there are some given the fixed parameters and fixed, seemingly arbitrary, generator point.  And it was the NSA that originally developed and gave the algorithms to the NIST.</a:t>
            </a:r>
          </a:p>
          <a:p>
            <a:endParaRPr lang="en-US" sz="2000" dirty="0"/>
          </a:p>
          <a:p>
            <a:r>
              <a:rPr lang="en-US" sz="2000" dirty="0"/>
              <a:t>And in any case, now most Bitcoin transactions (P2PKH, P2SH) don’t display public keys until the outputs are spent, which provides another buffer against a vulnerability in secp256k1.</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Extended Keys</a:t>
            </a:r>
          </a:p>
        </p:txBody>
      </p:sp>
      <p:sp>
        <p:nvSpPr>
          <p:cNvPr id="3" name="Content Placeholder 2"/>
          <p:cNvSpPr>
            <a:spLocks noGrp="1"/>
          </p:cNvSpPr>
          <p:nvPr>
            <p:ph idx="1"/>
          </p:nvPr>
        </p:nvSpPr>
        <p:spPr/>
        <p:txBody>
          <a:bodyPr>
            <a:normAutofit/>
          </a:bodyPr>
          <a:lstStyle/>
          <a:p>
            <a:r>
              <a:rPr lang="en-US" sz="1600" dirty="0"/>
              <a:t>BIP-0032 introduces extended keys and Hierarchical Deterministic wallets (“HD Wallets”)* and describes how multiple private keys can be generated from a single extended key.</a:t>
            </a:r>
          </a:p>
          <a:p>
            <a:endParaRPr lang="en-US" sz="1600" dirty="0"/>
          </a:p>
          <a:p>
            <a:r>
              <a:rPr lang="en-US" sz="1600" dirty="0"/>
              <a:t>BIP stands for Bitcoin Improvement Proposal and is the form that all proposed and actual updates to the Bitcoin Core code are described in.</a:t>
            </a:r>
          </a:p>
          <a:p>
            <a:endParaRPr lang="en-US" sz="1600" dirty="0"/>
          </a:p>
          <a:p>
            <a:r>
              <a:rPr lang="en-US" sz="1600" dirty="0"/>
              <a:t>The extended key in BIP-0032 consists of the usual 256 bit private key plus another 256 bit value called a chain code</a:t>
            </a:r>
          </a:p>
          <a:p>
            <a:r>
              <a:rPr lang="en-US" sz="1600" dirty="0"/>
              <a:t>From these, up to 2</a:t>
            </a:r>
            <a:r>
              <a:rPr lang="en-US" sz="1600" baseline="30000" dirty="0"/>
              <a:t>31</a:t>
            </a:r>
            <a:r>
              <a:rPr lang="en-US" sz="1600" dirty="0"/>
              <a:t> (&gt; 2 billion) child private keys can be derived.</a:t>
            </a:r>
          </a:p>
          <a:p>
            <a:r>
              <a:rPr lang="en-US" sz="1600" dirty="0"/>
              <a:t>And each child key can itself be used to derive children, in a classic tree structure</a:t>
            </a:r>
          </a:p>
          <a:p>
            <a:endParaRPr lang="en-US" sz="1600" dirty="0"/>
          </a:p>
          <a:p>
            <a:r>
              <a:rPr lang="en-US" sz="1600" dirty="0"/>
              <a:t>A key has access to all its children, but a child key does not have access to siblings or ancestors</a:t>
            </a:r>
          </a:p>
          <a:p>
            <a:endParaRPr lang="en-US" sz="1600" dirty="0"/>
          </a:p>
          <a:p>
            <a:endParaRPr lang="en-US" sz="1600" dirty="0"/>
          </a:p>
          <a:p>
            <a:endParaRPr lang="en-US" sz="1600" dirty="0"/>
          </a:p>
        </p:txBody>
      </p:sp>
      <p:sp>
        <p:nvSpPr>
          <p:cNvPr id="4" name="TextBox 3"/>
          <p:cNvSpPr txBox="1"/>
          <p:nvPr/>
        </p:nvSpPr>
        <p:spPr>
          <a:xfrm>
            <a:off x="533400" y="6324600"/>
            <a:ext cx="6480300" cy="369332"/>
          </a:xfrm>
          <a:prstGeom prst="rect">
            <a:avLst/>
          </a:prstGeom>
          <a:noFill/>
        </p:spPr>
        <p:txBody>
          <a:bodyPr wrap="none" rtlCol="0">
            <a:spAutoFit/>
          </a:bodyPr>
          <a:lstStyle/>
          <a:p>
            <a:r>
              <a:rPr lang="en-US" dirty="0"/>
              <a:t>*</a:t>
            </a:r>
            <a:r>
              <a:rPr lang="en-US" dirty="0">
                <a:hlinkClick r:id="rId2"/>
              </a:rPr>
              <a:t>https://github.com/bitcoin/bips/blob/master/bip-0032.mediawiki</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Extended Keys</a:t>
            </a:r>
          </a:p>
        </p:txBody>
      </p:sp>
      <p:sp>
        <p:nvSpPr>
          <p:cNvPr id="3" name="Content Placeholder 2"/>
          <p:cNvSpPr>
            <a:spLocks noGrp="1"/>
          </p:cNvSpPr>
          <p:nvPr>
            <p:ph idx="1"/>
          </p:nvPr>
        </p:nvSpPr>
        <p:spPr/>
        <p:txBody>
          <a:bodyPr>
            <a:normAutofit/>
          </a:bodyPr>
          <a:lstStyle/>
          <a:p>
            <a:r>
              <a:rPr lang="en-US" sz="1600" dirty="0"/>
              <a:t>The idea is that a company may have a master private key and create child private keys for its departments or branches</a:t>
            </a:r>
          </a:p>
          <a:p>
            <a:r>
              <a:rPr lang="en-US" sz="1600" dirty="0"/>
              <a:t>Or the public master key could be used by auditors to review transactions from all departments</a:t>
            </a:r>
          </a:p>
          <a:p>
            <a:r>
              <a:rPr lang="en-US" sz="1600" dirty="0"/>
              <a:t>Note: doing both of the above can be a security leak as the master private key may be able to be inferred or calculated given the master public key and one or more child private keys</a:t>
            </a:r>
          </a:p>
          <a:p>
            <a:endParaRPr lang="en-US" sz="1600" dirty="0"/>
          </a:p>
          <a:p>
            <a:r>
              <a:rPr lang="en-US" sz="1600" dirty="0"/>
              <a:t>The other use of extended keys is that a wallet could create effectively any number of additional addresses as needed, and the backup would need only the original parent key</a:t>
            </a:r>
          </a:p>
          <a:p>
            <a:endParaRPr 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Bech32</a:t>
            </a:r>
          </a:p>
        </p:txBody>
      </p:sp>
      <p:sp>
        <p:nvSpPr>
          <p:cNvPr id="3" name="Content Placeholder 2"/>
          <p:cNvSpPr>
            <a:spLocks noGrp="1"/>
          </p:cNvSpPr>
          <p:nvPr>
            <p:ph idx="1"/>
          </p:nvPr>
        </p:nvSpPr>
        <p:spPr/>
        <p:txBody>
          <a:bodyPr>
            <a:normAutofit fontScale="40000" lnSpcReduction="20000"/>
          </a:bodyPr>
          <a:lstStyle/>
          <a:p>
            <a:r>
              <a:rPr lang="en-US" sz="4000" dirty="0"/>
              <a:t>Bech32 is a </a:t>
            </a:r>
            <a:r>
              <a:rPr lang="en-US" sz="4000" dirty="0" err="1"/>
              <a:t>segwit</a:t>
            </a:r>
            <a:r>
              <a:rPr lang="en-US" sz="4000" dirty="0"/>
              <a:t> address format specified by BIP-0173, and is sometimes referred to as bc1 address format</a:t>
            </a:r>
          </a:p>
          <a:p>
            <a:r>
              <a:rPr lang="en-US" sz="4000" dirty="0"/>
              <a:t>The data part includes only digits and lower case alphabetic characters excluding "1", "b", "</a:t>
            </a:r>
            <a:r>
              <a:rPr lang="en-US" sz="4000" dirty="0" err="1"/>
              <a:t>i</a:t>
            </a:r>
            <a:r>
              <a:rPr lang="en-US" sz="4000" dirty="0"/>
              <a:t>", and "o“, resulting in 32 possible characters, for base 32 encoding</a:t>
            </a:r>
          </a:p>
          <a:p>
            <a:endParaRPr lang="en-US" sz="2900" dirty="0"/>
          </a:p>
          <a:p>
            <a:r>
              <a:rPr lang="en-US" sz="4000" dirty="0"/>
              <a:t>A Bech32 string is at most 90 characters long and consists of:</a:t>
            </a:r>
          </a:p>
          <a:p>
            <a:pPr lvl="1"/>
            <a:r>
              <a:rPr lang="en-US" sz="4000" dirty="0"/>
              <a:t>A human-readable part, from 1 to 83 ASCII characters in length, which indicates the type of data.  For Bitcoin </a:t>
            </a:r>
            <a:r>
              <a:rPr lang="en-US" sz="4000" dirty="0" err="1"/>
              <a:t>segwit</a:t>
            </a:r>
            <a:r>
              <a:rPr lang="en-US" sz="4000" dirty="0"/>
              <a:t> addresses “</a:t>
            </a:r>
            <a:r>
              <a:rPr lang="en-US" sz="4000" dirty="0" err="1"/>
              <a:t>bc</a:t>
            </a:r>
            <a:r>
              <a:rPr lang="en-US" sz="4000" dirty="0"/>
              <a:t>” means </a:t>
            </a:r>
            <a:r>
              <a:rPr lang="en-US" sz="4000" dirty="0" err="1"/>
              <a:t>mainnet</a:t>
            </a:r>
            <a:r>
              <a:rPr lang="en-US" sz="4000" dirty="0"/>
              <a:t> and “</a:t>
            </a:r>
            <a:r>
              <a:rPr lang="en-US" sz="4000" dirty="0" err="1"/>
              <a:t>tb</a:t>
            </a:r>
            <a:r>
              <a:rPr lang="en-US" sz="4000" dirty="0"/>
              <a:t>”  means </a:t>
            </a:r>
            <a:r>
              <a:rPr lang="en-US" sz="4000" dirty="0" err="1"/>
              <a:t>testnet</a:t>
            </a:r>
            <a:r>
              <a:rPr lang="en-US" sz="4000" dirty="0"/>
              <a:t>.</a:t>
            </a:r>
          </a:p>
          <a:p>
            <a:pPr lvl="1"/>
            <a:r>
              <a:rPr lang="en-US" sz="4000" dirty="0"/>
              <a:t>A separator, which is always "1". (In case "1" is allowed inside the human-readable part, the last one in the string is the separator.)</a:t>
            </a:r>
          </a:p>
          <a:p>
            <a:pPr lvl="1"/>
            <a:r>
              <a:rPr lang="en-US" sz="4000" dirty="0"/>
              <a:t>A data part, at least 6 characters long and only consisting of the Bech32 characters</a:t>
            </a:r>
          </a:p>
          <a:p>
            <a:pPr lvl="1"/>
            <a:r>
              <a:rPr lang="en-US" sz="4000" dirty="0"/>
              <a:t>The last six characters of the data part form a checksum and contain no information</a:t>
            </a:r>
          </a:p>
          <a:p>
            <a:pPr lvl="1"/>
            <a:endParaRPr lang="en-US" sz="4000" dirty="0"/>
          </a:p>
          <a:p>
            <a:r>
              <a:rPr lang="en-US" sz="4000" dirty="0"/>
              <a:t>Rationale</a:t>
            </a:r>
          </a:p>
          <a:p>
            <a:pPr lvl="1"/>
            <a:r>
              <a:rPr lang="en-US" sz="4000" dirty="0"/>
              <a:t>Why use base32? The lack of mixed case makes it more efficient to read out loud or to put into QR codes. (and a base that is a power of 2 may be appealing for binary data) </a:t>
            </a:r>
          </a:p>
          <a:p>
            <a:pPr lvl="1"/>
            <a:r>
              <a:rPr lang="en-US" sz="4000" dirty="0"/>
              <a:t>Why call it Bech32? "</a:t>
            </a:r>
            <a:r>
              <a:rPr lang="en-US" sz="4000" dirty="0" err="1"/>
              <a:t>Bech</a:t>
            </a:r>
            <a:r>
              <a:rPr lang="en-US" sz="4000" dirty="0"/>
              <a:t>“ is a convenient acronym for BCH (which is the error detection algorithm used) and Bech32 sounds like and may imply base 32.</a:t>
            </a:r>
          </a:p>
          <a:p>
            <a:pPr>
              <a:buNone/>
            </a:pPr>
            <a:endParaRPr lang="en-US" dirty="0"/>
          </a:p>
        </p:txBody>
      </p:sp>
      <p:sp>
        <p:nvSpPr>
          <p:cNvPr id="4" name="TextBox 3"/>
          <p:cNvSpPr txBox="1"/>
          <p:nvPr/>
        </p:nvSpPr>
        <p:spPr>
          <a:xfrm>
            <a:off x="685800" y="6398696"/>
            <a:ext cx="6364884" cy="369332"/>
          </a:xfrm>
          <a:prstGeom prst="rect">
            <a:avLst/>
          </a:prstGeom>
          <a:noFill/>
        </p:spPr>
        <p:txBody>
          <a:bodyPr wrap="none" rtlCol="0">
            <a:spAutoFit/>
          </a:bodyPr>
          <a:lstStyle/>
          <a:p>
            <a:r>
              <a:rPr lang="en-US" dirty="0">
                <a:hlinkClick r:id="rId2"/>
              </a:rPr>
              <a:t>https://github.com/bitcoin/bips/blob/master/bip-0173.mediawiki</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Bech32 v Base58</a:t>
            </a:r>
          </a:p>
        </p:txBody>
      </p:sp>
      <p:sp>
        <p:nvSpPr>
          <p:cNvPr id="3" name="Content Placeholder 2"/>
          <p:cNvSpPr>
            <a:spLocks noGrp="1"/>
          </p:cNvSpPr>
          <p:nvPr>
            <p:ph idx="1"/>
          </p:nvPr>
        </p:nvSpPr>
        <p:spPr/>
        <p:txBody>
          <a:bodyPr>
            <a:normAutofit/>
          </a:bodyPr>
          <a:lstStyle/>
          <a:p>
            <a:r>
              <a:rPr lang="en-US" sz="1600" dirty="0"/>
              <a:t>For most of its history, Bitcoin has relied on base58 addresses with a truncated double-SHA256 checksum. However, both the character set and the checksum algorithm have limitations*:</a:t>
            </a:r>
          </a:p>
          <a:p>
            <a:pPr lvl="1"/>
            <a:r>
              <a:rPr lang="en-US" sz="1600" dirty="0"/>
              <a:t>Base58 needs a lot of space in QR codes as it cannot use the </a:t>
            </a:r>
            <a:r>
              <a:rPr lang="en-US" sz="1600" i="1" dirty="0"/>
              <a:t>alphanumeric mode</a:t>
            </a:r>
            <a:r>
              <a:rPr lang="en-US" sz="1600" dirty="0"/>
              <a:t> because of the mixed upper and lower case characters with different meanings.</a:t>
            </a:r>
          </a:p>
          <a:p>
            <a:pPr lvl="1"/>
            <a:r>
              <a:rPr lang="en-US" sz="1600" dirty="0"/>
              <a:t>The mixed case in base58 makes it inconvenient to reliably write down, type on mobile keyboards, or read out loud.</a:t>
            </a:r>
          </a:p>
          <a:p>
            <a:pPr lvl="1"/>
            <a:r>
              <a:rPr lang="en-US" sz="1600" dirty="0"/>
              <a:t>The double SHA256 checksum is slow and has no error-detection guarantees.</a:t>
            </a:r>
          </a:p>
          <a:p>
            <a:pPr lvl="1"/>
            <a:r>
              <a:rPr lang="en-US" sz="1600" dirty="0"/>
              <a:t>Most of the research on error-detecting codes only applies to character-set sizes that are a prime power (integer exponent of a prime number), which 58 is not.</a:t>
            </a:r>
          </a:p>
          <a:p>
            <a:pPr lvl="1"/>
            <a:r>
              <a:rPr lang="en-US" sz="1600" dirty="0"/>
              <a:t>Base58 decoding is complicated and relatively slow.</a:t>
            </a:r>
          </a:p>
          <a:p>
            <a:endParaRPr lang="en-US" dirty="0"/>
          </a:p>
          <a:p>
            <a:r>
              <a:rPr lang="en-US" sz="1600" dirty="0"/>
              <a:t>(more on Base58 addresses in another lecture)</a:t>
            </a:r>
          </a:p>
        </p:txBody>
      </p:sp>
      <p:sp>
        <p:nvSpPr>
          <p:cNvPr id="4" name="TextBox 3"/>
          <p:cNvSpPr txBox="1"/>
          <p:nvPr/>
        </p:nvSpPr>
        <p:spPr>
          <a:xfrm>
            <a:off x="685800" y="6400800"/>
            <a:ext cx="6480300" cy="369332"/>
          </a:xfrm>
          <a:prstGeom prst="rect">
            <a:avLst/>
          </a:prstGeom>
          <a:noFill/>
        </p:spPr>
        <p:txBody>
          <a:bodyPr wrap="none" rtlCol="0">
            <a:spAutoFit/>
          </a:bodyPr>
          <a:lstStyle/>
          <a:p>
            <a:r>
              <a:rPr lang="en-US" dirty="0"/>
              <a:t>*https://github.com/bitcoin/bips/blob/master/bip-0173.mediawiki</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and Hash Algorithms</a:t>
            </a:r>
          </a:p>
        </p:txBody>
      </p:sp>
      <p:sp>
        <p:nvSpPr>
          <p:cNvPr id="3" name="Content Placeholder 2"/>
          <p:cNvSpPr>
            <a:spLocks noGrp="1"/>
          </p:cNvSpPr>
          <p:nvPr>
            <p:ph idx="1"/>
          </p:nvPr>
        </p:nvSpPr>
        <p:spPr/>
        <p:txBody>
          <a:bodyPr>
            <a:normAutofit/>
          </a:bodyPr>
          <a:lstStyle/>
          <a:p>
            <a:r>
              <a:rPr lang="en-US" sz="1800" dirty="0"/>
              <a:t>We’ve seen that Bitcoin transactions typically pay to a hashed address.  So what is a hash?</a:t>
            </a:r>
          </a:p>
          <a:p>
            <a:endParaRPr lang="en-US" sz="1800" dirty="0"/>
          </a:p>
          <a:p>
            <a:r>
              <a:rPr lang="en-US" sz="1800" dirty="0"/>
              <a:t>A hash function​ is a mathematical function with the following properties:</a:t>
            </a:r>
          </a:p>
          <a:p>
            <a:pPr lvl="1"/>
            <a:r>
              <a:rPr lang="en-US" sz="1800" dirty="0"/>
              <a:t>Its input can be any string of any size.</a:t>
            </a:r>
          </a:p>
          <a:p>
            <a:pPr lvl="1"/>
            <a:r>
              <a:rPr lang="en-US" sz="1800" dirty="0"/>
              <a:t>It produces a fixed size output. For Bitcoin, that is a 256‐bit output size, though for hashing in general it need not be 256 bits. </a:t>
            </a:r>
          </a:p>
          <a:p>
            <a:pPr lvl="1"/>
            <a:r>
              <a:rPr lang="en-US" sz="1800" dirty="0"/>
              <a:t>Regardless of the input string length, the hash function will retain its relative efficiency.  More technically, computing the hash of an n‐bit string should have a running time that is O(n).  In other words, for an input string that was 10 times as long as another, it would take no more than 10 times as long to compute.  It does not get exponentially more time-consuming as the length of the input increases.</a:t>
            </a:r>
          </a:p>
          <a:p>
            <a:pPr lvl="1"/>
            <a:r>
              <a:rPr lang="en-US" sz="1800" dirty="0"/>
              <a:t>In practice, it must be relatively efficient to compute.</a:t>
            </a:r>
          </a:p>
          <a:p>
            <a:endParaRPr lang="en-US" sz="1600" dirty="0"/>
          </a:p>
          <a:p>
            <a:endParaRPr lang="en-US" sz="1600" dirty="0"/>
          </a:p>
          <a:p>
            <a:pPr lvl="1"/>
            <a:endParaRPr lang="en-US" sz="1600" dirty="0"/>
          </a:p>
          <a:p>
            <a:pPr lvl="1"/>
            <a:endParaRPr 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and Hash Algorithms</a:t>
            </a:r>
          </a:p>
        </p:txBody>
      </p:sp>
      <p:sp>
        <p:nvSpPr>
          <p:cNvPr id="3" name="Content Placeholder 2"/>
          <p:cNvSpPr>
            <a:spLocks noGrp="1"/>
          </p:cNvSpPr>
          <p:nvPr>
            <p:ph idx="1"/>
          </p:nvPr>
        </p:nvSpPr>
        <p:spPr/>
        <p:txBody>
          <a:bodyPr>
            <a:normAutofit/>
          </a:bodyPr>
          <a:lstStyle/>
          <a:p>
            <a:r>
              <a:rPr lang="en-US" sz="2000" dirty="0"/>
              <a:t>A secure hash function also needs the property that given a hash output, it is practically impossible to determine the input.</a:t>
            </a:r>
          </a:p>
          <a:p>
            <a:endParaRPr lang="en-US" sz="2000" dirty="0"/>
          </a:p>
          <a:p>
            <a:r>
              <a:rPr lang="en-US" sz="2000" dirty="0"/>
              <a:t>Since any string of any length could be an input, and outputs are limited to strings of 256 bits, clearly multiple inputs must match to the same output.  </a:t>
            </a:r>
          </a:p>
          <a:p>
            <a:endParaRPr lang="en-US" sz="2000" dirty="0"/>
          </a:p>
          <a:p>
            <a:r>
              <a:rPr lang="en-US" sz="2000" dirty="0"/>
              <a:t>So more precisely the required property is that there is no computationally feasible way to determine a possible input from a given output.</a:t>
            </a:r>
          </a:p>
          <a:p>
            <a:pPr lvl="1"/>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Cryptography</a:t>
            </a:r>
          </a:p>
        </p:txBody>
      </p:sp>
      <p:sp>
        <p:nvSpPr>
          <p:cNvPr id="3" name="Content Placeholder 2"/>
          <p:cNvSpPr>
            <a:spLocks noGrp="1"/>
          </p:cNvSpPr>
          <p:nvPr>
            <p:ph idx="1"/>
          </p:nvPr>
        </p:nvSpPr>
        <p:spPr/>
        <p:txBody>
          <a:bodyPr>
            <a:normAutofit/>
          </a:bodyPr>
          <a:lstStyle/>
          <a:p>
            <a:r>
              <a:rPr lang="en-US" sz="2000" dirty="0"/>
              <a:t>Cryptography is central to the security of most all blockchains and cryptocurrencies, including Bitcoin.  </a:t>
            </a:r>
          </a:p>
          <a:p>
            <a:endParaRPr lang="en-US" sz="2000" dirty="0"/>
          </a:p>
          <a:p>
            <a:r>
              <a:rPr lang="en-US" sz="2000" dirty="0"/>
              <a:t>Digital signatures using public-private key cryptography prove prior ownership and enable spending in most cryptocurrencies, including Bitcoin.  </a:t>
            </a:r>
          </a:p>
          <a:p>
            <a:endParaRPr lang="en-US" sz="2000" dirty="0"/>
          </a:p>
          <a:p>
            <a:r>
              <a:rPr lang="en-US" sz="2000" dirty="0"/>
              <a:t>Hashing is used extensively; providing verification that transaction history blocks have not been altered, as the basis of the Proof of Work mining incentive, and more.</a:t>
            </a:r>
          </a:p>
          <a:p>
            <a:endParaRPr lang="en-US" sz="1600" dirty="0"/>
          </a:p>
          <a:p>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and Hash Algorithms</a:t>
            </a:r>
          </a:p>
        </p:txBody>
      </p:sp>
      <p:sp>
        <p:nvSpPr>
          <p:cNvPr id="3" name="Content Placeholder 2"/>
          <p:cNvSpPr>
            <a:spLocks noGrp="1"/>
          </p:cNvSpPr>
          <p:nvPr>
            <p:ph idx="1"/>
          </p:nvPr>
        </p:nvSpPr>
        <p:spPr/>
        <p:txBody>
          <a:bodyPr>
            <a:normAutofit/>
          </a:bodyPr>
          <a:lstStyle/>
          <a:p>
            <a:r>
              <a:rPr lang="en-US" sz="2000" dirty="0"/>
              <a:t>For that property to hold, the potential inputs must not be limited to a finite set (especially a relatively small set) because if they were the hashes to all those could be pre-calculated and compared to any given output to determine the input.</a:t>
            </a:r>
          </a:p>
          <a:p>
            <a:r>
              <a:rPr lang="en-US" sz="2000" dirty="0"/>
              <a:t>Ideally, no potential inputs should be particularly likely, or they would be vulnerable to looking up the </a:t>
            </a:r>
            <a:r>
              <a:rPr lang="en-US" sz="2000" dirty="0" err="1"/>
              <a:t>precalculated</a:t>
            </a:r>
            <a:r>
              <a:rPr lang="en-US" sz="2000" dirty="0"/>
              <a:t> outputs (e.g. in “Rainbow Tables”).  </a:t>
            </a:r>
          </a:p>
          <a:p>
            <a:r>
              <a:rPr lang="en-US" sz="2000" dirty="0"/>
              <a:t>Given that for Bitcoin the inputs are, or include, public keys (random 256 bit numbers), this is satisfied.</a:t>
            </a:r>
          </a:p>
          <a:p>
            <a:endParaRPr lang="en-US" sz="2000" dirty="0"/>
          </a:p>
          <a:p>
            <a:r>
              <a:rPr lang="en-US" sz="2000" dirty="0"/>
              <a:t>These latter points, relating to the unpredictability of inputs, are equivalent to saying in information theory terminology, that our set of inputs must have high min-entropy.</a:t>
            </a:r>
          </a:p>
          <a:p>
            <a:pPr lvl="1"/>
            <a:endParaRPr lang="en-US" sz="1600" dirty="0"/>
          </a:p>
          <a:p>
            <a:pPr lvl="1"/>
            <a:endParaRPr 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and Hash Algorithms</a:t>
            </a:r>
          </a:p>
        </p:txBody>
      </p:sp>
      <p:sp>
        <p:nvSpPr>
          <p:cNvPr id="3" name="Content Placeholder 2"/>
          <p:cNvSpPr>
            <a:spLocks noGrp="1"/>
          </p:cNvSpPr>
          <p:nvPr>
            <p:ph idx="1"/>
          </p:nvPr>
        </p:nvSpPr>
        <p:spPr>
          <a:xfrm>
            <a:off x="457200" y="1600201"/>
            <a:ext cx="8229600" cy="4343400"/>
          </a:xfrm>
        </p:spPr>
        <p:txBody>
          <a:bodyPr>
            <a:normAutofit lnSpcReduction="10000"/>
          </a:bodyPr>
          <a:lstStyle/>
          <a:p>
            <a:r>
              <a:rPr lang="en-US" sz="2000" dirty="0"/>
              <a:t>The other hash function property that we need for an application such as mining is “puzzle‐friendliness”.</a:t>
            </a:r>
            <a:r>
              <a:rPr lang="en-US" sz="2000" baseline="30000" dirty="0"/>
              <a:t>1</a:t>
            </a:r>
          </a:p>
          <a:p>
            <a:r>
              <a:rPr lang="en-US" sz="2000" dirty="0"/>
              <a:t>​For example, say </a:t>
            </a:r>
          </a:p>
          <a:p>
            <a:pPr lvl="1"/>
            <a:r>
              <a:rPr lang="en-US" sz="2000" dirty="0"/>
              <a:t>x is an input string (from an unpredictable set of inputs; one with high min-entropy)</a:t>
            </a:r>
          </a:p>
          <a:p>
            <a:pPr lvl="1"/>
            <a:r>
              <a:rPr lang="en-US" sz="2000" dirty="0"/>
              <a:t>y is a nonce (a number to be chosen by the problem solver)</a:t>
            </a:r>
          </a:p>
          <a:p>
            <a:pPr lvl="1"/>
            <a:r>
              <a:rPr lang="en-US" sz="2000" dirty="0"/>
              <a:t>z is an n-bit hash output of x concatenated with y.</a:t>
            </a:r>
          </a:p>
          <a:p>
            <a:pPr lvl="1"/>
            <a:r>
              <a:rPr lang="en-US" sz="2000" dirty="0"/>
              <a:t>n is the bit length of z</a:t>
            </a:r>
          </a:p>
          <a:p>
            <a:r>
              <a:rPr lang="en-US" sz="2000" dirty="0"/>
              <a:t>A hash function is said to be puzzle‐friendly if given x and z, the computations (i.e. time) required to find y such that the Hash result of x concatenated with y equals z is not less than on the order of 2</a:t>
            </a:r>
            <a:r>
              <a:rPr lang="en-US" sz="2000" baseline="30000" dirty="0"/>
              <a:t>n</a:t>
            </a:r>
            <a:r>
              <a:rPr lang="en-US" sz="2000" dirty="0"/>
              <a:t> .</a:t>
            </a:r>
            <a:r>
              <a:rPr lang="en-US" sz="2000" baseline="30000" dirty="0"/>
              <a:t>1</a:t>
            </a:r>
          </a:p>
          <a:p>
            <a:r>
              <a:rPr lang="en-US" sz="2000" b="1" dirty="0"/>
              <a:t>Which means that it is exponentially difficult to find a nonce that when included with the input, produces the desired output</a:t>
            </a:r>
            <a:endParaRPr lang="en-US" sz="2000" dirty="0"/>
          </a:p>
          <a:p>
            <a:pPr lvl="1"/>
            <a:endParaRPr lang="en-US" sz="1600" dirty="0"/>
          </a:p>
        </p:txBody>
      </p:sp>
      <p:sp>
        <p:nvSpPr>
          <p:cNvPr id="5" name="TextBox 4"/>
          <p:cNvSpPr txBox="1"/>
          <p:nvPr/>
        </p:nvSpPr>
        <p:spPr>
          <a:xfrm>
            <a:off x="609600" y="6172200"/>
            <a:ext cx="184731" cy="369332"/>
          </a:xfrm>
          <a:prstGeom prst="rect">
            <a:avLst/>
          </a:prstGeom>
          <a:noFill/>
        </p:spPr>
        <p:txBody>
          <a:bodyPr wrap="none" rtlCol="0">
            <a:spAutoFit/>
          </a:bodyPr>
          <a:lstStyle/>
          <a:p>
            <a:endParaRPr lang="en-US" dirty="0"/>
          </a:p>
        </p:txBody>
      </p:sp>
      <p:sp>
        <p:nvSpPr>
          <p:cNvPr id="6" name="TextBox 5"/>
          <p:cNvSpPr txBox="1"/>
          <p:nvPr/>
        </p:nvSpPr>
        <p:spPr>
          <a:xfrm>
            <a:off x="533400" y="6019800"/>
            <a:ext cx="8001000" cy="461665"/>
          </a:xfrm>
          <a:prstGeom prst="rect">
            <a:avLst/>
          </a:prstGeom>
          <a:noFill/>
        </p:spPr>
        <p:txBody>
          <a:bodyPr wrap="square" rtlCol="0">
            <a:spAutoFit/>
          </a:bodyPr>
          <a:lstStyle/>
          <a:p>
            <a:r>
              <a:rPr lang="en-US" sz="1200" baseline="30000" dirty="0"/>
              <a:t>1</a:t>
            </a:r>
            <a:r>
              <a:rPr lang="en-US" sz="1200" dirty="0"/>
              <a:t>Note: see reference 1, the Bitcoin and Cryptocurrency Technologies text (chapter 1) for more mathematical detail on the hash properties described here, and for the basis of some of the preceding.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and Hash Algorithms</a:t>
            </a:r>
          </a:p>
        </p:txBody>
      </p:sp>
      <p:sp>
        <p:nvSpPr>
          <p:cNvPr id="3" name="Content Placeholder 2"/>
          <p:cNvSpPr>
            <a:spLocks noGrp="1"/>
          </p:cNvSpPr>
          <p:nvPr>
            <p:ph idx="1"/>
          </p:nvPr>
        </p:nvSpPr>
        <p:spPr/>
        <p:txBody>
          <a:bodyPr>
            <a:normAutofit/>
          </a:bodyPr>
          <a:lstStyle/>
          <a:p>
            <a:r>
              <a:rPr lang="en-US" sz="1800" dirty="0"/>
              <a:t>The hash function used in Bitcoin is SHA-256.  Actually double SHA-256 as the hashed value is again hashed to get the result.</a:t>
            </a:r>
          </a:p>
          <a:p>
            <a:endParaRPr lang="en-US" sz="1800" dirty="0"/>
          </a:p>
          <a:p>
            <a:r>
              <a:rPr lang="en-US" sz="1800" dirty="0"/>
              <a:t>There are many other hash algorithms, from simple checksums to increasingly sophisticated functions such as SHA-256 and beyond.</a:t>
            </a:r>
          </a:p>
          <a:p>
            <a:endParaRPr lang="en-US" sz="1800" dirty="0"/>
          </a:p>
          <a:p>
            <a:r>
              <a:rPr lang="en-US" sz="1800" dirty="0"/>
              <a:t>SHA stands for Secure Hash Algorithm and there are several varieties. </a:t>
            </a:r>
            <a:endParaRPr lang="en-US" sz="1600" dirty="0"/>
          </a:p>
          <a:p>
            <a:endParaRPr lang="en-US" sz="1600" dirty="0"/>
          </a:p>
          <a:p>
            <a:pPr lvl="1"/>
            <a:endParaRPr lang="en-US" sz="1600" dirty="0"/>
          </a:p>
          <a:p>
            <a:pPr lvl="1"/>
            <a:endParaRPr lang="en-US" sz="1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and Hash Algorithms</a:t>
            </a:r>
          </a:p>
        </p:txBody>
      </p:sp>
      <p:sp>
        <p:nvSpPr>
          <p:cNvPr id="3" name="Content Placeholder 2"/>
          <p:cNvSpPr>
            <a:spLocks noGrp="1"/>
          </p:cNvSpPr>
          <p:nvPr>
            <p:ph idx="1"/>
          </p:nvPr>
        </p:nvSpPr>
        <p:spPr/>
        <p:txBody>
          <a:bodyPr>
            <a:normAutofit/>
          </a:bodyPr>
          <a:lstStyle/>
          <a:p>
            <a:r>
              <a:rPr lang="en-US" sz="1800" dirty="0"/>
              <a:t>In some cases the numeric suffix of the name (e.g. 256 in SHA-256) refers to the length of the output.  There are longer and shorter versions of SHA.</a:t>
            </a:r>
          </a:p>
          <a:p>
            <a:endParaRPr lang="en-US" sz="1800" dirty="0"/>
          </a:p>
          <a:p>
            <a:r>
              <a:rPr lang="en-US" sz="1800" dirty="0"/>
              <a:t>In other cases, the numeric suffix refers to what is essentially a version number.  SHA-1 was effectively the  original which was developed by the NSA (US National Security Agency).  Its output is 160 bits.  </a:t>
            </a:r>
          </a:p>
          <a:p>
            <a:r>
              <a:rPr lang="en-US" sz="1800" dirty="0"/>
              <a:t>For the last decade or so, SHA-1 has been thought to be vulnerable in that collisions (inputs resulting in the same output) could be found.</a:t>
            </a:r>
          </a:p>
          <a:p>
            <a:endParaRPr lang="en-US" sz="1800" dirty="0"/>
          </a:p>
          <a:p>
            <a:r>
              <a:rPr lang="en-US" sz="1800" dirty="0"/>
              <a:t>SHA-2 encompasses a set of algorithms with varying output length, from SHA-224 to SHA-512 varieties, including the SHA-256 used by Bitcoin.</a:t>
            </a:r>
          </a:p>
          <a:p>
            <a:endParaRPr lang="en-US" sz="1800" dirty="0"/>
          </a:p>
          <a:p>
            <a:endParaRPr lang="en-US" sz="1600" dirty="0"/>
          </a:p>
          <a:p>
            <a:endParaRPr lang="en-US" sz="1600" dirty="0"/>
          </a:p>
          <a:p>
            <a:pPr lvl="1"/>
            <a:endParaRPr lang="en-US" sz="1600" dirty="0"/>
          </a:p>
          <a:p>
            <a:pPr lvl="1"/>
            <a:endParaRPr lang="en-US"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and Hash Algorithms</a:t>
            </a:r>
          </a:p>
        </p:txBody>
      </p:sp>
      <p:sp>
        <p:nvSpPr>
          <p:cNvPr id="3" name="Content Placeholder 2"/>
          <p:cNvSpPr>
            <a:spLocks noGrp="1"/>
          </p:cNvSpPr>
          <p:nvPr>
            <p:ph idx="1"/>
          </p:nvPr>
        </p:nvSpPr>
        <p:spPr/>
        <p:txBody>
          <a:bodyPr>
            <a:normAutofit/>
          </a:bodyPr>
          <a:lstStyle/>
          <a:p>
            <a:r>
              <a:rPr lang="en-US" sz="1800" dirty="0"/>
              <a:t>SHA-1 and SHA-2 were based on MD algorithms (</a:t>
            </a:r>
            <a:r>
              <a:rPr lang="en-US" sz="1800" dirty="0" err="1"/>
              <a:t>Merkle-Damgard</a:t>
            </a:r>
            <a:r>
              <a:rPr lang="en-US" sz="1800" dirty="0"/>
              <a:t>) as used in the family of algorithms by that name (i.e. MD1, … MD5).  MD5 has 128 bit output.</a:t>
            </a:r>
          </a:p>
          <a:p>
            <a:r>
              <a:rPr lang="en-US" sz="1800" dirty="0"/>
              <a:t>As mentioned, SHA-1 was thought to be potentially vulnerable to collisions.  In recent years there have been demonstrated attacks on SHA-1, MD5, and earlier versions.</a:t>
            </a:r>
          </a:p>
          <a:p>
            <a:endParaRPr lang="en-US" sz="1800" dirty="0"/>
          </a:p>
          <a:p>
            <a:r>
              <a:rPr lang="en-US" sz="1800" dirty="0"/>
              <a:t>Since 2015 there have been SHA-3 versions released by NIST (National Institute of Standards and Technology).  </a:t>
            </a:r>
          </a:p>
          <a:p>
            <a:r>
              <a:rPr lang="en-US" sz="1800" dirty="0"/>
              <a:t>SHA-3 is based on a different Algorithm, </a:t>
            </a:r>
            <a:r>
              <a:rPr lang="en-US" sz="1800" dirty="0" err="1"/>
              <a:t>Keccak</a:t>
            </a:r>
            <a:r>
              <a:rPr lang="en-US" sz="1800" dirty="0"/>
              <a:t>, than preceding SHA versions.  SHA-3 was designed such that it could be substituted for earlier versions.</a:t>
            </a:r>
          </a:p>
          <a:p>
            <a:endParaRPr lang="en-US" sz="1800" dirty="0"/>
          </a:p>
          <a:p>
            <a:r>
              <a:rPr lang="en-US" sz="1800" dirty="0"/>
              <a:t>NIST has not withdrawn SHA-2 as it is still considered secure.  And though there are SHA-512 versions, SHA-256 is still considered sufficiently secure. (with 2</a:t>
            </a:r>
            <a:r>
              <a:rPr lang="en-US" sz="1800" baseline="30000" dirty="0"/>
              <a:t>256</a:t>
            </a:r>
            <a:r>
              <a:rPr lang="en-US" sz="1800" dirty="0"/>
              <a:t> or approx 10</a:t>
            </a:r>
            <a:r>
              <a:rPr lang="en-US" sz="1800" baseline="30000" dirty="0"/>
              <a:t>77</a:t>
            </a:r>
            <a:r>
              <a:rPr lang="en-US" sz="1800" dirty="0"/>
              <a:t> possible output values).</a:t>
            </a:r>
          </a:p>
          <a:p>
            <a:endParaRPr lang="en-US" sz="1600" dirty="0"/>
          </a:p>
          <a:p>
            <a:endParaRPr lang="en-US" sz="1600" dirty="0"/>
          </a:p>
          <a:p>
            <a:pPr lvl="1"/>
            <a:endParaRPr lang="en-US" sz="1600" dirty="0"/>
          </a:p>
          <a:p>
            <a:pPr lvl="1"/>
            <a:endParaRPr lang="en-US"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Pointers</a:t>
            </a:r>
          </a:p>
        </p:txBody>
      </p:sp>
      <p:sp>
        <p:nvSpPr>
          <p:cNvPr id="3" name="Content Placeholder 2"/>
          <p:cNvSpPr>
            <a:spLocks noGrp="1"/>
          </p:cNvSpPr>
          <p:nvPr>
            <p:ph idx="1"/>
          </p:nvPr>
        </p:nvSpPr>
        <p:spPr/>
        <p:txBody>
          <a:bodyPr>
            <a:normAutofit/>
          </a:bodyPr>
          <a:lstStyle/>
          <a:p>
            <a:r>
              <a:rPr lang="en-US" sz="1600" dirty="0"/>
              <a:t>​​Bitcoin transactions are grouped into blocks and each block is linked to the previous block with a hash pointer.</a:t>
            </a:r>
          </a:p>
          <a:p>
            <a:r>
              <a:rPr lang="en-US" sz="1600" dirty="0"/>
              <a:t>A hash pointer is a pointer to where data is stored together with (or as) a cryptographic hash of the value of that data.</a:t>
            </a:r>
          </a:p>
          <a:p>
            <a:r>
              <a:rPr lang="en-US" sz="1600" dirty="0"/>
              <a:t>In the case of Bitcoin the hash is the block id whose location can be looked up in an internal index table</a:t>
            </a:r>
          </a:p>
          <a:p>
            <a:r>
              <a:rPr lang="en-US" sz="1600" dirty="0"/>
              <a:t>A Blockchain can be thought of as a linked list of hash pointers, where each transaction block contains a hash pointer to the previous block.</a:t>
            </a:r>
          </a:p>
          <a:p>
            <a:endParaRPr lang="en-US" sz="1600" dirty="0"/>
          </a:p>
          <a:p>
            <a:endParaRPr lang="en-US" sz="1600" dirty="0"/>
          </a:p>
          <a:p>
            <a:endParaRPr lang="en-US" sz="1600" dirty="0"/>
          </a:p>
          <a:p>
            <a:pPr lvl="1"/>
            <a:endParaRPr lang="en-US" sz="1600" dirty="0"/>
          </a:p>
          <a:p>
            <a:pPr lvl="1"/>
            <a:endParaRPr lang="en-US" sz="1600" dirty="0"/>
          </a:p>
        </p:txBody>
      </p:sp>
      <p:pic>
        <p:nvPicPr>
          <p:cNvPr id="6" name="Picture 5" descr="BitcoinBlocks.JPG"/>
          <p:cNvPicPr>
            <a:picLocks noChangeAspect="1"/>
          </p:cNvPicPr>
          <p:nvPr/>
        </p:nvPicPr>
        <p:blipFill>
          <a:blip r:embed="rId2" cstate="print"/>
          <a:stretch>
            <a:fillRect/>
          </a:stretch>
        </p:blipFill>
        <p:spPr>
          <a:xfrm>
            <a:off x="1752600" y="4267200"/>
            <a:ext cx="5372100" cy="1371600"/>
          </a:xfrm>
          <a:prstGeom prst="rect">
            <a:avLst/>
          </a:prstGeom>
        </p:spPr>
      </p:pic>
      <p:sp>
        <p:nvSpPr>
          <p:cNvPr id="7" name="TextBox 6"/>
          <p:cNvSpPr txBox="1"/>
          <p:nvPr/>
        </p:nvSpPr>
        <p:spPr>
          <a:xfrm>
            <a:off x="1905000" y="6019800"/>
            <a:ext cx="5183470" cy="338554"/>
          </a:xfrm>
          <a:prstGeom prst="rect">
            <a:avLst/>
          </a:prstGeom>
          <a:noFill/>
        </p:spPr>
        <p:txBody>
          <a:bodyPr wrap="none" rtlCol="0">
            <a:spAutoFit/>
          </a:bodyPr>
          <a:lstStyle/>
          <a:p>
            <a:r>
              <a:rPr lang="en-US" sz="1600" dirty="0"/>
              <a:t>Diagram from original Satoshi </a:t>
            </a:r>
            <a:r>
              <a:rPr lang="en-US" sz="1600" dirty="0" err="1"/>
              <a:t>Nakamoto</a:t>
            </a:r>
            <a:r>
              <a:rPr lang="en-US" sz="1600" dirty="0"/>
              <a:t> Bitcoin whitepaper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Merkle</a:t>
            </a:r>
            <a:r>
              <a:rPr lang="en-US" dirty="0"/>
              <a:t> Trees</a:t>
            </a:r>
          </a:p>
        </p:txBody>
      </p:sp>
      <p:sp>
        <p:nvSpPr>
          <p:cNvPr id="3" name="Content Placeholder 2"/>
          <p:cNvSpPr>
            <a:spLocks noGrp="1"/>
          </p:cNvSpPr>
          <p:nvPr>
            <p:ph idx="1"/>
          </p:nvPr>
        </p:nvSpPr>
        <p:spPr/>
        <p:txBody>
          <a:bodyPr>
            <a:normAutofit/>
          </a:bodyPr>
          <a:lstStyle/>
          <a:p>
            <a:r>
              <a:rPr lang="en-US" sz="1600" dirty="0"/>
              <a:t>​​Hash pointers are also used in </a:t>
            </a:r>
            <a:r>
              <a:rPr lang="en-US" sz="1600" dirty="0" err="1"/>
              <a:t>Merkle</a:t>
            </a:r>
            <a:r>
              <a:rPr lang="en-US" sz="1600" dirty="0"/>
              <a:t> trees, which are like binary trees.</a:t>
            </a:r>
          </a:p>
          <a:p>
            <a:r>
              <a:rPr lang="en-US" sz="1600" dirty="0" err="1"/>
              <a:t>Merkle</a:t>
            </a:r>
            <a:r>
              <a:rPr lang="en-US" sz="1600" dirty="0"/>
              <a:t> trees are used within Bitcoin blocks to enable efficient verification that a transaction is contained in a block (log</a:t>
            </a:r>
            <a:r>
              <a:rPr lang="en-US" sz="1600" baseline="-25000" dirty="0"/>
              <a:t>2</a:t>
            </a:r>
            <a:r>
              <a:rPr lang="en-US" sz="1600" dirty="0"/>
              <a:t> (n) hashes)</a:t>
            </a:r>
          </a:p>
          <a:p>
            <a:pPr>
              <a:buNone/>
            </a:pPr>
            <a:endParaRPr lang="en-US" sz="1600" dirty="0"/>
          </a:p>
          <a:p>
            <a:endParaRPr lang="en-US" sz="1600" dirty="0"/>
          </a:p>
          <a:p>
            <a:endParaRPr lang="en-US" sz="1600" dirty="0"/>
          </a:p>
          <a:p>
            <a:pPr lvl="1"/>
            <a:endParaRPr lang="en-US" sz="1600" dirty="0"/>
          </a:p>
          <a:p>
            <a:pPr lvl="1"/>
            <a:endParaRPr lang="en-US" sz="1600" dirty="0"/>
          </a:p>
        </p:txBody>
      </p:sp>
      <p:sp>
        <p:nvSpPr>
          <p:cNvPr id="4" name="TextBox 3"/>
          <p:cNvSpPr txBox="1"/>
          <p:nvPr/>
        </p:nvSpPr>
        <p:spPr>
          <a:xfrm>
            <a:off x="685800" y="6324600"/>
            <a:ext cx="8008667" cy="369332"/>
          </a:xfrm>
          <a:prstGeom prst="rect">
            <a:avLst/>
          </a:prstGeom>
          <a:noFill/>
        </p:spPr>
        <p:txBody>
          <a:bodyPr wrap="none" rtlCol="0">
            <a:spAutoFit/>
          </a:bodyPr>
          <a:lstStyle/>
          <a:p>
            <a:r>
              <a:rPr lang="en-US" dirty="0"/>
              <a:t>https://www.quora.com/What-is-the-coolest-data-structure-What-makes-it-so-cool</a:t>
            </a:r>
          </a:p>
        </p:txBody>
      </p:sp>
      <p:pic>
        <p:nvPicPr>
          <p:cNvPr id="5" name="Picture 4" descr="MerkleTree.png"/>
          <p:cNvPicPr>
            <a:picLocks noChangeAspect="1"/>
          </p:cNvPicPr>
          <p:nvPr/>
        </p:nvPicPr>
        <p:blipFill>
          <a:blip r:embed="rId2" cstate="print"/>
          <a:stretch>
            <a:fillRect/>
          </a:stretch>
        </p:blipFill>
        <p:spPr>
          <a:xfrm>
            <a:off x="1371600" y="2438400"/>
            <a:ext cx="5734050" cy="35909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a:t>
            </a:r>
            <a:r>
              <a:rPr lang="en-US" dirty="0" err="1"/>
              <a:t>Merkle</a:t>
            </a:r>
            <a:r>
              <a:rPr lang="en-US" dirty="0"/>
              <a:t> Trees</a:t>
            </a:r>
          </a:p>
        </p:txBody>
      </p:sp>
      <p:pic>
        <p:nvPicPr>
          <p:cNvPr id="4" name="Content Placeholder 3" descr="BitcoinMerkleTreeSpaceReclaiming.JPG"/>
          <p:cNvPicPr>
            <a:picLocks noGrp="1" noChangeAspect="1"/>
          </p:cNvPicPr>
          <p:nvPr>
            <p:ph idx="1"/>
          </p:nvPr>
        </p:nvPicPr>
        <p:blipFill>
          <a:blip r:embed="rId2" cstate="print"/>
          <a:stretch>
            <a:fillRect/>
          </a:stretch>
        </p:blipFill>
        <p:spPr>
          <a:xfrm>
            <a:off x="1447800" y="2096294"/>
            <a:ext cx="6248400" cy="3533775"/>
          </a:xfrm>
        </p:spPr>
      </p:pic>
      <p:sp>
        <p:nvSpPr>
          <p:cNvPr id="5" name="TextBox 4"/>
          <p:cNvSpPr txBox="1"/>
          <p:nvPr/>
        </p:nvSpPr>
        <p:spPr>
          <a:xfrm>
            <a:off x="762000" y="1447800"/>
            <a:ext cx="7772400" cy="646331"/>
          </a:xfrm>
          <a:prstGeom prst="rect">
            <a:avLst/>
          </a:prstGeom>
          <a:noFill/>
        </p:spPr>
        <p:txBody>
          <a:bodyPr wrap="square" rtlCol="0">
            <a:spAutoFit/>
          </a:bodyPr>
          <a:lstStyle/>
          <a:p>
            <a:r>
              <a:rPr lang="en-US" dirty="0"/>
              <a:t>Bitcoin also uses this </a:t>
            </a:r>
            <a:r>
              <a:rPr lang="en-US" dirty="0" err="1"/>
              <a:t>Merkle</a:t>
            </a:r>
            <a:r>
              <a:rPr lang="en-US" dirty="0"/>
              <a:t> tree structure to enable trimming spent transactions from history thereby saving space but still allowing transaction verification.</a:t>
            </a:r>
          </a:p>
        </p:txBody>
      </p:sp>
      <p:sp>
        <p:nvSpPr>
          <p:cNvPr id="6" name="TextBox 5"/>
          <p:cNvSpPr txBox="1"/>
          <p:nvPr/>
        </p:nvSpPr>
        <p:spPr>
          <a:xfrm>
            <a:off x="1905000" y="5943600"/>
            <a:ext cx="5183470" cy="338554"/>
          </a:xfrm>
          <a:prstGeom prst="rect">
            <a:avLst/>
          </a:prstGeom>
          <a:noFill/>
        </p:spPr>
        <p:txBody>
          <a:bodyPr wrap="none" rtlCol="0">
            <a:spAutoFit/>
          </a:bodyPr>
          <a:lstStyle/>
          <a:p>
            <a:r>
              <a:rPr lang="en-US" sz="1600" dirty="0"/>
              <a:t>Diagram from original Satoshi </a:t>
            </a:r>
            <a:r>
              <a:rPr lang="en-US" sz="1600" dirty="0" err="1"/>
              <a:t>Nakamoto</a:t>
            </a:r>
            <a:r>
              <a:rPr lang="en-US" sz="1600" dirty="0"/>
              <a:t> Bitcoin whitepaper</a:t>
            </a:r>
          </a:p>
        </p:txBody>
      </p:sp>
      <p:sp>
        <p:nvSpPr>
          <p:cNvPr id="3" name="TextBox 2">
            <a:extLst>
              <a:ext uri="{FF2B5EF4-FFF2-40B4-BE49-F238E27FC236}">
                <a16:creationId xmlns:a16="http://schemas.microsoft.com/office/drawing/2014/main" id="{07388179-CFBF-4174-8782-1CEC2BC3A400}"/>
              </a:ext>
            </a:extLst>
          </p:cNvPr>
          <p:cNvSpPr txBox="1"/>
          <p:nvPr/>
        </p:nvSpPr>
        <p:spPr>
          <a:xfrm>
            <a:off x="304800" y="6400800"/>
            <a:ext cx="11554340" cy="307777"/>
          </a:xfrm>
          <a:prstGeom prst="rect">
            <a:avLst/>
          </a:prstGeom>
          <a:noFill/>
        </p:spPr>
        <p:txBody>
          <a:bodyPr wrap="square" rtlCol="0">
            <a:spAutoFit/>
          </a:bodyPr>
          <a:lstStyle/>
          <a:p>
            <a:r>
              <a:rPr lang="en-US" sz="1400" dirty="0"/>
              <a:t>See </a:t>
            </a:r>
            <a:r>
              <a:rPr lang="en-US" sz="1400" dirty="0">
                <a:hlinkClick r:id="rId3"/>
              </a:rPr>
              <a:t>https://bitcoin.stackexchange.com/questions/50674/why-is-the-full-merkle-path-needed-to-verify-a-transaction</a:t>
            </a:r>
            <a:endParaRPr lang="en-US" sz="1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fontScale="90000"/>
          </a:bodyPr>
          <a:lstStyle/>
          <a:p>
            <a:r>
              <a:rPr lang="en-US" dirty="0"/>
              <a:t>Other </a:t>
            </a:r>
            <a:r>
              <a:rPr lang="en-US" dirty="0" err="1"/>
              <a:t>Cryptocurrencies</a:t>
            </a:r>
            <a:r>
              <a:rPr lang="en-US" dirty="0"/>
              <a:t>’</a:t>
            </a:r>
            <a:br>
              <a:rPr lang="en-US" dirty="0"/>
            </a:br>
            <a:r>
              <a:rPr lang="en-US" dirty="0"/>
              <a:t>Cryptographic Techniques</a:t>
            </a:r>
          </a:p>
        </p:txBody>
      </p:sp>
      <p:sp>
        <p:nvSpPr>
          <p:cNvPr id="3" name="Content Placeholder 2"/>
          <p:cNvSpPr>
            <a:spLocks noGrp="1"/>
          </p:cNvSpPr>
          <p:nvPr>
            <p:ph idx="1"/>
          </p:nvPr>
        </p:nvSpPr>
        <p:spPr/>
        <p:txBody>
          <a:bodyPr>
            <a:normAutofit/>
          </a:bodyPr>
          <a:lstStyle/>
          <a:p>
            <a:r>
              <a:rPr lang="en-US" sz="1600" dirty="0"/>
              <a:t>Although Bitcoin’s cryptography secures its blockchain, its blockchain is publicly available and inferences can be made about transactions.</a:t>
            </a:r>
          </a:p>
          <a:p>
            <a:r>
              <a:rPr lang="en-US" sz="1600" dirty="0"/>
              <a:t>Other </a:t>
            </a:r>
            <a:r>
              <a:rPr lang="en-US" sz="1600" dirty="0" err="1"/>
              <a:t>cryptocurrencies</a:t>
            </a:r>
            <a:r>
              <a:rPr lang="en-US" sz="1600" dirty="0"/>
              <a:t> have additional security features that are meant to guarantee, or at lease enhance, anonymity.</a:t>
            </a:r>
          </a:p>
          <a:p>
            <a:endParaRPr lang="en-US" sz="1600" dirty="0"/>
          </a:p>
          <a:p>
            <a:r>
              <a:rPr lang="en-US" sz="1600" dirty="0" err="1"/>
              <a:t>Monero</a:t>
            </a:r>
            <a:r>
              <a:rPr lang="en-US" sz="1600" dirty="0"/>
              <a:t> uses stealth addresses in that a new address is generated for each transaction (even if multiple transactions send funds to the same address that address wouldn’t be saved on the blockchain) so multiple transactions cannot be linked to a single address.  It also uses “Ring Signatures” so the actual signer of a transaction cannot be determined, and  </a:t>
            </a:r>
            <a:r>
              <a:rPr lang="en-US" sz="1600" dirty="0" err="1"/>
              <a:t>RingCT</a:t>
            </a:r>
            <a:r>
              <a:rPr lang="en-US" sz="1600" dirty="0"/>
              <a:t> (Ring Confidential Transactions) that allows transaction verification without knowledge of the transaction amount.  However </a:t>
            </a:r>
            <a:r>
              <a:rPr lang="en-US" sz="1600" dirty="0" err="1"/>
              <a:t>Monero</a:t>
            </a:r>
            <a:r>
              <a:rPr lang="en-US" sz="1600" dirty="0"/>
              <a:t> transaction processing is computationally heavy and therefore relatively slow, which would be problematic with higher transaction volumes.</a:t>
            </a:r>
          </a:p>
          <a:p>
            <a:endParaRPr lang="en-US" sz="1600" dirty="0"/>
          </a:p>
          <a:p>
            <a:endParaRPr lang="en-US"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fontScale="90000"/>
          </a:bodyPr>
          <a:lstStyle/>
          <a:p>
            <a:r>
              <a:rPr lang="en-US" dirty="0"/>
              <a:t>Other </a:t>
            </a:r>
            <a:r>
              <a:rPr lang="en-US" dirty="0" err="1"/>
              <a:t>Cryptocurrencies</a:t>
            </a:r>
            <a:r>
              <a:rPr lang="en-US" dirty="0"/>
              <a:t>’</a:t>
            </a:r>
            <a:br>
              <a:rPr lang="en-US" dirty="0"/>
            </a:br>
            <a:r>
              <a:rPr lang="en-US" dirty="0"/>
              <a:t>Cryptographic Techniques</a:t>
            </a:r>
          </a:p>
        </p:txBody>
      </p:sp>
      <p:sp>
        <p:nvSpPr>
          <p:cNvPr id="3" name="Content Placeholder 2"/>
          <p:cNvSpPr>
            <a:spLocks noGrp="1"/>
          </p:cNvSpPr>
          <p:nvPr>
            <p:ph idx="1"/>
          </p:nvPr>
        </p:nvSpPr>
        <p:spPr/>
        <p:txBody>
          <a:bodyPr>
            <a:normAutofit/>
          </a:bodyPr>
          <a:lstStyle/>
          <a:p>
            <a:r>
              <a:rPr lang="en-US" sz="1600" dirty="0" err="1"/>
              <a:t>Zcash</a:t>
            </a:r>
            <a:r>
              <a:rPr lang="en-US" sz="1600" dirty="0"/>
              <a:t> uses a  cryptographic technology called </a:t>
            </a:r>
            <a:r>
              <a:rPr lang="en-US" sz="1600" dirty="0" err="1"/>
              <a:t>zkSnarks</a:t>
            </a:r>
            <a:r>
              <a:rPr lang="en-US" sz="1600" dirty="0"/>
              <a:t> that allows verification with less knowledge. </a:t>
            </a:r>
            <a:r>
              <a:rPr lang="en-US" sz="1600" dirty="0" err="1"/>
              <a:t>zkSnarks</a:t>
            </a:r>
            <a:r>
              <a:rPr lang="en-US" sz="1600" dirty="0"/>
              <a:t> technology is however also computationally heavy. </a:t>
            </a:r>
          </a:p>
          <a:p>
            <a:r>
              <a:rPr lang="en-US" sz="1600" dirty="0"/>
              <a:t>Bitcoin verification requires the sender’s public key, the previous transaction in which they received the amount they are spending, and all the output addresses.  This is not true for </a:t>
            </a:r>
            <a:r>
              <a:rPr lang="en-US" sz="1600" dirty="0" err="1"/>
              <a:t>Zcash</a:t>
            </a:r>
            <a:r>
              <a:rPr lang="en-US" sz="1600" dirty="0"/>
              <a:t>.</a:t>
            </a:r>
          </a:p>
          <a:p>
            <a:r>
              <a:rPr lang="en-US" sz="1600" dirty="0" err="1"/>
              <a:t>Zcash</a:t>
            </a:r>
            <a:r>
              <a:rPr lang="en-US" sz="1600" dirty="0"/>
              <a:t> is run by a for-profit company and sponsored in part by several US and Israeli government agencies.  </a:t>
            </a:r>
          </a:p>
          <a:p>
            <a:r>
              <a:rPr lang="en-US" sz="1600" dirty="0" err="1"/>
              <a:t>Zcash</a:t>
            </a:r>
            <a:r>
              <a:rPr lang="en-US" sz="1600" dirty="0"/>
              <a:t> began as a fork of Bitcoin.</a:t>
            </a:r>
          </a:p>
          <a:p>
            <a:r>
              <a:rPr lang="en-US" sz="1600" dirty="0"/>
              <a:t>There are now several other coins forked from </a:t>
            </a:r>
            <a:r>
              <a:rPr lang="en-US" sz="1600" dirty="0" err="1"/>
              <a:t>Zcash</a:t>
            </a:r>
            <a:r>
              <a:rPr lang="en-US" sz="1600" dirty="0"/>
              <a:t> (</a:t>
            </a:r>
            <a:r>
              <a:rPr lang="en-US" sz="1600" dirty="0" err="1"/>
              <a:t>ZenCash</a:t>
            </a:r>
            <a:r>
              <a:rPr lang="en-US" sz="1600" dirty="0"/>
              <a:t>, Komodo, </a:t>
            </a:r>
            <a:r>
              <a:rPr lang="en-US" sz="1600" dirty="0" err="1"/>
              <a:t>Zclassic</a:t>
            </a:r>
            <a:r>
              <a:rPr lang="en-US" sz="1600" dirty="0"/>
              <a:t>)</a:t>
            </a:r>
          </a:p>
          <a:p>
            <a:endParaRPr lang="en-US" sz="1600" dirty="0"/>
          </a:p>
          <a:p>
            <a:endParaRPr lang="en-US" sz="1600" dirty="0"/>
          </a:p>
          <a:p>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Symmetric and Asymmetric Cryptography</a:t>
            </a:r>
          </a:p>
        </p:txBody>
      </p:sp>
      <p:sp>
        <p:nvSpPr>
          <p:cNvPr id="3" name="Content Placeholder 2"/>
          <p:cNvSpPr>
            <a:spLocks noGrp="1"/>
          </p:cNvSpPr>
          <p:nvPr>
            <p:ph idx="1"/>
          </p:nvPr>
        </p:nvSpPr>
        <p:spPr/>
        <p:txBody>
          <a:bodyPr>
            <a:normAutofit/>
          </a:bodyPr>
          <a:lstStyle/>
          <a:p>
            <a:r>
              <a:rPr lang="en-US" sz="2000" dirty="0"/>
              <a:t>Symmetric cryptography is where data is encrypted and decrypted with the same key.  For example when you encrypt data or a document with a password, and that password is then used to decrypt it; that is symmetric cryptography.</a:t>
            </a:r>
          </a:p>
          <a:p>
            <a:r>
              <a:rPr lang="en-US" sz="2000" dirty="0"/>
              <a:t>This is also typically used in file and database encryption.</a:t>
            </a:r>
          </a:p>
          <a:p>
            <a:endParaRPr lang="en-US" sz="2000" dirty="0"/>
          </a:p>
          <a:p>
            <a:r>
              <a:rPr lang="en-US" sz="2000" dirty="0"/>
              <a:t>Public-private key cryptography is asymmetric cryptography, meaning that the key used to decrypt is different from the key used to encrypt.  When data is encrypted with the private key, it can only be decrypted with the public key, and vice versa</a:t>
            </a:r>
            <a:r>
              <a:rPr lang="en-US" sz="1600" dirty="0"/>
              <a:t>.</a:t>
            </a:r>
          </a:p>
          <a:p>
            <a:endParaRPr lang="en-US" sz="1600" dirty="0"/>
          </a:p>
          <a:p>
            <a:endParaRPr lang="en-US" dirty="0"/>
          </a:p>
          <a:p>
            <a:pPr lvl="1"/>
            <a:endParaRPr lang="en-US" dirty="0"/>
          </a:p>
          <a:p>
            <a:pPr lvl="1"/>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fontScale="90000"/>
          </a:bodyPr>
          <a:lstStyle/>
          <a:p>
            <a:r>
              <a:rPr lang="en-US" dirty="0"/>
              <a:t>Other </a:t>
            </a:r>
            <a:r>
              <a:rPr lang="en-US" dirty="0" err="1"/>
              <a:t>Cryptocurrencies</a:t>
            </a:r>
            <a:r>
              <a:rPr lang="en-US" dirty="0"/>
              <a:t>’</a:t>
            </a:r>
            <a:br>
              <a:rPr lang="en-US" dirty="0"/>
            </a:br>
            <a:r>
              <a:rPr lang="en-US" dirty="0"/>
              <a:t>Cryptographic Techniques</a:t>
            </a:r>
          </a:p>
        </p:txBody>
      </p:sp>
      <p:sp>
        <p:nvSpPr>
          <p:cNvPr id="3" name="Content Placeholder 2"/>
          <p:cNvSpPr>
            <a:spLocks noGrp="1"/>
          </p:cNvSpPr>
          <p:nvPr>
            <p:ph idx="1"/>
          </p:nvPr>
        </p:nvSpPr>
        <p:spPr/>
        <p:txBody>
          <a:bodyPr>
            <a:normAutofit/>
          </a:bodyPr>
          <a:lstStyle/>
          <a:p>
            <a:r>
              <a:rPr lang="en-US" sz="1600" dirty="0"/>
              <a:t>Dash uses mixing to enhance privacy.  Mixing is something that can also be done with Bitcoin.  A third party “mixer” takes multiple transactions from multiple senders, and sends them through several iterations of sets of transactions with different amounts in each before the final destination is reached for each (less a small fee for the mixing).  This makes transactions very difficult to trace.  </a:t>
            </a:r>
          </a:p>
          <a:p>
            <a:r>
              <a:rPr lang="en-US" sz="1600" dirty="0"/>
              <a:t>On the potential downside is that the mixing servers must be trusted, and the process takes several rounds of transactions which can take some time in Bitcoin and add to the total transaction fees.</a:t>
            </a:r>
          </a:p>
          <a:p>
            <a:endParaRPr lang="en-US" sz="1600" dirty="0"/>
          </a:p>
          <a:p>
            <a:r>
              <a:rPr lang="en-US" sz="1600" dirty="0"/>
              <a:t>Other coins with a focus on privacy include Verge (with a tor equivalent for </a:t>
            </a:r>
            <a:r>
              <a:rPr lang="en-US" sz="1600" dirty="0" err="1"/>
              <a:t>ip</a:t>
            </a:r>
            <a:r>
              <a:rPr lang="en-US" sz="1600" dirty="0"/>
              <a:t> address obfuscation), PIVX, </a:t>
            </a:r>
            <a:r>
              <a:rPr lang="en-US" sz="1600" dirty="0" err="1"/>
              <a:t>Sumokoin</a:t>
            </a:r>
            <a:r>
              <a:rPr lang="en-US" sz="1600" dirty="0"/>
              <a:t> and others.</a:t>
            </a:r>
          </a:p>
          <a:p>
            <a:endParaRPr lang="en-US"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Further Reading  suggested by Link 1 (“Bitcoin and </a:t>
            </a:r>
            <a:r>
              <a:rPr lang="en-US" sz="2400" dirty="0" err="1"/>
              <a:t>Cryptocurrency</a:t>
            </a:r>
            <a:r>
              <a:rPr lang="en-US" sz="2400" dirty="0"/>
              <a:t> Technologies” text, </a:t>
            </a:r>
            <a:r>
              <a:rPr lang="en-US" sz="2400" dirty="0" err="1"/>
              <a:t>Narayannan</a:t>
            </a:r>
            <a:r>
              <a:rPr lang="en-US" sz="2400" dirty="0"/>
              <a:t> et al)</a:t>
            </a:r>
          </a:p>
        </p:txBody>
      </p:sp>
      <p:sp>
        <p:nvSpPr>
          <p:cNvPr id="3" name="Content Placeholder 2"/>
          <p:cNvSpPr>
            <a:spLocks noGrp="1"/>
          </p:cNvSpPr>
          <p:nvPr>
            <p:ph idx="1"/>
          </p:nvPr>
        </p:nvSpPr>
        <p:spPr/>
        <p:txBody>
          <a:bodyPr>
            <a:normAutofit fontScale="92500" lnSpcReduction="20000"/>
          </a:bodyPr>
          <a:lstStyle/>
          <a:p>
            <a:pPr>
              <a:buNone/>
            </a:pPr>
            <a:r>
              <a:rPr lang="en-US" sz="1600" dirty="0"/>
              <a:t>An accessible overview of digital cash schemes focused on practical issues: </a:t>
            </a:r>
          </a:p>
          <a:p>
            <a:r>
              <a:rPr lang="en-US" sz="1600" dirty="0"/>
              <a:t>P. </a:t>
            </a:r>
            <a:r>
              <a:rPr lang="en-US" sz="1600" dirty="0" err="1"/>
              <a:t>Wayner</a:t>
            </a:r>
            <a:r>
              <a:rPr lang="en-US" sz="1600" dirty="0"/>
              <a:t>. Digital Cash: commerce on the net (2nd </a:t>
            </a:r>
            <a:r>
              <a:rPr lang="en-US" sz="1600" dirty="0" err="1"/>
              <a:t>ed</a:t>
            </a:r>
            <a:r>
              <a:rPr lang="en-US" sz="1600" dirty="0"/>
              <a:t>). Morgan Kaufmann, 1997. </a:t>
            </a:r>
          </a:p>
          <a:p>
            <a:pPr>
              <a:buNone/>
            </a:pPr>
            <a:r>
              <a:rPr lang="en-US" sz="1600" dirty="0"/>
              <a:t>A cryptographically-oriented overview of e-cash systems (Chapter 1) and micropayments (Chapter 7): </a:t>
            </a:r>
          </a:p>
          <a:p>
            <a:r>
              <a:rPr lang="en-US" sz="1600" dirty="0"/>
              <a:t>B. Rosenberg (ed.) Handbook of Financial Cryptography and Security. CRC Press, 2011. </a:t>
            </a:r>
          </a:p>
          <a:p>
            <a:pPr>
              <a:buNone/>
            </a:pPr>
            <a:r>
              <a:rPr lang="en-US" sz="1600" dirty="0"/>
              <a:t>Although not </a:t>
            </a:r>
            <a:r>
              <a:rPr lang="en-US" sz="1600" dirty="0" err="1"/>
              <a:t>Chaum’s</a:t>
            </a:r>
            <a:r>
              <a:rPr lang="en-US" sz="1600" dirty="0"/>
              <a:t> earliest paper on e-cash, this is arguably the most innovative, and it formed a template replicated by many other papers: </a:t>
            </a:r>
          </a:p>
          <a:p>
            <a:r>
              <a:rPr lang="en-US" sz="1600" dirty="0"/>
              <a:t>D. </a:t>
            </a:r>
            <a:r>
              <a:rPr lang="en-US" sz="1600" dirty="0" err="1"/>
              <a:t>Chaum</a:t>
            </a:r>
            <a:r>
              <a:rPr lang="en-US" sz="1600" dirty="0"/>
              <a:t>, A. Fiat, M. </a:t>
            </a:r>
            <a:r>
              <a:rPr lang="en-US" sz="1600" dirty="0" err="1"/>
              <a:t>Naor</a:t>
            </a:r>
            <a:r>
              <a:rPr lang="en-US" sz="1600" dirty="0"/>
              <a:t>. Untraceable electronic cash. CRYPTO 1998. </a:t>
            </a:r>
          </a:p>
          <a:p>
            <a:pPr>
              <a:buNone/>
            </a:pPr>
            <a:r>
              <a:rPr lang="en-US" sz="1600" dirty="0"/>
              <a:t>Many papers improved the efficiency of </a:t>
            </a:r>
            <a:r>
              <a:rPr lang="en-US" sz="1600" dirty="0" err="1"/>
              <a:t>Chaum</a:t>
            </a:r>
            <a:r>
              <a:rPr lang="en-US" sz="1600" dirty="0"/>
              <a:t>-Fiat-</a:t>
            </a:r>
            <a:r>
              <a:rPr lang="en-US" sz="1600" dirty="0" err="1"/>
              <a:t>Naor</a:t>
            </a:r>
            <a:r>
              <a:rPr lang="en-US" sz="1600" dirty="0"/>
              <a:t> using modern cryptographic techniques, but arguably the most significant is: </a:t>
            </a:r>
          </a:p>
          <a:p>
            <a:r>
              <a:rPr lang="en-US" sz="1600" dirty="0"/>
              <a:t>J. </a:t>
            </a:r>
            <a:r>
              <a:rPr lang="en-US" sz="1600" dirty="0" err="1"/>
              <a:t>Camenisch</a:t>
            </a:r>
            <a:r>
              <a:rPr lang="en-US" sz="1600" dirty="0"/>
              <a:t>, S. </a:t>
            </a:r>
            <a:r>
              <a:rPr lang="en-US" sz="1600" dirty="0" err="1"/>
              <a:t>Hohenberger</a:t>
            </a:r>
            <a:r>
              <a:rPr lang="en-US" sz="1600" dirty="0"/>
              <a:t>, A. </a:t>
            </a:r>
            <a:r>
              <a:rPr lang="en-US" sz="1600" dirty="0" err="1"/>
              <a:t>Lysyanskaya</a:t>
            </a:r>
            <a:r>
              <a:rPr lang="en-US" sz="1600" dirty="0"/>
              <a:t>, Compact e-cash. Theory and Applications of Cryptographic Techniques, 2005</a:t>
            </a:r>
          </a:p>
          <a:p>
            <a:pPr>
              <a:buNone/>
            </a:pPr>
            <a:r>
              <a:rPr lang="en-US" sz="1600" dirty="0"/>
              <a:t>Some practical security observations on the financial industry and proposals, including </a:t>
            </a:r>
            <a:r>
              <a:rPr lang="en-US" sz="1600" dirty="0" err="1"/>
              <a:t>Mondex</a:t>
            </a:r>
            <a:r>
              <a:rPr lang="en-US" sz="1600" dirty="0"/>
              <a:t>: </a:t>
            </a:r>
          </a:p>
          <a:p>
            <a:r>
              <a:rPr lang="en-US" sz="1600" dirty="0"/>
              <a:t>R. Anderson. Security Engineering (2nd </a:t>
            </a:r>
            <a:r>
              <a:rPr lang="en-US" sz="1600" dirty="0" err="1"/>
              <a:t>ed</a:t>
            </a:r>
            <a:r>
              <a:rPr lang="en-US" sz="1600" dirty="0"/>
              <a:t>). Wiley, 2008. </a:t>
            </a:r>
          </a:p>
          <a:p>
            <a:pPr>
              <a:buNone/>
            </a:pPr>
            <a:r>
              <a:rPr lang="en-US" sz="1600" dirty="0"/>
              <a:t>An overview of the implementation of </a:t>
            </a:r>
            <a:r>
              <a:rPr lang="en-US" sz="1600" dirty="0" err="1"/>
              <a:t>Chaum’s</a:t>
            </a:r>
            <a:r>
              <a:rPr lang="en-US" sz="1600" dirty="0"/>
              <a:t> </a:t>
            </a:r>
            <a:r>
              <a:rPr lang="en-US" sz="1600" dirty="0" err="1"/>
              <a:t>ecash</a:t>
            </a:r>
            <a:r>
              <a:rPr lang="en-US" sz="1600" dirty="0"/>
              <a:t> proposal: </a:t>
            </a:r>
          </a:p>
          <a:p>
            <a:r>
              <a:rPr lang="en-US" sz="1600" dirty="0"/>
              <a:t>B. </a:t>
            </a:r>
            <a:r>
              <a:rPr lang="en-US" sz="1600" dirty="0" err="1"/>
              <a:t>Schoenmakers</a:t>
            </a:r>
            <a:r>
              <a:rPr lang="en-US" sz="1600" dirty="0"/>
              <a:t>. Basic security of the </a:t>
            </a:r>
            <a:r>
              <a:rPr lang="en-US" sz="1600" dirty="0" err="1"/>
              <a:t>ecash</a:t>
            </a:r>
            <a:r>
              <a:rPr lang="en-US" sz="1600" dirty="0"/>
              <a:t> payment system. State of the Art in Applied Cryptography, 1997. </a:t>
            </a:r>
          </a:p>
          <a:p>
            <a:pPr>
              <a:buNone/>
            </a:pPr>
            <a:r>
              <a:rPr lang="en-US" sz="1600" dirty="0"/>
              <a:t>Two papers cited by Satoshi </a:t>
            </a:r>
            <a:r>
              <a:rPr lang="en-US" sz="1600" dirty="0" err="1"/>
              <a:t>Nakamoto</a:t>
            </a:r>
            <a:r>
              <a:rPr lang="en-US" sz="1600" dirty="0"/>
              <a:t> in the Bitcoin whitepaper that are integral to </a:t>
            </a:r>
            <a:r>
              <a:rPr lang="en-US" sz="1600" dirty="0" err="1"/>
              <a:t>Bitcon’s</a:t>
            </a:r>
            <a:r>
              <a:rPr lang="en-US" sz="1600" dirty="0"/>
              <a:t> design: </a:t>
            </a:r>
          </a:p>
          <a:p>
            <a:r>
              <a:rPr lang="en-US" sz="1600" dirty="0"/>
              <a:t>A. Back. </a:t>
            </a:r>
            <a:r>
              <a:rPr lang="en-US" sz="1600" dirty="0" err="1"/>
              <a:t>Hashcash</a:t>
            </a:r>
            <a:r>
              <a:rPr lang="en-US" sz="1600" dirty="0"/>
              <a:t> - A Denial of Service Counter-Measure, Online, 2002. </a:t>
            </a:r>
          </a:p>
          <a:p>
            <a:r>
              <a:rPr lang="en-US" sz="1600" dirty="0"/>
              <a:t>S. Haber, W. S. </a:t>
            </a:r>
            <a:r>
              <a:rPr lang="en-US" sz="1600" dirty="0" err="1"/>
              <a:t>Stornetta</a:t>
            </a:r>
            <a:r>
              <a:rPr lang="en-US" sz="1600" dirty="0"/>
              <a:t>. Secure names for </a:t>
            </a:r>
            <a:r>
              <a:rPr lang="en-US" sz="1600" dirty="0" err="1"/>
              <a:t>bitstrings</a:t>
            </a:r>
            <a:r>
              <a:rPr lang="en-US" sz="1600" dirty="0"/>
              <a:t>. CCS, 1997.</a:t>
            </a:r>
          </a:p>
          <a:p>
            <a:pPr>
              <a:buNone/>
            </a:pPr>
            <a:endParaRPr lang="en-US" sz="1600" dirty="0"/>
          </a:p>
          <a:p>
            <a:pPr>
              <a:buAutoNum type="arabicPeriod"/>
            </a:pPr>
            <a:endParaRPr lang="en-US" sz="1600" dirty="0"/>
          </a:p>
          <a:p>
            <a:pPr>
              <a:buAutoNum type="arabicPeriod"/>
            </a:pPr>
            <a:endParaRPr lang="en-US" sz="1600" dirty="0"/>
          </a:p>
          <a:p>
            <a:pPr>
              <a:buAutoNum type="arabicPeriod"/>
            </a:pPr>
            <a:endParaRPr lang="en-US" sz="1600" dirty="0"/>
          </a:p>
          <a:p>
            <a:pPr>
              <a:buAutoNum type="arabicPeriod"/>
            </a:pPr>
            <a:endParaRPr lang="en-US" sz="1600" dirty="0"/>
          </a:p>
          <a:p>
            <a:pPr>
              <a:buFont typeface="+mj-lt"/>
              <a:buAutoNum type="arabicPeriod"/>
            </a:pPr>
            <a:endParaRPr lang="en-US" sz="1600" dirty="0"/>
          </a:p>
          <a:p>
            <a:pPr>
              <a:buFont typeface="+mj-lt"/>
              <a:buAutoNum type="arabicPeriod"/>
            </a:pPr>
            <a:endParaRPr lang="en-US" sz="1600" dirty="0"/>
          </a:p>
          <a:p>
            <a:pPr>
              <a:buFont typeface="+mj-lt"/>
              <a:buAutoNum type="arabicPeriod"/>
            </a:pPr>
            <a:endParaRPr lang="en-US" sz="1600" dirty="0"/>
          </a:p>
          <a:p>
            <a:pPr>
              <a:buNone/>
            </a:pPr>
            <a:endParaRPr lang="en-US" sz="1600" dirty="0"/>
          </a:p>
          <a:p>
            <a:pPr>
              <a:buFont typeface="+mj-lt"/>
              <a:buAutoNum type="arabicPeriod"/>
            </a:pPr>
            <a:endParaRPr lang="en-US" sz="1600" dirty="0"/>
          </a:p>
          <a:p>
            <a:endParaRPr lang="en-US" sz="1600" dirty="0"/>
          </a:p>
          <a:p>
            <a:endParaRPr lang="en-US" sz="1600" dirty="0"/>
          </a:p>
          <a:p>
            <a:endParaRPr lang="en-US" sz="1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a:buAutoNum type="arabicPeriod"/>
            </a:pPr>
            <a:r>
              <a:rPr lang="en-US" sz="1600" dirty="0">
                <a:hlinkClick r:id="rId2"/>
              </a:rPr>
              <a:t>https://lopp.net/pdf/princeton_bitcoin_book.pdf</a:t>
            </a:r>
            <a:endParaRPr lang="en-US" sz="1600" dirty="0"/>
          </a:p>
          <a:p>
            <a:pPr>
              <a:buAutoNum type="arabicPeriod"/>
            </a:pPr>
            <a:r>
              <a:rPr lang="en-US" sz="1600" dirty="0">
                <a:hlinkClick r:id="rId3"/>
              </a:rPr>
              <a:t>https://cryptography.io/en/latest/hazmat/primitives/asymmetric/</a:t>
            </a:r>
            <a:endParaRPr lang="en-US" sz="1600" dirty="0"/>
          </a:p>
          <a:p>
            <a:pPr>
              <a:buAutoNum type="arabicPeriod"/>
            </a:pPr>
            <a:r>
              <a:rPr lang="en-US" sz="1600" dirty="0">
                <a:hlinkClick r:id="rId4"/>
              </a:rPr>
              <a:t>http://www.secg.org/sec2-v2.pdf</a:t>
            </a:r>
            <a:endParaRPr lang="en-US" sz="1600" dirty="0"/>
          </a:p>
          <a:p>
            <a:pPr>
              <a:buAutoNum type="arabicPeriod"/>
            </a:pPr>
            <a:r>
              <a:rPr lang="en-US" sz="1600" dirty="0">
                <a:hlinkClick r:id="rId5"/>
              </a:rPr>
              <a:t>https://crypto.stackexchange.com/questions/8914/ecdsa-compressed-public-key-point-back-to-uncompressed-public-key-point</a:t>
            </a:r>
            <a:endParaRPr lang="en-US" sz="1600" dirty="0"/>
          </a:p>
          <a:p>
            <a:pPr>
              <a:buAutoNum type="arabicPeriod"/>
            </a:pPr>
            <a:r>
              <a:rPr lang="en-US" sz="1600" dirty="0">
                <a:hlinkClick r:id="rId6"/>
              </a:rPr>
              <a:t>https://en.bitcoin.it/wiki/Secp256k1</a:t>
            </a:r>
            <a:endParaRPr lang="en-US" sz="1600" dirty="0"/>
          </a:p>
          <a:p>
            <a:pPr>
              <a:buAutoNum type="arabicPeriod"/>
            </a:pPr>
            <a:r>
              <a:rPr lang="en-US" sz="1600" dirty="0">
                <a:hlinkClick r:id="rId7"/>
              </a:rPr>
              <a:t>https://en.wikipedia.org/wiki/Elliptic_Curve_Digital_Signature_Algorithm</a:t>
            </a:r>
            <a:endParaRPr lang="en-US" sz="1600" dirty="0"/>
          </a:p>
          <a:p>
            <a:pPr>
              <a:buAutoNum type="arabicPeriod"/>
            </a:pPr>
            <a:r>
              <a:rPr lang="en-US" sz="1600" dirty="0">
                <a:hlinkClick r:id="rId8"/>
              </a:rPr>
              <a:t>http://chimera.labs.oreilly.com/books/1234000001802/ch07.html#block_hash</a:t>
            </a:r>
            <a:endParaRPr lang="en-US" sz="1600" dirty="0"/>
          </a:p>
          <a:p>
            <a:pPr>
              <a:buAutoNum type="arabicPeriod"/>
            </a:pPr>
            <a:r>
              <a:rPr lang="en-US" sz="1600" dirty="0">
                <a:hlinkClick r:id="rId9"/>
              </a:rPr>
              <a:t>https://web.archive.org/web/20130718172549/https://www.rsa.com/rsalabs/node.asp?id=2182</a:t>
            </a:r>
            <a:endParaRPr lang="en-US" sz="1600" dirty="0"/>
          </a:p>
          <a:p>
            <a:pPr>
              <a:buAutoNum type="arabicPeriod"/>
            </a:pPr>
            <a:r>
              <a:rPr lang="en-US" sz="1600" dirty="0">
                <a:hlinkClick r:id="rId10"/>
              </a:rPr>
              <a:t>https://github.com/bitcoin/bips/blob/master/bip-0032.mediawiki</a:t>
            </a:r>
            <a:endParaRPr lang="en-US" sz="1600" dirty="0"/>
          </a:p>
          <a:p>
            <a:pPr>
              <a:buAutoNum type="arabicPeriod"/>
            </a:pPr>
            <a:endParaRPr lang="en-US" sz="1600" dirty="0"/>
          </a:p>
          <a:p>
            <a:pPr>
              <a:buNone/>
            </a:pPr>
            <a:endParaRPr lang="en-US" sz="1600" dirty="0"/>
          </a:p>
          <a:p>
            <a:pPr>
              <a:buAutoNum type="arabicPeriod"/>
            </a:pPr>
            <a:endParaRPr lang="en-US" sz="1600" dirty="0"/>
          </a:p>
          <a:p>
            <a:pPr>
              <a:buAutoNum type="arabicPeriod"/>
            </a:pPr>
            <a:endParaRPr lang="en-US" sz="1600" dirty="0"/>
          </a:p>
          <a:p>
            <a:pPr>
              <a:buAutoNum type="arabicPeriod"/>
            </a:pPr>
            <a:endParaRPr lang="en-US" sz="1600" dirty="0"/>
          </a:p>
          <a:p>
            <a:pPr>
              <a:buAutoNum type="arabicPeriod"/>
            </a:pPr>
            <a:endParaRPr lang="en-US" sz="1600" dirty="0"/>
          </a:p>
          <a:p>
            <a:pPr>
              <a:buAutoNum type="arabicPeriod"/>
            </a:pPr>
            <a:endParaRPr lang="en-US" sz="1600" dirty="0"/>
          </a:p>
          <a:p>
            <a:pPr>
              <a:buAutoNum type="arabicPeriod"/>
            </a:pPr>
            <a:endParaRPr lang="en-US" sz="1600" dirty="0"/>
          </a:p>
          <a:p>
            <a:pPr>
              <a:buFont typeface="+mj-lt"/>
              <a:buAutoNum type="arabicPeriod"/>
            </a:pPr>
            <a:endParaRPr lang="en-US" sz="1600" dirty="0"/>
          </a:p>
          <a:p>
            <a:pPr>
              <a:buFont typeface="+mj-lt"/>
              <a:buAutoNum type="arabicPeriod"/>
            </a:pPr>
            <a:endParaRPr lang="en-US" sz="1600" dirty="0"/>
          </a:p>
          <a:p>
            <a:pPr>
              <a:buFont typeface="+mj-lt"/>
              <a:buAutoNum type="arabicPeriod"/>
            </a:pPr>
            <a:endParaRPr lang="en-US" sz="1600" dirty="0"/>
          </a:p>
          <a:p>
            <a:pPr>
              <a:buNone/>
            </a:pPr>
            <a:endParaRPr lang="en-US" sz="1600" dirty="0"/>
          </a:p>
          <a:p>
            <a:pPr>
              <a:buFont typeface="+mj-lt"/>
              <a:buAutoNum type="arabicPeriod"/>
            </a:pPr>
            <a:endParaRPr lang="en-US" sz="1600" dirty="0"/>
          </a:p>
          <a:p>
            <a:endParaRPr lang="en-US" sz="1600" dirty="0"/>
          </a:p>
          <a:p>
            <a:endParaRPr lang="en-US" sz="1600" dirty="0"/>
          </a:p>
          <a:p>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Symmetric and Asymmetric Cryptography</a:t>
            </a:r>
          </a:p>
        </p:txBody>
      </p:sp>
      <p:sp>
        <p:nvSpPr>
          <p:cNvPr id="3" name="Content Placeholder 2"/>
          <p:cNvSpPr>
            <a:spLocks noGrp="1"/>
          </p:cNvSpPr>
          <p:nvPr>
            <p:ph idx="1"/>
          </p:nvPr>
        </p:nvSpPr>
        <p:spPr/>
        <p:txBody>
          <a:bodyPr>
            <a:normAutofit/>
          </a:bodyPr>
          <a:lstStyle/>
          <a:p>
            <a:r>
              <a:rPr lang="en-US" sz="1800" dirty="0"/>
              <a:t>Asymmetric cryptography is typically more computationally heavy, particularly for longer messages.  So many schemes use asymmetric cryptography to pass a symmetric cryptographic key that is then used to encrypt/decrypt messages in the session.</a:t>
            </a:r>
          </a:p>
          <a:p>
            <a:endParaRPr lang="en-US" sz="1800" dirty="0"/>
          </a:p>
          <a:p>
            <a:r>
              <a:rPr lang="en-US" sz="1800" dirty="0"/>
              <a:t>One side must have a public key that is known or discoverable by the other.  </a:t>
            </a:r>
          </a:p>
          <a:p>
            <a:endParaRPr lang="en-US" sz="1800" dirty="0"/>
          </a:p>
          <a:p>
            <a:r>
              <a:rPr lang="en-US" sz="1800" dirty="0"/>
              <a:t>In SSL/TLS and other protocols the website must send a certificate (issued by a Certificate Authority) to the user so they can verify the website’s identity and get their public key.  The user’s browser can then encrypt a message to the server using their public key, and only the server can decrypt.  There is some housekeeping setup but basically the website and user can then agree on communication details and a symmetric key that will be used to encrypt/decrypt subsequent messages in the session.</a:t>
            </a:r>
          </a:p>
          <a:p>
            <a:endParaRPr lang="en-US" dirty="0"/>
          </a:p>
          <a:p>
            <a:pPr lvl="1"/>
            <a:endParaRPr lang="en-US" dirty="0"/>
          </a:p>
          <a:p>
            <a:pPr lvl="1"/>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Public-Private Key Algorithms</a:t>
            </a:r>
          </a:p>
        </p:txBody>
      </p:sp>
      <p:sp>
        <p:nvSpPr>
          <p:cNvPr id="3" name="Content Placeholder 2"/>
          <p:cNvSpPr>
            <a:spLocks noGrp="1"/>
          </p:cNvSpPr>
          <p:nvPr>
            <p:ph idx="1"/>
          </p:nvPr>
        </p:nvSpPr>
        <p:spPr/>
        <p:txBody>
          <a:bodyPr>
            <a:normAutofit/>
          </a:bodyPr>
          <a:lstStyle/>
          <a:p>
            <a:r>
              <a:rPr lang="en-US" sz="2000" dirty="0"/>
              <a:t>There are several asymmetric algorithms including DSA (Digital Signature Algorithm), RSA (</a:t>
            </a:r>
            <a:r>
              <a:rPr lang="en-US" sz="2000" dirty="0" err="1"/>
              <a:t>Rivest</a:t>
            </a:r>
            <a:r>
              <a:rPr lang="en-US" sz="2000" dirty="0"/>
              <a:t>-Shamir-</a:t>
            </a:r>
            <a:r>
              <a:rPr lang="en-US" sz="2000" dirty="0" err="1"/>
              <a:t>Adleman</a:t>
            </a:r>
            <a:r>
              <a:rPr lang="en-US" sz="2000" dirty="0"/>
              <a:t>), Elliptical Curve cryptography (aka ECDSA), and others.</a:t>
            </a:r>
          </a:p>
          <a:p>
            <a:endParaRPr lang="en-US" sz="2000" dirty="0"/>
          </a:p>
          <a:p>
            <a:r>
              <a:rPr lang="en-US" sz="2000" dirty="0"/>
              <a:t>Bitcoin uses Elliptic Curve cryptography with the secp256k1 standards.  Those standards refer to the specific elliptic curve equation that is used.</a:t>
            </a:r>
          </a:p>
          <a:p>
            <a:r>
              <a:rPr lang="en-US" sz="2000" dirty="0"/>
              <a:t>Bitcoin was a relative pioneer in using these standards.  The curve used lends itself to efficient processing and has been well-tested.</a:t>
            </a:r>
          </a:p>
          <a:p>
            <a:endParaRPr lang="en-US" sz="2000" dirty="0"/>
          </a:p>
          <a:p>
            <a:r>
              <a:rPr lang="en-US" sz="2000" dirty="0"/>
              <a:t>The elliptical curve function is generically y</a:t>
            </a:r>
            <a:r>
              <a:rPr lang="en-US" sz="2000" baseline="30000" dirty="0"/>
              <a:t>2</a:t>
            </a:r>
            <a:r>
              <a:rPr lang="en-US" sz="2000" dirty="0"/>
              <a:t> = x</a:t>
            </a:r>
            <a:r>
              <a:rPr lang="en-US" sz="2000" baseline="30000" dirty="0"/>
              <a:t>3</a:t>
            </a:r>
            <a:r>
              <a:rPr lang="en-US" sz="2000" dirty="0"/>
              <a:t> + ax + b, and in Bitcoin’s case is actually y</a:t>
            </a:r>
            <a:r>
              <a:rPr lang="en-US" sz="2000" baseline="30000" dirty="0"/>
              <a:t>2</a:t>
            </a:r>
            <a:r>
              <a:rPr lang="en-US" sz="2000" dirty="0"/>
              <a:t> = x</a:t>
            </a:r>
            <a:r>
              <a:rPr lang="en-US" sz="2000" baseline="30000" dirty="0"/>
              <a:t>3</a:t>
            </a:r>
            <a:r>
              <a:rPr lang="en-US" sz="2000" dirty="0"/>
              <a:t> + 7 over numbers that are modulo a very large prime number.</a:t>
            </a:r>
          </a:p>
          <a:p>
            <a:endParaRPr lang="en-US" dirty="0"/>
          </a:p>
          <a:p>
            <a:pPr lvl="1"/>
            <a:endParaRPr lang="en-US" dirty="0"/>
          </a:p>
          <a:p>
            <a:pPr lvl="1"/>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ECDSA curve</a:t>
            </a:r>
          </a:p>
        </p:txBody>
      </p:sp>
      <p:pic>
        <p:nvPicPr>
          <p:cNvPr id="4" name="Content Placeholder 3" descr="Secp256k1.png"/>
          <p:cNvPicPr>
            <a:picLocks noGrp="1" noChangeAspect="1"/>
          </p:cNvPicPr>
          <p:nvPr>
            <p:ph idx="1"/>
          </p:nvPr>
        </p:nvPicPr>
        <p:blipFill>
          <a:blip r:embed="rId2" cstate="print"/>
          <a:stretch>
            <a:fillRect/>
          </a:stretch>
        </p:blipFill>
        <p:spPr>
          <a:xfrm>
            <a:off x="2286000" y="2514600"/>
            <a:ext cx="4525963" cy="3581400"/>
          </a:xfrm>
        </p:spPr>
      </p:pic>
      <p:sp>
        <p:nvSpPr>
          <p:cNvPr id="5" name="TextBox 4"/>
          <p:cNvSpPr txBox="1"/>
          <p:nvPr/>
        </p:nvSpPr>
        <p:spPr>
          <a:xfrm>
            <a:off x="838200" y="3657600"/>
            <a:ext cx="1026243" cy="369332"/>
          </a:xfrm>
          <a:prstGeom prst="rect">
            <a:avLst/>
          </a:prstGeom>
          <a:noFill/>
        </p:spPr>
        <p:txBody>
          <a:bodyPr wrap="none" rtlCol="0">
            <a:spAutoFit/>
          </a:bodyPr>
          <a:lstStyle/>
          <a:p>
            <a:r>
              <a:rPr lang="en-US" dirty="0"/>
              <a:t>y = x</a:t>
            </a:r>
            <a:r>
              <a:rPr lang="en-US" baseline="30000" dirty="0"/>
              <a:t>3</a:t>
            </a:r>
            <a:r>
              <a:rPr lang="en-US" dirty="0"/>
              <a:t> + 7</a:t>
            </a:r>
          </a:p>
        </p:txBody>
      </p:sp>
      <p:sp>
        <p:nvSpPr>
          <p:cNvPr id="6" name="TextBox 5"/>
          <p:cNvSpPr txBox="1"/>
          <p:nvPr/>
        </p:nvSpPr>
        <p:spPr>
          <a:xfrm>
            <a:off x="1981200" y="6324600"/>
            <a:ext cx="5602366" cy="369332"/>
          </a:xfrm>
          <a:prstGeom prst="rect">
            <a:avLst/>
          </a:prstGeom>
          <a:noFill/>
        </p:spPr>
        <p:txBody>
          <a:bodyPr wrap="square" rtlCol="0">
            <a:spAutoFit/>
          </a:bodyPr>
          <a:lstStyle/>
          <a:p>
            <a:r>
              <a:rPr lang="en-US" dirty="0">
                <a:hlinkClick r:id="rId3"/>
              </a:rPr>
              <a:t>https://en.bitcoin.it/wiki/File:Secp256k1.png</a:t>
            </a:r>
            <a:endParaRPr lang="en-US" dirty="0"/>
          </a:p>
        </p:txBody>
      </p:sp>
      <p:sp>
        <p:nvSpPr>
          <p:cNvPr id="7" name="TextBox 6"/>
          <p:cNvSpPr txBox="1"/>
          <p:nvPr/>
        </p:nvSpPr>
        <p:spPr>
          <a:xfrm>
            <a:off x="762000" y="1447800"/>
            <a:ext cx="7086601" cy="923330"/>
          </a:xfrm>
          <a:prstGeom prst="rect">
            <a:avLst/>
          </a:prstGeom>
          <a:noFill/>
        </p:spPr>
        <p:txBody>
          <a:bodyPr wrap="square" rtlCol="0">
            <a:spAutoFit/>
          </a:bodyPr>
          <a:lstStyle/>
          <a:p>
            <a:r>
              <a:rPr lang="en-US" dirty="0"/>
              <a:t>Elliptic curve actually refers to a function that can be thought of as graphed on and x and y axis.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ECDSA</a:t>
            </a:r>
          </a:p>
        </p:txBody>
      </p:sp>
      <p:sp>
        <p:nvSpPr>
          <p:cNvPr id="3" name="Content Placeholder 2"/>
          <p:cNvSpPr>
            <a:spLocks noGrp="1"/>
          </p:cNvSpPr>
          <p:nvPr>
            <p:ph idx="1"/>
          </p:nvPr>
        </p:nvSpPr>
        <p:spPr/>
        <p:txBody>
          <a:bodyPr>
            <a:normAutofit/>
          </a:bodyPr>
          <a:lstStyle/>
          <a:p>
            <a:r>
              <a:rPr lang="en-US" sz="2000" dirty="0"/>
              <a:t>The curve has several valuable properties, including that intersecting lines have 3 intersection points (for vertical lines, the point at infinity is used as the third) and tangents of points on the curve will have just one intersection point with the curve.  </a:t>
            </a:r>
          </a:p>
          <a:p>
            <a:endParaRPr lang="en-US" sz="2000" dirty="0"/>
          </a:p>
          <a:p>
            <a:r>
              <a:rPr lang="en-US" sz="2000" dirty="0"/>
              <a:t>When intersection points P and Q are “added” the result is the other intersection point of the line between them and the curve.</a:t>
            </a:r>
          </a:p>
          <a:p>
            <a:endParaRPr lang="en-US" sz="2000" dirty="0"/>
          </a:p>
          <a:p>
            <a:r>
              <a:rPr lang="en-US" sz="2000" dirty="0"/>
              <a:t>When a point P on the curve is “added” to itself the result is that point’s tangent line’s other intersection point with the curve.</a:t>
            </a:r>
          </a:p>
          <a:p>
            <a:r>
              <a:rPr lang="en-US" sz="2000" dirty="0"/>
              <a:t>Repeated adding of a point to itself is ECDSA’s “multiplication”, which is used in the generation of the public key from the private key (and generator point)</a:t>
            </a:r>
          </a:p>
          <a:p>
            <a:endParaRPr lang="en-US" sz="2000" dirty="0"/>
          </a:p>
          <a:p>
            <a:endParaRPr lang="en-US" sz="1600" dirty="0"/>
          </a:p>
          <a:p>
            <a:endParaRPr lang="en-US" sz="1600" dirty="0"/>
          </a:p>
          <a:p>
            <a:endParaRPr lang="en-US" dirty="0"/>
          </a:p>
          <a:p>
            <a:pPr lvl="1"/>
            <a:endParaRPr lang="en-US" dirty="0"/>
          </a:p>
          <a:p>
            <a:pPr lvl="1"/>
            <a:endParaRPr lang="en-US" dirty="0"/>
          </a:p>
        </p:txBody>
      </p:sp>
      <p:sp>
        <p:nvSpPr>
          <p:cNvPr id="5" name="TextBox 4">
            <a:extLst>
              <a:ext uri="{FF2B5EF4-FFF2-40B4-BE49-F238E27FC236}">
                <a16:creationId xmlns:a16="http://schemas.microsoft.com/office/drawing/2014/main" id="{CF9D451C-9376-4189-9F73-C4BFCEC3D208}"/>
              </a:ext>
            </a:extLst>
          </p:cNvPr>
          <p:cNvSpPr txBox="1"/>
          <p:nvPr/>
        </p:nvSpPr>
        <p:spPr>
          <a:xfrm>
            <a:off x="304800" y="6019800"/>
            <a:ext cx="6289094" cy="646331"/>
          </a:xfrm>
          <a:prstGeom prst="rect">
            <a:avLst/>
          </a:prstGeom>
          <a:noFill/>
        </p:spPr>
        <p:txBody>
          <a:bodyPr wrap="none" rtlCol="0">
            <a:spAutoFit/>
          </a:bodyPr>
          <a:lstStyle/>
          <a:p>
            <a:r>
              <a:rPr lang="en-US" dirty="0"/>
              <a:t>For details of ECDSA addition and multiplication functions, see:</a:t>
            </a:r>
          </a:p>
          <a:p>
            <a:r>
              <a:rPr lang="en-US" dirty="0">
                <a:hlinkClick r:id="rId2"/>
              </a:rPr>
              <a:t>https://en.wikipedia.org/wiki/Elliptic_curve_point_multiplication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ECDSA</a:t>
            </a:r>
          </a:p>
        </p:txBody>
      </p:sp>
      <p:sp>
        <p:nvSpPr>
          <p:cNvPr id="3" name="Content Placeholder 2"/>
          <p:cNvSpPr>
            <a:spLocks noGrp="1"/>
          </p:cNvSpPr>
          <p:nvPr>
            <p:ph idx="1"/>
          </p:nvPr>
        </p:nvSpPr>
        <p:spPr/>
        <p:txBody>
          <a:bodyPr>
            <a:normAutofit/>
          </a:bodyPr>
          <a:lstStyle/>
          <a:p>
            <a:endParaRPr lang="en-US" sz="1600" dirty="0"/>
          </a:p>
          <a:p>
            <a:endParaRPr lang="en-US" dirty="0"/>
          </a:p>
          <a:p>
            <a:pPr lvl="1"/>
            <a:endParaRPr lang="en-US" dirty="0"/>
          </a:p>
          <a:p>
            <a:pPr lvl="1"/>
            <a:endParaRPr lang="en-US" dirty="0"/>
          </a:p>
        </p:txBody>
      </p:sp>
      <p:pic>
        <p:nvPicPr>
          <p:cNvPr id="4" name="Picture 3" descr="ECDSA-MasteringBitcoin.png"/>
          <p:cNvPicPr>
            <a:picLocks noChangeAspect="1"/>
          </p:cNvPicPr>
          <p:nvPr/>
        </p:nvPicPr>
        <p:blipFill>
          <a:blip r:embed="rId2" cstate="print"/>
          <a:stretch>
            <a:fillRect/>
          </a:stretch>
        </p:blipFill>
        <p:spPr>
          <a:xfrm>
            <a:off x="1752600" y="1752600"/>
            <a:ext cx="5867400" cy="3733800"/>
          </a:xfrm>
          <a:prstGeom prst="rect">
            <a:avLst/>
          </a:prstGeom>
        </p:spPr>
      </p:pic>
      <p:sp>
        <p:nvSpPr>
          <p:cNvPr id="5" name="TextBox 4"/>
          <p:cNvSpPr txBox="1"/>
          <p:nvPr/>
        </p:nvSpPr>
        <p:spPr>
          <a:xfrm>
            <a:off x="1752600" y="6019800"/>
            <a:ext cx="3805594" cy="369332"/>
          </a:xfrm>
          <a:prstGeom prst="rect">
            <a:avLst/>
          </a:prstGeom>
          <a:noFill/>
        </p:spPr>
        <p:txBody>
          <a:bodyPr wrap="none" rtlCol="0">
            <a:spAutoFit/>
          </a:bodyPr>
          <a:lstStyle/>
          <a:p>
            <a:r>
              <a:rPr lang="en-US" dirty="0"/>
              <a:t>From </a:t>
            </a:r>
            <a:r>
              <a:rPr lang="en-US" u="sng" dirty="0"/>
              <a:t>Mastering Bitcoin</a:t>
            </a:r>
            <a:r>
              <a:rPr lang="en-US" dirty="0"/>
              <a:t>, Antonopoulos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ECDSA</a:t>
            </a:r>
          </a:p>
        </p:txBody>
      </p:sp>
      <p:sp>
        <p:nvSpPr>
          <p:cNvPr id="3" name="Content Placeholder 2"/>
          <p:cNvSpPr>
            <a:spLocks noGrp="1"/>
          </p:cNvSpPr>
          <p:nvPr>
            <p:ph idx="1"/>
          </p:nvPr>
        </p:nvSpPr>
        <p:spPr/>
        <p:txBody>
          <a:bodyPr>
            <a:normAutofit lnSpcReduction="10000"/>
          </a:bodyPr>
          <a:lstStyle/>
          <a:p>
            <a:r>
              <a:rPr lang="en-US" sz="1600" dirty="0"/>
              <a:t>The variables used in the equation by Bitcoin are 256 bit numbers, so the coordinates are unimaginably large.*</a:t>
            </a:r>
          </a:p>
          <a:p>
            <a:r>
              <a:rPr lang="en-US" sz="1600" dirty="0"/>
              <a:t>And in Bitcoin (like other ECDSA), the function is over a field of numbers up to a very large prime number, meaning the coordinates are actually the </a:t>
            </a:r>
            <a:r>
              <a:rPr lang="en-US" sz="1600" dirty="0" err="1"/>
              <a:t>modulos</a:t>
            </a:r>
            <a:r>
              <a:rPr lang="en-US" sz="1600" dirty="0"/>
              <a:t> (remainders) of division by that very large prime number.  So the actual graph looks more like a scatter-plot, but it retains the properties of the underlying function. (see </a:t>
            </a:r>
            <a:r>
              <a:rPr lang="en-US" sz="1600" dirty="0" err="1"/>
              <a:t>stackexchange</a:t>
            </a:r>
            <a:r>
              <a:rPr lang="en-US" sz="1600" dirty="0"/>
              <a:t> link below)</a:t>
            </a:r>
          </a:p>
          <a:p>
            <a:endParaRPr lang="en-US" sz="1400" dirty="0"/>
          </a:p>
          <a:p>
            <a:r>
              <a:rPr lang="en-US" sz="1600" dirty="0">
                <a:hlinkClick r:id="rId2"/>
              </a:rPr>
              <a:t>https://bitcoin.stackexchange.com/questions/21907/what-does-the-curve-used-in-bitcoin-secp256k1-look-like</a:t>
            </a:r>
            <a:endParaRPr lang="en-US" sz="1600" dirty="0"/>
          </a:p>
          <a:p>
            <a:endParaRPr lang="en-US" sz="1600" dirty="0"/>
          </a:p>
          <a:p>
            <a:r>
              <a:rPr lang="en-US" sz="1600" dirty="0"/>
              <a:t>Given a randomly selected 256 bit private key, a point on the curve (the base point, or generator point G, defined in Bitcoin’s secp256k1 spec) is multiplied by that value to get another point on the curve which is the public key (in compressed form it’s the x value, with a prefix).</a:t>
            </a:r>
          </a:p>
          <a:p>
            <a:endParaRPr lang="en-US" sz="1600" dirty="0"/>
          </a:p>
          <a:p>
            <a:r>
              <a:rPr lang="en-US" sz="1600" dirty="0"/>
              <a:t>These private and public keys will have properties that data encrypted in a certain way by one can be decrypted or verified by the other.</a:t>
            </a:r>
          </a:p>
          <a:p>
            <a:pPr lvl="1"/>
            <a:endParaRPr lang="en-US" dirty="0"/>
          </a:p>
          <a:p>
            <a:pPr lvl="1"/>
            <a:endParaRPr lang="en-US" dirty="0"/>
          </a:p>
        </p:txBody>
      </p:sp>
      <p:sp>
        <p:nvSpPr>
          <p:cNvPr id="4" name="TextBox 3">
            <a:extLst>
              <a:ext uri="{FF2B5EF4-FFF2-40B4-BE49-F238E27FC236}">
                <a16:creationId xmlns:a16="http://schemas.microsoft.com/office/drawing/2014/main" id="{CB8E4A7F-F6EA-484A-9B68-FFF15B55A876}"/>
              </a:ext>
            </a:extLst>
          </p:cNvPr>
          <p:cNvSpPr txBox="1"/>
          <p:nvPr/>
        </p:nvSpPr>
        <p:spPr>
          <a:xfrm>
            <a:off x="446843" y="6124059"/>
            <a:ext cx="8392357" cy="523220"/>
          </a:xfrm>
          <a:prstGeom prst="rect">
            <a:avLst/>
          </a:prstGeom>
          <a:noFill/>
        </p:spPr>
        <p:txBody>
          <a:bodyPr wrap="square" rtlCol="0">
            <a:spAutoFit/>
          </a:bodyPr>
          <a:lstStyle/>
          <a:p>
            <a:r>
              <a:rPr lang="en-US" sz="1400" dirty="0"/>
              <a:t>*Every 10 bits is 1024 and so represent a little more than three 0’s in decimal (1,000).  So 250 bits in decimal is more than a 1 followed by 25 sets of three 0s.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32828</TotalTime>
  <Words>3933</Words>
  <Application>Microsoft Office PowerPoint</Application>
  <PresentationFormat>On-screen Show (4:3)</PresentationFormat>
  <Paragraphs>272</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Bitcoin and Cryptography</vt:lpstr>
      <vt:lpstr>Cryptography</vt:lpstr>
      <vt:lpstr>Symmetric and Asymmetric Cryptography</vt:lpstr>
      <vt:lpstr>Symmetric and Asymmetric Cryptography</vt:lpstr>
      <vt:lpstr>Public-Private Key Algorithms</vt:lpstr>
      <vt:lpstr>Bitcoin ECDSA curve</vt:lpstr>
      <vt:lpstr>Bitcoin ECDSA</vt:lpstr>
      <vt:lpstr>Bitcoin ECDSA</vt:lpstr>
      <vt:lpstr>Bitcoin ECDSA</vt:lpstr>
      <vt:lpstr>Secp256k1</vt:lpstr>
      <vt:lpstr>Secp256k1 v Secp256r1</vt:lpstr>
      <vt:lpstr>Secp256k1 v Secp256r1</vt:lpstr>
      <vt:lpstr>Secp256k1 v Secp256r1</vt:lpstr>
      <vt:lpstr>Extended Keys</vt:lpstr>
      <vt:lpstr>Extended Keys</vt:lpstr>
      <vt:lpstr>Bech32</vt:lpstr>
      <vt:lpstr>Bech32 v Base58</vt:lpstr>
      <vt:lpstr>Hashing and Hash Algorithms</vt:lpstr>
      <vt:lpstr>Hashing and Hash Algorithms</vt:lpstr>
      <vt:lpstr>Hashing and Hash Algorithms</vt:lpstr>
      <vt:lpstr>Hashing and Hash Algorithms</vt:lpstr>
      <vt:lpstr>Hashing and Hash Algorithms</vt:lpstr>
      <vt:lpstr>Hashing and Hash Algorithms</vt:lpstr>
      <vt:lpstr>Hashing and Hash Algorithms</vt:lpstr>
      <vt:lpstr>Hash Pointers</vt:lpstr>
      <vt:lpstr>Merkle Trees</vt:lpstr>
      <vt:lpstr>Bitcoin Merkle Trees</vt:lpstr>
      <vt:lpstr>Other Cryptocurrencies’ Cryptographic Techniques</vt:lpstr>
      <vt:lpstr>Other Cryptocurrencies’ Cryptographic Techniques</vt:lpstr>
      <vt:lpstr>Other Cryptocurrencies’ Cryptographic Techniques</vt:lpstr>
      <vt:lpstr>Further Reading  suggested by Link 1 (“Bitcoin and Cryptocurrency Technologies” text, Narayannan et al)</vt:lpstr>
      <vt:lpstr>References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and Cryptography</dc:title>
  <dc:creator>Bernard Parenteau</dc:creator>
  <cp:lastModifiedBy>Bernard Parenteau</cp:lastModifiedBy>
  <cp:revision>231</cp:revision>
  <dcterms:created xsi:type="dcterms:W3CDTF">2017-01-18T14:01:36Z</dcterms:created>
  <dcterms:modified xsi:type="dcterms:W3CDTF">2021-01-27T23:50:46Z</dcterms:modified>
</cp:coreProperties>
</file>