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0" r:id="rId4"/>
    <p:sldId id="269" r:id="rId5"/>
    <p:sldId id="271" r:id="rId6"/>
    <p:sldId id="268" r:id="rId7"/>
    <p:sldId id="277" r:id="rId8"/>
    <p:sldId id="260" r:id="rId9"/>
    <p:sldId id="281" r:id="rId10"/>
    <p:sldId id="272" r:id="rId11"/>
    <p:sldId id="273" r:id="rId12"/>
    <p:sldId id="261" r:id="rId13"/>
    <p:sldId id="262" r:id="rId14"/>
    <p:sldId id="279" r:id="rId15"/>
    <p:sldId id="278" r:id="rId16"/>
    <p:sldId id="274" r:id="rId17"/>
    <p:sldId id="266" r:id="rId18"/>
    <p:sldId id="285" r:id="rId19"/>
    <p:sldId id="264" r:id="rId20"/>
    <p:sldId id="286" r:id="rId21"/>
    <p:sldId id="275" r:id="rId22"/>
    <p:sldId id="284" r:id="rId23"/>
    <p:sldId id="287" r:id="rId24"/>
    <p:sldId id="288" r:id="rId25"/>
    <p:sldId id="257" r:id="rId26"/>
    <p:sldId id="289"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94660"/>
  </p:normalViewPr>
  <p:slideViewPr>
    <p:cSldViewPr>
      <p:cViewPr varScale="1">
        <p:scale>
          <a:sx n="116" d="100"/>
          <a:sy n="116" d="100"/>
        </p:scale>
        <p:origin x="146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1474FD-A1B9-47CC-9490-8F879B4A2373}"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A14A1-6197-477A-86B6-68CEE6B9985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1474FD-A1B9-47CC-9490-8F879B4A2373}"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A14A1-6197-477A-86B6-68CEE6B998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1474FD-A1B9-47CC-9490-8F879B4A2373}"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A14A1-6197-477A-86B6-68CEE6B998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1474FD-A1B9-47CC-9490-8F879B4A2373}"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A14A1-6197-477A-86B6-68CEE6B998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1474FD-A1B9-47CC-9490-8F879B4A2373}"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A14A1-6197-477A-86B6-68CEE6B9985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1474FD-A1B9-47CC-9490-8F879B4A2373}"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A14A1-6197-477A-86B6-68CEE6B9985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1474FD-A1B9-47CC-9490-8F879B4A2373}" type="datetimeFigureOut">
              <a:rPr lang="en-US" smtClean="0"/>
              <a:pPr/>
              <a:t>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1A14A1-6197-477A-86B6-68CEE6B9985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1474FD-A1B9-47CC-9490-8F879B4A2373}" type="datetimeFigureOut">
              <a:rPr lang="en-US" smtClean="0"/>
              <a:pPr/>
              <a:t>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1A14A1-6197-477A-86B6-68CEE6B9985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474FD-A1B9-47CC-9490-8F879B4A2373}" type="datetimeFigureOut">
              <a:rPr lang="en-US" smtClean="0"/>
              <a:pPr/>
              <a:t>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1A14A1-6197-477A-86B6-68CEE6B998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1474FD-A1B9-47CC-9490-8F879B4A2373}"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A14A1-6197-477A-86B6-68CEE6B9985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1474FD-A1B9-47CC-9490-8F879B4A2373}"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A14A1-6197-477A-86B6-68CEE6B9985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1474FD-A1B9-47CC-9490-8F879B4A2373}" type="datetimeFigureOut">
              <a:rPr lang="en-US" smtClean="0"/>
              <a:pPr/>
              <a:t>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1A14A1-6197-477A-86B6-68CEE6B998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bitcoin/bitcoin/tree/master/src/wall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lectrum.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itcoinpaperwallet.com/" TargetMode="External"/><Relationship Id="rId2" Type="http://schemas.openxmlformats.org/officeDocument/2006/relationships/hyperlink" Target="https://www.bitaddress.org/" TargetMode="External"/><Relationship Id="rId1" Type="http://schemas.openxmlformats.org/officeDocument/2006/relationships/slideLayout" Target="../slideLayouts/slideLayout2.xml"/><Relationship Id="rId4" Type="http://schemas.openxmlformats.org/officeDocument/2006/relationships/hyperlink" Target="https://wallet.mycelium.com/"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www.coolwallet.i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bitcoin/bips/blob/master/bip-0032.mediawiki"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bitcoin.it/wiki/Wallet_import_form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Bitcoin Wallets</a:t>
            </a:r>
          </a:p>
        </p:txBody>
      </p:sp>
      <p:sp>
        <p:nvSpPr>
          <p:cNvPr id="3" name="Subtitle 2"/>
          <p:cNvSpPr>
            <a:spLocks noGrp="1"/>
          </p:cNvSpPr>
          <p:nvPr>
            <p:ph type="subTitle" idx="1"/>
          </p:nvPr>
        </p:nvSpPr>
        <p:spPr/>
        <p:txBody>
          <a:bodyPr/>
          <a:lstStyle/>
          <a:p>
            <a:r>
              <a:rPr lang="en-US" dirty="0"/>
              <a:t> </a:t>
            </a:r>
          </a:p>
        </p:txBody>
      </p:sp>
      <p:sp>
        <p:nvSpPr>
          <p:cNvPr id="4" name="Subtitle 2"/>
          <p:cNvSpPr txBox="1">
            <a:spLocks/>
          </p:cNvSpPr>
          <p:nvPr/>
        </p:nvSpPr>
        <p:spPr>
          <a:xfrm>
            <a:off x="1524000" y="4038600"/>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rPr>
              <a:t>Bernard Parenteau</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rPr>
              <a:t>bparente@fit.edu</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Core Wallet</a:t>
            </a:r>
          </a:p>
        </p:txBody>
      </p:sp>
      <p:sp>
        <p:nvSpPr>
          <p:cNvPr id="3" name="Content Placeholder 2"/>
          <p:cNvSpPr>
            <a:spLocks noGrp="1"/>
          </p:cNvSpPr>
          <p:nvPr>
            <p:ph idx="1"/>
          </p:nvPr>
        </p:nvSpPr>
        <p:spPr/>
        <p:txBody>
          <a:bodyPr>
            <a:normAutofit lnSpcReduction="10000"/>
          </a:bodyPr>
          <a:lstStyle/>
          <a:p>
            <a:r>
              <a:rPr lang="en-US" sz="2000" dirty="0"/>
              <a:t>The Bitcoin Core is a full node, open source, desktop application that includes a Bitcoin wallet.</a:t>
            </a:r>
          </a:p>
          <a:p>
            <a:r>
              <a:rPr lang="en-US" sz="2000" dirty="0"/>
              <a:t>It is part of the Bitcoin reference client, originally developed by Satoshi </a:t>
            </a:r>
            <a:r>
              <a:rPr lang="en-US" sz="2000" dirty="0" err="1"/>
              <a:t>Nakamoto</a:t>
            </a:r>
            <a:r>
              <a:rPr lang="en-US" sz="2000" dirty="0"/>
              <a:t> and maintained by Bitcoin.org.</a:t>
            </a:r>
          </a:p>
          <a:p>
            <a:r>
              <a:rPr lang="en-US" sz="2000" dirty="0"/>
              <a:t>It is written in C++ and can be found at </a:t>
            </a:r>
            <a:r>
              <a:rPr lang="en-US" sz="2000" dirty="0">
                <a:hlinkClick r:id="rId2"/>
              </a:rPr>
              <a:t>https://github.com/bitcoin/bitcoin/tree/master/src/wallet</a:t>
            </a:r>
            <a:endParaRPr lang="en-US" sz="2000" dirty="0"/>
          </a:p>
          <a:p>
            <a:endParaRPr lang="en-US" sz="2200" dirty="0"/>
          </a:p>
          <a:p>
            <a:r>
              <a:rPr lang="en-US" sz="2000" dirty="0"/>
              <a:t>Full node means that when you download the wallet you will also download the entire Bitcoin blockchain.</a:t>
            </a:r>
          </a:p>
          <a:p>
            <a:r>
              <a:rPr lang="en-US" sz="2000" dirty="0"/>
              <a:t>This will take time and disk space; the blockchain size is well over 300GB. (expect a few hours or so with good download speeds).  </a:t>
            </a:r>
          </a:p>
          <a:p>
            <a:r>
              <a:rPr lang="en-US" sz="2000" dirty="0"/>
              <a:t>Since you will have the entire Blockchain history you can now independently verify transactions on the network and do not need to trust anyone else in the system.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Core Wallet</a:t>
            </a:r>
          </a:p>
        </p:txBody>
      </p:sp>
      <p:sp>
        <p:nvSpPr>
          <p:cNvPr id="3" name="Content Placeholder 2"/>
          <p:cNvSpPr>
            <a:spLocks noGrp="1"/>
          </p:cNvSpPr>
          <p:nvPr>
            <p:ph idx="1"/>
          </p:nvPr>
        </p:nvSpPr>
        <p:spPr/>
        <p:txBody>
          <a:bodyPr>
            <a:normAutofit lnSpcReduction="10000"/>
          </a:bodyPr>
          <a:lstStyle/>
          <a:p>
            <a:pPr fontAlgn="base"/>
            <a:r>
              <a:rPr lang="en-US" sz="2000" dirty="0"/>
              <a:t>The positive aspects include:</a:t>
            </a:r>
          </a:p>
          <a:p>
            <a:pPr lvl="1" fontAlgn="base"/>
            <a:r>
              <a:rPr lang="en-US" sz="2000" dirty="0"/>
              <a:t>It is trusted and has good security controls and privacy for incoming and outgoing transactions.</a:t>
            </a:r>
          </a:p>
          <a:p>
            <a:pPr lvl="1" fontAlgn="base"/>
            <a:r>
              <a:rPr lang="en-US" sz="2000" dirty="0"/>
              <a:t>Compatibility with Tor</a:t>
            </a:r>
          </a:p>
          <a:p>
            <a:pPr lvl="1" fontAlgn="base"/>
            <a:r>
              <a:rPr lang="en-US" sz="2000" dirty="0"/>
              <a:t>GUI or command line tools</a:t>
            </a:r>
          </a:p>
          <a:p>
            <a:pPr lvl="1" fontAlgn="base"/>
            <a:r>
              <a:rPr lang="en-US" sz="2000" dirty="0"/>
              <a:t>Fully validates bitcoin transactions</a:t>
            </a:r>
          </a:p>
          <a:p>
            <a:pPr lvl="1" fontAlgn="base"/>
            <a:r>
              <a:rPr lang="en-US" sz="2000" dirty="0"/>
              <a:t>Contributes to decentralized bitcoin system</a:t>
            </a:r>
          </a:p>
          <a:p>
            <a:pPr fontAlgn="base"/>
            <a:r>
              <a:rPr lang="en-US" sz="2000" dirty="0"/>
              <a:t>The potential downsides include:</a:t>
            </a:r>
          </a:p>
          <a:p>
            <a:pPr lvl="1" fontAlgn="base"/>
            <a:r>
              <a:rPr lang="en-US" sz="2000" dirty="0"/>
              <a:t>The initial download can take a while depending on the connection, and will require well over 300GB + of disk space</a:t>
            </a:r>
          </a:p>
          <a:p>
            <a:pPr lvl="1" fontAlgn="base"/>
            <a:r>
              <a:rPr lang="en-US" sz="2000" dirty="0"/>
              <a:t>Can be expensive on metered connections</a:t>
            </a:r>
          </a:p>
          <a:p>
            <a:pPr lvl="1" fontAlgn="base"/>
            <a:r>
              <a:rPr lang="en-US" sz="2000" dirty="0"/>
              <a:t>The GUI is not the most user-friendly</a:t>
            </a:r>
          </a:p>
          <a:p>
            <a:pPr lvl="1" fontAlgn="base"/>
            <a:r>
              <a:rPr lang="en-US" sz="2000" dirty="0"/>
              <a:t>It stores only Bitcoin</a:t>
            </a:r>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Electrum Wallet</a:t>
            </a:r>
          </a:p>
        </p:txBody>
      </p:sp>
      <p:sp>
        <p:nvSpPr>
          <p:cNvPr id="3" name="Content Placeholder 2"/>
          <p:cNvSpPr>
            <a:spLocks noGrp="1"/>
          </p:cNvSpPr>
          <p:nvPr>
            <p:ph idx="1"/>
          </p:nvPr>
        </p:nvSpPr>
        <p:spPr/>
        <p:txBody>
          <a:bodyPr>
            <a:normAutofit fontScale="62500" lnSpcReduction="20000"/>
          </a:bodyPr>
          <a:lstStyle/>
          <a:p>
            <a:r>
              <a:rPr lang="en-US" dirty="0"/>
              <a:t>Electrum is a Lightweight (Simple Payment Verification, not full-node) Bitcoin wallet that is very highly regarded.</a:t>
            </a:r>
          </a:p>
          <a:p>
            <a:pPr>
              <a:buNone/>
            </a:pPr>
            <a:r>
              <a:rPr lang="en-US" dirty="0">
                <a:hlinkClick r:id="rId2"/>
              </a:rPr>
              <a:t>https://electrum.org</a:t>
            </a:r>
            <a:endParaRPr lang="en-US" dirty="0"/>
          </a:p>
          <a:p>
            <a:r>
              <a:rPr lang="en-US" dirty="0"/>
              <a:t>Electrum is free, decentralized, and considered one of the more feature-rich yet efficient and secure desktop Bitcoin wallets. </a:t>
            </a:r>
          </a:p>
          <a:p>
            <a:r>
              <a:rPr lang="en-US" dirty="0"/>
              <a:t>It’s open source, so minimal chance of malicious code as code can be verified.</a:t>
            </a:r>
          </a:p>
          <a:p>
            <a:r>
              <a:rPr lang="en-US" dirty="0"/>
              <a:t>It is one of the few wallets that allows you to replace the fee you’ve set to an already broadcasted transaction. This is useful when transaction confirmation is delayed due to congestion, waiting transactions and the resultant spiking fees. </a:t>
            </a:r>
          </a:p>
          <a:p>
            <a:r>
              <a:rPr lang="en-US" dirty="0"/>
              <a:t>It has many other features including </a:t>
            </a:r>
            <a:r>
              <a:rPr lang="en-US" dirty="0" err="1"/>
              <a:t>multisig</a:t>
            </a:r>
            <a:r>
              <a:rPr lang="en-US" dirty="0"/>
              <a:t>, recovery, key export, etc.</a:t>
            </a:r>
          </a:p>
          <a:p>
            <a:r>
              <a:rPr lang="en-US" dirty="0"/>
              <a:t>It also has built-in support for hardware wallets for cold storage.</a:t>
            </a:r>
          </a:p>
          <a:p>
            <a:r>
              <a:rPr lang="en-US" dirty="0"/>
              <a:t>It’s available for desktop and mobile.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Exodus Wallet</a:t>
            </a:r>
          </a:p>
        </p:txBody>
      </p:sp>
      <p:sp>
        <p:nvSpPr>
          <p:cNvPr id="3" name="Content Placeholder 2"/>
          <p:cNvSpPr>
            <a:spLocks noGrp="1"/>
          </p:cNvSpPr>
          <p:nvPr>
            <p:ph idx="1"/>
          </p:nvPr>
        </p:nvSpPr>
        <p:spPr/>
        <p:txBody>
          <a:bodyPr>
            <a:normAutofit fontScale="77500" lnSpcReduction="20000"/>
          </a:bodyPr>
          <a:lstStyle/>
          <a:p>
            <a:r>
              <a:rPr lang="en-US" sz="3100" dirty="0"/>
              <a:t>Exodus is a desktop multicurrency wallet with a very nice GUI.</a:t>
            </a:r>
          </a:p>
          <a:p>
            <a:r>
              <a:rPr lang="en-US" sz="3100" dirty="0"/>
              <a:t>It supports dozens of crypto-currencies.</a:t>
            </a:r>
          </a:p>
          <a:p>
            <a:r>
              <a:rPr lang="en-US" sz="3100" dirty="0"/>
              <a:t>It’s not open source, so some may perceive this as a risk.  Given that, it may be advisable to not use it to hold large amounts. </a:t>
            </a:r>
          </a:p>
          <a:p>
            <a:endParaRPr lang="en-US" sz="3100" dirty="0"/>
          </a:p>
          <a:p>
            <a:r>
              <a:rPr lang="en-US" sz="3100" dirty="0"/>
              <a:t>The GUI is intuitive, easily navigated, and contains the nice features found in online exchange accounts such as displaying cumulative values, and the ability to transact in any of the many supported cryptocurrencies.</a:t>
            </a:r>
          </a:p>
          <a:p>
            <a:endParaRPr lang="en-US" sz="3100" dirty="0"/>
          </a:p>
          <a:p>
            <a:r>
              <a:rPr lang="en-US" sz="3100" dirty="0"/>
              <a:t>It uses a cross-currency trading interface, </a:t>
            </a:r>
            <a:r>
              <a:rPr lang="en-US" sz="3100" dirty="0" err="1"/>
              <a:t>ShapeShift</a:t>
            </a:r>
            <a:r>
              <a:rPr lang="en-US" sz="3100" dirty="0"/>
              <a:t>, to facilitate immediate cross-currency trading.</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Armory</a:t>
            </a:r>
          </a:p>
        </p:txBody>
      </p:sp>
      <p:sp>
        <p:nvSpPr>
          <p:cNvPr id="3" name="Content Placeholder 2"/>
          <p:cNvSpPr>
            <a:spLocks noGrp="1"/>
          </p:cNvSpPr>
          <p:nvPr>
            <p:ph idx="1"/>
          </p:nvPr>
        </p:nvSpPr>
        <p:spPr/>
        <p:txBody>
          <a:bodyPr>
            <a:noAutofit/>
          </a:bodyPr>
          <a:lstStyle/>
          <a:p>
            <a:r>
              <a:rPr lang="en-US" sz="1800" dirty="0"/>
              <a:t>Armory is an open source desktop Bitcoin wallet that is meant to offer the maximum in security for even large amounts of Bitcoin.</a:t>
            </a:r>
          </a:p>
          <a:p>
            <a:r>
              <a:rPr lang="en-US" sz="1800" dirty="0"/>
              <a:t>One of the important features is the integration with cold storage in the form of offline wallets.</a:t>
            </a:r>
          </a:p>
          <a:p>
            <a:r>
              <a:rPr lang="en-US" sz="1800" dirty="0"/>
              <a:t>These offline wallets require no synchronization except for the initial transfer of a “watching-only wallet” to the online computer with the online Armory wallet.</a:t>
            </a:r>
          </a:p>
          <a:p>
            <a:r>
              <a:rPr lang="en-US" sz="1800" dirty="0"/>
              <a:t>The watching-only wallet functions similar to a regular wallet except that it does not contain any private data and so cannot send coins.</a:t>
            </a:r>
          </a:p>
          <a:p>
            <a:r>
              <a:rPr lang="en-US" sz="1800" dirty="0"/>
              <a:t>But it can generate new addresses and verify incoming payments the same way a regular wallet does. </a:t>
            </a:r>
          </a:p>
          <a:p>
            <a:r>
              <a:rPr lang="en-US" sz="1800" dirty="0"/>
              <a:t>To send coins from an offline wallet, the user creates an “unsigned” transaction with the watching-only wallet, then takes it to the offline computer (e.g. via a USB stick) to obtain the signature from the cold storage wallet. </a:t>
            </a:r>
          </a:p>
          <a:p>
            <a:r>
              <a:rPr lang="en-US" sz="1800" dirty="0"/>
              <a:t>The transaction can then be brought back to the online computer to be finalized and transmitted. So the private keys remain offline in cold storage.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Wallets</a:t>
            </a:r>
          </a:p>
        </p:txBody>
      </p:sp>
      <p:sp>
        <p:nvSpPr>
          <p:cNvPr id="3" name="Content Placeholder 2"/>
          <p:cNvSpPr>
            <a:spLocks noGrp="1"/>
          </p:cNvSpPr>
          <p:nvPr>
            <p:ph idx="1"/>
          </p:nvPr>
        </p:nvSpPr>
        <p:spPr/>
        <p:txBody>
          <a:bodyPr>
            <a:normAutofit fontScale="70000" lnSpcReduction="20000"/>
          </a:bodyPr>
          <a:lstStyle/>
          <a:p>
            <a:r>
              <a:rPr lang="en-US" dirty="0"/>
              <a:t>The most popular mobile wallets include Mycelium (Android), </a:t>
            </a:r>
            <a:r>
              <a:rPr lang="en-US" dirty="0" err="1"/>
              <a:t>breadwallet</a:t>
            </a:r>
            <a:r>
              <a:rPr lang="en-US" dirty="0"/>
              <a:t> (iOS), Copay (iOS &amp; Android), and Jaxx (Android), and Trust Wallet (iOS &amp; Android).</a:t>
            </a:r>
          </a:p>
          <a:p>
            <a:endParaRPr lang="en-US" dirty="0"/>
          </a:p>
          <a:p>
            <a:r>
              <a:rPr lang="en-US" dirty="0"/>
              <a:t>A number of the wallets mentioned in previous slides, such as Electrum also have mobile app interfaces</a:t>
            </a:r>
          </a:p>
          <a:p>
            <a:endParaRPr lang="en-US" dirty="0"/>
          </a:p>
          <a:p>
            <a:r>
              <a:rPr lang="en-US" dirty="0"/>
              <a:t>A number are open source and free, including </a:t>
            </a:r>
            <a:r>
              <a:rPr lang="en-US" dirty="0" err="1"/>
              <a:t>breadwallet</a:t>
            </a:r>
            <a:r>
              <a:rPr lang="en-US" dirty="0"/>
              <a:t>, Copay and Trust Wallet</a:t>
            </a:r>
          </a:p>
          <a:p>
            <a:endParaRPr lang="en-US" dirty="0"/>
          </a:p>
          <a:p>
            <a:r>
              <a:rPr lang="en-US" dirty="0"/>
              <a:t>Most have reasonably good security, a nice user interface and the usual send/receive features with QR generation and scanning</a:t>
            </a:r>
          </a:p>
          <a:p>
            <a:endParaRPr lang="en-US" dirty="0"/>
          </a:p>
          <a:p>
            <a:r>
              <a:rPr lang="en-US" dirty="0"/>
              <a:t>Many also support linkage with bank accounts for coin purchases.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Wallets</a:t>
            </a:r>
          </a:p>
        </p:txBody>
      </p:sp>
      <p:sp>
        <p:nvSpPr>
          <p:cNvPr id="3" name="Content Placeholder 2"/>
          <p:cNvSpPr>
            <a:spLocks noGrp="1"/>
          </p:cNvSpPr>
          <p:nvPr>
            <p:ph idx="1"/>
          </p:nvPr>
        </p:nvSpPr>
        <p:spPr/>
        <p:txBody>
          <a:bodyPr/>
          <a:lstStyle/>
          <a:p>
            <a:r>
              <a:rPr lang="en-US" dirty="0"/>
              <a:t>Many exchanges provide services that can be thought of as online wallets</a:t>
            </a:r>
          </a:p>
          <a:p>
            <a:endParaRPr lang="en-US" dirty="0"/>
          </a:p>
          <a:p>
            <a:r>
              <a:rPr lang="en-US" dirty="0"/>
              <a:t> Users log on and then have access to their accounts / wallets</a:t>
            </a:r>
          </a:p>
          <a:p>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Wallets: </a:t>
            </a:r>
            <a:r>
              <a:rPr lang="en-US" dirty="0" err="1"/>
              <a:t>Copay</a:t>
            </a:r>
            <a:r>
              <a:rPr lang="en-US" dirty="0"/>
              <a:t>, </a:t>
            </a:r>
            <a:r>
              <a:rPr lang="en-US" dirty="0" err="1"/>
              <a:t>GreenAddress</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Copay</a:t>
            </a:r>
            <a:r>
              <a:rPr lang="en-US" dirty="0"/>
              <a:t> </a:t>
            </a:r>
          </a:p>
          <a:p>
            <a:pPr lvl="1"/>
            <a:r>
              <a:rPr lang="en-US" dirty="0"/>
              <a:t>An open source, online Bitcoin wallet created by </a:t>
            </a:r>
            <a:r>
              <a:rPr lang="en-US" dirty="0" err="1"/>
              <a:t>BitPay</a:t>
            </a:r>
            <a:r>
              <a:rPr lang="en-US" dirty="0"/>
              <a:t>, one of the largest Bitcoin payment services</a:t>
            </a:r>
          </a:p>
          <a:p>
            <a:pPr lvl="1"/>
            <a:r>
              <a:rPr lang="en-US" dirty="0"/>
              <a:t>Available for desktop (Windows, Mac, Linux) as well as mobile</a:t>
            </a:r>
          </a:p>
          <a:p>
            <a:pPr lvl="1"/>
            <a:r>
              <a:rPr lang="en-US" dirty="0"/>
              <a:t>Supports </a:t>
            </a:r>
            <a:r>
              <a:rPr lang="en-US" dirty="0" err="1"/>
              <a:t>multisig</a:t>
            </a:r>
            <a:r>
              <a:rPr lang="en-US" dirty="0"/>
              <a:t> transactions </a:t>
            </a:r>
          </a:p>
          <a:p>
            <a:pPr lvl="1"/>
            <a:r>
              <a:rPr lang="en-US" dirty="0"/>
              <a:t>Open source, available since 2014</a:t>
            </a:r>
          </a:p>
          <a:p>
            <a:r>
              <a:rPr lang="en-US" dirty="0" err="1"/>
              <a:t>GreenAddress</a:t>
            </a:r>
            <a:endParaRPr lang="en-US" dirty="0"/>
          </a:p>
          <a:p>
            <a:pPr lvl="1"/>
            <a:r>
              <a:rPr lang="en-US" dirty="0"/>
              <a:t>Online Bitcoin wallet created by </a:t>
            </a:r>
            <a:r>
              <a:rPr lang="en-US" dirty="0" err="1"/>
              <a:t>GreenAddress</a:t>
            </a:r>
            <a:r>
              <a:rPr lang="en-US" dirty="0"/>
              <a:t>, Malta</a:t>
            </a:r>
          </a:p>
          <a:p>
            <a:pPr lvl="1"/>
            <a:r>
              <a:rPr lang="en-US" dirty="0"/>
              <a:t>Available for desktop (Windows, Mac, Linux) as well as mobile</a:t>
            </a:r>
          </a:p>
          <a:p>
            <a:pPr lvl="1"/>
            <a:r>
              <a:rPr lang="en-US" dirty="0"/>
              <a:t>Easy access for balance watch checks</a:t>
            </a:r>
          </a:p>
          <a:p>
            <a:pPr lvl="1"/>
            <a:r>
              <a:rPr lang="en-US" dirty="0"/>
              <a:t>Two factor authentication</a:t>
            </a:r>
          </a:p>
          <a:p>
            <a:pPr lvl="1"/>
            <a:r>
              <a:rPr lang="en-US" dirty="0"/>
              <a:t>Supports </a:t>
            </a:r>
            <a:r>
              <a:rPr lang="en-US" dirty="0" err="1"/>
              <a:t>multisig</a:t>
            </a:r>
            <a:r>
              <a:rPr lang="en-US" dirty="0"/>
              <a:t> transactions </a:t>
            </a:r>
          </a:p>
          <a:p>
            <a:pPr lvl="1"/>
            <a:r>
              <a:rPr lang="en-US" dirty="0"/>
              <a:t>Supports hierarchical keys, P2SH</a:t>
            </a:r>
          </a:p>
          <a:p>
            <a:pPr lvl="1"/>
            <a:r>
              <a:rPr lang="en-US" dirty="0"/>
              <a:t>API</a:t>
            </a:r>
          </a:p>
          <a:p>
            <a:pPr lvl="1"/>
            <a:endParaRPr lang="en-US" dirty="0"/>
          </a:p>
          <a:p>
            <a:pPr lvl="1"/>
            <a:endParaRPr lang="en-US" dirty="0"/>
          </a:p>
          <a:p>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Wallets</a:t>
            </a:r>
          </a:p>
        </p:txBody>
      </p:sp>
      <p:sp>
        <p:nvSpPr>
          <p:cNvPr id="3" name="Content Placeholder 2"/>
          <p:cNvSpPr>
            <a:spLocks noGrp="1"/>
          </p:cNvSpPr>
          <p:nvPr>
            <p:ph idx="1"/>
          </p:nvPr>
        </p:nvSpPr>
        <p:spPr/>
        <p:txBody>
          <a:bodyPr>
            <a:normAutofit/>
          </a:bodyPr>
          <a:lstStyle/>
          <a:p>
            <a:r>
              <a:rPr lang="en-US" sz="2000" dirty="0"/>
              <a:t>A hardware wallet is a physical electronic device, built for the sole purpose of securing bitcoins.</a:t>
            </a:r>
          </a:p>
          <a:p>
            <a:r>
              <a:rPr lang="en-US" sz="2000" dirty="0"/>
              <a:t>Hardware wallets are perhaps the most secure</a:t>
            </a:r>
          </a:p>
          <a:p>
            <a:r>
              <a:rPr lang="en-US" sz="2000" dirty="0"/>
              <a:t>They are effectively “cold storage”</a:t>
            </a:r>
          </a:p>
          <a:p>
            <a:r>
              <a:rPr lang="en-US" sz="2000" dirty="0"/>
              <a:t>The hardware wallet must be connected to your computer, phone, or tablet, or to temp storage such as a memory stick containing a transaction, before a transaction can be signed so bitcoins can be spent.</a:t>
            </a:r>
          </a:p>
          <a:p>
            <a:r>
              <a:rPr lang="en-US" sz="2000" dirty="0"/>
              <a:t>Since they are hardware, they are not free; most are priced in the $60 to $150 range</a:t>
            </a:r>
          </a:p>
          <a:p>
            <a:r>
              <a:rPr lang="en-US" sz="2000" dirty="0"/>
              <a:t>A hardware wallet is a good choice if you’re most concerned about security with reasonably convenient features.</a:t>
            </a:r>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Wallets</a:t>
            </a:r>
          </a:p>
        </p:txBody>
      </p:sp>
      <p:sp>
        <p:nvSpPr>
          <p:cNvPr id="3" name="Content Placeholder 2"/>
          <p:cNvSpPr>
            <a:spLocks noGrp="1"/>
          </p:cNvSpPr>
          <p:nvPr>
            <p:ph idx="1"/>
          </p:nvPr>
        </p:nvSpPr>
        <p:spPr/>
        <p:txBody>
          <a:bodyPr>
            <a:normAutofit fontScale="70000" lnSpcReduction="20000"/>
          </a:bodyPr>
          <a:lstStyle/>
          <a:p>
            <a:r>
              <a:rPr lang="en-US" dirty="0"/>
              <a:t>Your private keys are maintained in a secure offline environment on the hardware wallet, fully protected even should the device be plugged into a malware-infected computer.</a:t>
            </a:r>
          </a:p>
          <a:p>
            <a:endParaRPr lang="en-US" dirty="0"/>
          </a:p>
          <a:p>
            <a:r>
              <a:rPr lang="en-US" dirty="0"/>
              <a:t>Hackers would have to steal the hardware wallet itself, but even then, it is typically protected with a PIN code.</a:t>
            </a:r>
          </a:p>
          <a:p>
            <a:endParaRPr lang="en-US" dirty="0"/>
          </a:p>
          <a:p>
            <a:r>
              <a:rPr lang="en-US" dirty="0"/>
              <a:t>If the hardware wallet is stolen, lost or damaged users can recover their coins with their backup code.</a:t>
            </a:r>
          </a:p>
          <a:p>
            <a:endParaRPr lang="en-US" dirty="0"/>
          </a:p>
          <a:p>
            <a:r>
              <a:rPr lang="en-US" dirty="0"/>
              <a:t>The most popular hardware wallets include </a:t>
            </a:r>
            <a:r>
              <a:rPr lang="en-US" dirty="0" err="1"/>
              <a:t>Trezor</a:t>
            </a:r>
            <a:r>
              <a:rPr lang="en-US" dirty="0"/>
              <a:t>, Ledger </a:t>
            </a:r>
            <a:r>
              <a:rPr lang="en-US" dirty="0" err="1"/>
              <a:t>Nano</a:t>
            </a:r>
            <a:r>
              <a:rPr lang="en-US" dirty="0"/>
              <a:t> S, and </a:t>
            </a:r>
            <a:r>
              <a:rPr lang="en-US" dirty="0" err="1"/>
              <a:t>KeepKey</a:t>
            </a:r>
            <a:endParaRPr lang="en-US" dirty="0"/>
          </a:p>
          <a:p>
            <a:pPr>
              <a:buNone/>
            </a:pPr>
            <a:br>
              <a:rPr lang="en-US"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Addresses</a:t>
            </a:r>
          </a:p>
        </p:txBody>
      </p:sp>
      <p:sp>
        <p:nvSpPr>
          <p:cNvPr id="3" name="Content Placeholder 2"/>
          <p:cNvSpPr>
            <a:spLocks noGrp="1"/>
          </p:cNvSpPr>
          <p:nvPr>
            <p:ph idx="1"/>
          </p:nvPr>
        </p:nvSpPr>
        <p:spPr/>
        <p:txBody>
          <a:bodyPr>
            <a:normAutofit/>
          </a:bodyPr>
          <a:lstStyle/>
          <a:p>
            <a:r>
              <a:rPr lang="en-US" sz="2000" dirty="0"/>
              <a:t>As we’ve seen, most Bitcoin transactions are Pay to Public Key Hash, which is paying to an Address that is derived from a public key.</a:t>
            </a:r>
          </a:p>
          <a:p>
            <a:endParaRPr lang="en-US" sz="2000" dirty="0"/>
          </a:p>
          <a:p>
            <a:r>
              <a:rPr lang="en-US" sz="2000" dirty="0"/>
              <a:t>The recipient then needs to supply the public key and to use the corresponding private key to sign a transaction to spend the Bitcoins that they received.</a:t>
            </a:r>
          </a:p>
          <a:p>
            <a:endParaRPr lang="en-US" sz="2000" dirty="0"/>
          </a:p>
          <a:p>
            <a:r>
              <a:rPr lang="en-US" sz="2000" dirty="0"/>
              <a:t>Some Bitcoin transactions are Pay to Script Hash, in which case the script must be supplied to later spend the Bitcoins.</a:t>
            </a:r>
          </a:p>
          <a:p>
            <a:endParaRPr lang="en-US" sz="2000" dirty="0"/>
          </a:p>
          <a:p>
            <a:r>
              <a:rPr lang="en-US" sz="2000" dirty="0"/>
              <a:t>In both cases the transaction pays to a “hash” or an address.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Trezor</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r>
              <a:rPr lang="en-US" sz="2000" dirty="0" err="1"/>
              <a:t>Trezor</a:t>
            </a:r>
            <a:r>
              <a:rPr lang="en-US" sz="2000" dirty="0"/>
              <a:t> was one of the first popular Bitcoin hardware wallets and remains one of the leading hardware wallets.</a:t>
            </a:r>
          </a:p>
          <a:p>
            <a:r>
              <a:rPr lang="en-US" sz="2000" dirty="0"/>
              <a:t>It now also has support for most ERC20 tokens</a:t>
            </a:r>
          </a:p>
          <a:p>
            <a:endParaRPr lang="en-US" sz="2000" dirty="0"/>
          </a:p>
          <a:p>
            <a:r>
              <a:rPr lang="en-US" sz="2000" dirty="0"/>
              <a:t>It has a web interface that works through a downloadable </a:t>
            </a:r>
            <a:r>
              <a:rPr lang="en-US" sz="2000" dirty="0" err="1"/>
              <a:t>Trezor</a:t>
            </a:r>
            <a:r>
              <a:rPr lang="en-US" sz="2000" dirty="0"/>
              <a:t> Bridge desktop app or a Chrome extension to connect to the </a:t>
            </a:r>
            <a:r>
              <a:rPr lang="en-US" sz="2000" dirty="0" err="1"/>
              <a:t>Trezor</a:t>
            </a:r>
            <a:r>
              <a:rPr lang="en-US" sz="2000" dirty="0"/>
              <a:t> hardware wallet.</a:t>
            </a:r>
          </a:p>
          <a:p>
            <a:r>
              <a:rPr lang="en-US" sz="2000" dirty="0"/>
              <a:t>There is also a </a:t>
            </a:r>
            <a:r>
              <a:rPr lang="en-US" sz="2000" dirty="0" err="1"/>
              <a:t>Trezor</a:t>
            </a:r>
            <a:r>
              <a:rPr lang="en-US" sz="2000" dirty="0"/>
              <a:t> Manager app for Android</a:t>
            </a:r>
          </a:p>
          <a:p>
            <a:endParaRPr lang="en-US" sz="2000" dirty="0"/>
          </a:p>
          <a:p>
            <a:r>
              <a:rPr lang="en-US" sz="2000" dirty="0"/>
              <a:t>Transactions can be entered through the interface and confirmed through the connected hardware</a:t>
            </a:r>
          </a:p>
          <a:p>
            <a:endParaRPr lang="en-US" sz="2000" dirty="0"/>
          </a:p>
          <a:p>
            <a:r>
              <a:rPr lang="en-US" sz="2000" dirty="0"/>
              <a:t>When the </a:t>
            </a:r>
            <a:r>
              <a:rPr lang="en-US" sz="2000" dirty="0" err="1"/>
              <a:t>Trezor</a:t>
            </a:r>
            <a:r>
              <a:rPr lang="en-US" sz="2000" dirty="0"/>
              <a:t> hardware is connected, it must be unlocked with its PIN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Wallets</a:t>
            </a:r>
          </a:p>
        </p:txBody>
      </p:sp>
      <p:sp>
        <p:nvSpPr>
          <p:cNvPr id="3" name="Content Placeholder 2"/>
          <p:cNvSpPr>
            <a:spLocks noGrp="1"/>
          </p:cNvSpPr>
          <p:nvPr>
            <p:ph idx="1"/>
          </p:nvPr>
        </p:nvSpPr>
        <p:spPr>
          <a:xfrm>
            <a:off x="457200" y="1600200"/>
            <a:ext cx="8229600" cy="4343400"/>
          </a:xfrm>
        </p:spPr>
        <p:txBody>
          <a:bodyPr>
            <a:normAutofit/>
          </a:bodyPr>
          <a:lstStyle/>
          <a:p>
            <a:r>
              <a:rPr lang="en-US" sz="2000" dirty="0"/>
              <a:t>Paper wallets are printed hard-copies of private key / public key pairs and their QR codes, with the private side typically sealable. </a:t>
            </a:r>
          </a:p>
          <a:p>
            <a:endParaRPr lang="en-US" sz="2000" dirty="0"/>
          </a:p>
          <a:p>
            <a:r>
              <a:rPr lang="en-US" sz="2000" dirty="0"/>
              <a:t>Many wallets support scanning and Wallet Import Format.</a:t>
            </a:r>
          </a:p>
          <a:p>
            <a:endParaRPr lang="en-US" sz="2000" dirty="0"/>
          </a:p>
          <a:p>
            <a:r>
              <a:rPr lang="en-US" sz="2000" dirty="0"/>
              <a:t>The downsides include </a:t>
            </a:r>
          </a:p>
          <a:p>
            <a:pPr lvl="1"/>
            <a:r>
              <a:rPr lang="en-US" sz="2000" dirty="0"/>
              <a:t>One has to be careful when generating and printing to ideally not be connected, and to use a dumb printer.</a:t>
            </a:r>
          </a:p>
          <a:p>
            <a:pPr lvl="1"/>
            <a:r>
              <a:rPr lang="en-US" sz="2000" dirty="0"/>
              <a:t>There is also the issue of storage; paper is easily destroyed and not particularly durable.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Wallets</a:t>
            </a:r>
          </a:p>
        </p:txBody>
      </p:sp>
      <p:sp>
        <p:nvSpPr>
          <p:cNvPr id="3" name="Content Placeholder 2"/>
          <p:cNvSpPr>
            <a:spLocks noGrp="1"/>
          </p:cNvSpPr>
          <p:nvPr>
            <p:ph idx="1"/>
          </p:nvPr>
        </p:nvSpPr>
        <p:spPr>
          <a:xfrm>
            <a:off x="457200" y="1600200"/>
            <a:ext cx="8229600" cy="4343400"/>
          </a:xfrm>
        </p:spPr>
        <p:txBody>
          <a:bodyPr>
            <a:normAutofit fontScale="47500" lnSpcReduction="20000"/>
          </a:bodyPr>
          <a:lstStyle/>
          <a:p>
            <a:r>
              <a:rPr lang="en-US" sz="4500" dirty="0"/>
              <a:t>There are several sites that support paper wallets and random key generation</a:t>
            </a:r>
          </a:p>
          <a:p>
            <a:r>
              <a:rPr lang="en-US" sz="4500" dirty="0">
                <a:hlinkClick r:id="rId2"/>
              </a:rPr>
              <a:t>Bitaddress.org </a:t>
            </a:r>
            <a:r>
              <a:rPr lang="en-US" sz="4500" dirty="0"/>
              <a:t>is an open-source random address and key generator that uses the browser’s JavaScript engine, so no keys are sent over the internet, and use mouse movement to create randomness</a:t>
            </a:r>
          </a:p>
          <a:p>
            <a:r>
              <a:rPr lang="en-US" sz="4500" dirty="0"/>
              <a:t>That random sequence is then used to generate your public and private keys, which are displayed on the next screen for printing</a:t>
            </a:r>
          </a:p>
          <a:p>
            <a:r>
              <a:rPr lang="en-US" sz="4500" dirty="0">
                <a:hlinkClick r:id="rId3"/>
              </a:rPr>
              <a:t>Bitcoinpaperwallet.com </a:t>
            </a:r>
            <a:r>
              <a:rPr lang="en-US" sz="4500" dirty="0"/>
              <a:t>will create a printout of a colorful paper wallet with the appropriate fold lines and will sell you tamper-evident stickers for sealing it shut.</a:t>
            </a:r>
          </a:p>
          <a:p>
            <a:r>
              <a:rPr lang="en-US" sz="4500" dirty="0">
                <a:hlinkClick r:id="rId4"/>
              </a:rPr>
              <a:t>Mycelium</a:t>
            </a:r>
            <a:r>
              <a:rPr lang="en-US" sz="4500" dirty="0"/>
              <a:t> offers an even more secure way to generate paper wallets, with a USB dongle that you plug directly into your printer. The device generates a paper wallet that automatically gets printed out, without ever having touched your computer.</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CoolWallet</a:t>
            </a:r>
            <a:r>
              <a:rPr lang="en-US" dirty="0"/>
              <a:t> S</a:t>
            </a:r>
          </a:p>
        </p:txBody>
      </p:sp>
      <p:sp>
        <p:nvSpPr>
          <p:cNvPr id="3" name="Content Placeholder 2"/>
          <p:cNvSpPr>
            <a:spLocks noGrp="1"/>
          </p:cNvSpPr>
          <p:nvPr>
            <p:ph idx="1"/>
          </p:nvPr>
        </p:nvSpPr>
        <p:spPr/>
        <p:txBody>
          <a:bodyPr>
            <a:normAutofit fontScale="77500" lnSpcReduction="20000"/>
          </a:bodyPr>
          <a:lstStyle/>
          <a:p>
            <a:r>
              <a:rPr lang="en-US" dirty="0">
                <a:hlinkClick r:id="rId2"/>
              </a:rPr>
              <a:t>Cool Wallet S </a:t>
            </a:r>
            <a:r>
              <a:rPr lang="en-US" dirty="0"/>
              <a:t>syncs a  mobile wallet to a chip on a credit card sized card using Bluetooth</a:t>
            </a:r>
          </a:p>
          <a:p>
            <a:r>
              <a:rPr lang="en-US" dirty="0"/>
              <a:t>So a physical second factor must be used to send coins</a:t>
            </a:r>
          </a:p>
          <a:p>
            <a:endParaRPr lang="en-US" dirty="0"/>
          </a:p>
          <a:p>
            <a:r>
              <a:rPr lang="en-US" dirty="0"/>
              <a:t>The card contains a couple small rechargeable Lithium Ion batteries which can usually go over a month between recharges</a:t>
            </a:r>
          </a:p>
          <a:p>
            <a:endParaRPr lang="en-US" dirty="0"/>
          </a:p>
          <a:p>
            <a:r>
              <a:rPr lang="en-US" dirty="0"/>
              <a:t>A card is paired with a wallet, and can actually be paired with multiple wallets</a:t>
            </a:r>
          </a:p>
          <a:p>
            <a:endParaRPr lang="en-US" dirty="0"/>
          </a:p>
          <a:p>
            <a:r>
              <a:rPr lang="en-US" dirty="0"/>
              <a:t>The mobile wallet can be recovered with the passphrase.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CoolWallet</a:t>
            </a:r>
            <a:r>
              <a:rPr lang="en-US" dirty="0"/>
              <a:t> S</a:t>
            </a:r>
          </a:p>
        </p:txBody>
      </p:sp>
      <p:sp>
        <p:nvSpPr>
          <p:cNvPr id="3" name="Content Placeholder 2"/>
          <p:cNvSpPr>
            <a:spLocks noGrp="1"/>
          </p:cNvSpPr>
          <p:nvPr>
            <p:ph idx="1"/>
          </p:nvPr>
        </p:nvSpPr>
        <p:spPr/>
        <p:txBody>
          <a:bodyPr>
            <a:normAutofit fontScale="85000" lnSpcReduction="20000"/>
          </a:bodyPr>
          <a:lstStyle/>
          <a:p>
            <a:r>
              <a:rPr lang="en-US" dirty="0"/>
              <a:t>When a transaction is to be signed, the card must be in proximity to the mobile device with the wallet</a:t>
            </a:r>
          </a:p>
          <a:p>
            <a:endParaRPr lang="en-US" dirty="0"/>
          </a:p>
          <a:p>
            <a:r>
              <a:rPr lang="en-US" dirty="0"/>
              <a:t>The mobile wallet sends transaction info to the card which displays a summary and lets the users approve signing it or not</a:t>
            </a:r>
          </a:p>
          <a:p>
            <a:endParaRPr lang="en-US" dirty="0"/>
          </a:p>
          <a:p>
            <a:r>
              <a:rPr lang="en-US" dirty="0"/>
              <a:t>The card is relatively resilient, even being waterproof</a:t>
            </a:r>
          </a:p>
          <a:p>
            <a:endParaRPr lang="en-US" dirty="0"/>
          </a:p>
          <a:p>
            <a:r>
              <a:rPr lang="en-US" dirty="0"/>
              <a:t>If the card is lost or damaged, another card may be </a:t>
            </a:r>
            <a:r>
              <a:rPr lang="en-US" dirty="0" err="1"/>
              <a:t>sync’d</a:t>
            </a:r>
            <a:r>
              <a:rPr lang="en-US" dirty="0"/>
              <a:t> with the wallet.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Wallets</a:t>
            </a:r>
          </a:p>
        </p:txBody>
      </p:sp>
      <p:sp>
        <p:nvSpPr>
          <p:cNvPr id="3" name="Content Placeholder 2"/>
          <p:cNvSpPr>
            <a:spLocks noGrp="1"/>
          </p:cNvSpPr>
          <p:nvPr>
            <p:ph idx="1"/>
          </p:nvPr>
        </p:nvSpPr>
        <p:spPr>
          <a:xfrm>
            <a:off x="457200" y="1600200"/>
            <a:ext cx="8229600" cy="4800600"/>
          </a:xfrm>
        </p:spPr>
        <p:txBody>
          <a:bodyPr>
            <a:noAutofit/>
          </a:bodyPr>
          <a:lstStyle/>
          <a:p>
            <a:r>
              <a:rPr lang="en-US" sz="1800" dirty="0"/>
              <a:t>Hierarchical wallets allow use of an essentially unlimited number of private keys generated and available only on the cold side, with corresponding public addresses available on the hot side, with only a short, one-time communication between the two sides. </a:t>
            </a:r>
          </a:p>
          <a:p>
            <a:r>
              <a:rPr lang="en-US" sz="1800" dirty="0"/>
              <a:t>The technique relies on public/private cryptographic properties specific to the specific algorithm</a:t>
            </a:r>
          </a:p>
          <a:p>
            <a:r>
              <a:rPr lang="en-US" sz="1800" dirty="0"/>
              <a:t>In typical key generation there is a function that generates a secret private key and from that derives a public key (which in turn can generate an address)</a:t>
            </a:r>
          </a:p>
          <a:p>
            <a:r>
              <a:rPr lang="en-US" sz="1800" dirty="0"/>
              <a:t>In a hierarchical wallet, instead of generating a single private key and address a hierarchical function generates private key generation parameters and address generation parameters.</a:t>
            </a:r>
          </a:p>
          <a:p>
            <a:r>
              <a:rPr lang="en-US" sz="1800" dirty="0"/>
              <a:t>Given the address generation info, the hot side can generate a sequence of addresses: the address generation function takes the address generation info and any integer </a:t>
            </a:r>
            <a:r>
              <a:rPr lang="en-US" sz="1800" dirty="0" err="1"/>
              <a:t>i</a:t>
            </a:r>
            <a:r>
              <a:rPr lang="en-US" sz="1800" dirty="0"/>
              <a:t> and generates the </a:t>
            </a:r>
            <a:r>
              <a:rPr lang="en-US" sz="1800" dirty="0" err="1"/>
              <a:t>i</a:t>
            </a:r>
            <a:r>
              <a:rPr lang="en-US" sz="1800" dirty="0"/>
              <a:t> '</a:t>
            </a:r>
            <a:r>
              <a:rPr lang="en-US" sz="1800" dirty="0" err="1"/>
              <a:t>th</a:t>
            </a:r>
            <a:r>
              <a:rPr lang="en-US" sz="1800" dirty="0"/>
              <a:t> address in the sequence. </a:t>
            </a:r>
          </a:p>
          <a:p>
            <a:r>
              <a:rPr lang="en-US" sz="1800" dirty="0"/>
              <a:t>Similarly the cold side can generate a sequence of private keys using the private key generation info.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BIP-0032</a:t>
            </a:r>
          </a:p>
        </p:txBody>
      </p:sp>
      <p:sp>
        <p:nvSpPr>
          <p:cNvPr id="3" name="Content Placeholder 2"/>
          <p:cNvSpPr>
            <a:spLocks noGrp="1"/>
          </p:cNvSpPr>
          <p:nvPr>
            <p:ph idx="1"/>
          </p:nvPr>
        </p:nvSpPr>
        <p:spPr/>
        <p:txBody>
          <a:bodyPr>
            <a:normAutofit/>
          </a:bodyPr>
          <a:lstStyle/>
          <a:p>
            <a:r>
              <a:rPr lang="en-US" sz="1600" dirty="0"/>
              <a:t>BIP-0032 introduces Hierarchical Deterministic wallets (“HD Wallets”)* and describes how multiple private keys can be generated from a single extended key.</a:t>
            </a:r>
          </a:p>
          <a:p>
            <a:r>
              <a:rPr lang="en-US" sz="1600" dirty="0"/>
              <a:t>That extended key consists of the usual 256 bit private key plus another 256 bit value called a chain code</a:t>
            </a:r>
          </a:p>
          <a:p>
            <a:r>
              <a:rPr lang="en-US" sz="1600" dirty="0"/>
              <a:t>From these, up to 2</a:t>
            </a:r>
            <a:r>
              <a:rPr lang="en-US" sz="1600" baseline="30000" dirty="0"/>
              <a:t>31</a:t>
            </a:r>
            <a:r>
              <a:rPr lang="en-US" sz="1600" dirty="0"/>
              <a:t> (&gt; 2 billion) child private keys can be derived.</a:t>
            </a:r>
          </a:p>
          <a:p>
            <a:r>
              <a:rPr lang="en-US" sz="1600" dirty="0"/>
              <a:t>And each child key can itself be used to derive children, in a classic tree structure</a:t>
            </a:r>
          </a:p>
          <a:p>
            <a:r>
              <a:rPr lang="en-US" sz="1600" dirty="0"/>
              <a:t>A key has access to all its children, but a child key does not have access to siblings or ancestors</a:t>
            </a:r>
          </a:p>
          <a:p>
            <a:endParaRPr lang="en-US" sz="1600" dirty="0"/>
          </a:p>
          <a:p>
            <a:r>
              <a:rPr lang="en-US" sz="1600" dirty="0"/>
              <a:t>The idea is that a company may have a master private key and create child private keys for its departments or branches</a:t>
            </a:r>
          </a:p>
          <a:p>
            <a:r>
              <a:rPr lang="en-US" sz="1600" dirty="0"/>
              <a:t>Or a wallet could create effectively any number of additional addresses as needed, and the backup would need only the original parent key</a:t>
            </a:r>
          </a:p>
          <a:p>
            <a:endParaRPr lang="en-US" sz="1600" dirty="0"/>
          </a:p>
          <a:p>
            <a:endParaRPr lang="en-US" sz="1600" dirty="0"/>
          </a:p>
        </p:txBody>
      </p:sp>
      <p:sp>
        <p:nvSpPr>
          <p:cNvPr id="4" name="TextBox 3"/>
          <p:cNvSpPr txBox="1"/>
          <p:nvPr/>
        </p:nvSpPr>
        <p:spPr>
          <a:xfrm>
            <a:off x="533400" y="6324600"/>
            <a:ext cx="6480300" cy="369332"/>
          </a:xfrm>
          <a:prstGeom prst="rect">
            <a:avLst/>
          </a:prstGeom>
          <a:noFill/>
        </p:spPr>
        <p:txBody>
          <a:bodyPr wrap="none" rtlCol="0">
            <a:spAutoFit/>
          </a:bodyPr>
          <a:lstStyle/>
          <a:p>
            <a:r>
              <a:rPr lang="en-US" dirty="0"/>
              <a:t>*</a:t>
            </a:r>
            <a:r>
              <a:rPr lang="en-US" dirty="0">
                <a:hlinkClick r:id="rId2"/>
              </a:rPr>
              <a:t>https://github.com/bitcoin/bips/blob/master/bip-0032.mediawiki</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Wallets</a:t>
            </a:r>
          </a:p>
        </p:txBody>
      </p:sp>
      <p:sp>
        <p:nvSpPr>
          <p:cNvPr id="3" name="Content Placeholder 2"/>
          <p:cNvSpPr>
            <a:spLocks noGrp="1"/>
          </p:cNvSpPr>
          <p:nvPr>
            <p:ph idx="1"/>
          </p:nvPr>
        </p:nvSpPr>
        <p:spPr/>
        <p:txBody>
          <a:bodyPr>
            <a:normAutofit fontScale="62500" lnSpcReduction="20000"/>
          </a:bodyPr>
          <a:lstStyle/>
          <a:p>
            <a:r>
              <a:rPr lang="en-US" dirty="0"/>
              <a:t>The cryptographic property that makes this useful is that for every </a:t>
            </a:r>
            <a:r>
              <a:rPr lang="en-US" dirty="0" err="1"/>
              <a:t>i</a:t>
            </a:r>
            <a:r>
              <a:rPr lang="en-US" dirty="0"/>
              <a:t> , the </a:t>
            </a:r>
            <a:r>
              <a:rPr lang="en-US" dirty="0" err="1"/>
              <a:t>i</a:t>
            </a:r>
            <a:r>
              <a:rPr lang="en-US" dirty="0"/>
              <a:t> ’</a:t>
            </a:r>
            <a:r>
              <a:rPr lang="en-US" dirty="0" err="1"/>
              <a:t>th</a:t>
            </a:r>
            <a:r>
              <a:rPr lang="en-US" dirty="0"/>
              <a:t> address and </a:t>
            </a:r>
            <a:r>
              <a:rPr lang="en-US" dirty="0" err="1"/>
              <a:t>i</a:t>
            </a:r>
            <a:r>
              <a:rPr lang="en-US" dirty="0"/>
              <a:t> ’</a:t>
            </a:r>
            <a:r>
              <a:rPr lang="en-US" dirty="0" err="1"/>
              <a:t>th</a:t>
            </a:r>
            <a:r>
              <a:rPr lang="en-US" dirty="0"/>
              <a:t> secret key “match up” — that is, the </a:t>
            </a:r>
            <a:r>
              <a:rPr lang="en-US" dirty="0" err="1"/>
              <a:t>i</a:t>
            </a:r>
            <a:r>
              <a:rPr lang="en-US" dirty="0"/>
              <a:t> ’</a:t>
            </a:r>
            <a:r>
              <a:rPr lang="en-US" dirty="0" err="1"/>
              <a:t>th</a:t>
            </a:r>
            <a:r>
              <a:rPr lang="en-US" dirty="0"/>
              <a:t> secret key controls, and can be used to spend, bitcoins from the </a:t>
            </a:r>
            <a:r>
              <a:rPr lang="en-US" dirty="0" err="1"/>
              <a:t>i</a:t>
            </a:r>
            <a:r>
              <a:rPr lang="en-US" dirty="0"/>
              <a:t> ’</a:t>
            </a:r>
            <a:r>
              <a:rPr lang="en-US" dirty="0" err="1"/>
              <a:t>th</a:t>
            </a:r>
            <a:r>
              <a:rPr lang="en-US" dirty="0"/>
              <a:t> address just as if the pair were generated the usual way. </a:t>
            </a:r>
          </a:p>
          <a:p>
            <a:r>
              <a:rPr lang="en-US" dirty="0"/>
              <a:t>So it’s as if we have a sequence of regular key pairs.</a:t>
            </a:r>
          </a:p>
          <a:p>
            <a:r>
              <a:rPr lang="en-US" dirty="0"/>
              <a:t>The other important cryptographic property here is security: the address generation info doesn't leak any information about the private keys. </a:t>
            </a:r>
          </a:p>
          <a:p>
            <a:r>
              <a:rPr lang="en-US" dirty="0"/>
              <a:t>That means that it's safe to give the address generation info to anybody, and so that anybody can be enabled to generate the '</a:t>
            </a:r>
            <a:r>
              <a:rPr lang="en-US" dirty="0" err="1"/>
              <a:t>i'th</a:t>
            </a:r>
            <a:r>
              <a:rPr lang="en-US" dirty="0"/>
              <a:t> key.</a:t>
            </a:r>
          </a:p>
          <a:p>
            <a:r>
              <a:rPr lang="en-US" dirty="0"/>
              <a:t>Not all digital signature schemes that exist can be modified to support hierarchical key generation. </a:t>
            </a:r>
          </a:p>
          <a:p>
            <a:r>
              <a:rPr lang="en-US" dirty="0"/>
              <a:t>Some can and some can't, but the digital signature scheme used by Bitcoin, ECDSA, does support hierarchical key generation, allowing this feature. </a:t>
            </a:r>
          </a:p>
          <a:p>
            <a:r>
              <a:rPr lang="en-US" dirty="0"/>
              <a:t>That is, the cold side generates arbitrarily many keys and the hot side generates the corresponding addresses.</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ierarchical.png"/>
          <p:cNvPicPr>
            <a:picLocks noChangeAspect="1"/>
          </p:cNvPicPr>
          <p:nvPr/>
        </p:nvPicPr>
        <p:blipFill>
          <a:blip r:embed="rId2" cstate="print"/>
          <a:stretch>
            <a:fillRect/>
          </a:stretch>
        </p:blipFill>
        <p:spPr>
          <a:xfrm>
            <a:off x="457200" y="533400"/>
            <a:ext cx="8305800" cy="5395145"/>
          </a:xfrm>
          <a:prstGeom prst="rect">
            <a:avLst/>
          </a:prstGeom>
        </p:spPr>
      </p:pic>
      <p:sp>
        <p:nvSpPr>
          <p:cNvPr id="7" name="TextBox 6"/>
          <p:cNvSpPr txBox="1"/>
          <p:nvPr/>
        </p:nvSpPr>
        <p:spPr>
          <a:xfrm>
            <a:off x="533400" y="6324600"/>
            <a:ext cx="6569747" cy="369332"/>
          </a:xfrm>
          <a:prstGeom prst="rect">
            <a:avLst/>
          </a:prstGeom>
          <a:noFill/>
        </p:spPr>
        <p:txBody>
          <a:bodyPr wrap="none" rtlCol="0">
            <a:spAutoFit/>
          </a:bodyPr>
          <a:lstStyle/>
          <a:p>
            <a:r>
              <a:rPr lang="en-US" u="sng" dirty="0"/>
              <a:t>Bitcoin and Cryptocurrency Technologies</a:t>
            </a:r>
            <a:r>
              <a:rPr lang="en-US" dirty="0"/>
              <a:t>, </a:t>
            </a:r>
            <a:r>
              <a:rPr lang="en-US" dirty="0" err="1"/>
              <a:t>Narayan</a:t>
            </a:r>
            <a:r>
              <a:rPr lang="en-US" dirty="0"/>
              <a:t>, Bonneau, et. 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52400" cy="182562"/>
          </a:xfrm>
        </p:spPr>
        <p:txBody>
          <a:bodyPr>
            <a:normAutofit fontScale="90000"/>
          </a:bodyPr>
          <a:lstStyle/>
          <a:p>
            <a:r>
              <a:rPr lang="en-US" dirty="0"/>
              <a:t> </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2133600" y="533400"/>
            <a:ext cx="4953000" cy="5592763"/>
          </a:xfrm>
          <a:prstGeom prst="rect">
            <a:avLst/>
          </a:prstGeom>
          <a:noFill/>
          <a:ln w="9525">
            <a:noFill/>
            <a:miter lim="800000"/>
            <a:headEnd/>
            <a:tailEnd/>
          </a:ln>
        </p:spPr>
      </p:pic>
      <p:sp>
        <p:nvSpPr>
          <p:cNvPr id="5" name="TextBox 4"/>
          <p:cNvSpPr txBox="1"/>
          <p:nvPr/>
        </p:nvSpPr>
        <p:spPr>
          <a:xfrm>
            <a:off x="685800" y="6324600"/>
            <a:ext cx="3264292" cy="369332"/>
          </a:xfrm>
          <a:prstGeom prst="rect">
            <a:avLst/>
          </a:prstGeom>
          <a:noFill/>
        </p:spPr>
        <p:txBody>
          <a:bodyPr wrap="none" rtlCol="0">
            <a:spAutoFit/>
          </a:bodyPr>
          <a:lstStyle/>
          <a:p>
            <a:r>
              <a:rPr lang="en-US" u="sng" dirty="0"/>
              <a:t>Mastering Bitcoin</a:t>
            </a:r>
            <a:r>
              <a:rPr lang="en-US" dirty="0"/>
              <a:t>, Antonopoulos</a:t>
            </a:r>
            <a:endParaRPr lang="en-US"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Addresses</a:t>
            </a:r>
          </a:p>
        </p:txBody>
      </p:sp>
      <p:sp>
        <p:nvSpPr>
          <p:cNvPr id="3" name="Content Placeholder 2"/>
          <p:cNvSpPr>
            <a:spLocks noGrp="1"/>
          </p:cNvSpPr>
          <p:nvPr>
            <p:ph idx="1"/>
          </p:nvPr>
        </p:nvSpPr>
        <p:spPr>
          <a:xfrm>
            <a:off x="457200" y="1600200"/>
            <a:ext cx="8458200" cy="4876800"/>
          </a:xfrm>
        </p:spPr>
        <p:txBody>
          <a:bodyPr>
            <a:normAutofit fontScale="92500" lnSpcReduction="10000"/>
          </a:bodyPr>
          <a:lstStyle/>
          <a:p>
            <a:pPr marL="342900" lvl="1" indent="-342900">
              <a:buFont typeface="Arial" pitchFamily="34" charset="0"/>
              <a:buChar char="•"/>
            </a:pPr>
            <a:r>
              <a:rPr lang="en-US" sz="2000" dirty="0"/>
              <a:t>Looking at Bitcoin transactions and clicking on an address, we may see both a Bitcoin address and a Hash160. </a:t>
            </a:r>
          </a:p>
          <a:p>
            <a:r>
              <a:rPr lang="en-US" sz="2000" dirty="0"/>
              <a:t>The Hash160 is 20 bytes, displayed as 40 hexadecimal digits.  This is the hashed value of the public key or script.</a:t>
            </a:r>
          </a:p>
          <a:p>
            <a:endParaRPr lang="en-US" sz="2000" dirty="0"/>
          </a:p>
          <a:p>
            <a:r>
              <a:rPr lang="en-US" sz="2000" dirty="0"/>
              <a:t>The Bitcoin address contains a leading byte (“version”) that indicates type, the 20 byte Hash160 value, and a trailing 4 byte checksum, both added to help avoid address mistakes.</a:t>
            </a:r>
          </a:p>
          <a:p>
            <a:r>
              <a:rPr lang="en-US" sz="2000" dirty="0"/>
              <a:t>Wallets and other payment software can check that the first 21 bytes hash to a value that starts with the checksum.  If not, it’s a typo, and is not a valid address.</a:t>
            </a:r>
          </a:p>
          <a:p>
            <a:endParaRPr lang="en-US" sz="2000" dirty="0"/>
          </a:p>
          <a:p>
            <a:r>
              <a:rPr lang="en-US" sz="2000" dirty="0"/>
              <a:t>So the Bitcoin address is 25 bytes, and usually displayed in Base 58.</a:t>
            </a:r>
          </a:p>
          <a:p>
            <a:r>
              <a:rPr lang="en-US" sz="2000" dirty="0"/>
              <a:t>Base 58 contains digits 1 to 9 and all upper and lower case letters not including capital O and capital </a:t>
            </a:r>
            <a:r>
              <a:rPr lang="en-US" sz="2000" dirty="0" err="1"/>
              <a:t>i</a:t>
            </a:r>
            <a:r>
              <a:rPr lang="en-US" sz="2000" dirty="0"/>
              <a:t> (I) and lower case L (l).  </a:t>
            </a:r>
          </a:p>
          <a:p>
            <a:r>
              <a:rPr lang="en-US" sz="2000" dirty="0"/>
              <a:t>So in Base 58: 1 means 0 … 9 means 8, A means 9, and z means 57.</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28600" cy="182562"/>
          </a:xfrm>
        </p:spPr>
        <p:txBody>
          <a:bodyPr>
            <a:normAutofit fontScale="90000"/>
          </a:bodyPr>
          <a:lstStyle/>
          <a:p>
            <a:r>
              <a:rPr lang="en-US" dirty="0"/>
              <a:t> </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1524000" y="609601"/>
            <a:ext cx="6248400" cy="5486399"/>
          </a:xfrm>
          <a:prstGeom prst="rect">
            <a:avLst/>
          </a:prstGeom>
          <a:noFill/>
          <a:ln w="9525">
            <a:noFill/>
            <a:miter lim="800000"/>
            <a:headEnd/>
            <a:tailEnd/>
          </a:ln>
        </p:spPr>
      </p:pic>
      <p:sp>
        <p:nvSpPr>
          <p:cNvPr id="5" name="TextBox 4"/>
          <p:cNvSpPr txBox="1"/>
          <p:nvPr/>
        </p:nvSpPr>
        <p:spPr>
          <a:xfrm>
            <a:off x="685800" y="6324600"/>
            <a:ext cx="3264292" cy="369332"/>
          </a:xfrm>
          <a:prstGeom prst="rect">
            <a:avLst/>
          </a:prstGeom>
          <a:noFill/>
        </p:spPr>
        <p:txBody>
          <a:bodyPr wrap="none" rtlCol="0">
            <a:spAutoFit/>
          </a:bodyPr>
          <a:lstStyle/>
          <a:p>
            <a:r>
              <a:rPr lang="en-US" u="sng" dirty="0"/>
              <a:t>Mastering Bitcoin</a:t>
            </a:r>
            <a:r>
              <a:rPr lang="en-US" dirty="0"/>
              <a:t>, Antonopoulos</a:t>
            </a:r>
            <a:endParaRPr lang="en-US"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58 Encodings and Prefixes</a:t>
            </a:r>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pPr>
              <a:buNone/>
            </a:pPr>
            <a:r>
              <a:rPr lang="en-US" sz="2200" u="sng" dirty="0"/>
              <a:t>	Type 				Version prefix (hex) 	Base-58 prefix</a:t>
            </a:r>
          </a:p>
          <a:p>
            <a:r>
              <a:rPr lang="en-US" sz="2200" dirty="0"/>
              <a:t>Bitcoin P2PKH Address 		0x00 			1*</a:t>
            </a:r>
          </a:p>
          <a:p>
            <a:r>
              <a:rPr lang="en-US" sz="2200" dirty="0"/>
              <a:t>Bitcoin P2PKH </a:t>
            </a:r>
            <a:r>
              <a:rPr lang="en-US" sz="2200" dirty="0" err="1"/>
              <a:t>Testnet</a:t>
            </a:r>
            <a:r>
              <a:rPr lang="en-US" sz="2200" dirty="0"/>
              <a:t> Address 	0x6F 			m or n</a:t>
            </a:r>
          </a:p>
          <a:p>
            <a:r>
              <a:rPr lang="en-US" sz="2200" dirty="0"/>
              <a:t>P2SH, </a:t>
            </a:r>
            <a:r>
              <a:rPr lang="en-US" sz="2200" dirty="0" err="1"/>
              <a:t>Multisig</a:t>
            </a:r>
            <a:r>
              <a:rPr lang="en-US" sz="2200" dirty="0"/>
              <a:t> Address 	0x05 			3 (</a:t>
            </a:r>
            <a:r>
              <a:rPr lang="en-US" sz="2200" dirty="0" err="1"/>
              <a:t>testnet</a:t>
            </a:r>
            <a:r>
              <a:rPr lang="en-US" sz="2200" dirty="0"/>
              <a:t>: 2)</a:t>
            </a:r>
          </a:p>
          <a:p>
            <a:r>
              <a:rPr lang="en-US" sz="2200" dirty="0"/>
              <a:t>BECH32 Address					bc1</a:t>
            </a:r>
          </a:p>
          <a:p>
            <a:endParaRPr lang="en-US" sz="2200" dirty="0"/>
          </a:p>
          <a:p>
            <a:r>
              <a:rPr lang="en-US" sz="2200" dirty="0"/>
              <a:t>Private Key WIF 		0x80 			5, K or L</a:t>
            </a:r>
          </a:p>
          <a:p>
            <a:pPr>
              <a:buNone/>
            </a:pPr>
            <a:r>
              <a:rPr lang="en-US" sz="2200" dirty="0"/>
              <a:t>WIF: Wallet Import Format (</a:t>
            </a:r>
            <a:r>
              <a:rPr lang="en-US" sz="2200" dirty="0">
                <a:hlinkClick r:id="rId2"/>
              </a:rPr>
              <a:t>https://en.bitcoin.it/wiki/Wallet_import_format</a:t>
            </a:r>
            <a:r>
              <a:rPr lang="en-US" sz="2200" dirty="0"/>
              <a:t>)</a:t>
            </a:r>
          </a:p>
          <a:p>
            <a:r>
              <a:rPr lang="en-US" sz="2200" dirty="0"/>
              <a:t>BIP38 Encrypted Private Key 	0x0142 			6P</a:t>
            </a:r>
          </a:p>
          <a:p>
            <a:pPr>
              <a:buNone/>
            </a:pPr>
            <a:r>
              <a:rPr lang="en-US" sz="2200" dirty="0"/>
              <a:t>Used for paper wallets (https://bitcoinpaperwallet.com/bip38-password-encrypted-wallets/)</a:t>
            </a:r>
          </a:p>
          <a:p>
            <a:pPr>
              <a:buNone/>
            </a:pPr>
            <a:endParaRPr lang="en-US" sz="2200" dirty="0"/>
          </a:p>
          <a:p>
            <a:r>
              <a:rPr lang="en-US" sz="2200" dirty="0"/>
              <a:t>BIP32 Extended Public Key 	0x0488B21E 		</a:t>
            </a:r>
            <a:r>
              <a:rPr lang="en-US" sz="2200" dirty="0" err="1"/>
              <a:t>xpub</a:t>
            </a:r>
            <a:endParaRPr lang="en-US" sz="2200" dirty="0"/>
          </a:p>
          <a:p>
            <a:pPr>
              <a:buNone/>
            </a:pPr>
            <a:r>
              <a:rPr lang="en-US" sz="2200" dirty="0"/>
              <a:t>Used for hierarchical keys</a:t>
            </a:r>
          </a:p>
        </p:txBody>
      </p:sp>
      <p:sp>
        <p:nvSpPr>
          <p:cNvPr id="4" name="TextBox 3"/>
          <p:cNvSpPr txBox="1"/>
          <p:nvPr/>
        </p:nvSpPr>
        <p:spPr>
          <a:xfrm>
            <a:off x="533400" y="6477000"/>
            <a:ext cx="6544484" cy="369332"/>
          </a:xfrm>
          <a:prstGeom prst="rect">
            <a:avLst/>
          </a:prstGeom>
          <a:noFill/>
        </p:spPr>
        <p:txBody>
          <a:bodyPr wrap="none" rtlCol="0">
            <a:spAutoFit/>
          </a:bodyPr>
          <a:lstStyle/>
          <a:p>
            <a:r>
              <a:rPr lang="en-US" dirty="0"/>
              <a:t>* There is no 0 in base 58; the first character is 1 which represents 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Address QR Codes</a:t>
            </a:r>
          </a:p>
        </p:txBody>
      </p:sp>
      <p:sp>
        <p:nvSpPr>
          <p:cNvPr id="3" name="Content Placeholder 2"/>
          <p:cNvSpPr>
            <a:spLocks noGrp="1"/>
          </p:cNvSpPr>
          <p:nvPr>
            <p:ph idx="1"/>
          </p:nvPr>
        </p:nvSpPr>
        <p:spPr/>
        <p:txBody>
          <a:bodyPr>
            <a:normAutofit fontScale="70000" lnSpcReduction="20000"/>
          </a:bodyPr>
          <a:lstStyle/>
          <a:p>
            <a:r>
              <a:rPr lang="en-US" dirty="0"/>
              <a:t>Bitcoin addresses can also be displayed as QR codes</a:t>
            </a:r>
          </a:p>
          <a:p>
            <a:r>
              <a:rPr lang="en-US" dirty="0"/>
              <a:t>QR (Quick Response) codes are the square black and white checkerboard of small squares that are scanned and used in many applications.</a:t>
            </a:r>
          </a:p>
          <a:p>
            <a:r>
              <a:rPr lang="en-US" dirty="0"/>
              <a:t>Originally developed by the Japanese automotive industry in the 1990s, it has become widely used with its ability to store more info than the standard UPC barcode.</a:t>
            </a:r>
          </a:p>
          <a:p>
            <a:endParaRPr lang="en-US" dirty="0"/>
          </a:p>
          <a:p>
            <a:r>
              <a:rPr lang="en-US" dirty="0"/>
              <a:t>Bitcoin QR codes allow scanning by mobile software to facilitate easy payments</a:t>
            </a:r>
          </a:p>
          <a:p>
            <a:r>
              <a:rPr lang="en-US" dirty="0"/>
              <a:t>A merchant can display the code for their payment address, and mobile software such as </a:t>
            </a:r>
            <a:r>
              <a:rPr lang="en-US" dirty="0" err="1"/>
              <a:t>Zxing</a:t>
            </a:r>
            <a:r>
              <a:rPr lang="en-US" dirty="0"/>
              <a:t> (Android) can read the code</a:t>
            </a:r>
          </a:p>
          <a:p>
            <a:r>
              <a:rPr lang="en-US" dirty="0"/>
              <a:t>Many mobile wallets have built in ability to generate and read QR codes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Wallets</a:t>
            </a:r>
          </a:p>
        </p:txBody>
      </p:sp>
      <p:sp>
        <p:nvSpPr>
          <p:cNvPr id="3" name="Content Placeholder 2"/>
          <p:cNvSpPr>
            <a:spLocks noGrp="1"/>
          </p:cNvSpPr>
          <p:nvPr>
            <p:ph idx="1"/>
          </p:nvPr>
        </p:nvSpPr>
        <p:spPr/>
        <p:txBody>
          <a:bodyPr>
            <a:normAutofit/>
          </a:bodyPr>
          <a:lstStyle/>
          <a:p>
            <a:r>
              <a:rPr lang="en-US" sz="2000" dirty="0"/>
              <a:t>So to receive Bitcoin, one needs a public key, and to spend Bitcoins that are received one needs the corresponding private key.</a:t>
            </a:r>
          </a:p>
          <a:p>
            <a:endParaRPr lang="en-US" sz="2000" dirty="0"/>
          </a:p>
          <a:p>
            <a:r>
              <a:rPr lang="en-US" sz="2000" dirty="0"/>
              <a:t>Bitcoin wallets don’t really hold funds, of course.  The Bitcoin blockchain essentially holds all the coins.</a:t>
            </a:r>
          </a:p>
          <a:p>
            <a:endParaRPr lang="en-US" sz="2000" dirty="0"/>
          </a:p>
          <a:p>
            <a:r>
              <a:rPr lang="en-US" sz="2000" dirty="0"/>
              <a:t>Bitcoin wallets are ways to securely generate and store private keys and public keys that can be used to send and receive funds.</a:t>
            </a:r>
          </a:p>
          <a:p>
            <a:endParaRPr lang="en-US" sz="2000" dirty="0"/>
          </a:p>
          <a:p>
            <a:r>
              <a:rPr lang="en-US" sz="2000" dirty="0"/>
              <a:t>“Hot wallets” are those that are connected to the internet and immediately able to send/receive funds.</a:t>
            </a:r>
          </a:p>
          <a:p>
            <a:r>
              <a:rPr lang="en-US" sz="2000" dirty="0"/>
              <a:t>“Cold wallets” or “cold storage” or “offline …” means that the wallet that holds the keys  is not network-connected.</a:t>
            </a:r>
          </a:p>
          <a:p>
            <a:endParaRPr lang="en-US" sz="20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Wallets</a:t>
            </a:r>
          </a:p>
        </p:txBody>
      </p:sp>
      <p:sp>
        <p:nvSpPr>
          <p:cNvPr id="3" name="Content Placeholder 2"/>
          <p:cNvSpPr>
            <a:spLocks noGrp="1"/>
          </p:cNvSpPr>
          <p:nvPr>
            <p:ph idx="1"/>
          </p:nvPr>
        </p:nvSpPr>
        <p:spPr/>
        <p:txBody>
          <a:bodyPr>
            <a:normAutofit/>
          </a:bodyPr>
          <a:lstStyle/>
          <a:p>
            <a:r>
              <a:rPr lang="en-US" sz="2000" dirty="0"/>
              <a:t>In addition to the hot/cold distinction, there are several types of wallets:</a:t>
            </a:r>
          </a:p>
          <a:p>
            <a:pPr lvl="1"/>
            <a:r>
              <a:rPr lang="en-US" sz="2000" dirty="0"/>
              <a:t>Software wallets</a:t>
            </a:r>
          </a:p>
          <a:p>
            <a:pPr lvl="2"/>
            <a:r>
              <a:rPr lang="en-US" sz="2000" dirty="0"/>
              <a:t>Desktop / Mobile / Online</a:t>
            </a:r>
          </a:p>
          <a:p>
            <a:pPr lvl="2"/>
            <a:r>
              <a:rPr lang="en-US" sz="2000" dirty="0"/>
              <a:t>Full nodes / Lightweight</a:t>
            </a:r>
          </a:p>
          <a:p>
            <a:pPr lvl="2"/>
            <a:r>
              <a:rPr lang="en-US" sz="2000" dirty="0"/>
              <a:t>Open Source /Proprietary</a:t>
            </a:r>
          </a:p>
          <a:p>
            <a:pPr lvl="1"/>
            <a:r>
              <a:rPr lang="en-US" sz="2000" dirty="0"/>
              <a:t>Hardware wallets</a:t>
            </a:r>
          </a:p>
          <a:p>
            <a:pPr lvl="1"/>
            <a:r>
              <a:rPr lang="en-US" sz="2000" dirty="0"/>
              <a:t>Paper wallets</a:t>
            </a:r>
          </a:p>
          <a:p>
            <a:endParaRPr lang="en-US" dirty="0"/>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18125</TotalTime>
  <Words>2793</Words>
  <Application>Microsoft Office PowerPoint</Application>
  <PresentationFormat>On-screen Show (4:3)</PresentationFormat>
  <Paragraphs>224</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Bitcoin Wallets</vt:lpstr>
      <vt:lpstr>Addresses</vt:lpstr>
      <vt:lpstr> </vt:lpstr>
      <vt:lpstr>Addresses</vt:lpstr>
      <vt:lpstr> </vt:lpstr>
      <vt:lpstr>Base 58 Encodings and Prefixes</vt:lpstr>
      <vt:lpstr>Bitcoin Address QR Codes</vt:lpstr>
      <vt:lpstr>Wallets</vt:lpstr>
      <vt:lpstr>Wallets</vt:lpstr>
      <vt:lpstr>Bitcoin Core Wallet</vt:lpstr>
      <vt:lpstr>Bitcoin Core Wallet</vt:lpstr>
      <vt:lpstr>Electrum Wallet</vt:lpstr>
      <vt:lpstr>Exodus Wallet</vt:lpstr>
      <vt:lpstr>Armory</vt:lpstr>
      <vt:lpstr>Mobile Wallets</vt:lpstr>
      <vt:lpstr>Web Wallets</vt:lpstr>
      <vt:lpstr>Web Wallets: Copay, GreenAddress</vt:lpstr>
      <vt:lpstr>Hardware Wallets</vt:lpstr>
      <vt:lpstr>Hardware Wallets</vt:lpstr>
      <vt:lpstr>Trezor</vt:lpstr>
      <vt:lpstr>Paper Wallets</vt:lpstr>
      <vt:lpstr>Paper Wallets</vt:lpstr>
      <vt:lpstr>CoolWallet S</vt:lpstr>
      <vt:lpstr>CoolWallet S</vt:lpstr>
      <vt:lpstr>Hierarchical Wallets</vt:lpstr>
      <vt:lpstr>BIP-0032</vt:lpstr>
      <vt:lpstr>Hierarchical Wallets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BP - FL</dc:creator>
  <cp:lastModifiedBy>Bernard Parenteau</cp:lastModifiedBy>
  <cp:revision>37</cp:revision>
  <dcterms:created xsi:type="dcterms:W3CDTF">2018-02-10T15:40:24Z</dcterms:created>
  <dcterms:modified xsi:type="dcterms:W3CDTF">2021-02-05T17:34:16Z</dcterms:modified>
</cp:coreProperties>
</file>