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264" r:id="rId5"/>
    <p:sldId id="294" r:id="rId6"/>
    <p:sldId id="265" r:id="rId7"/>
    <p:sldId id="295" r:id="rId8"/>
    <p:sldId id="284" r:id="rId9"/>
    <p:sldId id="266" r:id="rId10"/>
    <p:sldId id="267" r:id="rId11"/>
    <p:sldId id="296" r:id="rId12"/>
    <p:sldId id="285" r:id="rId13"/>
    <p:sldId id="263" r:id="rId14"/>
    <p:sldId id="261" r:id="rId15"/>
    <p:sldId id="289" r:id="rId16"/>
    <p:sldId id="297" r:id="rId17"/>
    <p:sldId id="270" r:id="rId18"/>
    <p:sldId id="259" r:id="rId19"/>
    <p:sldId id="298" r:id="rId20"/>
    <p:sldId id="262" r:id="rId21"/>
    <p:sldId id="282" r:id="rId22"/>
    <p:sldId id="268" r:id="rId23"/>
    <p:sldId id="277"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638" autoAdjust="0"/>
  </p:normalViewPr>
  <p:slideViewPr>
    <p:cSldViewPr>
      <p:cViewPr varScale="1">
        <p:scale>
          <a:sx n="116" d="100"/>
          <a:sy n="116" d="100"/>
        </p:scale>
        <p:origin x="147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FA6A59-1C0B-4AE2-894F-F9DFAE6507A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A6A59-1C0B-4AE2-894F-F9DFAE6507A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A6A59-1C0B-4AE2-894F-F9DFAE6507A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A6A59-1C0B-4AE2-894F-F9DFAE6507A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A6A59-1C0B-4AE2-894F-F9DFAE6507A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FA6A59-1C0B-4AE2-894F-F9DFAE6507A9}"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FA6A59-1C0B-4AE2-894F-F9DFAE6507A9}" type="datetimeFigureOut">
              <a:rPr lang="en-US" smtClean="0"/>
              <a:pPr/>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FA6A59-1C0B-4AE2-894F-F9DFAE6507A9}" type="datetimeFigureOut">
              <a:rPr lang="en-US" smtClean="0"/>
              <a:pPr/>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A6A59-1C0B-4AE2-894F-F9DFAE6507A9}" type="datetimeFigureOut">
              <a:rPr lang="en-US" smtClean="0"/>
              <a:pPr/>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A6A59-1C0B-4AE2-894F-F9DFAE6507A9}"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A6A59-1C0B-4AE2-894F-F9DFAE6507A9}"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A6A59-1C0B-4AE2-894F-F9DFAE6507A9}" type="datetimeFigureOut">
              <a:rPr lang="en-US" smtClean="0"/>
              <a:pPr/>
              <a:t>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5AC5B-A9AA-429E-9090-03C750E0FF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itinfocharts.com/comparison/bitcoin-hashrate.html" TargetMode="External"/><Relationship Id="rId2" Type="http://schemas.openxmlformats.org/officeDocument/2006/relationships/hyperlink" Target="https://blockchain.info/charts/hash-ra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hop.bitmain.com/" TargetMode="External"/><Relationship Id="rId2" Type="http://schemas.openxmlformats.org/officeDocument/2006/relationships/hyperlink" Target="https://en.bitcoin.it/wiki/Mining_hardware_comparison" TargetMode="External"/><Relationship Id="rId1" Type="http://schemas.openxmlformats.org/officeDocument/2006/relationships/slideLayout" Target="../slideLayouts/slideLayout2.xml"/><Relationship Id="rId6" Type="http://schemas.openxmlformats.org/officeDocument/2006/relationships/hyperlink" Target="http://miner.ebang.com.cn/" TargetMode="External"/><Relationship Id="rId5" Type="http://schemas.openxmlformats.org/officeDocument/2006/relationships/hyperlink" Target="https://canaan.io/shop/" TargetMode="External"/><Relationship Id="rId4" Type="http://schemas.openxmlformats.org/officeDocument/2006/relationships/hyperlink" Target="https://canaan.io/product/avalonminer-82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nesis-mining.com/" TargetMode="External"/><Relationship Id="rId2" Type="http://schemas.openxmlformats.org/officeDocument/2006/relationships/hyperlink" Target="https://www.buybitcoinworldwide.com/min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qz.com/1204840/iceland-will-use-more-electricity-mining-bitcoins-than-powering-hom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igiconomist.net/bitcoin-energy-consump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igiconomist.net/bitcoin-energy-consump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log.zorinaq.com/bitcoin-electricity-consumption/"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vox.com/2019/6/18/18642645/bitcoin-energy-price-renewable-chin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CryptoCurrency</a:t>
            </a:r>
            <a:r>
              <a:rPr lang="en-US" dirty="0"/>
              <a:t> Mining</a:t>
            </a:r>
          </a:p>
        </p:txBody>
      </p:sp>
      <p:sp>
        <p:nvSpPr>
          <p:cNvPr id="3" name="Subtitle 2"/>
          <p:cNvSpPr>
            <a:spLocks noGrp="1"/>
          </p:cNvSpPr>
          <p:nvPr>
            <p:ph type="subTitle" idx="1"/>
          </p:nvPr>
        </p:nvSpPr>
        <p:spPr/>
        <p:txBody>
          <a:bodyPr/>
          <a:lstStyle/>
          <a:p>
            <a:r>
              <a:rPr lang="en-US" dirty="0"/>
              <a:t> </a:t>
            </a:r>
          </a:p>
        </p:txBody>
      </p:sp>
      <p:sp>
        <p:nvSpPr>
          <p:cNvPr id="4" name="TextBox 3"/>
          <p:cNvSpPr txBox="1"/>
          <p:nvPr/>
        </p:nvSpPr>
        <p:spPr>
          <a:xfrm>
            <a:off x="3581400" y="4267200"/>
            <a:ext cx="1948290" cy="646331"/>
          </a:xfrm>
          <a:prstGeom prst="rect">
            <a:avLst/>
          </a:prstGeom>
          <a:noFill/>
        </p:spPr>
        <p:txBody>
          <a:bodyPr wrap="none" rtlCol="0">
            <a:spAutoFit/>
          </a:bodyPr>
          <a:lstStyle/>
          <a:p>
            <a:r>
              <a:rPr lang="en-US" dirty="0">
                <a:solidFill>
                  <a:schemeClr val="bg1">
                    <a:lumMod val="65000"/>
                  </a:schemeClr>
                </a:solidFill>
              </a:rPr>
              <a:t>Bernard Parenteau</a:t>
            </a:r>
          </a:p>
          <a:p>
            <a:pPr algn="ctr"/>
            <a:r>
              <a:rPr lang="en-US" dirty="0">
                <a:solidFill>
                  <a:schemeClr val="bg1">
                    <a:lumMod val="65000"/>
                  </a:schemeClr>
                </a:solidFill>
              </a:rPr>
              <a:t>bparente@fit.edu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Difficulty Limitations</a:t>
            </a:r>
          </a:p>
        </p:txBody>
      </p:sp>
      <p:sp>
        <p:nvSpPr>
          <p:cNvPr id="3" name="Content Placeholder 2"/>
          <p:cNvSpPr>
            <a:spLocks noGrp="1"/>
          </p:cNvSpPr>
          <p:nvPr>
            <p:ph idx="1"/>
          </p:nvPr>
        </p:nvSpPr>
        <p:spPr>
          <a:xfrm>
            <a:off x="457200" y="1600200"/>
            <a:ext cx="8229600" cy="4876800"/>
          </a:xfrm>
        </p:spPr>
        <p:txBody>
          <a:bodyPr>
            <a:normAutofit/>
          </a:bodyPr>
          <a:lstStyle/>
          <a:p>
            <a:r>
              <a:rPr lang="en-US" sz="2000" dirty="0"/>
              <a:t>In the early days of bitcoin, a miner could find a block by iterating through the nonce until the resulting hash was below the target. </a:t>
            </a:r>
          </a:p>
          <a:p>
            <a:endParaRPr lang="en-US" sz="2000" dirty="0"/>
          </a:p>
          <a:p>
            <a:r>
              <a:rPr lang="en-US" sz="2000" dirty="0"/>
              <a:t>As difficulty increased, miners often cycled through all 4 billion values of the nonce without finding a block. </a:t>
            </a:r>
          </a:p>
          <a:p>
            <a:endParaRPr lang="en-US" sz="2000" dirty="0"/>
          </a:p>
          <a:p>
            <a:r>
              <a:rPr lang="en-US" sz="2000" dirty="0"/>
              <a:t>However, this was easily resolved by updating the block timestamp to account for the elapsed time. </a:t>
            </a:r>
          </a:p>
          <a:p>
            <a:r>
              <a:rPr lang="en-US" sz="2000" dirty="0"/>
              <a:t>Since the timestamp is part of the header, the change would allow miners to iterate through the values of the nonce again with different results. </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Difficulty Limitations</a:t>
            </a:r>
          </a:p>
        </p:txBody>
      </p:sp>
      <p:sp>
        <p:nvSpPr>
          <p:cNvPr id="3" name="Content Placeholder 2"/>
          <p:cNvSpPr>
            <a:spLocks noGrp="1"/>
          </p:cNvSpPr>
          <p:nvPr>
            <p:ph idx="1"/>
          </p:nvPr>
        </p:nvSpPr>
        <p:spPr>
          <a:xfrm>
            <a:off x="457200" y="1600200"/>
            <a:ext cx="8229600" cy="4876800"/>
          </a:xfrm>
        </p:spPr>
        <p:txBody>
          <a:bodyPr>
            <a:normAutofit/>
          </a:bodyPr>
          <a:lstStyle/>
          <a:p>
            <a:r>
              <a:rPr lang="en-US" sz="2000" dirty="0"/>
              <a:t>Once mining hardware exceeded 4 GH/sec however, this approach became increasingly difficult as the nonce values were exhausted in less than a second. </a:t>
            </a:r>
          </a:p>
          <a:p>
            <a:endParaRPr lang="en-US" sz="2000" dirty="0"/>
          </a:p>
          <a:p>
            <a:r>
              <a:rPr lang="en-US" sz="2000" dirty="0"/>
              <a:t>As ASIC mining equipment started pushing and then exceeding the TH/sec hash rate, the mining software needed more space for nonce values in order to find valid blocks. </a:t>
            </a:r>
          </a:p>
          <a:p>
            <a:endParaRPr lang="en-US" sz="2000" dirty="0"/>
          </a:p>
          <a:p>
            <a:r>
              <a:rPr lang="en-US" sz="2000" dirty="0"/>
              <a:t>The timestamp could be stretched a bit, but moving it too far into the future would cause the block to become invalid.</a:t>
            </a:r>
          </a:p>
          <a:p>
            <a:endParaRPr lang="en-US" sz="2000" dirty="0"/>
          </a:p>
          <a:p>
            <a:r>
              <a:rPr lang="en-US" sz="2000" dirty="0"/>
              <a:t>A new source of “change” was needed in the block header.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Extra Nonce Solution</a:t>
            </a:r>
          </a:p>
        </p:txBody>
      </p:sp>
      <p:sp>
        <p:nvSpPr>
          <p:cNvPr id="3" name="Content Placeholder 2"/>
          <p:cNvSpPr>
            <a:spLocks noGrp="1"/>
          </p:cNvSpPr>
          <p:nvPr>
            <p:ph idx="1"/>
          </p:nvPr>
        </p:nvSpPr>
        <p:spPr/>
        <p:txBody>
          <a:bodyPr>
            <a:normAutofit fontScale="62500" lnSpcReduction="20000"/>
          </a:bodyPr>
          <a:lstStyle/>
          <a:p>
            <a:r>
              <a:rPr lang="en-US" dirty="0"/>
              <a:t>The solution was to use the coinbase transaction as a source of extra nonce values. </a:t>
            </a:r>
          </a:p>
          <a:p>
            <a:endParaRPr lang="en-US" dirty="0"/>
          </a:p>
          <a:p>
            <a:r>
              <a:rPr lang="en-US" dirty="0"/>
              <a:t>Since the coinbase script can store between 2 and 100 bytes of data, miners started using that space as extra nonce space, allowing them to explore a much larger range of block header values to find valid blocks.</a:t>
            </a:r>
          </a:p>
          <a:p>
            <a:pPr>
              <a:buNone/>
            </a:pPr>
            <a:endParaRPr lang="en-US" dirty="0"/>
          </a:p>
          <a:p>
            <a:r>
              <a:rPr lang="en-US" dirty="0"/>
              <a:t>Eight bytes of extra nonce, plus the 4 bytes of “standard” nonce allow miners to explore a total 2</a:t>
            </a:r>
            <a:r>
              <a:rPr lang="en-US" baseline="30000" dirty="0"/>
              <a:t>96</a:t>
            </a:r>
            <a:r>
              <a:rPr lang="en-US" dirty="0"/>
              <a:t> (8 followed by 28 zeroes) possibilities per second without having to modify the timestamp. </a:t>
            </a:r>
          </a:p>
          <a:p>
            <a:endParaRPr lang="en-US" dirty="0"/>
          </a:p>
          <a:p>
            <a:r>
              <a:rPr lang="en-US" dirty="0"/>
              <a:t>If, in the future, a miner could run through all these possibilities, they could then modify the timestamp. </a:t>
            </a:r>
          </a:p>
          <a:p>
            <a:endParaRPr lang="en-US" dirty="0"/>
          </a:p>
          <a:p>
            <a:r>
              <a:rPr lang="en-US" dirty="0"/>
              <a:t>There is also more space in the coinbase script for future expansion of the extra nonce space.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 </a:t>
            </a:r>
            <a:r>
              <a:rPr lang="en-US" dirty="0" err="1"/>
              <a:t>Hashrate</a:t>
            </a:r>
            <a:r>
              <a:rPr lang="en-US" dirty="0"/>
              <a:t> Growth</a:t>
            </a:r>
          </a:p>
        </p:txBody>
      </p:sp>
      <p:sp>
        <p:nvSpPr>
          <p:cNvPr id="3" name="Content Placeholder 2"/>
          <p:cNvSpPr>
            <a:spLocks noGrp="1"/>
          </p:cNvSpPr>
          <p:nvPr>
            <p:ph idx="1"/>
          </p:nvPr>
        </p:nvSpPr>
        <p:spPr>
          <a:xfrm>
            <a:off x="457200" y="1600200"/>
            <a:ext cx="8382000" cy="4525963"/>
          </a:xfrm>
        </p:spPr>
        <p:txBody>
          <a:bodyPr>
            <a:normAutofit fontScale="62500" lnSpcReduction="20000"/>
          </a:bodyPr>
          <a:lstStyle/>
          <a:p>
            <a:r>
              <a:rPr lang="en-US" dirty="0"/>
              <a:t>2009 - 0.5 MH/sec to 8 MH/sec (x 16 growth)</a:t>
            </a:r>
          </a:p>
          <a:p>
            <a:r>
              <a:rPr lang="en-US" dirty="0"/>
              <a:t>2010 - 8 MH/sec to 116 GH/sec (x 14,500 growth)</a:t>
            </a:r>
          </a:p>
          <a:p>
            <a:r>
              <a:rPr lang="en-US" dirty="0"/>
              <a:t>2011 - 16 GH/sec - 9 TH/sec (x 562 growth)</a:t>
            </a:r>
          </a:p>
          <a:p>
            <a:r>
              <a:rPr lang="en-US" dirty="0"/>
              <a:t>2012 - 9 TH/sec - 23 TH/sec (x 2.5 growth)</a:t>
            </a:r>
          </a:p>
          <a:p>
            <a:r>
              <a:rPr lang="en-US" dirty="0"/>
              <a:t>2013 - 23 TH/sec - 10 PH/sec (x 450 growth)</a:t>
            </a:r>
          </a:p>
          <a:p>
            <a:r>
              <a:rPr lang="en-US" dirty="0"/>
              <a:t>2014 - 10 PH/sec - 300 PH/sec (x 30 growth)</a:t>
            </a:r>
          </a:p>
          <a:p>
            <a:r>
              <a:rPr lang="en-US" dirty="0"/>
              <a:t>2015 - 300 PH/sec -800 PH/sec (x 2.5 growth)</a:t>
            </a:r>
          </a:p>
          <a:p>
            <a:r>
              <a:rPr lang="en-US" dirty="0"/>
              <a:t>2016 - 800 PH/sec – 2.4 </a:t>
            </a:r>
            <a:r>
              <a:rPr lang="en-US" dirty="0" err="1"/>
              <a:t>ExH</a:t>
            </a:r>
            <a:r>
              <a:rPr lang="en-US" dirty="0"/>
              <a:t>/sec (x 3 growth)</a:t>
            </a:r>
          </a:p>
          <a:p>
            <a:r>
              <a:rPr lang="en-US" dirty="0"/>
              <a:t>2017 – 2.4 </a:t>
            </a:r>
            <a:r>
              <a:rPr lang="en-US" dirty="0" err="1"/>
              <a:t>ExH</a:t>
            </a:r>
            <a:r>
              <a:rPr lang="en-US" dirty="0"/>
              <a:t>/sec – 16 </a:t>
            </a:r>
            <a:r>
              <a:rPr lang="en-US" dirty="0" err="1"/>
              <a:t>ExH</a:t>
            </a:r>
            <a:r>
              <a:rPr lang="en-US" dirty="0"/>
              <a:t>/sec ( x 6.5 growth)</a:t>
            </a:r>
          </a:p>
          <a:p>
            <a:r>
              <a:rPr lang="en-US" dirty="0"/>
              <a:t>2018 – 13 </a:t>
            </a:r>
            <a:r>
              <a:rPr lang="en-US" dirty="0" err="1"/>
              <a:t>ExH</a:t>
            </a:r>
            <a:r>
              <a:rPr lang="en-US" dirty="0"/>
              <a:t>/sec – 62 </a:t>
            </a:r>
            <a:r>
              <a:rPr lang="en-US" dirty="0" err="1"/>
              <a:t>ExH</a:t>
            </a:r>
            <a:r>
              <a:rPr lang="en-US" dirty="0"/>
              <a:t>/sec (x 4 growth)</a:t>
            </a:r>
          </a:p>
          <a:p>
            <a:r>
              <a:rPr lang="en-US" dirty="0"/>
              <a:t>2019 – 40 </a:t>
            </a:r>
            <a:r>
              <a:rPr lang="en-US" dirty="0" err="1"/>
              <a:t>ExH</a:t>
            </a:r>
            <a:r>
              <a:rPr lang="en-US" dirty="0"/>
              <a:t>/sec – 97 </a:t>
            </a:r>
            <a:r>
              <a:rPr lang="en-US" dirty="0" err="1"/>
              <a:t>ExH</a:t>
            </a:r>
            <a:r>
              <a:rPr lang="en-US" dirty="0"/>
              <a:t>/sec(x2 growth)</a:t>
            </a:r>
          </a:p>
          <a:p>
            <a:r>
              <a:rPr lang="en-US" dirty="0"/>
              <a:t>2020 – 90 </a:t>
            </a:r>
            <a:r>
              <a:rPr lang="en-US" dirty="0" err="1"/>
              <a:t>ExH</a:t>
            </a:r>
            <a:r>
              <a:rPr lang="en-US" dirty="0"/>
              <a:t>/sec – 140 </a:t>
            </a:r>
            <a:r>
              <a:rPr lang="en-US" dirty="0" err="1"/>
              <a:t>ExH</a:t>
            </a:r>
            <a:r>
              <a:rPr lang="en-US" dirty="0"/>
              <a:t>/sec (</a:t>
            </a:r>
            <a:r>
              <a:rPr lang="en-US" sz="2900" dirty="0"/>
              <a:t>dropped after mining reward halving</a:t>
            </a:r>
            <a:r>
              <a:rPr lang="en-US" dirty="0"/>
              <a:t>)</a:t>
            </a:r>
          </a:p>
          <a:p>
            <a:pPr>
              <a:buNone/>
            </a:pPr>
            <a:r>
              <a:rPr lang="en-US" dirty="0">
                <a:hlinkClick r:id="rId2"/>
              </a:rPr>
              <a:t>https://blockchain.info/charts/hash-rate</a:t>
            </a:r>
            <a:endParaRPr lang="en-US" dirty="0"/>
          </a:p>
          <a:p>
            <a:pPr>
              <a:buNone/>
            </a:pPr>
            <a:r>
              <a:rPr lang="en-US" dirty="0">
                <a:hlinkClick r:id="rId3"/>
              </a:rPr>
              <a:t>https://bitinfocharts.com/comparison/bitcoin-hashrate.html</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 Hardware</a:t>
            </a:r>
          </a:p>
        </p:txBody>
      </p:sp>
      <p:sp>
        <p:nvSpPr>
          <p:cNvPr id="3" name="Content Placeholder 2"/>
          <p:cNvSpPr>
            <a:spLocks noGrp="1"/>
          </p:cNvSpPr>
          <p:nvPr>
            <p:ph idx="1"/>
          </p:nvPr>
        </p:nvSpPr>
        <p:spPr/>
        <p:txBody>
          <a:bodyPr>
            <a:normAutofit/>
          </a:bodyPr>
          <a:lstStyle/>
          <a:p>
            <a:r>
              <a:rPr lang="en-US" dirty="0"/>
              <a:t>Mining hardware; historical list</a:t>
            </a:r>
          </a:p>
          <a:p>
            <a:pPr lvl="1"/>
            <a:r>
              <a:rPr lang="en-US" dirty="0">
                <a:hlinkClick r:id="rId2"/>
              </a:rPr>
              <a:t>https://en.bitcoin.it/wiki/Mining_hardware_comparison</a:t>
            </a:r>
            <a:endParaRPr lang="en-US" dirty="0"/>
          </a:p>
          <a:p>
            <a:pPr lvl="1">
              <a:buNone/>
            </a:pPr>
            <a:endParaRPr lang="en-US" dirty="0"/>
          </a:p>
          <a:p>
            <a:r>
              <a:rPr lang="en-US" dirty="0"/>
              <a:t>Major mining hardware vendors include</a:t>
            </a:r>
          </a:p>
          <a:p>
            <a:pPr lvl="1"/>
            <a:r>
              <a:rPr lang="en-US" dirty="0">
                <a:hlinkClick r:id="rId3"/>
              </a:rPr>
              <a:t>Bitmain</a:t>
            </a:r>
            <a:endParaRPr lang="en-US" dirty="0">
              <a:hlinkClick r:id="rId4"/>
            </a:endParaRPr>
          </a:p>
          <a:p>
            <a:pPr lvl="1"/>
            <a:r>
              <a:rPr lang="en-US" dirty="0">
                <a:hlinkClick r:id="rId5"/>
              </a:rPr>
              <a:t>Canaan</a:t>
            </a:r>
            <a:endParaRPr lang="en-US" dirty="0"/>
          </a:p>
          <a:p>
            <a:pPr lvl="1"/>
            <a:r>
              <a:rPr lang="en-US" dirty="0" err="1">
                <a:hlinkClick r:id="rId6"/>
              </a:rPr>
              <a:t>Ebang</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 Services, Pools</a:t>
            </a:r>
          </a:p>
        </p:txBody>
      </p:sp>
      <p:sp>
        <p:nvSpPr>
          <p:cNvPr id="3" name="Content Placeholder 2"/>
          <p:cNvSpPr>
            <a:spLocks noGrp="1"/>
          </p:cNvSpPr>
          <p:nvPr>
            <p:ph idx="1"/>
          </p:nvPr>
        </p:nvSpPr>
        <p:spPr/>
        <p:txBody>
          <a:bodyPr>
            <a:normAutofit/>
          </a:bodyPr>
          <a:lstStyle/>
          <a:p>
            <a:r>
              <a:rPr lang="en-US" sz="2000" dirty="0"/>
              <a:t>Many of the top miners are actually Mining Pools, as can be inferred from the names of the top miners. (see chart)</a:t>
            </a:r>
          </a:p>
          <a:p>
            <a:endParaRPr lang="en-US" sz="2000" dirty="0"/>
          </a:p>
          <a:p>
            <a:r>
              <a:rPr lang="en-US" sz="2000" dirty="0"/>
              <a:t>Mining Pools are groups of miners that work together to solve the hash nonce problem.</a:t>
            </a:r>
          </a:p>
          <a:p>
            <a:endParaRPr lang="en-US" sz="2000" dirty="0"/>
          </a:p>
          <a:p>
            <a:r>
              <a:rPr lang="en-US" sz="2000" dirty="0"/>
              <a:t>Some pools are open in that allow anyone to join and contribute their </a:t>
            </a:r>
            <a:r>
              <a:rPr lang="en-US" sz="2000" dirty="0" err="1"/>
              <a:t>hashpower</a:t>
            </a:r>
            <a:r>
              <a:rPr lang="en-US" sz="2000" dirty="0"/>
              <a:t>.</a:t>
            </a:r>
          </a:p>
          <a:p>
            <a:endParaRPr lang="en-US" sz="2000" dirty="0"/>
          </a:p>
          <a:p>
            <a:r>
              <a:rPr lang="en-US" sz="2000" dirty="0"/>
              <a:t>Their compensation will be relative to the overall mining revenue of the pool; specifically relative to their </a:t>
            </a:r>
            <a:r>
              <a:rPr lang="en-US" sz="2000" dirty="0" err="1"/>
              <a:t>hashpower</a:t>
            </a:r>
            <a:r>
              <a:rPr lang="en-US" sz="2000" dirty="0"/>
              <a:t> </a:t>
            </a:r>
            <a:r>
              <a:rPr lang="en-US" sz="2000" dirty="0" err="1"/>
              <a:t>vs</a:t>
            </a:r>
            <a:r>
              <a:rPr lang="en-US" sz="2000" dirty="0"/>
              <a:t> the total pool </a:t>
            </a:r>
            <a:r>
              <a:rPr lang="en-US" sz="2000" dirty="0" err="1"/>
              <a:t>hashpower</a:t>
            </a:r>
            <a:r>
              <a:rPr lang="en-US" sz="2000" dirty="0"/>
              <a:t> (less a fee, of course).</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 Services, Pools</a:t>
            </a:r>
          </a:p>
        </p:txBody>
      </p:sp>
      <p:sp>
        <p:nvSpPr>
          <p:cNvPr id="3" name="Content Placeholder 2"/>
          <p:cNvSpPr>
            <a:spLocks noGrp="1"/>
          </p:cNvSpPr>
          <p:nvPr>
            <p:ph idx="1"/>
          </p:nvPr>
        </p:nvSpPr>
        <p:spPr/>
        <p:txBody>
          <a:bodyPr>
            <a:normAutofit/>
          </a:bodyPr>
          <a:lstStyle/>
          <a:p>
            <a:r>
              <a:rPr lang="en-US" sz="2000" dirty="0"/>
              <a:t>There are several Cloud mining Services that allow a user to pay for a variable amount of hash power and in return promise proportionate income.</a:t>
            </a:r>
          </a:p>
          <a:p>
            <a:endParaRPr lang="en-US" sz="2200" dirty="0"/>
          </a:p>
          <a:p>
            <a:r>
              <a:rPr lang="en-US" sz="2000" dirty="0"/>
              <a:t>Many of these have been found to be outright scams, while others are merely unprofitable (as mentioned in</a:t>
            </a:r>
            <a:r>
              <a:rPr lang="en-US" sz="1800" dirty="0">
                <a:hlinkClick r:id="rId2"/>
              </a:rPr>
              <a:t> What is Bitcoin Mining and How Does it Work? (2021 Updated) (buybitcoinworldwide.com)</a:t>
            </a:r>
            <a:r>
              <a:rPr lang="en-US" sz="2000" dirty="0"/>
              <a:t>)</a:t>
            </a:r>
          </a:p>
          <a:p>
            <a:endParaRPr lang="en-US" sz="2200" dirty="0"/>
          </a:p>
          <a:p>
            <a:r>
              <a:rPr lang="en-US" sz="2000" dirty="0"/>
              <a:t>One that was believed to be legit, though not necessarily profitable was</a:t>
            </a:r>
          </a:p>
          <a:p>
            <a:pPr lvl="1"/>
            <a:r>
              <a:rPr lang="en-US" sz="2000" dirty="0">
                <a:hlinkClick r:id="rId3"/>
              </a:rPr>
              <a:t>https://www.genesis-mining.com/</a:t>
            </a:r>
            <a:r>
              <a:rPr lang="en-US" sz="2000" dirty="0"/>
              <a:t> (may no longer be active)</a:t>
            </a:r>
            <a:endParaRPr lang="en-US" sz="2200" dirty="0"/>
          </a:p>
          <a:p>
            <a:pPr>
              <a:buNone/>
            </a:pPr>
            <a:r>
              <a:rPr lang="en-US" sz="2000" i="1" dirty="0"/>
              <a:t>Profitability depends in large part on the price of Bitcoin</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p>
        </p:txBody>
      </p:sp>
      <p:sp>
        <p:nvSpPr>
          <p:cNvPr id="6" name="TextBox 5"/>
          <p:cNvSpPr txBox="1"/>
          <p:nvPr/>
        </p:nvSpPr>
        <p:spPr>
          <a:xfrm>
            <a:off x="838200" y="6248400"/>
            <a:ext cx="3723583" cy="369332"/>
          </a:xfrm>
          <a:prstGeom prst="rect">
            <a:avLst/>
          </a:prstGeom>
          <a:noFill/>
        </p:spPr>
        <p:txBody>
          <a:bodyPr wrap="none" rtlCol="0">
            <a:spAutoFit/>
          </a:bodyPr>
          <a:lstStyle/>
          <a:p>
            <a:r>
              <a:rPr lang="en-US" dirty="0"/>
              <a:t>see also https://blockchain.info/pools</a:t>
            </a:r>
          </a:p>
        </p:txBody>
      </p:sp>
      <p:sp>
        <p:nvSpPr>
          <p:cNvPr id="11" name="TextBox 10"/>
          <p:cNvSpPr txBox="1"/>
          <p:nvPr/>
        </p:nvSpPr>
        <p:spPr>
          <a:xfrm>
            <a:off x="762000" y="5867400"/>
            <a:ext cx="5153014" cy="369332"/>
          </a:xfrm>
          <a:prstGeom prst="rect">
            <a:avLst/>
          </a:prstGeom>
          <a:noFill/>
        </p:spPr>
        <p:txBody>
          <a:bodyPr wrap="none" rtlCol="0">
            <a:spAutoFit/>
          </a:bodyPr>
          <a:lstStyle/>
          <a:p>
            <a:r>
              <a:rPr lang="en-US" dirty="0"/>
              <a:t>Above from https://btc.com/stats/pool Feb 10, 2021 </a:t>
            </a:r>
          </a:p>
        </p:txBody>
      </p:sp>
      <p:sp>
        <p:nvSpPr>
          <p:cNvPr id="12" name="TextBox 11"/>
          <p:cNvSpPr txBox="1"/>
          <p:nvPr/>
        </p:nvSpPr>
        <p:spPr>
          <a:xfrm>
            <a:off x="2819400" y="228600"/>
            <a:ext cx="3507563" cy="523220"/>
          </a:xfrm>
          <a:prstGeom prst="rect">
            <a:avLst/>
          </a:prstGeom>
          <a:noFill/>
        </p:spPr>
        <p:txBody>
          <a:bodyPr wrap="none" rtlCol="0">
            <a:spAutoFit/>
          </a:bodyPr>
          <a:lstStyle/>
          <a:p>
            <a:r>
              <a:rPr lang="en-US" sz="2800" b="1" dirty="0"/>
              <a:t>Mining Concentration</a:t>
            </a:r>
            <a:r>
              <a:rPr lang="en-US" sz="2800" dirty="0"/>
              <a:t> </a:t>
            </a:r>
          </a:p>
        </p:txBody>
      </p:sp>
      <p:sp>
        <p:nvSpPr>
          <p:cNvPr id="13" name="Rectangle 12"/>
          <p:cNvSpPr/>
          <p:nvPr/>
        </p:nvSpPr>
        <p:spPr>
          <a:xfrm>
            <a:off x="3821121" y="3244334"/>
            <a:ext cx="1501758" cy="369332"/>
          </a:xfrm>
          <a:prstGeom prst="rect">
            <a:avLst/>
          </a:prstGeom>
        </p:spPr>
        <p:txBody>
          <a:bodyPr wrap="none">
            <a:spAutoFit/>
          </a:bodyPr>
          <a:lstStyle/>
          <a:p>
            <a:r>
              <a:rPr lang="en-US" b="1" dirty="0"/>
              <a:t>January 2019 </a:t>
            </a:r>
            <a:endParaRPr lang="en-US" dirty="0"/>
          </a:p>
        </p:txBody>
      </p:sp>
      <p:pic>
        <p:nvPicPr>
          <p:cNvPr id="7" name="Content Placeholder 6" descr="Chart, pie chart&#10;&#10;Description automatically generated">
            <a:extLst>
              <a:ext uri="{FF2B5EF4-FFF2-40B4-BE49-F238E27FC236}">
                <a16:creationId xmlns:a16="http://schemas.microsoft.com/office/drawing/2014/main" id="{8E5C24FD-EF65-4F88-AB35-46785F0CE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90600"/>
            <a:ext cx="7162799" cy="481595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Bitcoin Miners</a:t>
            </a:r>
          </a:p>
        </p:txBody>
      </p:sp>
      <p:sp>
        <p:nvSpPr>
          <p:cNvPr id="3" name="Content Placeholder 2"/>
          <p:cNvSpPr>
            <a:spLocks noGrp="1"/>
          </p:cNvSpPr>
          <p:nvPr>
            <p:ph idx="1"/>
          </p:nvPr>
        </p:nvSpPr>
        <p:spPr/>
        <p:txBody>
          <a:bodyPr>
            <a:noAutofit/>
          </a:bodyPr>
          <a:lstStyle/>
          <a:p>
            <a:pPr>
              <a:buNone/>
            </a:pPr>
            <a:r>
              <a:rPr lang="en-US" sz="2000" dirty="0"/>
              <a:t>F2Pool</a:t>
            </a:r>
          </a:p>
          <a:p>
            <a:r>
              <a:rPr lang="en-US" sz="2000" dirty="0"/>
              <a:t>F2Pool was launched in 2013, China’s oldest, has been top 5 since. F2Pool also mines a number of other popular </a:t>
            </a:r>
            <a:r>
              <a:rPr lang="en-US" sz="2000" dirty="0" err="1"/>
              <a:t>altcoins</a:t>
            </a:r>
            <a:r>
              <a:rPr lang="en-US" sz="2000" dirty="0"/>
              <a:t> as well. </a:t>
            </a:r>
          </a:p>
          <a:p>
            <a:pPr>
              <a:buNone/>
            </a:pPr>
            <a:r>
              <a:rPr lang="en-US" sz="2000" dirty="0" err="1"/>
              <a:t>Binance</a:t>
            </a:r>
            <a:r>
              <a:rPr lang="en-US" sz="2000" dirty="0"/>
              <a:t> Pool, </a:t>
            </a:r>
            <a:r>
              <a:rPr lang="en-US" sz="2000" dirty="0" err="1"/>
              <a:t>Huobi.pool</a:t>
            </a:r>
            <a:endParaRPr lang="en-US" sz="2000" dirty="0"/>
          </a:p>
          <a:p>
            <a:pPr>
              <a:buNone/>
            </a:pPr>
            <a:r>
              <a:rPr lang="en-US" sz="2000" dirty="0"/>
              <a:t>	</a:t>
            </a:r>
            <a:r>
              <a:rPr lang="en-US" sz="2000" dirty="0" err="1"/>
              <a:t>Binance</a:t>
            </a:r>
            <a:r>
              <a:rPr lang="en-US" sz="2000" dirty="0"/>
              <a:t> and Huobi are two of the largest cryptocurrency exchanges in the world, and in the last couple years each has geared up a mining pool operation.</a:t>
            </a:r>
          </a:p>
          <a:p>
            <a:pPr>
              <a:buNone/>
            </a:pPr>
            <a:r>
              <a:rPr lang="en-US" sz="2000" dirty="0" err="1"/>
              <a:t>Poolin</a:t>
            </a:r>
            <a:endParaRPr lang="en-US" sz="2000" dirty="0"/>
          </a:p>
          <a:p>
            <a:r>
              <a:rPr lang="en-US" sz="2000" dirty="0"/>
              <a:t>Founded in November 2017 by three former Bitmain employees, it shot to the top with the highest </a:t>
            </a:r>
            <a:r>
              <a:rPr lang="en-US" sz="2000" dirty="0" err="1"/>
              <a:t>hashrate</a:t>
            </a:r>
            <a:r>
              <a:rPr lang="en-US" sz="2000" dirty="0"/>
              <a:t> by late 2019 and has remained in the top 3 since.</a:t>
            </a:r>
          </a:p>
          <a:p>
            <a:pPr>
              <a:buNone/>
            </a:pPr>
            <a:r>
              <a:rPr lang="en-US" sz="2000" dirty="0"/>
              <a:t>BTC.com</a:t>
            </a:r>
          </a:p>
          <a:p>
            <a:r>
              <a:rPr lang="en-US" sz="2000" dirty="0"/>
              <a:t>The pool was launched in September 2016, and is currently owned by Bitmain Technologies Ltd., the same Chinese firm that runs </a:t>
            </a:r>
            <a:r>
              <a:rPr lang="en-US" sz="2000" dirty="0" err="1"/>
              <a:t>AntPool</a:t>
            </a:r>
            <a:r>
              <a:rPr lang="en-US" sz="2000" dirty="0"/>
              <a:t>.   </a:t>
            </a:r>
          </a:p>
          <a:p>
            <a:pPr marL="0" indent="0">
              <a:buNone/>
            </a:pPr>
            <a:endParaRPr lang="en-US" sz="2000" dirty="0"/>
          </a:p>
          <a:p>
            <a:pPr>
              <a:buNone/>
            </a:pPr>
            <a:endParaRPr lang="en-US" sz="1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Bitcoin Miners</a:t>
            </a:r>
          </a:p>
        </p:txBody>
      </p:sp>
      <p:sp>
        <p:nvSpPr>
          <p:cNvPr id="3" name="Content Placeholder 2"/>
          <p:cNvSpPr>
            <a:spLocks noGrp="1"/>
          </p:cNvSpPr>
          <p:nvPr>
            <p:ph idx="1"/>
          </p:nvPr>
        </p:nvSpPr>
        <p:spPr/>
        <p:txBody>
          <a:bodyPr>
            <a:noAutofit/>
          </a:bodyPr>
          <a:lstStyle/>
          <a:p>
            <a:pPr>
              <a:buNone/>
            </a:pPr>
            <a:r>
              <a:rPr lang="en-US" sz="2000" dirty="0" err="1"/>
              <a:t>AntPool</a:t>
            </a:r>
            <a:endParaRPr lang="en-US" sz="2000" dirty="0"/>
          </a:p>
          <a:p>
            <a:r>
              <a:rPr lang="en-US" sz="2000" dirty="0" err="1"/>
              <a:t>AntPool</a:t>
            </a:r>
            <a:r>
              <a:rPr lang="en-US" sz="2000" dirty="0"/>
              <a:t> is operated by privately-owned Bitmain Technologies Ltd. originally based in Beijing, China, currently setting up headquarters in Singapore.  The company was created to design and produce ASIC chips for bitcoin mining, and is the largest producer of mining equipment. </a:t>
            </a:r>
          </a:p>
          <a:p>
            <a:pPr>
              <a:buNone/>
            </a:pPr>
            <a:r>
              <a:rPr lang="en-US" sz="2000" dirty="0" err="1"/>
              <a:t>ViaBTC</a:t>
            </a:r>
            <a:endParaRPr lang="en-US" sz="2000" dirty="0"/>
          </a:p>
          <a:p>
            <a:r>
              <a:rPr lang="en-US" sz="2000" dirty="0"/>
              <a:t>Another Chinese pool, reportedly controlled by Bitmain.</a:t>
            </a:r>
          </a:p>
          <a:p>
            <a:pPr>
              <a:buNone/>
            </a:pPr>
            <a:r>
              <a:rPr lang="en-US" sz="2000" dirty="0"/>
              <a:t>Slush</a:t>
            </a:r>
          </a:p>
          <a:p>
            <a:r>
              <a:rPr lang="en-US" sz="2000" dirty="0"/>
              <a:t>Slush is one of the oldest mining pools, having been started in 2010.  With the rise of the Chinese miners,  Slush pool has dropped but is still close to top 10 in Bitcoin mining share.  It is one of the more popular pools for individuals.</a:t>
            </a:r>
          </a:p>
          <a:p>
            <a:pPr marL="0" indent="0">
              <a:buNone/>
            </a:pPr>
            <a:endParaRPr lang="en-US" sz="2000" dirty="0"/>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a:t>
            </a:r>
          </a:p>
        </p:txBody>
      </p:sp>
      <p:sp>
        <p:nvSpPr>
          <p:cNvPr id="3" name="Content Placeholder 2"/>
          <p:cNvSpPr>
            <a:spLocks noGrp="1"/>
          </p:cNvSpPr>
          <p:nvPr>
            <p:ph idx="1"/>
          </p:nvPr>
        </p:nvSpPr>
        <p:spPr/>
        <p:txBody>
          <a:bodyPr>
            <a:normAutofit/>
          </a:bodyPr>
          <a:lstStyle/>
          <a:p>
            <a:r>
              <a:rPr lang="en-US" sz="2000" dirty="0"/>
              <a:t>After validating transactions, bitcoin nodes add them to the transaction pool (“</a:t>
            </a:r>
            <a:r>
              <a:rPr lang="en-US" sz="2000" dirty="0" err="1"/>
              <a:t>mempool</a:t>
            </a:r>
            <a:r>
              <a:rPr lang="en-US" sz="2000" dirty="0"/>
              <a:t>”) of transactions waiting to be mined into a new block. </a:t>
            </a:r>
          </a:p>
          <a:p>
            <a:endParaRPr lang="en-US" sz="2000" dirty="0"/>
          </a:p>
          <a:p>
            <a:r>
              <a:rPr lang="en-US" sz="2000" dirty="0"/>
              <a:t>A mining node collects, validates and relays new transactions just like any other node. </a:t>
            </a:r>
          </a:p>
          <a:p>
            <a:endParaRPr lang="en-US" sz="2000" dirty="0"/>
          </a:p>
          <a:p>
            <a:r>
              <a:rPr lang="en-US" sz="2000" dirty="0"/>
              <a:t>In addition, a mining node will then aggregate these transactions into a temporary candidate block.</a:t>
            </a:r>
          </a:p>
          <a:p>
            <a:endParaRPr lang="en-US" sz="2000" dirty="0"/>
          </a:p>
          <a:p>
            <a:r>
              <a:rPr lang="en-US" sz="2000" dirty="0"/>
              <a:t>To build its candidate block a mining node selects transactions from the memory pool by calculating a priority and adding the highest priority transactions first. </a:t>
            </a:r>
          </a:p>
          <a:p>
            <a:endParaRPr lang="en-US" dirty="0"/>
          </a:p>
        </p:txBody>
      </p:sp>
      <p:sp>
        <p:nvSpPr>
          <p:cNvPr id="4" name="TextBox 3"/>
          <p:cNvSpPr txBox="1"/>
          <p:nvPr/>
        </p:nvSpPr>
        <p:spPr>
          <a:xfrm>
            <a:off x="609600" y="6172200"/>
            <a:ext cx="3264292" cy="369332"/>
          </a:xfrm>
          <a:prstGeom prst="rect">
            <a:avLst/>
          </a:prstGeom>
          <a:noFill/>
        </p:spPr>
        <p:txBody>
          <a:bodyPr wrap="none" rtlCol="0">
            <a:spAutoFit/>
          </a:bodyPr>
          <a:lstStyle/>
          <a:p>
            <a:r>
              <a:rPr lang="en-US" dirty="0"/>
              <a:t>Mastering Bitcoin, Antonopoulos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Countries</a:t>
            </a:r>
          </a:p>
        </p:txBody>
      </p:sp>
      <p:sp>
        <p:nvSpPr>
          <p:cNvPr id="3" name="Content Placeholder 2"/>
          <p:cNvSpPr>
            <a:spLocks noGrp="1"/>
          </p:cNvSpPr>
          <p:nvPr>
            <p:ph idx="1"/>
          </p:nvPr>
        </p:nvSpPr>
        <p:spPr/>
        <p:txBody>
          <a:bodyPr>
            <a:normAutofit fontScale="62500" lnSpcReduction="20000"/>
          </a:bodyPr>
          <a:lstStyle/>
          <a:p>
            <a:r>
              <a:rPr lang="en-US" dirty="0"/>
              <a:t>China</a:t>
            </a:r>
          </a:p>
          <a:p>
            <a:pPr lvl="1"/>
            <a:r>
              <a:rPr lang="en-US" dirty="0"/>
              <a:t>China historically has been the largest bitcoin mining country, and likely still is though exact figures are difficult to determine.</a:t>
            </a:r>
          </a:p>
          <a:p>
            <a:pPr lvl="1"/>
            <a:r>
              <a:rPr lang="en-US" dirty="0"/>
              <a:t>Power is largely from coal and is relatively inexpensive</a:t>
            </a:r>
          </a:p>
          <a:p>
            <a:pPr lvl="1"/>
            <a:r>
              <a:rPr lang="en-US" dirty="0"/>
              <a:t>Since late 2017 Chinese mining companies have been looking to expand to other countries as well, at least in part due to pressure from governmental officials</a:t>
            </a:r>
          </a:p>
          <a:p>
            <a:pPr lvl="1"/>
            <a:r>
              <a:rPr lang="en-US" dirty="0"/>
              <a:t>After banning initial coin offerings and calling on local exchanges to halt virtual currency trading in 2017, Chinese authorities outlined proposals in early 2018 to limit bitcoin mining power consumption. </a:t>
            </a:r>
          </a:p>
          <a:p>
            <a:r>
              <a:rPr lang="en-US" dirty="0"/>
              <a:t>Iceland</a:t>
            </a:r>
          </a:p>
          <a:p>
            <a:pPr lvl="1"/>
            <a:r>
              <a:rPr lang="en-US" dirty="0"/>
              <a:t>Most power is green; geothermal, water</a:t>
            </a:r>
          </a:p>
          <a:p>
            <a:pPr lvl="1"/>
            <a:r>
              <a:rPr lang="en-US" dirty="0"/>
              <a:t>Cooling costs are substantially less given the climate</a:t>
            </a:r>
          </a:p>
          <a:p>
            <a:pPr lvl="1"/>
            <a:r>
              <a:rPr lang="en-US" dirty="0"/>
              <a:t>Estimated to use more power on mining than residential in 2018 (</a:t>
            </a:r>
            <a:r>
              <a:rPr lang="en-US" dirty="0">
                <a:hlinkClick r:id="rId2"/>
              </a:rPr>
              <a:t>https://qz.com/1204840/iceland-will-use-more-electricity-mining-bitcoins-than-powering-homes/</a:t>
            </a:r>
            <a:r>
              <a:rPr lang="en-US" dirty="0"/>
              <a:t>)</a:t>
            </a:r>
          </a:p>
          <a:p>
            <a:pPr lvl="1"/>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Countries</a:t>
            </a:r>
          </a:p>
        </p:txBody>
      </p:sp>
      <p:sp>
        <p:nvSpPr>
          <p:cNvPr id="3" name="Content Placeholder 2"/>
          <p:cNvSpPr>
            <a:spLocks noGrp="1"/>
          </p:cNvSpPr>
          <p:nvPr>
            <p:ph idx="1"/>
          </p:nvPr>
        </p:nvSpPr>
        <p:spPr/>
        <p:txBody>
          <a:bodyPr>
            <a:normAutofit fontScale="85000" lnSpcReduction="20000"/>
          </a:bodyPr>
          <a:lstStyle/>
          <a:p>
            <a:pPr marL="342900" lvl="1" indent="-342900">
              <a:buFont typeface="Arial" pitchFamily="34" charset="0"/>
              <a:buChar char="•"/>
            </a:pPr>
            <a:r>
              <a:rPr lang="en-US" sz="2600" dirty="0"/>
              <a:t>Other popular mining locations include Canada and locations in the US with very low power rates (e.g. Washington state and upstate New York).  </a:t>
            </a:r>
          </a:p>
          <a:p>
            <a:pPr marL="342900" lvl="1" indent="-342900">
              <a:buFont typeface="Arial" pitchFamily="34" charset="0"/>
              <a:buChar char="•"/>
            </a:pPr>
            <a:r>
              <a:rPr lang="en-US" sz="2600" dirty="0"/>
              <a:t>Officials in many of these locations are not happy with this trend.</a:t>
            </a:r>
          </a:p>
          <a:p>
            <a:pPr marL="342900" lvl="1" indent="-342900">
              <a:buFont typeface="Arial" pitchFamily="34" charset="0"/>
              <a:buChar char="•"/>
            </a:pPr>
            <a:endParaRPr lang="en-US" sz="2600" dirty="0"/>
          </a:p>
          <a:p>
            <a:r>
              <a:rPr lang="en-US" sz="2600" dirty="0"/>
              <a:t>Canada has become a desirable mining location with relatively low electricity costs in some provinces, and relatively low cooling costs due to its climate</a:t>
            </a:r>
          </a:p>
          <a:p>
            <a:r>
              <a:rPr lang="en-US" sz="2600" dirty="0"/>
              <a:t>Canada’s Hydro Quebec was inundated with requests from cryptocurrency miners looking to setup operations in energy-rich province Quebec, in early 2018.</a:t>
            </a:r>
          </a:p>
          <a:p>
            <a:endParaRPr lang="en-US" sz="2600" dirty="0"/>
          </a:p>
          <a:p>
            <a:r>
              <a:rPr lang="en-US" sz="2600" dirty="0"/>
              <a:t>Bitmain told Reuters that it has been mining in Canada since 2016, although the location of their Canadian operations was not revealed.</a:t>
            </a:r>
          </a:p>
          <a:p>
            <a:endParaRPr lang="en-US" sz="3400" dirty="0"/>
          </a:p>
          <a:p>
            <a:endParaRPr lang="en-US" sz="3400" dirty="0"/>
          </a:p>
          <a:p>
            <a:pPr lvl="1"/>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Bitcoin Mining Energy Consumption</a:t>
            </a:r>
          </a:p>
        </p:txBody>
      </p:sp>
      <p:sp>
        <p:nvSpPr>
          <p:cNvPr id="5" name="TextBox 4"/>
          <p:cNvSpPr txBox="1"/>
          <p:nvPr/>
        </p:nvSpPr>
        <p:spPr>
          <a:xfrm>
            <a:off x="609600" y="6248400"/>
            <a:ext cx="6934591" cy="369332"/>
          </a:xfrm>
          <a:prstGeom prst="rect">
            <a:avLst/>
          </a:prstGeom>
          <a:noFill/>
        </p:spPr>
        <p:txBody>
          <a:bodyPr wrap="none" rtlCol="0">
            <a:spAutoFit/>
          </a:bodyPr>
          <a:lstStyle/>
          <a:p>
            <a:r>
              <a:rPr lang="en-US" dirty="0"/>
              <a:t>see for more info </a:t>
            </a:r>
            <a:r>
              <a:rPr lang="en-US" dirty="0">
                <a:hlinkClick r:id="rId2"/>
              </a:rPr>
              <a:t>https://digiconomist.net/bitcoin-energy-consumption</a:t>
            </a:r>
            <a:r>
              <a:rPr lang="en-US" dirty="0"/>
              <a:t> </a:t>
            </a:r>
          </a:p>
        </p:txBody>
      </p:sp>
      <p:pic>
        <p:nvPicPr>
          <p:cNvPr id="7" name="Content Placeholder 6" descr="BitcoinMiningEnergyDigiMay2020.JPG"/>
          <p:cNvPicPr>
            <a:picLocks noGrp="1" noChangeAspect="1"/>
          </p:cNvPicPr>
          <p:nvPr>
            <p:ph idx="1"/>
          </p:nvPr>
        </p:nvPicPr>
        <p:blipFill>
          <a:blip r:embed="rId3" cstate="print"/>
          <a:stretch>
            <a:fillRect/>
          </a:stretch>
        </p:blipFill>
        <p:spPr>
          <a:xfrm>
            <a:off x="457200" y="1600200"/>
            <a:ext cx="8229600" cy="3949445"/>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Bitcoin Mining Energy Consumption</a:t>
            </a:r>
          </a:p>
        </p:txBody>
      </p:sp>
      <p:sp>
        <p:nvSpPr>
          <p:cNvPr id="5" name="TextBox 4"/>
          <p:cNvSpPr txBox="1"/>
          <p:nvPr/>
        </p:nvSpPr>
        <p:spPr>
          <a:xfrm>
            <a:off x="838200" y="5867401"/>
            <a:ext cx="8001000" cy="646331"/>
          </a:xfrm>
          <a:prstGeom prst="rect">
            <a:avLst/>
          </a:prstGeom>
          <a:noFill/>
        </p:spPr>
        <p:txBody>
          <a:bodyPr wrap="square" rtlCol="0">
            <a:spAutoFit/>
          </a:bodyPr>
          <a:lstStyle/>
          <a:p>
            <a:pPr marL="0" lvl="1"/>
            <a:r>
              <a:rPr lang="en-US" dirty="0">
                <a:hlinkClick r:id="rId2"/>
              </a:rPr>
              <a:t>https://digiconomist.net/bitcoin-energy-consumption</a:t>
            </a:r>
            <a:r>
              <a:rPr lang="en-US" dirty="0"/>
              <a:t>   (May 26, 2020)</a:t>
            </a:r>
          </a:p>
          <a:p>
            <a:endParaRPr lang="en-US" dirty="0"/>
          </a:p>
        </p:txBody>
      </p:sp>
      <p:sp>
        <p:nvSpPr>
          <p:cNvPr id="8" name="TextBox 7"/>
          <p:cNvSpPr txBox="1"/>
          <p:nvPr/>
        </p:nvSpPr>
        <p:spPr>
          <a:xfrm>
            <a:off x="228600" y="6211669"/>
            <a:ext cx="8425705" cy="646331"/>
          </a:xfrm>
          <a:prstGeom prst="rect">
            <a:avLst/>
          </a:prstGeom>
          <a:noFill/>
        </p:spPr>
        <p:txBody>
          <a:bodyPr wrap="square" rtlCol="0">
            <a:spAutoFit/>
          </a:bodyPr>
          <a:lstStyle/>
          <a:p>
            <a:r>
              <a:rPr lang="en-US" dirty="0" err="1"/>
              <a:t>Digiconomist</a:t>
            </a:r>
            <a:r>
              <a:rPr lang="en-US" dirty="0"/>
              <a:t>: general alarmist about Bitcoin power consumption, probably overstated.</a:t>
            </a:r>
          </a:p>
          <a:p>
            <a:endParaRPr lang="en-US" dirty="0"/>
          </a:p>
        </p:txBody>
      </p:sp>
      <p:pic>
        <p:nvPicPr>
          <p:cNvPr id="7" name="Picture 6" descr="BitcoinMiningEnergyStatsDigiMay2020.JPG"/>
          <p:cNvPicPr>
            <a:picLocks noChangeAspect="1"/>
          </p:cNvPicPr>
          <p:nvPr/>
        </p:nvPicPr>
        <p:blipFill>
          <a:blip r:embed="rId3" cstate="print"/>
          <a:stretch>
            <a:fillRect/>
          </a:stretch>
        </p:blipFill>
        <p:spPr>
          <a:xfrm>
            <a:off x="733425" y="1142999"/>
            <a:ext cx="7677150" cy="4752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Bitcoin Mining Energy Consumption</a:t>
            </a:r>
          </a:p>
        </p:txBody>
      </p:sp>
      <p:sp>
        <p:nvSpPr>
          <p:cNvPr id="3" name="Content Placeholder 2"/>
          <p:cNvSpPr>
            <a:spLocks noGrp="1"/>
          </p:cNvSpPr>
          <p:nvPr>
            <p:ph idx="1"/>
          </p:nvPr>
        </p:nvSpPr>
        <p:spPr/>
        <p:txBody>
          <a:bodyPr>
            <a:normAutofit/>
          </a:bodyPr>
          <a:lstStyle/>
          <a:p>
            <a:r>
              <a:rPr lang="en-US" sz="1600" dirty="0"/>
              <a:t>Alternative estimates from early 2018 (not updated since), likely more realistic: </a:t>
            </a:r>
            <a:r>
              <a:rPr lang="en-US" sz="1600" b="1" dirty="0"/>
              <a:t>see </a:t>
            </a:r>
            <a:r>
              <a:rPr lang="en-US" sz="1600" b="1" dirty="0" err="1"/>
              <a:t>url</a:t>
            </a:r>
            <a:r>
              <a:rPr lang="en-US" sz="1600" b="1" dirty="0"/>
              <a:t>* </a:t>
            </a:r>
          </a:p>
          <a:p>
            <a:r>
              <a:rPr lang="en-US" sz="1600" dirty="0"/>
              <a:t>note the percentage of world electricity consumption, about 2/3 of previous estimate</a:t>
            </a:r>
          </a:p>
          <a:p>
            <a:pPr>
              <a:buNone/>
            </a:pPr>
            <a:endParaRPr lang="en-US" dirty="0"/>
          </a:p>
          <a:p>
            <a:endParaRPr lang="en-US" dirty="0"/>
          </a:p>
        </p:txBody>
      </p:sp>
      <p:pic>
        <p:nvPicPr>
          <p:cNvPr id="4" name="Picture 3" descr="BitcoinMiningEnergyStatsBetter.JPG"/>
          <p:cNvPicPr>
            <a:picLocks noChangeAspect="1"/>
          </p:cNvPicPr>
          <p:nvPr/>
        </p:nvPicPr>
        <p:blipFill>
          <a:blip r:embed="rId2" cstate="print"/>
          <a:stretch>
            <a:fillRect/>
          </a:stretch>
        </p:blipFill>
        <p:spPr>
          <a:xfrm>
            <a:off x="1219200" y="2362200"/>
            <a:ext cx="6419850" cy="3638550"/>
          </a:xfrm>
          <a:prstGeom prst="rect">
            <a:avLst/>
          </a:prstGeom>
        </p:spPr>
      </p:pic>
      <p:sp>
        <p:nvSpPr>
          <p:cNvPr id="5" name="TextBox 4"/>
          <p:cNvSpPr txBox="1"/>
          <p:nvPr/>
        </p:nvSpPr>
        <p:spPr>
          <a:xfrm>
            <a:off x="609600" y="6248400"/>
            <a:ext cx="5757474" cy="369332"/>
          </a:xfrm>
          <a:prstGeom prst="rect">
            <a:avLst/>
          </a:prstGeom>
          <a:noFill/>
        </p:spPr>
        <p:txBody>
          <a:bodyPr wrap="none" rtlCol="0">
            <a:spAutoFit/>
          </a:bodyPr>
          <a:lstStyle/>
          <a:p>
            <a:pPr marL="0" lvl="1"/>
            <a:r>
              <a:rPr lang="en-US" dirty="0"/>
              <a:t>*</a:t>
            </a:r>
            <a:r>
              <a:rPr lang="en-US" dirty="0">
                <a:hlinkClick r:id="rId3"/>
              </a:rPr>
              <a:t>http://blog.zorinaq.com/bitcoin-electricity-consumption</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Bitcoin Mining Energy Consumption</a:t>
            </a:r>
          </a:p>
        </p:txBody>
      </p:sp>
      <p:sp>
        <p:nvSpPr>
          <p:cNvPr id="3" name="Content Placeholder 2"/>
          <p:cNvSpPr>
            <a:spLocks noGrp="1"/>
          </p:cNvSpPr>
          <p:nvPr>
            <p:ph idx="1"/>
          </p:nvPr>
        </p:nvSpPr>
        <p:spPr/>
        <p:txBody>
          <a:bodyPr>
            <a:normAutofit fontScale="55000" lnSpcReduction="20000"/>
          </a:bodyPr>
          <a:lstStyle/>
          <a:p>
            <a:pPr marL="342900" lvl="1" indent="-342900">
              <a:buFont typeface="Arial" pitchFamily="34" charset="0"/>
              <a:buChar char="•"/>
            </a:pPr>
            <a:r>
              <a:rPr lang="en-US" sz="3200" dirty="0"/>
              <a:t>From blog.zorinaq.com/bitcoin-electricity-consumption/:</a:t>
            </a:r>
          </a:p>
          <a:p>
            <a:r>
              <a:rPr lang="en-US" dirty="0"/>
              <a:t>Bitcoin’s level of power consumption can be presented in a way to make it </a:t>
            </a:r>
            <a:r>
              <a:rPr lang="en-US" i="1" dirty="0"/>
              <a:t>look</a:t>
            </a:r>
            <a:r>
              <a:rPr lang="en-US" dirty="0"/>
              <a:t> large:</a:t>
            </a:r>
          </a:p>
          <a:p>
            <a:pPr lvl="1"/>
            <a:r>
              <a:rPr lang="en-US" dirty="0"/>
              <a:t>Bitcoin uses as much electricity as entire countries such as Iceland (18.1 </a:t>
            </a:r>
            <a:r>
              <a:rPr lang="en-US" dirty="0" err="1"/>
              <a:t>TWh</a:t>
            </a:r>
            <a:r>
              <a:rPr lang="en-US" dirty="0"/>
              <a:t>/yr)</a:t>
            </a:r>
          </a:p>
          <a:p>
            <a:pPr lvl="1"/>
            <a:r>
              <a:rPr lang="en-US" dirty="0"/>
              <a:t>Bitcoin uses as much as 1.7 million average American homes (18.3 </a:t>
            </a:r>
            <a:r>
              <a:rPr lang="en-US" dirty="0" err="1"/>
              <a:t>TWh</a:t>
            </a:r>
            <a:r>
              <a:rPr lang="en-US" dirty="0"/>
              <a:t>/yr)</a:t>
            </a:r>
          </a:p>
          <a:p>
            <a:r>
              <a:rPr lang="en-US" dirty="0"/>
              <a:t>Or </a:t>
            </a:r>
            <a:r>
              <a:rPr lang="en-US" i="1" dirty="0"/>
              <a:t>look</a:t>
            </a:r>
            <a:r>
              <a:rPr lang="en-US" dirty="0"/>
              <a:t> small:</a:t>
            </a:r>
          </a:p>
          <a:p>
            <a:pPr lvl="1"/>
            <a:r>
              <a:rPr lang="en-US" dirty="0"/>
              <a:t>Bitcoin uses only a third of the output of the Three Gorges Dam (90 </a:t>
            </a:r>
            <a:r>
              <a:rPr lang="en-US" dirty="0" err="1"/>
              <a:t>TWh</a:t>
            </a:r>
            <a:r>
              <a:rPr lang="en-US" dirty="0"/>
              <a:t>/yr)</a:t>
            </a:r>
          </a:p>
          <a:p>
            <a:pPr lvl="1"/>
            <a:r>
              <a:rPr lang="en-US" dirty="0"/>
              <a:t>Bitcoin uses less electricity than decorative Christmas lights in the world (the US alone spends 6.63 </a:t>
            </a:r>
            <a:r>
              <a:rPr lang="en-US" dirty="0" err="1"/>
              <a:t>TWh</a:t>
            </a:r>
            <a:r>
              <a:rPr lang="en-US" dirty="0"/>
              <a:t>/yr on them)</a:t>
            </a:r>
          </a:p>
          <a:p>
            <a:endParaRPr lang="en-US" dirty="0"/>
          </a:p>
          <a:p>
            <a:r>
              <a:rPr lang="en-US" dirty="0"/>
              <a:t>In any case, cryptocurrency mining consumes a very large amount of electricity.  Bitcoin mining is only part of it.</a:t>
            </a:r>
          </a:p>
          <a:p>
            <a:r>
              <a:rPr lang="en-US" dirty="0"/>
              <a:t>This could become even more of an issue as environmentalists become more aware.</a:t>
            </a:r>
          </a:p>
          <a:p>
            <a:r>
              <a:rPr lang="en-US" dirty="0"/>
              <a:t>See </a:t>
            </a:r>
            <a:r>
              <a:rPr lang="en-US" dirty="0">
                <a:hlinkClick r:id="rId2"/>
              </a:rPr>
              <a:t>https://www.vox.com/2019/6/18/18642645/bitcoin-energy-price-renewable-china</a:t>
            </a:r>
            <a:r>
              <a:rPr lang="en-US" dirty="0"/>
              <a:t> for a discussion of estimations of mining energy usage.</a:t>
            </a:r>
          </a:p>
          <a:p>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a:t>
            </a:r>
          </a:p>
        </p:txBody>
      </p:sp>
      <p:sp>
        <p:nvSpPr>
          <p:cNvPr id="3" name="Content Placeholder 2"/>
          <p:cNvSpPr>
            <a:spLocks noGrp="1"/>
          </p:cNvSpPr>
          <p:nvPr>
            <p:ph idx="1"/>
          </p:nvPr>
        </p:nvSpPr>
        <p:spPr/>
        <p:txBody>
          <a:bodyPr>
            <a:normAutofit/>
          </a:bodyPr>
          <a:lstStyle/>
          <a:p>
            <a:r>
              <a:rPr lang="en-US" sz="2000" dirty="0"/>
              <a:t>Transactions are prioritized based on the value and age of the UTXOs that are being spent. </a:t>
            </a:r>
          </a:p>
          <a:p>
            <a:endParaRPr lang="en-US" sz="2000" dirty="0"/>
          </a:p>
          <a:p>
            <a:r>
              <a:rPr lang="en-US" sz="2000" dirty="0"/>
              <a:t>The first 50 kilobytes of transaction space in a block are set aside for high priority transactions.</a:t>
            </a:r>
          </a:p>
          <a:p>
            <a:endParaRPr lang="en-US" sz="2000" dirty="0"/>
          </a:p>
          <a:p>
            <a:r>
              <a:rPr lang="en-US" sz="2000" dirty="0"/>
              <a:t>A mining node will fill the first 50 kilobytes, prioritizing the highest priority transactions first, regardless of fee. </a:t>
            </a:r>
          </a:p>
          <a:p>
            <a:endParaRPr lang="en-US" dirty="0"/>
          </a:p>
          <a:p>
            <a:endParaRPr lang="en-US" dirty="0"/>
          </a:p>
          <a:p>
            <a:endParaRPr lang="en-US" dirty="0"/>
          </a:p>
        </p:txBody>
      </p:sp>
      <p:sp>
        <p:nvSpPr>
          <p:cNvPr id="4" name="TextBox 3"/>
          <p:cNvSpPr txBox="1"/>
          <p:nvPr/>
        </p:nvSpPr>
        <p:spPr>
          <a:xfrm>
            <a:off x="609600" y="6172200"/>
            <a:ext cx="3264292" cy="369332"/>
          </a:xfrm>
          <a:prstGeom prst="rect">
            <a:avLst/>
          </a:prstGeom>
          <a:noFill/>
        </p:spPr>
        <p:txBody>
          <a:bodyPr wrap="none" rtlCol="0">
            <a:spAutoFit/>
          </a:bodyPr>
          <a:lstStyle/>
          <a:p>
            <a:r>
              <a:rPr lang="en-US" dirty="0"/>
              <a:t>Mastering Bitcoin, Antonopoulos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a:t>
            </a:r>
          </a:p>
        </p:txBody>
      </p:sp>
      <p:sp>
        <p:nvSpPr>
          <p:cNvPr id="3" name="Content Placeholder 2"/>
          <p:cNvSpPr>
            <a:spLocks noGrp="1"/>
          </p:cNvSpPr>
          <p:nvPr>
            <p:ph idx="1"/>
          </p:nvPr>
        </p:nvSpPr>
        <p:spPr/>
        <p:txBody>
          <a:bodyPr>
            <a:normAutofit/>
          </a:bodyPr>
          <a:lstStyle/>
          <a:p>
            <a:pPr algn="ctr">
              <a:buNone/>
            </a:pPr>
            <a:r>
              <a:rPr lang="en-US" sz="2000" dirty="0"/>
              <a:t>Priority = Sum (Value of input * Input Age) / Transaction Size</a:t>
            </a:r>
          </a:p>
          <a:p>
            <a:pPr>
              <a:buNone/>
            </a:pPr>
            <a:r>
              <a:rPr lang="en-US" sz="2000" i="1" dirty="0"/>
              <a:t>- Value of input is in </a:t>
            </a:r>
            <a:r>
              <a:rPr lang="en-US" sz="2000" i="1" dirty="0" err="1"/>
              <a:t>satoshis</a:t>
            </a:r>
            <a:r>
              <a:rPr lang="en-US" sz="2000" i="1" dirty="0"/>
              <a:t> (100m per bitcoin)</a:t>
            </a:r>
          </a:p>
          <a:p>
            <a:pPr>
              <a:buNone/>
            </a:pPr>
            <a:r>
              <a:rPr lang="en-US" sz="2000" i="1" dirty="0"/>
              <a:t>- Input Age is the number of blocks since the input’s UTXO block</a:t>
            </a:r>
          </a:p>
          <a:p>
            <a:pPr>
              <a:buNone/>
            </a:pPr>
            <a:r>
              <a:rPr lang="en-US" sz="2000" i="1" dirty="0"/>
              <a:t>- Transaction Size is its size in bytes.</a:t>
            </a:r>
          </a:p>
          <a:p>
            <a:pPr>
              <a:buNone/>
            </a:pPr>
            <a:endParaRPr lang="en-US" sz="2000" dirty="0"/>
          </a:p>
          <a:p>
            <a:r>
              <a:rPr lang="en-US" sz="2000" dirty="0"/>
              <a:t>For a transaction to be considered “high priority” its priority must be greater than 57,600,000, which corresponds to one bitcoin (100m </a:t>
            </a:r>
            <a:r>
              <a:rPr lang="en-US" sz="2000" dirty="0" err="1"/>
              <a:t>satoshis</a:t>
            </a:r>
            <a:r>
              <a:rPr lang="en-US" sz="2000" dirty="0"/>
              <a:t>), aged one day (144 blocks) in a transaction of 250 bytes total size.</a:t>
            </a:r>
          </a:p>
          <a:p>
            <a:endParaRPr lang="en-US" sz="2000" dirty="0"/>
          </a:p>
          <a:p>
            <a:r>
              <a:rPr lang="en-US" sz="2000" dirty="0"/>
              <a:t>High Priority &gt; 100,000,000 </a:t>
            </a:r>
            <a:r>
              <a:rPr lang="en-US" sz="2000" dirty="0" err="1"/>
              <a:t>satoshis</a:t>
            </a:r>
            <a:r>
              <a:rPr lang="en-US" sz="2000" dirty="0"/>
              <a:t> * 144 blocks / 250 bytes = 57,600,000 or 1 BTC one day old with average transaction size</a:t>
            </a:r>
          </a:p>
          <a:p>
            <a:pPr>
              <a:buNone/>
            </a:pPr>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a:t>
            </a:r>
          </a:p>
        </p:txBody>
      </p:sp>
      <p:sp>
        <p:nvSpPr>
          <p:cNvPr id="3" name="Content Placeholder 2"/>
          <p:cNvSpPr>
            <a:spLocks noGrp="1"/>
          </p:cNvSpPr>
          <p:nvPr>
            <p:ph idx="1"/>
          </p:nvPr>
        </p:nvSpPr>
        <p:spPr/>
        <p:txBody>
          <a:bodyPr>
            <a:normAutofit/>
          </a:bodyPr>
          <a:lstStyle/>
          <a:p>
            <a:r>
              <a:rPr lang="en-US" sz="2000" dirty="0"/>
              <a:t>High priority transactions can be sent without any fees, if there is enough space in the block. </a:t>
            </a:r>
          </a:p>
          <a:p>
            <a:endParaRPr lang="en-US" sz="2000" dirty="0"/>
          </a:p>
          <a:p>
            <a:r>
              <a:rPr lang="en-US" sz="2000" dirty="0"/>
              <a:t>The mining node then fills the rest of the block with transactions that carry at least the minimum fee, prioritizing those with the highest fee per kilobyte of transaction.</a:t>
            </a:r>
          </a:p>
          <a:p>
            <a:endParaRPr lang="en-US" sz="2000" dirty="0"/>
          </a:p>
          <a:p>
            <a:r>
              <a:rPr lang="en-US" sz="2000" dirty="0"/>
              <a:t>If there is any space remaining in the block, the mining node may choose to fill it with no-fee transactions.  Some do and some don’t.</a:t>
            </a:r>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a:t>
            </a:r>
          </a:p>
        </p:txBody>
      </p:sp>
      <p:sp>
        <p:nvSpPr>
          <p:cNvPr id="3" name="Content Placeholder 2"/>
          <p:cNvSpPr>
            <a:spLocks noGrp="1"/>
          </p:cNvSpPr>
          <p:nvPr>
            <p:ph idx="1"/>
          </p:nvPr>
        </p:nvSpPr>
        <p:spPr/>
        <p:txBody>
          <a:bodyPr>
            <a:normAutofit/>
          </a:bodyPr>
          <a:lstStyle/>
          <a:p>
            <a:r>
              <a:rPr lang="en-US" sz="2000" dirty="0"/>
              <a:t>After the transactions are in the block a timestamp is added.</a:t>
            </a:r>
          </a:p>
          <a:p>
            <a:endParaRPr lang="en-US" sz="2000" dirty="0"/>
          </a:p>
          <a:p>
            <a:r>
              <a:rPr lang="en-US" sz="2000" dirty="0"/>
              <a:t>The node then fills in the difficulty target, which defines the required Proof-of-Work difficulty to make this a valid block. </a:t>
            </a:r>
          </a:p>
          <a:p>
            <a:endParaRPr lang="en-US" sz="2000" dirty="0"/>
          </a:p>
          <a:p>
            <a:r>
              <a:rPr lang="en-US" sz="2000" dirty="0"/>
              <a:t>The difficulty is stored in the block as a “difficulty bits” metric, stored in exponential format.</a:t>
            </a:r>
          </a:p>
          <a:p>
            <a:endParaRPr lang="en-US" sz="2000" dirty="0"/>
          </a:p>
          <a:p>
            <a:r>
              <a:rPr lang="en-US" sz="2000" dirty="0"/>
              <a:t>The final field is the nonce, which is initialized to zero.</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a:t>
            </a:r>
          </a:p>
        </p:txBody>
      </p:sp>
      <p:sp>
        <p:nvSpPr>
          <p:cNvPr id="3" name="Content Placeholder 2"/>
          <p:cNvSpPr>
            <a:spLocks noGrp="1"/>
          </p:cNvSpPr>
          <p:nvPr>
            <p:ph idx="1"/>
          </p:nvPr>
        </p:nvSpPr>
        <p:spPr/>
        <p:txBody>
          <a:bodyPr>
            <a:normAutofit/>
          </a:bodyPr>
          <a:lstStyle/>
          <a:p>
            <a:r>
              <a:rPr lang="en-US" sz="2000" dirty="0"/>
              <a:t>With all the other fields filled, the block header is now complete and the process of mining can begin. </a:t>
            </a:r>
          </a:p>
          <a:p>
            <a:endParaRPr lang="en-US" sz="2000" dirty="0"/>
          </a:p>
          <a:p>
            <a:r>
              <a:rPr lang="en-US" sz="2000" dirty="0"/>
              <a:t>The goal is now to find a value for the nonce that results in a block header hash that is less than the difficulty target. </a:t>
            </a:r>
          </a:p>
          <a:p>
            <a:endParaRPr lang="en-US" sz="2000" dirty="0"/>
          </a:p>
          <a:p>
            <a:r>
              <a:rPr lang="en-US" sz="2000" dirty="0"/>
              <a:t>The mining node will need to test billions or trillions of nonce values before a nonce is found that satisfies the requirement.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Bitcoin Hashing</a:t>
            </a:r>
          </a:p>
        </p:txBody>
      </p:sp>
      <p:sp>
        <p:nvSpPr>
          <p:cNvPr id="3" name="Content Placeholder 2"/>
          <p:cNvSpPr>
            <a:spLocks noGrp="1"/>
          </p:cNvSpPr>
          <p:nvPr>
            <p:ph idx="1"/>
          </p:nvPr>
        </p:nvSpPr>
        <p:spPr/>
        <p:txBody>
          <a:bodyPr>
            <a:normAutofit fontScale="92500" lnSpcReduction="10000"/>
          </a:bodyPr>
          <a:lstStyle/>
          <a:p>
            <a:r>
              <a:rPr lang="en-US" sz="2200" dirty="0"/>
              <a:t>A hash algorithm takes an arbitrary-length data input and produces a fixed-length deterministic result. </a:t>
            </a:r>
          </a:p>
          <a:p>
            <a:r>
              <a:rPr lang="en-US" sz="2200" dirty="0"/>
              <a:t>SHA-256 is the hash function used in bitcoin’s mining process.</a:t>
            </a:r>
          </a:p>
          <a:p>
            <a:r>
              <a:rPr lang="en-US" sz="2200" dirty="0"/>
              <a:t>With SHA-256, the output is always 256 bits long, regardless of the size of the input.</a:t>
            </a:r>
          </a:p>
          <a:p>
            <a:endParaRPr lang="en-US" sz="2200" dirty="0"/>
          </a:p>
          <a:p>
            <a:r>
              <a:rPr lang="en-US" sz="2200" dirty="0"/>
              <a:t>For any specific input, the resulting hash will always be the same and can be calculated and verified relatively easily by anyone using the same hash algorithm. </a:t>
            </a:r>
          </a:p>
          <a:p>
            <a:r>
              <a:rPr lang="en-US" sz="2200" dirty="0"/>
              <a:t>The key characteristic of any cryptographic hash algorithm is that it is virtually impossible to find two different inputs that produce the same fingerprint. </a:t>
            </a:r>
          </a:p>
          <a:p>
            <a:r>
              <a:rPr lang="en-US" sz="2200" dirty="0"/>
              <a:t>As a corollary, it is also virtually impossible to select an input in such a way as to produce a desired result, other than trying random inputs.</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Difficulty</a:t>
            </a:r>
          </a:p>
        </p:txBody>
      </p:sp>
      <p:sp>
        <p:nvSpPr>
          <p:cNvPr id="3" name="Content Placeholder 2"/>
          <p:cNvSpPr>
            <a:spLocks noGrp="1"/>
          </p:cNvSpPr>
          <p:nvPr>
            <p:ph idx="1"/>
          </p:nvPr>
        </p:nvSpPr>
        <p:spPr/>
        <p:txBody>
          <a:bodyPr>
            <a:normAutofit/>
          </a:bodyPr>
          <a:lstStyle/>
          <a:p>
            <a:r>
              <a:rPr lang="en-US" sz="2000" dirty="0"/>
              <a:t>In the simplest terms, mining is the process of hashing the block header repeatedly, changing one parameter, until the resulting hash matches a specific target, i.e. the result is less that a certain number</a:t>
            </a:r>
          </a:p>
          <a:p>
            <a:endParaRPr lang="en-US" sz="2000" dirty="0"/>
          </a:p>
          <a:p>
            <a:r>
              <a:rPr lang="en-US" sz="2000" dirty="0"/>
              <a:t>Bitcoin has a target block time of 10 minutes, which is achieved by regularly adjusting the difficulty.</a:t>
            </a:r>
          </a:p>
          <a:p>
            <a:r>
              <a:rPr lang="en-US" sz="2000" dirty="0"/>
              <a:t>Difficulty re-targeting occurs automatically and on every full node independently. </a:t>
            </a:r>
          </a:p>
          <a:p>
            <a:r>
              <a:rPr lang="en-US" sz="2000" dirty="0"/>
              <a:t>Every 2016 blocks, all nodes re-target the Proof-of-Work difficulty. </a:t>
            </a:r>
          </a:p>
          <a:p>
            <a:endParaRPr lang="en-US" sz="2000" dirty="0"/>
          </a:p>
          <a:p>
            <a:r>
              <a:rPr lang="en-US" sz="2000" dirty="0"/>
              <a:t>The equation for retargeting difficulty measures the time it took to find the last 2016 blocks and compares that to the expected time of 20160 minutes (two weeks based upon a desired 10 minute block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18292</TotalTime>
  <Words>2310</Words>
  <Application>Microsoft Office PowerPoint</Application>
  <PresentationFormat>On-screen Show (4:3)</PresentationFormat>
  <Paragraphs>196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CryptoCurrency Mining</vt:lpstr>
      <vt:lpstr>Bitcoin Mining</vt:lpstr>
      <vt:lpstr>Bitcoin Mining</vt:lpstr>
      <vt:lpstr>Bitcoin Mining</vt:lpstr>
      <vt:lpstr>Bitcoin Mining</vt:lpstr>
      <vt:lpstr>Bitcoin Mining</vt:lpstr>
      <vt:lpstr>Bitcoin Mining</vt:lpstr>
      <vt:lpstr>Hashing, Bitcoin Hashing</vt:lpstr>
      <vt:lpstr>Hashing Difficulty</vt:lpstr>
      <vt:lpstr>Hashing Difficulty Limitations</vt:lpstr>
      <vt:lpstr>Hashing Difficulty Limitations</vt:lpstr>
      <vt:lpstr>The Extra Nonce Solution</vt:lpstr>
      <vt:lpstr>Bitcoin Mining Hashrate Growth</vt:lpstr>
      <vt:lpstr>Bitcoin Mining Hardware</vt:lpstr>
      <vt:lpstr>Bitcoin Mining Services, Pools</vt:lpstr>
      <vt:lpstr>Bitcoin Mining Services, Pools</vt:lpstr>
      <vt:lpstr> </vt:lpstr>
      <vt:lpstr>Top Bitcoin Miners</vt:lpstr>
      <vt:lpstr>Top Bitcoin Miners</vt:lpstr>
      <vt:lpstr>Mining Countries</vt:lpstr>
      <vt:lpstr>Mining Countries</vt:lpstr>
      <vt:lpstr>Bitcoin Mining Energy Consumption</vt:lpstr>
      <vt:lpstr>Bitcoin Mining Energy Consumption</vt:lpstr>
      <vt:lpstr>Bitcoin Mining Energy Consumption</vt:lpstr>
      <vt:lpstr>Bitcoin Mining Energy Consumption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Mining</dc:title>
  <dc:creator>BP - FL</dc:creator>
  <cp:lastModifiedBy>Bernard Parenteau</cp:lastModifiedBy>
  <cp:revision>94</cp:revision>
  <dcterms:created xsi:type="dcterms:W3CDTF">2018-02-24T13:20:06Z</dcterms:created>
  <dcterms:modified xsi:type="dcterms:W3CDTF">2021-02-10T21:46:37Z</dcterms:modified>
</cp:coreProperties>
</file>