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311" r:id="rId4"/>
    <p:sldId id="298" r:id="rId5"/>
    <p:sldId id="299" r:id="rId6"/>
    <p:sldId id="278" r:id="rId7"/>
    <p:sldId id="312" r:id="rId8"/>
    <p:sldId id="287" r:id="rId9"/>
    <p:sldId id="288" r:id="rId10"/>
    <p:sldId id="313" r:id="rId11"/>
    <p:sldId id="317" r:id="rId12"/>
    <p:sldId id="286" r:id="rId13"/>
    <p:sldId id="322" r:id="rId14"/>
    <p:sldId id="272" r:id="rId15"/>
    <p:sldId id="292" r:id="rId16"/>
    <p:sldId id="273" r:id="rId17"/>
    <p:sldId id="319" r:id="rId18"/>
    <p:sldId id="274" r:id="rId19"/>
    <p:sldId id="320" r:id="rId20"/>
    <p:sldId id="275" r:id="rId21"/>
    <p:sldId id="314" r:id="rId22"/>
    <p:sldId id="302" r:id="rId23"/>
    <p:sldId id="301" r:id="rId24"/>
    <p:sldId id="304" r:id="rId25"/>
    <p:sldId id="307" r:id="rId26"/>
    <p:sldId id="281" r:id="rId27"/>
    <p:sldId id="303" r:id="rId28"/>
    <p:sldId id="315" r:id="rId29"/>
    <p:sldId id="309" r:id="rId30"/>
    <p:sldId id="321" r:id="rId31"/>
    <p:sldId id="300" r:id="rId32"/>
    <p:sldId id="290" r:id="rId33"/>
    <p:sldId id="306" r:id="rId34"/>
    <p:sldId id="316" r:id="rId35"/>
    <p:sldId id="31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4660"/>
  </p:normalViewPr>
  <p:slideViewPr>
    <p:cSldViewPr>
      <p:cViewPr varScale="1">
        <p:scale>
          <a:sx n="108" d="100"/>
          <a:sy n="108" d="100"/>
        </p:scale>
        <p:origin x="171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FA6A59-1C0B-4AE2-894F-F9DFAE6507A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FA6A59-1C0B-4AE2-894F-F9DFAE6507A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FA6A59-1C0B-4AE2-894F-F9DFAE6507A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FA6A59-1C0B-4AE2-894F-F9DFAE6507A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A6A59-1C0B-4AE2-894F-F9DFAE6507A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FA6A59-1C0B-4AE2-894F-F9DFAE6507A9}"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FA6A59-1C0B-4AE2-894F-F9DFAE6507A9}" type="datetimeFigureOut">
              <a:rPr lang="en-US" smtClean="0"/>
              <a:pPr/>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FA6A59-1C0B-4AE2-894F-F9DFAE6507A9}" type="datetimeFigureOut">
              <a:rPr lang="en-US" smtClean="0"/>
              <a:pPr/>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A6A59-1C0B-4AE2-894F-F9DFAE6507A9}" type="datetimeFigureOut">
              <a:rPr lang="en-US" smtClean="0"/>
              <a:pPr/>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A6A59-1C0B-4AE2-894F-F9DFAE6507A9}"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A6A59-1C0B-4AE2-894F-F9DFAE6507A9}"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5AC5B-A9AA-429E-9090-03C750E0FF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A6A59-1C0B-4AE2-894F-F9DFAE6507A9}" type="datetimeFigureOut">
              <a:rPr lang="en-US" smtClean="0"/>
              <a:pPr/>
              <a:t>2/18/2021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5AC5B-A9AA-429E-9090-03C750E0FF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thereum/wiki/wiki/Dagger-Hashimot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itslog.wordpress.com/2014/01/17/ethereum-dagger-pow-is-flawe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chspot.com/news/73482-cryptocurrency-miners-help-amd-close-gap-nvidia-gpu.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hemerkle.com/scrypt-vs-x11-vs-sha-256/" TargetMode="External"/><Relationship Id="rId2" Type="http://schemas.openxmlformats.org/officeDocument/2006/relationships/hyperlink" Target="https://datatracker.ietf.org/doc/rfc7914/?include_text=1" TargetMode="External"/><Relationship Id="rId1" Type="http://schemas.openxmlformats.org/officeDocument/2006/relationships/slideLayout" Target="../slideLayouts/slideLayout2.xml"/><Relationship Id="rId5" Type="http://schemas.openxmlformats.org/officeDocument/2006/relationships/hyperlink" Target="http://www.tarsnap.com/scrypt/scrypt.pdf" TargetMode="External"/><Relationship Id="rId4" Type="http://schemas.openxmlformats.org/officeDocument/2006/relationships/hyperlink" Target="https://en.wikipedia.org/wiki/Scryp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crypt" TargetMode="External"/><Relationship Id="rId2" Type="http://schemas.openxmlformats.org/officeDocument/2006/relationships/hyperlink" Target="https://themerkle.com/scrypt-vs-x11-vs-sha-256/" TargetMode="External"/><Relationship Id="rId1" Type="http://schemas.openxmlformats.org/officeDocument/2006/relationships/slideLayout" Target="../slideLayouts/slideLayout2.xml"/><Relationship Id="rId4" Type="http://schemas.openxmlformats.org/officeDocument/2006/relationships/hyperlink" Target="http://www.tarsnap.com/scrypt/scrypt.pd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dash.org/en/stable/introduction/features.html" TargetMode="External"/><Relationship Id="rId2" Type="http://schemas.openxmlformats.org/officeDocument/2006/relationships/hyperlink" Target="https://themerkle.com/scrypt-vs-x11-vs-sha-256/"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dash.org/en/stable/introduction/features.html" TargetMode="External"/><Relationship Id="rId2" Type="http://schemas.openxmlformats.org/officeDocument/2006/relationships/hyperlink" Target="https://themerkle.com/scrypt-vs-x11-vs-sha-25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onerodocs.org/proof-of-work/cryptonight/" TargetMode="External"/><Relationship Id="rId2" Type="http://schemas.openxmlformats.org/officeDocument/2006/relationships/hyperlink" Target="https://en.bitcoin.it/wiki/CryptoNote" TargetMode="External"/><Relationship Id="rId1" Type="http://schemas.openxmlformats.org/officeDocument/2006/relationships/slideLayout" Target="../slideLayouts/slideLayout2.xml"/><Relationship Id="rId4" Type="http://schemas.openxmlformats.org/officeDocument/2006/relationships/hyperlink" Target="https://en.bitcoinwiki.org/wiki/CryptoNigh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monerodocs.org/proof-of-work/cryptonight/" TargetMode="External"/><Relationship Id="rId2" Type="http://schemas.openxmlformats.org/officeDocument/2006/relationships/hyperlink" Target="https://en.bitcoin.it/wiki/CryptoNote" TargetMode="External"/><Relationship Id="rId1" Type="http://schemas.openxmlformats.org/officeDocument/2006/relationships/slideLayout" Target="../slideLayouts/slideLayout2.xml"/><Relationship Id="rId4" Type="http://schemas.openxmlformats.org/officeDocument/2006/relationships/hyperlink" Target="https://en.bitcoinwiki.org/wiki/CryptoNigh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orbilu.uni.lu/handle/10993/22277" TargetMode="External"/><Relationship Id="rId2" Type="http://schemas.openxmlformats.org/officeDocument/2006/relationships/hyperlink" Target="https://bitcoinmagazine.com/articles/how-equihash-algorithm-could-democratize-zcash-mining/" TargetMode="External"/><Relationship Id="rId1" Type="http://schemas.openxmlformats.org/officeDocument/2006/relationships/slideLayout" Target="../slideLayouts/slideLayout2.xml"/><Relationship Id="rId4" Type="http://schemas.openxmlformats.org/officeDocument/2006/relationships/hyperlink" Target="https://www.cryptolux.org/index.php/Equihash"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mg.csail.mit.edu/papers/osdi99.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log.zilliqa.com/the-zilliqa-design-story-piece-by-piece-part-2-consensus-protocol-e38f6bf566e3"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neo-ngd.github.io/reference/How-To-Become-NEO-Consensus-Node.html" TargetMode="External"/><Relationship Id="rId2" Type="http://schemas.openxmlformats.org/officeDocument/2006/relationships/hyperlink" Target="https://neo.org/" TargetMode="External"/><Relationship Id="rId1" Type="http://schemas.openxmlformats.org/officeDocument/2006/relationships/slideLayout" Target="../slideLayouts/slideLayout2.xml"/><Relationship Id="rId4" Type="http://schemas.openxmlformats.org/officeDocument/2006/relationships/hyperlink" Target="https://docs.neo.org/tutorial/en-us/3-transactions/4-NEO_transaction_fees.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thereum.org/en/eth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waves.tech/en/blockchain/leas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nem.io/ja/gen-info/what-is-poi"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eemit.com/dpos/@dantheman/dpos-consensus-algorithm-this-missing-white-pap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ivx.org/?hl=en" TargetMode="External"/><Relationship Id="rId2" Type="http://schemas.openxmlformats.org/officeDocument/2006/relationships/hyperlink" Target="https://www.dash.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oinc.berkeley.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th.wiki/en/concepts/ethash/ethas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ethereum/wiki/wiki/Dagger-Hashimot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ethereum/wiki/wiki/Dagger-Hashimot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Consensus</a:t>
            </a:r>
          </a:p>
        </p:txBody>
      </p:sp>
      <p:sp>
        <p:nvSpPr>
          <p:cNvPr id="3" name="Subtitle 2"/>
          <p:cNvSpPr>
            <a:spLocks noGrp="1"/>
          </p:cNvSpPr>
          <p:nvPr>
            <p:ph type="subTitle" idx="1"/>
          </p:nvPr>
        </p:nvSpPr>
        <p:spPr/>
        <p:txBody>
          <a:bodyPr/>
          <a:lstStyle/>
          <a:p>
            <a:r>
              <a:rPr lang="en-US" dirty="0"/>
              <a:t> </a:t>
            </a:r>
          </a:p>
        </p:txBody>
      </p:sp>
      <p:sp>
        <p:nvSpPr>
          <p:cNvPr id="4" name="Subtitle 2"/>
          <p:cNvSpPr txBox="1">
            <a:spLocks/>
          </p:cNvSpPr>
          <p:nvPr/>
        </p:nvSpPr>
        <p:spPr>
          <a:xfrm>
            <a:off x="1524000" y="4038600"/>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rPr>
              <a:t>Bernard Parenteau</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rPr>
              <a:t>bparente@fit.edu</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Ethash</a:t>
            </a:r>
            <a:r>
              <a:rPr lang="en-US" dirty="0"/>
              <a:t> - Dagger</a:t>
            </a:r>
          </a:p>
        </p:txBody>
      </p:sp>
      <p:sp>
        <p:nvSpPr>
          <p:cNvPr id="3" name="Content Placeholder 2"/>
          <p:cNvSpPr>
            <a:spLocks noGrp="1"/>
          </p:cNvSpPr>
          <p:nvPr>
            <p:ph idx="1"/>
          </p:nvPr>
        </p:nvSpPr>
        <p:spPr/>
        <p:txBody>
          <a:bodyPr>
            <a:normAutofit fontScale="47500" lnSpcReduction="20000"/>
          </a:bodyPr>
          <a:lstStyle/>
          <a:p>
            <a:r>
              <a:rPr lang="en-US" sz="3600" b="1" u="sng" dirty="0"/>
              <a:t>Dagger</a:t>
            </a:r>
            <a:r>
              <a:rPr lang="en-US" sz="3600" dirty="0"/>
              <a:t>, is an algorithm by </a:t>
            </a:r>
            <a:r>
              <a:rPr lang="en-US" sz="3600" dirty="0" err="1"/>
              <a:t>Vitalik</a:t>
            </a:r>
            <a:r>
              <a:rPr lang="en-US" sz="3600" dirty="0"/>
              <a:t> </a:t>
            </a:r>
            <a:r>
              <a:rPr lang="en-US" sz="3600" dirty="0" err="1"/>
              <a:t>Buterin</a:t>
            </a:r>
            <a:r>
              <a:rPr lang="en-US" sz="3600" dirty="0"/>
              <a:t>, the creator of Ethereum, which uses directed acyclic graphs to simultaneously achieve memory-hard computation but memory-easy validation. </a:t>
            </a:r>
          </a:p>
          <a:p>
            <a:endParaRPr lang="en-US" sz="3600" dirty="0"/>
          </a:p>
          <a:p>
            <a:r>
              <a:rPr lang="en-US" sz="3600" dirty="0"/>
              <a:t>A Directed Acyclic Graph (DAG) is like a flowchart where nodes can have multiple upstream inputs and lead to multiple downstream nodes</a:t>
            </a:r>
          </a:p>
          <a:p>
            <a:pPr>
              <a:buNone/>
            </a:pPr>
            <a:r>
              <a:rPr lang="en-US" sz="3600" dirty="0"/>
              <a:t> </a:t>
            </a:r>
          </a:p>
          <a:p>
            <a:r>
              <a:rPr lang="en-US" sz="3600" dirty="0"/>
              <a:t>In Dagger the DAG has 9 levels with multiple nodes on each, which each depend on multiple nodes in the previous level, and calculation is intensive, and the DAG itself is large (compared to memory sizes)</a:t>
            </a:r>
          </a:p>
          <a:p>
            <a:r>
              <a:rPr lang="en-US" sz="3600" dirty="0"/>
              <a:t>When hashing, each nonce is combined with several node values, the selection and calculation of which depends on the nonce itself.</a:t>
            </a:r>
          </a:p>
          <a:p>
            <a:r>
              <a:rPr lang="en-US" sz="3600" dirty="0"/>
              <a:t>The idea is that each nonce only requires a small portion of a large total data tree, and </a:t>
            </a:r>
            <a:r>
              <a:rPr lang="en-US" sz="3600" dirty="0" err="1"/>
              <a:t>recomputing</a:t>
            </a:r>
            <a:r>
              <a:rPr lang="en-US" sz="3600" dirty="0"/>
              <a:t> the </a:t>
            </a:r>
            <a:r>
              <a:rPr lang="en-US" sz="3600" dirty="0" err="1"/>
              <a:t>subtree</a:t>
            </a:r>
            <a:r>
              <a:rPr lang="en-US" sz="3600" dirty="0"/>
              <a:t> for each nonce is prohibitive for mining, but okay for a single nonce's worth of verification. So miners must store entire tree and read it for each nonce, becoming essentially I/O bound.</a:t>
            </a:r>
          </a:p>
          <a:p>
            <a:endParaRPr lang="en-US" sz="3400" dirty="0"/>
          </a:p>
          <a:p>
            <a:endParaRPr lang="en-US" dirty="0"/>
          </a:p>
        </p:txBody>
      </p:sp>
      <p:sp>
        <p:nvSpPr>
          <p:cNvPr id="4" name="TextBox 3"/>
          <p:cNvSpPr txBox="1"/>
          <p:nvPr/>
        </p:nvSpPr>
        <p:spPr>
          <a:xfrm>
            <a:off x="762000" y="6248400"/>
            <a:ext cx="5759462" cy="369332"/>
          </a:xfrm>
          <a:prstGeom prst="rect">
            <a:avLst/>
          </a:prstGeom>
          <a:noFill/>
        </p:spPr>
        <p:txBody>
          <a:bodyPr wrap="none" rtlCol="0">
            <a:spAutoFit/>
          </a:bodyPr>
          <a:lstStyle/>
          <a:p>
            <a:r>
              <a:rPr lang="en-US" dirty="0">
                <a:hlinkClick r:id="rId2"/>
              </a:rPr>
              <a:t>https://github.com/ethereum/wiki/wiki/Dagger-Hashimoto</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Ethash</a:t>
            </a:r>
            <a:r>
              <a:rPr lang="en-US" dirty="0"/>
              <a:t> - Dagger</a:t>
            </a:r>
          </a:p>
        </p:txBody>
      </p:sp>
      <p:sp>
        <p:nvSpPr>
          <p:cNvPr id="3" name="Content Placeholder 2"/>
          <p:cNvSpPr>
            <a:spLocks noGrp="1"/>
          </p:cNvSpPr>
          <p:nvPr>
            <p:ph idx="1"/>
          </p:nvPr>
        </p:nvSpPr>
        <p:spPr/>
        <p:txBody>
          <a:bodyPr>
            <a:normAutofit/>
          </a:bodyPr>
          <a:lstStyle/>
          <a:p>
            <a:r>
              <a:rPr lang="en-US" sz="2000" dirty="0"/>
              <a:t>Dagger was meant to be an alternative to existing memory-hard algorithms like </a:t>
            </a:r>
            <a:r>
              <a:rPr lang="en-US" sz="2000" dirty="0" err="1"/>
              <a:t>Scrypt</a:t>
            </a:r>
            <a:r>
              <a:rPr lang="en-US" sz="2000" dirty="0"/>
              <a:t>, which are memory-hard but are also very hard to verify when their memory-hardness is increased to genuinely secure levels. </a:t>
            </a:r>
          </a:p>
          <a:p>
            <a:endParaRPr lang="en-US" sz="2000" dirty="0"/>
          </a:p>
          <a:p>
            <a:r>
              <a:rPr lang="en-US" sz="2000" dirty="0"/>
              <a:t>However, Dagger was proven to be vulnerable to shared memory hardware acceleration (ASIC </a:t>
            </a:r>
            <a:r>
              <a:rPr lang="en-US" sz="2000" dirty="0" err="1"/>
              <a:t>optimizable</a:t>
            </a:r>
            <a:r>
              <a:rPr lang="en-US" sz="2000" dirty="0"/>
              <a:t>) by Sergio Lerner and was then dropped in favor of other avenues of research.</a:t>
            </a:r>
          </a:p>
          <a:p>
            <a:pPr>
              <a:buNone/>
            </a:pPr>
            <a:endParaRPr lang="en-US" sz="3600" dirty="0"/>
          </a:p>
          <a:p>
            <a:pPr>
              <a:buNone/>
            </a:pPr>
            <a:r>
              <a:rPr lang="en-US" sz="1800" dirty="0">
                <a:hlinkClick r:id="rId2"/>
              </a:rPr>
              <a:t>https://bitslog.wordpress.com/2014/01/17/ethereum-dagger-pow-is-flawed/</a:t>
            </a:r>
            <a:endParaRPr lang="en-US" sz="1800"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Ethash</a:t>
            </a:r>
            <a:r>
              <a:rPr lang="en-US" dirty="0"/>
              <a:t> Hardware</a:t>
            </a:r>
          </a:p>
        </p:txBody>
      </p:sp>
      <p:sp>
        <p:nvSpPr>
          <p:cNvPr id="3" name="Content Placeholder 2"/>
          <p:cNvSpPr>
            <a:spLocks noGrp="1"/>
          </p:cNvSpPr>
          <p:nvPr>
            <p:ph idx="1"/>
          </p:nvPr>
        </p:nvSpPr>
        <p:spPr/>
        <p:txBody>
          <a:bodyPr>
            <a:normAutofit fontScale="47500" lnSpcReduction="20000"/>
          </a:bodyPr>
          <a:lstStyle/>
          <a:p>
            <a:r>
              <a:rPr lang="en-US" sz="3600" dirty="0"/>
              <a:t>Ethereum Classis (ETC) is the only other cryptocurrency with substantial volume that uses </a:t>
            </a:r>
            <a:r>
              <a:rPr lang="en-US" sz="3600" dirty="0" err="1"/>
              <a:t>Ethash</a:t>
            </a:r>
            <a:endParaRPr lang="en-US" sz="3600" dirty="0"/>
          </a:p>
          <a:p>
            <a:r>
              <a:rPr lang="en-US" sz="3600" dirty="0"/>
              <a:t>Apart from the somewhat recent </a:t>
            </a:r>
            <a:r>
              <a:rPr lang="en-US" sz="3600" dirty="0" err="1"/>
              <a:t>Antminers</a:t>
            </a:r>
            <a:r>
              <a:rPr lang="en-US" sz="3600" dirty="0"/>
              <a:t> from Bitmain, Ether mining is (was) usually done with the following:</a:t>
            </a:r>
          </a:p>
          <a:p>
            <a:pPr lvl="1"/>
            <a:r>
              <a:rPr lang="en-US" sz="3600" dirty="0"/>
              <a:t>GPUs</a:t>
            </a:r>
          </a:p>
          <a:p>
            <a:pPr lvl="2"/>
            <a:r>
              <a:rPr lang="en-US" sz="3600" dirty="0"/>
              <a:t>Graphics Processing Units; ideal for parallel processing used in mining.  Some may be </a:t>
            </a:r>
            <a:r>
              <a:rPr lang="en-US" sz="3600" dirty="0" err="1"/>
              <a:t>overclocked</a:t>
            </a:r>
            <a:r>
              <a:rPr lang="en-US" sz="3600" dirty="0"/>
              <a:t>.</a:t>
            </a:r>
          </a:p>
          <a:p>
            <a:pPr lvl="2"/>
            <a:r>
              <a:rPr lang="en-US" sz="3600" dirty="0"/>
              <a:t>Multiple GPUs are connected to a motherboard with a processor</a:t>
            </a:r>
          </a:p>
          <a:p>
            <a:pPr lvl="2"/>
            <a:r>
              <a:rPr lang="en-US" sz="3600" dirty="0" err="1"/>
              <a:t>Nvidia</a:t>
            </a:r>
            <a:r>
              <a:rPr lang="en-US" sz="3600" dirty="0"/>
              <a:t> and AMD are the main GPU manufacturers</a:t>
            </a:r>
          </a:p>
          <a:p>
            <a:pPr lvl="2"/>
            <a:r>
              <a:rPr lang="en-US" sz="3600" dirty="0">
                <a:hlinkClick r:id="rId2"/>
              </a:rPr>
              <a:t>https://www.techspot.com/news/73482-cryptocurrency-miners-help-amd-close-gap-nvidia-gpu.html</a:t>
            </a:r>
            <a:endParaRPr lang="en-US" sz="3600" dirty="0"/>
          </a:p>
          <a:p>
            <a:pPr lvl="1"/>
            <a:r>
              <a:rPr lang="en-US" sz="3600" dirty="0"/>
              <a:t>FPGAs</a:t>
            </a:r>
          </a:p>
          <a:p>
            <a:pPr lvl="2"/>
            <a:r>
              <a:rPr lang="en-US" sz="3600" dirty="0"/>
              <a:t>Field Programmable Gate Arrays; programmable chips</a:t>
            </a:r>
          </a:p>
          <a:p>
            <a:pPr lvl="2"/>
            <a:r>
              <a:rPr lang="en-US" sz="3600" dirty="0"/>
              <a:t>Quicker to develop than ASICs, so quicker to new mining algorithms</a:t>
            </a:r>
          </a:p>
          <a:p>
            <a:pPr lvl="2"/>
            <a:r>
              <a:rPr lang="en-US" sz="3600" dirty="0"/>
              <a:t>Relatively expensive cost to buy, low-cost to operate</a:t>
            </a: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44DC-678E-4A8D-A807-CBBCC94EF0F6}"/>
              </a:ext>
            </a:extLst>
          </p:cNvPr>
          <p:cNvSpPr>
            <a:spLocks noGrp="1"/>
          </p:cNvSpPr>
          <p:nvPr>
            <p:ph type="title"/>
          </p:nvPr>
        </p:nvSpPr>
        <p:spPr/>
        <p:txBody>
          <a:bodyPr/>
          <a:lstStyle/>
          <a:p>
            <a:r>
              <a:rPr lang="en-US" dirty="0"/>
              <a:t>GPU </a:t>
            </a:r>
            <a:r>
              <a:rPr lang="en-US" dirty="0" err="1"/>
              <a:t>Minig</a:t>
            </a:r>
            <a:r>
              <a:rPr lang="en-US" dirty="0"/>
              <a:t> Rig</a:t>
            </a:r>
          </a:p>
        </p:txBody>
      </p:sp>
      <p:pic>
        <p:nvPicPr>
          <p:cNvPr id="5" name="Content Placeholder 4" descr="A picture containing indoor, floor, projector, cluttered&#10;&#10;Description automatically generated">
            <a:extLst>
              <a:ext uri="{FF2B5EF4-FFF2-40B4-BE49-F238E27FC236}">
                <a16:creationId xmlns:a16="http://schemas.microsoft.com/office/drawing/2014/main" id="{89C81529-417A-44E2-B682-0585B7AC059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4691" y="1600200"/>
            <a:ext cx="6034617" cy="4525963"/>
          </a:xfrm>
        </p:spPr>
      </p:pic>
    </p:spTree>
    <p:extLst>
      <p:ext uri="{BB962C8B-B14F-4D97-AF65-F5344CB8AC3E}">
        <p14:creationId xmlns:p14="http://schemas.microsoft.com/office/powerpoint/2010/main" val="174577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Scrypt</a:t>
            </a:r>
            <a:endParaRPr lang="en-US" dirty="0"/>
          </a:p>
        </p:txBody>
      </p:sp>
      <p:sp>
        <p:nvSpPr>
          <p:cNvPr id="3" name="Content Placeholder 2"/>
          <p:cNvSpPr>
            <a:spLocks noGrp="1"/>
          </p:cNvSpPr>
          <p:nvPr>
            <p:ph idx="1"/>
          </p:nvPr>
        </p:nvSpPr>
        <p:spPr/>
        <p:txBody>
          <a:bodyPr>
            <a:normAutofit fontScale="32500" lnSpcReduction="20000"/>
          </a:bodyPr>
          <a:lstStyle/>
          <a:p>
            <a:r>
              <a:rPr lang="en-US" sz="6400" dirty="0"/>
              <a:t>A number of cryptocurrencies make use of </a:t>
            </a:r>
            <a:r>
              <a:rPr lang="en-US" sz="6400" dirty="0" err="1"/>
              <a:t>Scrypt</a:t>
            </a:r>
            <a:r>
              <a:rPr lang="en-US" sz="6400" dirty="0"/>
              <a:t>-based mining algorithms, including LTC, Verge, Doge, </a:t>
            </a:r>
            <a:r>
              <a:rPr lang="en-US" sz="6400" dirty="0" err="1"/>
              <a:t>Monacoin</a:t>
            </a:r>
            <a:r>
              <a:rPr lang="en-US" sz="6400" dirty="0"/>
              <a:t>, </a:t>
            </a:r>
            <a:r>
              <a:rPr lang="en-US" sz="6400" dirty="0" err="1"/>
              <a:t>ViaCoin</a:t>
            </a:r>
            <a:r>
              <a:rPr lang="en-US" sz="6400" dirty="0"/>
              <a:t> …</a:t>
            </a:r>
          </a:p>
          <a:p>
            <a:endParaRPr lang="en-US" sz="6400" dirty="0"/>
          </a:p>
          <a:p>
            <a:r>
              <a:rPr lang="en-US" sz="6400" dirty="0" err="1"/>
              <a:t>Scrypt</a:t>
            </a:r>
            <a:r>
              <a:rPr lang="en-US" sz="6400" dirty="0"/>
              <a:t> is a password-based key derivation function created by Colin Percival, originally for the </a:t>
            </a:r>
            <a:r>
              <a:rPr lang="en-US" sz="6400" dirty="0" err="1"/>
              <a:t>Tarsnap</a:t>
            </a:r>
            <a:r>
              <a:rPr lang="en-US" sz="6400" dirty="0"/>
              <a:t> online backup service.</a:t>
            </a:r>
            <a:endParaRPr lang="en-US" sz="6400" baseline="30000" dirty="0"/>
          </a:p>
          <a:p>
            <a:r>
              <a:rPr lang="en-US" sz="6400" dirty="0"/>
              <a:t>The algorithm was designed to make it costly to perform large-scale custom hardware attacks (e.g. rainbow tables) by requiring large amounts of memory. </a:t>
            </a:r>
          </a:p>
          <a:p>
            <a:endParaRPr lang="en-US" sz="6400" dirty="0"/>
          </a:p>
          <a:p>
            <a:r>
              <a:rPr lang="en-US" sz="6400" dirty="0"/>
              <a:t>It was first used by LTC, an early fork of Bitcoin.</a:t>
            </a:r>
          </a:p>
          <a:p>
            <a:r>
              <a:rPr lang="en-US" sz="6400" dirty="0"/>
              <a:t>It is more memory-intensive than SHA and was though to be relatively ASIC-resistant, though within a few years ASICs were developed</a:t>
            </a:r>
          </a:p>
          <a:p>
            <a:r>
              <a:rPr lang="en-US" sz="6400" dirty="0"/>
              <a:t>In 2016, the </a:t>
            </a:r>
            <a:r>
              <a:rPr lang="en-US" sz="6400" dirty="0" err="1"/>
              <a:t>Scrypt</a:t>
            </a:r>
            <a:r>
              <a:rPr lang="en-US" sz="6400" dirty="0"/>
              <a:t> algorithm was published by </a:t>
            </a:r>
            <a:r>
              <a:rPr lang="en-US" sz="6400" dirty="0">
                <a:hlinkClick r:id="rId2"/>
              </a:rPr>
              <a:t>IETF as RFC 7914</a:t>
            </a:r>
            <a:r>
              <a:rPr lang="en-US" sz="6400" dirty="0"/>
              <a:t>. </a:t>
            </a:r>
          </a:p>
          <a:p>
            <a:endParaRPr lang="en-US" sz="6400" dirty="0"/>
          </a:p>
          <a:p>
            <a:pPr fontAlgn="base"/>
            <a:endParaRPr lang="en-US" sz="6400" dirty="0"/>
          </a:p>
          <a:p>
            <a:endParaRPr lang="en-US" dirty="0"/>
          </a:p>
          <a:p>
            <a:endParaRPr lang="en-US" dirty="0"/>
          </a:p>
        </p:txBody>
      </p:sp>
      <p:sp>
        <p:nvSpPr>
          <p:cNvPr id="4" name="TextBox 3"/>
          <p:cNvSpPr txBox="1"/>
          <p:nvPr/>
        </p:nvSpPr>
        <p:spPr>
          <a:xfrm>
            <a:off x="457200" y="6211668"/>
            <a:ext cx="8354403" cy="923330"/>
          </a:xfrm>
          <a:prstGeom prst="rect">
            <a:avLst/>
          </a:prstGeom>
          <a:noFill/>
        </p:spPr>
        <p:txBody>
          <a:bodyPr wrap="square" rtlCol="0">
            <a:spAutoFit/>
          </a:bodyPr>
          <a:lstStyle/>
          <a:p>
            <a:r>
              <a:rPr lang="en-US" dirty="0">
                <a:hlinkClick r:id="rId3"/>
              </a:rPr>
              <a:t>https://themerkle.com/scrypt-vs-x11-vs-sha-256/</a:t>
            </a:r>
            <a:r>
              <a:rPr lang="en-US" dirty="0"/>
              <a:t>, </a:t>
            </a:r>
            <a:r>
              <a:rPr lang="en-US" dirty="0">
                <a:hlinkClick r:id="rId4"/>
              </a:rPr>
              <a:t>https://en.wikipedia.org/wiki/Scrypt</a:t>
            </a:r>
            <a:endParaRPr lang="en-US" dirty="0"/>
          </a:p>
          <a:p>
            <a:r>
              <a:rPr lang="en-US" dirty="0">
                <a:hlinkClick r:id="rId5"/>
              </a:rPr>
              <a:t>http://www.tarsnap.com/scrypt/scrypt.pdf</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Scrypt</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sz="5000" dirty="0"/>
              <a:t>There are actually several </a:t>
            </a:r>
            <a:r>
              <a:rPr lang="en-US" sz="5000" dirty="0" err="1"/>
              <a:t>Scrypt</a:t>
            </a:r>
            <a:r>
              <a:rPr lang="en-US" sz="5000" dirty="0"/>
              <a:t>-based mining algorithms, including </a:t>
            </a:r>
            <a:r>
              <a:rPr lang="en-US" sz="5000" dirty="0" err="1"/>
              <a:t>Scrypt</a:t>
            </a:r>
            <a:r>
              <a:rPr lang="en-US" sz="5000" dirty="0"/>
              <a:t>-N, </a:t>
            </a:r>
            <a:r>
              <a:rPr lang="en-US" sz="5000" dirty="0" err="1"/>
              <a:t>Scrypt</a:t>
            </a:r>
            <a:r>
              <a:rPr lang="en-US" sz="5000" dirty="0"/>
              <a:t>-Jane, </a:t>
            </a:r>
            <a:r>
              <a:rPr lang="en-US" sz="5000" dirty="0" err="1"/>
              <a:t>Scrypt</a:t>
            </a:r>
            <a:r>
              <a:rPr lang="en-US" sz="5000" dirty="0"/>
              <a:t>-OG. </a:t>
            </a:r>
          </a:p>
          <a:p>
            <a:pPr fontAlgn="base"/>
            <a:endParaRPr lang="en-US" sz="5000" dirty="0"/>
          </a:p>
          <a:p>
            <a:pPr fontAlgn="base"/>
            <a:r>
              <a:rPr lang="en-US" sz="5000" dirty="0" err="1"/>
              <a:t>Scrypt</a:t>
            </a:r>
            <a:r>
              <a:rPr lang="en-US" sz="5000" dirty="0"/>
              <a:t>-N changes the memory requirement of the algorithm at regular intervals so that even if ASICs are developed for the algorithm, a few years later they become obsolete.</a:t>
            </a:r>
          </a:p>
          <a:p>
            <a:pPr fontAlgn="base"/>
            <a:endParaRPr lang="en-US" sz="5000" dirty="0"/>
          </a:p>
          <a:p>
            <a:pPr fontAlgn="base"/>
            <a:r>
              <a:rPr lang="en-US" sz="5000" dirty="0" err="1"/>
              <a:t>Scrypt</a:t>
            </a:r>
            <a:r>
              <a:rPr lang="en-US" sz="5000" dirty="0"/>
              <a:t>-OG is 8 times less memory-intensive than </a:t>
            </a:r>
            <a:r>
              <a:rPr lang="en-US" sz="5000" dirty="0" err="1"/>
              <a:t>Scrypt</a:t>
            </a:r>
            <a:r>
              <a:rPr lang="en-US" sz="5000" dirty="0"/>
              <a:t>. In fact, the term “OG” stand for “Optimized for GPU”.</a:t>
            </a:r>
          </a:p>
          <a:p>
            <a:endParaRPr lang="en-US" dirty="0"/>
          </a:p>
          <a:p>
            <a:endParaRPr lang="en-US" dirty="0"/>
          </a:p>
        </p:txBody>
      </p:sp>
      <p:sp>
        <p:nvSpPr>
          <p:cNvPr id="4" name="TextBox 3"/>
          <p:cNvSpPr txBox="1"/>
          <p:nvPr/>
        </p:nvSpPr>
        <p:spPr>
          <a:xfrm>
            <a:off x="457200" y="6211668"/>
            <a:ext cx="8354403" cy="923330"/>
          </a:xfrm>
          <a:prstGeom prst="rect">
            <a:avLst/>
          </a:prstGeom>
          <a:noFill/>
        </p:spPr>
        <p:txBody>
          <a:bodyPr wrap="square" rtlCol="0">
            <a:spAutoFit/>
          </a:bodyPr>
          <a:lstStyle/>
          <a:p>
            <a:r>
              <a:rPr lang="en-US" dirty="0">
                <a:hlinkClick r:id="rId2"/>
              </a:rPr>
              <a:t>https://themerkle.com/scrypt-vs-x11-vs-sha-256/</a:t>
            </a:r>
            <a:r>
              <a:rPr lang="en-US" dirty="0"/>
              <a:t>, </a:t>
            </a:r>
            <a:r>
              <a:rPr lang="en-US" dirty="0">
                <a:hlinkClick r:id="rId3"/>
              </a:rPr>
              <a:t>https://en.wikipedia.org/wiki/Scrypt</a:t>
            </a:r>
            <a:endParaRPr lang="en-US" dirty="0"/>
          </a:p>
          <a:p>
            <a:r>
              <a:rPr lang="en-US" dirty="0">
                <a:hlinkClick r:id="rId4"/>
              </a:rPr>
              <a:t>http://www.tarsnap.com/scrypt/scrypt.pdf</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X11</a:t>
            </a:r>
          </a:p>
        </p:txBody>
      </p:sp>
      <p:sp>
        <p:nvSpPr>
          <p:cNvPr id="3" name="Content Placeholder 2"/>
          <p:cNvSpPr>
            <a:spLocks noGrp="1"/>
          </p:cNvSpPr>
          <p:nvPr>
            <p:ph idx="1"/>
          </p:nvPr>
        </p:nvSpPr>
        <p:spPr/>
        <p:txBody>
          <a:bodyPr>
            <a:normAutofit fontScale="55000" lnSpcReduction="20000"/>
          </a:bodyPr>
          <a:lstStyle/>
          <a:p>
            <a:r>
              <a:rPr lang="en-US" sz="3600" dirty="0"/>
              <a:t>X11 was created by Dash core developer Evan Duffield and began to be used in mining in 2014.  </a:t>
            </a:r>
          </a:p>
          <a:p>
            <a:endParaRPr lang="en-US" sz="3600" dirty="0"/>
          </a:p>
          <a:p>
            <a:r>
              <a:rPr lang="en-US" sz="3600" dirty="0"/>
              <a:t>DASH is the main cryptocurrency using X11, though PIVX and several other mostly thinly traded coins are forks of Dash and also use it. (more on Dash later)</a:t>
            </a:r>
          </a:p>
          <a:p>
            <a:endParaRPr lang="en-US" sz="3600" dirty="0"/>
          </a:p>
          <a:p>
            <a:pPr fontAlgn="base"/>
            <a:r>
              <a:rPr lang="en-US" sz="3600" dirty="0"/>
              <a:t>It uses 11 different rounds of hashes (as in the name X11), and became popular to due relative energy-efficiency (and therefore cost-efficiency for both processing and cooling) while mining with a GPU or CPU.</a:t>
            </a:r>
          </a:p>
          <a:p>
            <a:pPr fontAlgn="base"/>
            <a:endParaRPr lang="en-US" sz="3600" dirty="0"/>
          </a:p>
          <a:p>
            <a:pPr fontAlgn="base"/>
            <a:r>
              <a:rPr lang="en-US" sz="3600" dirty="0"/>
              <a:t>X11 was designed to be ASIC-hard, and at least temporarily ASIC-resistant, which allowed general purpose CPUs and GPUs to mine.</a:t>
            </a:r>
            <a:endParaRPr lang="en-US" sz="3300" dirty="0"/>
          </a:p>
          <a:p>
            <a:endParaRPr lang="en-US" dirty="0"/>
          </a:p>
          <a:p>
            <a:endParaRPr lang="en-US" dirty="0"/>
          </a:p>
        </p:txBody>
      </p:sp>
      <p:sp>
        <p:nvSpPr>
          <p:cNvPr id="4" name="TextBox 3"/>
          <p:cNvSpPr txBox="1"/>
          <p:nvPr/>
        </p:nvSpPr>
        <p:spPr>
          <a:xfrm>
            <a:off x="533400" y="6096000"/>
            <a:ext cx="8153400" cy="646331"/>
          </a:xfrm>
          <a:prstGeom prst="rect">
            <a:avLst/>
          </a:prstGeom>
          <a:noFill/>
        </p:spPr>
        <p:txBody>
          <a:bodyPr wrap="square" rtlCol="0">
            <a:spAutoFit/>
          </a:bodyPr>
          <a:lstStyle/>
          <a:p>
            <a:r>
              <a:rPr lang="en-US" dirty="0">
                <a:hlinkClick r:id="rId2"/>
              </a:rPr>
              <a:t>https://themerkle.com/scrypt-vs-x11-vs-sha-256/</a:t>
            </a:r>
            <a:endParaRPr lang="en-US" dirty="0"/>
          </a:p>
          <a:p>
            <a:r>
              <a:rPr lang="en-US" dirty="0">
                <a:hlinkClick r:id="rId3"/>
              </a:rPr>
              <a:t>https://docs.dash.org/en/stable/introduction/features.html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X11</a:t>
            </a:r>
          </a:p>
        </p:txBody>
      </p:sp>
      <p:sp>
        <p:nvSpPr>
          <p:cNvPr id="3" name="Content Placeholder 2"/>
          <p:cNvSpPr>
            <a:spLocks noGrp="1"/>
          </p:cNvSpPr>
          <p:nvPr>
            <p:ph idx="1"/>
          </p:nvPr>
        </p:nvSpPr>
        <p:spPr/>
        <p:txBody>
          <a:bodyPr>
            <a:normAutofit fontScale="70000" lnSpcReduction="20000"/>
          </a:bodyPr>
          <a:lstStyle/>
          <a:p>
            <a:pPr fontAlgn="base"/>
            <a:r>
              <a:rPr lang="en-US" sz="3600" dirty="0"/>
              <a:t>Once Dash became popular and more valuable, ASIC designers began working on implementing X11.  </a:t>
            </a:r>
          </a:p>
          <a:p>
            <a:pPr fontAlgn="base"/>
            <a:r>
              <a:rPr lang="en-US" sz="3600" dirty="0"/>
              <a:t>But the ASIC difficulty slowed their introduction and allowed substantial  distributed mining operations to be in place before ASIC machines began aiding centralization.</a:t>
            </a:r>
          </a:p>
          <a:p>
            <a:pPr fontAlgn="base"/>
            <a:endParaRPr lang="en-US" sz="3600" dirty="0"/>
          </a:p>
          <a:p>
            <a:pPr fontAlgn="base"/>
            <a:r>
              <a:rPr lang="en-US" sz="3600" dirty="0"/>
              <a:t>The X11 algorithm remains a secure solution for cryptocurrency developers looking to hinder brute-force attacks.</a:t>
            </a:r>
          </a:p>
          <a:p>
            <a:pPr fontAlgn="base"/>
            <a:endParaRPr lang="en-US" sz="3600" dirty="0"/>
          </a:p>
          <a:p>
            <a:pPr fontAlgn="base"/>
            <a:r>
              <a:rPr lang="en-US" sz="3600" dirty="0"/>
              <a:t>The next iterations of this algorithm are X13, X14, X15, and X17. As the names imply, X13 contains 13 rounds of hashes, X15 contains 15, … . </a:t>
            </a:r>
          </a:p>
          <a:p>
            <a:endParaRPr lang="en-US" dirty="0"/>
          </a:p>
          <a:p>
            <a:endParaRPr lang="en-US" dirty="0"/>
          </a:p>
        </p:txBody>
      </p:sp>
      <p:sp>
        <p:nvSpPr>
          <p:cNvPr id="5" name="TextBox 4">
            <a:extLst>
              <a:ext uri="{FF2B5EF4-FFF2-40B4-BE49-F238E27FC236}">
                <a16:creationId xmlns:a16="http://schemas.microsoft.com/office/drawing/2014/main" id="{DB535A4D-8E08-43AF-BB28-C5CCFD4AC39A}"/>
              </a:ext>
            </a:extLst>
          </p:cNvPr>
          <p:cNvSpPr txBox="1"/>
          <p:nvPr/>
        </p:nvSpPr>
        <p:spPr>
          <a:xfrm>
            <a:off x="533400" y="6096000"/>
            <a:ext cx="8153400" cy="646331"/>
          </a:xfrm>
          <a:prstGeom prst="rect">
            <a:avLst/>
          </a:prstGeom>
          <a:noFill/>
        </p:spPr>
        <p:txBody>
          <a:bodyPr wrap="square" rtlCol="0">
            <a:spAutoFit/>
          </a:bodyPr>
          <a:lstStyle/>
          <a:p>
            <a:r>
              <a:rPr lang="en-US" dirty="0">
                <a:hlinkClick r:id="rId2"/>
              </a:rPr>
              <a:t>https://themerkle.com/scrypt-vs-x11-vs-sha-256/</a:t>
            </a:r>
            <a:endParaRPr lang="en-US" dirty="0"/>
          </a:p>
          <a:p>
            <a:r>
              <a:rPr lang="en-US" dirty="0">
                <a:hlinkClick r:id="rId3"/>
              </a:rPr>
              <a:t>https://docs.dash.org/en/stable/introduction/features.html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CryptoNight</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r>
              <a:rPr lang="en-US" sz="2000" dirty="0" err="1"/>
              <a:t>CryptoNight</a:t>
            </a:r>
            <a:r>
              <a:rPr lang="en-US" sz="2000" dirty="0"/>
              <a:t> is a  memory-bound hash algorithm which is typically used with the </a:t>
            </a:r>
            <a:r>
              <a:rPr lang="en-US" sz="2000" dirty="0" err="1"/>
              <a:t>Cryptonote</a:t>
            </a:r>
            <a:r>
              <a:rPr lang="en-US" sz="2000" dirty="0"/>
              <a:t> protocol </a:t>
            </a:r>
          </a:p>
          <a:p>
            <a:endParaRPr lang="en-US" sz="2000" dirty="0"/>
          </a:p>
          <a:p>
            <a:r>
              <a:rPr lang="en-US" sz="2000" dirty="0"/>
              <a:t>It is used by </a:t>
            </a:r>
            <a:r>
              <a:rPr lang="en-US" sz="2000" dirty="0" err="1"/>
              <a:t>Monero</a:t>
            </a:r>
            <a:r>
              <a:rPr lang="en-US" sz="2000" dirty="0"/>
              <a:t>, </a:t>
            </a:r>
            <a:r>
              <a:rPr lang="en-US" sz="2000" dirty="0" err="1"/>
              <a:t>ByteCoin</a:t>
            </a:r>
            <a:r>
              <a:rPr lang="en-US" sz="2000" dirty="0"/>
              <a:t>, </a:t>
            </a:r>
            <a:r>
              <a:rPr lang="en-US" sz="2000" dirty="0" err="1"/>
              <a:t>DigitalNote</a:t>
            </a:r>
            <a:r>
              <a:rPr lang="en-US" sz="2000" dirty="0"/>
              <a:t>, </a:t>
            </a:r>
            <a:r>
              <a:rPr lang="en-US" sz="2000" dirty="0" err="1"/>
              <a:t>Aeon</a:t>
            </a:r>
            <a:r>
              <a:rPr lang="en-US" sz="2000" dirty="0"/>
              <a:t>, …</a:t>
            </a:r>
          </a:p>
          <a:p>
            <a:endParaRPr lang="en-US" sz="2000" dirty="0"/>
          </a:p>
          <a:p>
            <a:pPr fontAlgn="base"/>
            <a:r>
              <a:rPr lang="en-US" sz="2000" dirty="0"/>
              <a:t>It relies on random access to memory. </a:t>
            </a:r>
          </a:p>
          <a:p>
            <a:pPr fontAlgn="base"/>
            <a:endParaRPr lang="en-US" sz="2000" dirty="0"/>
          </a:p>
          <a:p>
            <a:pPr fontAlgn="base"/>
            <a:r>
              <a:rPr lang="en-US" sz="2000" dirty="0"/>
              <a:t>As opposed to </a:t>
            </a:r>
            <a:r>
              <a:rPr lang="en-US" sz="2000" dirty="0" err="1"/>
              <a:t>Scrypt</a:t>
            </a:r>
            <a:r>
              <a:rPr lang="en-US" sz="2000" dirty="0"/>
              <a:t>, every new block (64 bytes in length) depends on all the previous blocks, so a hypothetical "memory-saver" should increase calculation speed exponentially making it effectively memory-intensive.</a:t>
            </a:r>
          </a:p>
          <a:p>
            <a:endParaRPr lang="en-US" sz="1600" dirty="0"/>
          </a:p>
          <a:p>
            <a:endParaRPr lang="en-US" sz="1600" dirty="0"/>
          </a:p>
        </p:txBody>
      </p:sp>
      <p:sp>
        <p:nvSpPr>
          <p:cNvPr id="7" name="TextBox 6">
            <a:extLst>
              <a:ext uri="{FF2B5EF4-FFF2-40B4-BE49-F238E27FC236}">
                <a16:creationId xmlns:a16="http://schemas.microsoft.com/office/drawing/2014/main" id="{38E35EF1-7CD7-403A-AF22-F86F0BF21E42}"/>
              </a:ext>
            </a:extLst>
          </p:cNvPr>
          <p:cNvSpPr txBox="1"/>
          <p:nvPr/>
        </p:nvSpPr>
        <p:spPr>
          <a:xfrm>
            <a:off x="381000" y="5715000"/>
            <a:ext cx="5115311" cy="923330"/>
          </a:xfrm>
          <a:prstGeom prst="rect">
            <a:avLst/>
          </a:prstGeom>
          <a:noFill/>
        </p:spPr>
        <p:txBody>
          <a:bodyPr wrap="none" rtlCol="0">
            <a:spAutoFit/>
          </a:bodyPr>
          <a:lstStyle/>
          <a:p>
            <a:r>
              <a:rPr lang="en-US" dirty="0">
                <a:hlinkClick r:id="rId2"/>
              </a:rPr>
              <a:t>https://en.bitcoin.it/wiki/CryptoNote</a:t>
            </a:r>
            <a:endParaRPr lang="en-US" dirty="0"/>
          </a:p>
          <a:p>
            <a:r>
              <a:rPr lang="en-US" dirty="0">
                <a:hlinkClick r:id="rId3"/>
              </a:rPr>
              <a:t>https://monerodocs.org/proof-of-work/cryptonight/</a:t>
            </a:r>
            <a:endParaRPr lang="en-US" dirty="0"/>
          </a:p>
          <a:p>
            <a:r>
              <a:rPr lang="en-US" dirty="0">
                <a:hlinkClick r:id="rId4"/>
              </a:rPr>
              <a:t>https://en.bitcoinwiki.org/wiki/CryptoNight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CryptoNight</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pPr fontAlgn="base"/>
            <a:r>
              <a:rPr lang="en-US" sz="2000" dirty="0"/>
              <a:t>Its requirement for about 2 Mb per instance was designed for the following reasons:</a:t>
            </a:r>
          </a:p>
          <a:p>
            <a:pPr lvl="1" fontAlgn="base"/>
            <a:r>
              <a:rPr lang="en-US" sz="2000" dirty="0"/>
              <a:t>1. It fits in the L3 cache (per core) of modern processors,</a:t>
            </a:r>
          </a:p>
          <a:p>
            <a:pPr lvl="1" fontAlgn="base"/>
            <a:r>
              <a:rPr lang="en-US" sz="2000" dirty="0"/>
              <a:t>2. A megabyte of internal memory is an almost unacceptable size for a modern ASIC pipeline</a:t>
            </a:r>
          </a:p>
          <a:p>
            <a:pPr lvl="1" fontAlgn="base"/>
            <a:r>
              <a:rPr lang="en-US" sz="2000" dirty="0"/>
              <a:t>3. GPUs may run hundreds of concurrent instances, but they are limited in other ways: GDDR5 memory is slower than the CPU L3 cache and remarkable for its bandwidth, not random access speed.</a:t>
            </a:r>
          </a:p>
          <a:p>
            <a:pPr fontAlgn="base"/>
            <a:endParaRPr lang="en-US" sz="2000" dirty="0"/>
          </a:p>
          <a:p>
            <a:pPr fontAlgn="base"/>
            <a:r>
              <a:rPr lang="en-US" sz="2000" dirty="0"/>
              <a:t>The bottom line is that it is designed to make CPU and GPU mining roughly equally efficient (maybe CPUs even more efficient) and restrict ASIC mining.</a:t>
            </a:r>
          </a:p>
          <a:p>
            <a:endParaRPr lang="en-US" sz="1600" dirty="0"/>
          </a:p>
          <a:p>
            <a:endParaRPr lang="en-US" sz="1600" dirty="0"/>
          </a:p>
        </p:txBody>
      </p:sp>
      <p:sp>
        <p:nvSpPr>
          <p:cNvPr id="4" name="TextBox 3"/>
          <p:cNvSpPr txBox="1"/>
          <p:nvPr/>
        </p:nvSpPr>
        <p:spPr>
          <a:xfrm>
            <a:off x="381000" y="5715000"/>
            <a:ext cx="5115311" cy="923330"/>
          </a:xfrm>
          <a:prstGeom prst="rect">
            <a:avLst/>
          </a:prstGeom>
          <a:noFill/>
        </p:spPr>
        <p:txBody>
          <a:bodyPr wrap="none" rtlCol="0">
            <a:spAutoFit/>
          </a:bodyPr>
          <a:lstStyle/>
          <a:p>
            <a:r>
              <a:rPr lang="en-US" dirty="0">
                <a:hlinkClick r:id="rId2"/>
              </a:rPr>
              <a:t>https://en.bitcoin.it/wiki/CryptoNote</a:t>
            </a:r>
            <a:endParaRPr lang="en-US" dirty="0"/>
          </a:p>
          <a:p>
            <a:r>
              <a:rPr lang="en-US" dirty="0">
                <a:hlinkClick r:id="rId3"/>
              </a:rPr>
              <a:t>https://monerodocs.org/proof-of-work/cryptonight/</a:t>
            </a:r>
            <a:endParaRPr lang="en-US" dirty="0"/>
          </a:p>
          <a:p>
            <a:r>
              <a:rPr lang="en-US" dirty="0">
                <a:hlinkClick r:id="rId4"/>
              </a:rPr>
              <a:t>https://en.bitcoinwiki.org/wiki/CryptoNight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Consensus</a:t>
            </a:r>
          </a:p>
        </p:txBody>
      </p:sp>
      <p:sp>
        <p:nvSpPr>
          <p:cNvPr id="3" name="Content Placeholder 2"/>
          <p:cNvSpPr>
            <a:spLocks noGrp="1"/>
          </p:cNvSpPr>
          <p:nvPr>
            <p:ph idx="1"/>
          </p:nvPr>
        </p:nvSpPr>
        <p:spPr/>
        <p:txBody>
          <a:bodyPr>
            <a:normAutofit/>
          </a:bodyPr>
          <a:lstStyle/>
          <a:p>
            <a:r>
              <a:rPr lang="en-US" sz="2000" dirty="0"/>
              <a:t>If a system is decentralized and there are no nodes in charge, then the system needs some defined way to come to agreement as to what are valid transactions, how and in what order are they entered into transaction history.</a:t>
            </a:r>
          </a:p>
          <a:p>
            <a:r>
              <a:rPr lang="en-US" sz="2000" dirty="0"/>
              <a:t>This is crucial in any case, and even more so when history is immutable and there are no provisions for rollback or adjustments.</a:t>
            </a:r>
          </a:p>
          <a:p>
            <a:pPr>
              <a:buNone/>
            </a:pPr>
            <a:endParaRPr lang="en-US" sz="2000" dirty="0"/>
          </a:p>
          <a:p>
            <a:r>
              <a:rPr lang="en-US" sz="2000" dirty="0"/>
              <a:t>The method that nodes use to come to agreement is called consensus.  </a:t>
            </a:r>
          </a:p>
          <a:p>
            <a:r>
              <a:rPr lang="en-US" sz="2000" dirty="0"/>
              <a:t>There are many consensus algorithms and methodologies; it’s an active area of research.  </a:t>
            </a:r>
          </a:p>
          <a:p>
            <a:r>
              <a:rPr lang="en-US" sz="2000" dirty="0"/>
              <a:t>And it is an area in which different blockchains and cryptocurrencies differentiate themselves.</a:t>
            </a:r>
          </a:p>
          <a:p>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EquiHash</a:t>
            </a:r>
            <a:endParaRPr lang="en-US" dirty="0"/>
          </a:p>
        </p:txBody>
      </p:sp>
      <p:sp>
        <p:nvSpPr>
          <p:cNvPr id="3" name="Content Placeholder 2"/>
          <p:cNvSpPr>
            <a:spLocks noGrp="1"/>
          </p:cNvSpPr>
          <p:nvPr>
            <p:ph idx="1"/>
          </p:nvPr>
        </p:nvSpPr>
        <p:spPr>
          <a:xfrm>
            <a:off x="457200" y="1600201"/>
            <a:ext cx="8229600" cy="4495800"/>
          </a:xfrm>
        </p:spPr>
        <p:txBody>
          <a:bodyPr>
            <a:normAutofit/>
          </a:bodyPr>
          <a:lstStyle/>
          <a:p>
            <a:r>
              <a:rPr lang="en-US" sz="2000" dirty="0" err="1"/>
              <a:t>EquiHash</a:t>
            </a:r>
            <a:r>
              <a:rPr lang="en-US" sz="2000" dirty="0"/>
              <a:t> is used by </a:t>
            </a:r>
            <a:r>
              <a:rPr lang="en-US" sz="2000" dirty="0" err="1"/>
              <a:t>ZCash</a:t>
            </a:r>
            <a:r>
              <a:rPr lang="en-US" sz="2000" dirty="0"/>
              <a:t>, </a:t>
            </a:r>
            <a:r>
              <a:rPr lang="en-US" sz="2000" dirty="0" err="1"/>
              <a:t>ZClassic</a:t>
            </a:r>
            <a:r>
              <a:rPr lang="en-US" sz="2000" dirty="0"/>
              <a:t>, Bitcoin Gold</a:t>
            </a:r>
          </a:p>
          <a:p>
            <a:r>
              <a:rPr lang="en-US" sz="2000" dirty="0"/>
              <a:t>It was developed, and presented in 2016, by researchers at </a:t>
            </a:r>
            <a:r>
              <a:rPr lang="en-US" sz="2000" dirty="0" err="1"/>
              <a:t>CryptoLUX</a:t>
            </a:r>
            <a:r>
              <a:rPr lang="en-US" sz="2000" dirty="0"/>
              <a:t>, University of Luxembourg.</a:t>
            </a:r>
          </a:p>
          <a:p>
            <a:endParaRPr lang="en-US" sz="2000" dirty="0"/>
          </a:p>
          <a:p>
            <a:r>
              <a:rPr lang="en-US" sz="2000" dirty="0"/>
              <a:t>It is a memory-oriented </a:t>
            </a:r>
            <a:r>
              <a:rPr lang="en-US" sz="2000" dirty="0" err="1"/>
              <a:t>PoW</a:t>
            </a:r>
            <a:r>
              <a:rPr lang="en-US" sz="2000" dirty="0"/>
              <a:t> suitable for general purpose CPUs but purposely ASIC-resistant, to reduce chance of a concentration in mining due to specialized hardware</a:t>
            </a:r>
          </a:p>
          <a:p>
            <a:endParaRPr lang="en-US" sz="2000" dirty="0"/>
          </a:p>
          <a:p>
            <a:r>
              <a:rPr lang="en-US" sz="2000" dirty="0"/>
              <a:t>It also allows for efficient verification to enable light clients, such as those on mobile devices, to do verification</a:t>
            </a:r>
          </a:p>
          <a:p>
            <a:r>
              <a:rPr lang="en-US" sz="2000" dirty="0"/>
              <a:t>It was implemented by </a:t>
            </a:r>
            <a:r>
              <a:rPr lang="en-US" sz="2000" dirty="0" err="1"/>
              <a:t>ZCash</a:t>
            </a:r>
            <a:r>
              <a:rPr lang="en-US" sz="2000" dirty="0"/>
              <a:t> in 2016</a:t>
            </a:r>
          </a:p>
          <a:p>
            <a:endParaRPr lang="en-US" dirty="0"/>
          </a:p>
          <a:p>
            <a:endParaRPr lang="en-US" dirty="0"/>
          </a:p>
        </p:txBody>
      </p:sp>
      <p:sp>
        <p:nvSpPr>
          <p:cNvPr id="4" name="TextBox 3"/>
          <p:cNvSpPr txBox="1"/>
          <p:nvPr/>
        </p:nvSpPr>
        <p:spPr>
          <a:xfrm>
            <a:off x="381000" y="6324600"/>
            <a:ext cx="8229240" cy="338554"/>
          </a:xfrm>
          <a:prstGeom prst="rect">
            <a:avLst/>
          </a:prstGeom>
          <a:noFill/>
        </p:spPr>
        <p:txBody>
          <a:bodyPr wrap="none" rtlCol="0">
            <a:spAutoFit/>
          </a:bodyPr>
          <a:lstStyle/>
          <a:p>
            <a:r>
              <a:rPr lang="en-US" sz="1600" dirty="0">
                <a:hlinkClick r:id="rId2"/>
              </a:rPr>
              <a:t>https://bitcoinmagazine.com/articles/how-equihash-algorithm-could-democratize-zcash-mining/</a:t>
            </a:r>
            <a:endParaRPr lang="en-US" sz="1600" dirty="0"/>
          </a:p>
        </p:txBody>
      </p:sp>
      <p:sp>
        <p:nvSpPr>
          <p:cNvPr id="5" name="TextBox 4"/>
          <p:cNvSpPr txBox="1"/>
          <p:nvPr/>
        </p:nvSpPr>
        <p:spPr>
          <a:xfrm>
            <a:off x="381000" y="6019800"/>
            <a:ext cx="7654403" cy="338554"/>
          </a:xfrm>
          <a:prstGeom prst="rect">
            <a:avLst/>
          </a:prstGeom>
          <a:noFill/>
        </p:spPr>
        <p:txBody>
          <a:bodyPr wrap="none" rtlCol="0">
            <a:spAutoFit/>
          </a:bodyPr>
          <a:lstStyle/>
          <a:p>
            <a:r>
              <a:rPr lang="en-US" sz="1600" dirty="0">
                <a:hlinkClick r:id="rId3"/>
              </a:rPr>
              <a:t>http://orbilu.uni.lu/handle/10993/22277</a:t>
            </a:r>
            <a:r>
              <a:rPr lang="en-US" sz="1600" dirty="0"/>
              <a:t>, </a:t>
            </a:r>
            <a:r>
              <a:rPr lang="en-US" sz="1600" dirty="0">
                <a:hlinkClick r:id="rId4"/>
              </a:rPr>
              <a:t>https://www.cryptolux.org/index.php/Equihash</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 Alternatives</a:t>
            </a:r>
          </a:p>
        </p:txBody>
      </p:sp>
      <p:sp>
        <p:nvSpPr>
          <p:cNvPr id="3" name="Content Placeholder 2"/>
          <p:cNvSpPr>
            <a:spLocks noGrp="1"/>
          </p:cNvSpPr>
          <p:nvPr>
            <p:ph idx="1"/>
          </p:nvPr>
        </p:nvSpPr>
        <p:spPr/>
        <p:txBody>
          <a:bodyPr>
            <a:normAutofit/>
          </a:bodyPr>
          <a:lstStyle/>
          <a:p>
            <a:r>
              <a:rPr lang="en-US" sz="2400" dirty="0"/>
              <a:t>Not all blockchains and coins have </a:t>
            </a:r>
            <a:r>
              <a:rPr lang="en-US" sz="2400" dirty="0" err="1"/>
              <a:t>PoW</a:t>
            </a:r>
            <a:r>
              <a:rPr lang="en-US" sz="2400" dirty="0"/>
              <a:t> mining.</a:t>
            </a:r>
          </a:p>
          <a:p>
            <a:endParaRPr lang="en-US" sz="2400" dirty="0"/>
          </a:p>
          <a:p>
            <a:r>
              <a:rPr lang="en-US" sz="2400" dirty="0"/>
              <a:t>Many use alternative consensus algorithms, and as we’ll see, many alternatives have been devised.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Fault Tolerance</a:t>
            </a:r>
          </a:p>
        </p:txBody>
      </p:sp>
      <p:sp>
        <p:nvSpPr>
          <p:cNvPr id="3" name="Content Placeholder 2"/>
          <p:cNvSpPr>
            <a:spLocks noGrp="1"/>
          </p:cNvSpPr>
          <p:nvPr>
            <p:ph idx="1"/>
          </p:nvPr>
        </p:nvSpPr>
        <p:spPr/>
        <p:txBody>
          <a:bodyPr>
            <a:noAutofit/>
          </a:bodyPr>
          <a:lstStyle/>
          <a:p>
            <a:r>
              <a:rPr lang="en-US" sz="2000" dirty="0"/>
              <a:t>Byzantine Fault Tolerance is a method to reach consensus about whether nodes in a network or distributed system are problematic (should be considered out of service) when nodes can give inconsistent signals to various other nodes</a:t>
            </a:r>
          </a:p>
          <a:p>
            <a:endParaRPr lang="en-US" sz="2000" dirty="0"/>
          </a:p>
          <a:p>
            <a:r>
              <a:rPr lang="en-US" sz="2000" dirty="0"/>
              <a:t>It was originally applied to distributed systems and was based on the general idea of the Byzantine generals problem: How to reach consensus if some of the network participants are unreliable or dishonest</a:t>
            </a:r>
          </a:p>
          <a:p>
            <a:endParaRPr lang="en-US" sz="2000" dirty="0"/>
          </a:p>
          <a:p>
            <a:r>
              <a:rPr lang="en-US" sz="2000" dirty="0"/>
              <a:t>Bitcoin’s consensus algorithm using Proof of Work and accepting the longest chain, is one way to reach consensus even if various and unknown nodes may be malicious, and the algorithm will work as long as at least 51% of nodes are honest.</a:t>
            </a:r>
          </a:p>
        </p:txBody>
      </p:sp>
      <p:sp>
        <p:nvSpPr>
          <p:cNvPr id="4" name="TextBox 3">
            <a:extLst>
              <a:ext uri="{FF2B5EF4-FFF2-40B4-BE49-F238E27FC236}">
                <a16:creationId xmlns:a16="http://schemas.microsoft.com/office/drawing/2014/main" id="{94D33F45-DFE0-41E4-9DEF-AA89A9EA4E18}"/>
              </a:ext>
            </a:extLst>
          </p:cNvPr>
          <p:cNvSpPr txBox="1"/>
          <p:nvPr/>
        </p:nvSpPr>
        <p:spPr>
          <a:xfrm>
            <a:off x="762000" y="6016337"/>
            <a:ext cx="3377078" cy="584775"/>
          </a:xfrm>
          <a:prstGeom prst="rect">
            <a:avLst/>
          </a:prstGeom>
          <a:noFill/>
        </p:spPr>
        <p:txBody>
          <a:bodyPr wrap="none" rtlCol="0">
            <a:spAutoFit/>
          </a:bodyPr>
          <a:lstStyle/>
          <a:p>
            <a:r>
              <a:rPr lang="en-US" sz="1400" dirty="0">
                <a:hlinkClick r:id="rId2"/>
              </a:rPr>
              <a:t>http://pmg.csail.mit.edu/papers/osdi99.pdf</a:t>
            </a:r>
            <a:endParaRPr lang="en-US" sz="1400"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Byzantine Fault Tolerance</a:t>
            </a:r>
          </a:p>
        </p:txBody>
      </p:sp>
      <p:sp>
        <p:nvSpPr>
          <p:cNvPr id="3" name="Content Placeholder 2"/>
          <p:cNvSpPr>
            <a:spLocks noGrp="1"/>
          </p:cNvSpPr>
          <p:nvPr>
            <p:ph idx="1"/>
          </p:nvPr>
        </p:nvSpPr>
        <p:spPr/>
        <p:txBody>
          <a:bodyPr>
            <a:normAutofit fontScale="62500" lnSpcReduction="20000"/>
          </a:bodyPr>
          <a:lstStyle/>
          <a:p>
            <a:r>
              <a:rPr lang="en-US" dirty="0"/>
              <a:t>There are various Byzantine Fault Tolerance algorithms</a:t>
            </a:r>
          </a:p>
          <a:p>
            <a:endParaRPr lang="en-US" dirty="0"/>
          </a:p>
          <a:p>
            <a:r>
              <a:rPr lang="en-US" dirty="0"/>
              <a:t>Practical Byzantine Fault Tolerance (</a:t>
            </a:r>
            <a:r>
              <a:rPr lang="en-US" dirty="0" err="1"/>
              <a:t>pBFT</a:t>
            </a:r>
            <a:r>
              <a:rPr lang="en-US" dirty="0"/>
              <a:t>) uses a lead node for each request, and that lead node is itself varied from request to request.</a:t>
            </a:r>
          </a:p>
          <a:p>
            <a:r>
              <a:rPr lang="en-US" dirty="0"/>
              <a:t>The selected lead node then receives a request from another node and broadcasts it to all nodes.  </a:t>
            </a:r>
          </a:p>
          <a:p>
            <a:r>
              <a:rPr lang="en-US" dirty="0"/>
              <a:t>The nodes process the request and send the response to the original requestor, who waits up to a max amount of time for matching responses from a sufficient number of other nodes.</a:t>
            </a:r>
          </a:p>
          <a:p>
            <a:endParaRPr lang="en-US" dirty="0"/>
          </a:p>
          <a:p>
            <a:r>
              <a:rPr lang="en-US" dirty="0"/>
              <a:t>The advantages include relatively instant transaction finality rather than waiting for “confirmations” (additional blocks) as Bitcoin does.</a:t>
            </a:r>
          </a:p>
          <a:p>
            <a:r>
              <a:rPr lang="en-US" dirty="0"/>
              <a:t>A disadvantage is the amount of communication required in networks with a large number of nodes, or conversely, the possibility of a malicious node impersonating many nodes (“</a:t>
            </a:r>
            <a:r>
              <a:rPr lang="en-US" dirty="0" err="1"/>
              <a:t>sybil</a:t>
            </a:r>
            <a:r>
              <a:rPr lang="en-US" dirty="0"/>
              <a:t> attack”) in a smaller network.</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Implementations: ZIL</a:t>
            </a:r>
          </a:p>
        </p:txBody>
      </p:sp>
      <p:sp>
        <p:nvSpPr>
          <p:cNvPr id="3" name="Content Placeholder 2"/>
          <p:cNvSpPr>
            <a:spLocks noGrp="1"/>
          </p:cNvSpPr>
          <p:nvPr>
            <p:ph idx="1"/>
          </p:nvPr>
        </p:nvSpPr>
        <p:spPr/>
        <p:txBody>
          <a:bodyPr>
            <a:normAutofit fontScale="62500" lnSpcReduction="20000"/>
          </a:bodyPr>
          <a:lstStyle/>
          <a:p>
            <a:r>
              <a:rPr lang="en-US" dirty="0" err="1"/>
              <a:t>Zilliqa</a:t>
            </a:r>
            <a:r>
              <a:rPr lang="en-US" dirty="0"/>
              <a:t> (ZIL) uses an optimized version of PBFT for consensus with </a:t>
            </a:r>
            <a:r>
              <a:rPr lang="en-US" dirty="0" err="1"/>
              <a:t>PoW</a:t>
            </a:r>
            <a:r>
              <a:rPr lang="en-US" dirty="0"/>
              <a:t> used for identity and to verify the blockchain every several 100 blocks</a:t>
            </a:r>
          </a:p>
          <a:p>
            <a:endParaRPr lang="en-US" dirty="0"/>
          </a:p>
          <a:p>
            <a:r>
              <a:rPr lang="en-US" dirty="0" err="1"/>
              <a:t>Zilliqa</a:t>
            </a:r>
            <a:r>
              <a:rPr lang="en-US" dirty="0"/>
              <a:t> is a smart contract environment, using its own functional language </a:t>
            </a:r>
            <a:r>
              <a:rPr lang="en-US" dirty="0" err="1"/>
              <a:t>Scilla</a:t>
            </a:r>
            <a:endParaRPr lang="en-US" dirty="0"/>
          </a:p>
          <a:p>
            <a:r>
              <a:rPr lang="en-US" dirty="0"/>
              <a:t>The network uses sharding (parallel subnets) and is designed to scale to 1000s of transactions per second</a:t>
            </a:r>
          </a:p>
          <a:p>
            <a:endParaRPr lang="en-US" dirty="0"/>
          </a:p>
          <a:p>
            <a:r>
              <a:rPr lang="en-US" dirty="0"/>
              <a:t>It stems from a number of academic papers, including ones on sharding, consensus and formal verification</a:t>
            </a:r>
          </a:p>
          <a:p>
            <a:endParaRPr lang="en-US" dirty="0"/>
          </a:p>
          <a:p>
            <a:r>
              <a:rPr lang="en-US" dirty="0"/>
              <a:t>It has been in development since 2016 and the </a:t>
            </a:r>
            <a:r>
              <a:rPr lang="en-US" dirty="0" err="1"/>
              <a:t>mainnet</a:t>
            </a:r>
            <a:r>
              <a:rPr lang="en-US" dirty="0"/>
              <a:t> launch, originally scheduled for 2018 Q3, occurred at the end of January 2019.</a:t>
            </a:r>
          </a:p>
          <a:p>
            <a:endParaRPr lang="en-US" dirty="0"/>
          </a:p>
          <a:p>
            <a:r>
              <a:rPr lang="en-US" dirty="0"/>
              <a:t>In October 2020 it said staking would soon be introduced on </a:t>
            </a:r>
            <a:r>
              <a:rPr lang="en-US" dirty="0" err="1"/>
              <a:t>mainnet</a:t>
            </a:r>
            <a:endParaRPr lang="en-US" dirty="0"/>
          </a:p>
        </p:txBody>
      </p:sp>
      <p:sp>
        <p:nvSpPr>
          <p:cNvPr id="4" name="TextBox 3">
            <a:extLst>
              <a:ext uri="{FF2B5EF4-FFF2-40B4-BE49-F238E27FC236}">
                <a16:creationId xmlns:a16="http://schemas.microsoft.com/office/drawing/2014/main" id="{AE01FC94-7BFB-40D4-9AE6-A346E7BFB8EC}"/>
              </a:ext>
            </a:extLst>
          </p:cNvPr>
          <p:cNvSpPr txBox="1"/>
          <p:nvPr/>
        </p:nvSpPr>
        <p:spPr>
          <a:xfrm>
            <a:off x="457200" y="5998587"/>
            <a:ext cx="7799699" cy="523220"/>
          </a:xfrm>
          <a:prstGeom prst="rect">
            <a:avLst/>
          </a:prstGeom>
          <a:noFill/>
        </p:spPr>
        <p:txBody>
          <a:bodyPr wrap="none" rtlCol="0">
            <a:spAutoFit/>
          </a:bodyPr>
          <a:lstStyle/>
          <a:p>
            <a:r>
              <a:rPr lang="en-US" sz="1400" dirty="0">
                <a:hlinkClick r:id="rId2"/>
              </a:rPr>
              <a:t>https://www.zilliqa.com/</a:t>
            </a:r>
          </a:p>
          <a:p>
            <a:r>
              <a:rPr lang="en-US" sz="1400" dirty="0">
                <a:hlinkClick r:id="rId2"/>
              </a:rPr>
              <a:t>https://blog.zilliqa.com/the-zilliqa-design-story-piece-by-piece-part-2-consensus-protocol-e38f6bf566e3</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Federated Byzantine Agreement</a:t>
            </a:r>
          </a:p>
        </p:txBody>
      </p:sp>
      <p:sp>
        <p:nvSpPr>
          <p:cNvPr id="3" name="Content Placeholder 2"/>
          <p:cNvSpPr>
            <a:spLocks noGrp="1"/>
          </p:cNvSpPr>
          <p:nvPr>
            <p:ph idx="1"/>
          </p:nvPr>
        </p:nvSpPr>
        <p:spPr/>
        <p:txBody>
          <a:bodyPr>
            <a:noAutofit/>
          </a:bodyPr>
          <a:lstStyle/>
          <a:p>
            <a:r>
              <a:rPr lang="en-US" sz="2000" dirty="0"/>
              <a:t>FBA consensus was first implemented by Ripple (XRP) in their network, and later refined by Stellar (XLM) as Stellar Consensus Protocol or “SCP” and used in their network </a:t>
            </a:r>
          </a:p>
          <a:p>
            <a:endParaRPr lang="en-US" sz="2000" dirty="0"/>
          </a:p>
          <a:p>
            <a:r>
              <a:rPr lang="en-US" sz="2000" dirty="0"/>
              <a:t>Nodes use their own criteria in determining which nodes to rely upon for consensus</a:t>
            </a:r>
          </a:p>
          <a:p>
            <a:endParaRPr lang="en-US" sz="2000" dirty="0"/>
          </a:p>
          <a:p>
            <a:r>
              <a:rPr lang="en-US" sz="2000" dirty="0"/>
              <a:t>This clearly lends itself to a network in which not all nodes are anonymous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dBFT</a:t>
            </a:r>
            <a:r>
              <a:rPr lang="en-US" dirty="0"/>
              <a:t> and Consensus nodes: NEO</a:t>
            </a:r>
          </a:p>
        </p:txBody>
      </p:sp>
      <p:sp>
        <p:nvSpPr>
          <p:cNvPr id="3" name="Content Placeholder 2"/>
          <p:cNvSpPr>
            <a:spLocks noGrp="1"/>
          </p:cNvSpPr>
          <p:nvPr>
            <p:ph idx="1"/>
          </p:nvPr>
        </p:nvSpPr>
        <p:spPr/>
        <p:txBody>
          <a:bodyPr>
            <a:normAutofit fontScale="92500" lnSpcReduction="20000"/>
          </a:bodyPr>
          <a:lstStyle/>
          <a:p>
            <a:r>
              <a:rPr lang="en-US" sz="2600" dirty="0">
                <a:hlinkClick r:id="rId2"/>
              </a:rPr>
              <a:t>NEO</a:t>
            </a:r>
            <a:r>
              <a:rPr lang="en-US" sz="2600" dirty="0"/>
              <a:t>; delegated Byzantine Fault Tolerance</a:t>
            </a:r>
          </a:p>
          <a:p>
            <a:pPr lvl="1"/>
            <a:r>
              <a:rPr lang="en-US" sz="2600" dirty="0"/>
              <a:t>Created by </a:t>
            </a:r>
            <a:r>
              <a:rPr lang="en-US" sz="2600" dirty="0" err="1"/>
              <a:t>Da</a:t>
            </a:r>
            <a:r>
              <a:rPr lang="en-US" sz="2600" dirty="0"/>
              <a:t> </a:t>
            </a:r>
            <a:r>
              <a:rPr lang="en-US" sz="2600" dirty="0" err="1"/>
              <a:t>Hongfei</a:t>
            </a:r>
            <a:r>
              <a:rPr lang="en-US" sz="2600" dirty="0"/>
              <a:t>, originally called </a:t>
            </a:r>
            <a:r>
              <a:rPr lang="en-US" sz="2600" dirty="0" err="1"/>
              <a:t>AntShares</a:t>
            </a:r>
            <a:r>
              <a:rPr lang="en-US" sz="2600" dirty="0"/>
              <a:t> </a:t>
            </a:r>
          </a:p>
          <a:p>
            <a:pPr lvl="1"/>
            <a:r>
              <a:rPr lang="en-US" sz="2600" dirty="0"/>
              <a:t>First Chinese open source blockchain, sometimes referred to as Chinese Ethereum due to similarities</a:t>
            </a:r>
          </a:p>
          <a:p>
            <a:pPr lvl="1"/>
            <a:r>
              <a:rPr lang="en-US" sz="2600" dirty="0"/>
              <a:t>Combines Smart Contracts and Digital Assets for what it calls Smart Assets</a:t>
            </a:r>
          </a:p>
          <a:p>
            <a:pPr lvl="1"/>
            <a:r>
              <a:rPr lang="en-US" sz="2600" dirty="0"/>
              <a:t>NEO in NEO wallets earn GAS cryptocurrency which can pay for processing on NEO network (some exchanges credit you with your GAS, others don’t)</a:t>
            </a:r>
          </a:p>
          <a:p>
            <a:pPr lvl="1"/>
            <a:r>
              <a:rPr lang="en-US" sz="2600" dirty="0"/>
              <a:t>There are consensus nodes that must meet certain requirements and are then voted in by the other nodes. </a:t>
            </a:r>
          </a:p>
          <a:p>
            <a:pPr lvl="1"/>
            <a:r>
              <a:rPr lang="en-US" sz="2600" dirty="0"/>
              <a:t>Consensus nodes may vote, enforce governance, and may charge transaction fees, which are currently minimal.</a:t>
            </a:r>
          </a:p>
          <a:p>
            <a:pPr lvl="1"/>
            <a:endParaRPr lang="en-US" dirty="0"/>
          </a:p>
          <a:p>
            <a:endParaRPr lang="en-US" dirty="0"/>
          </a:p>
        </p:txBody>
      </p:sp>
      <p:sp>
        <p:nvSpPr>
          <p:cNvPr id="4" name="TextBox 3">
            <a:extLst>
              <a:ext uri="{FF2B5EF4-FFF2-40B4-BE49-F238E27FC236}">
                <a16:creationId xmlns:a16="http://schemas.microsoft.com/office/drawing/2014/main" id="{ED9DE158-75B0-46BB-9706-A7B07F5FCC4C}"/>
              </a:ext>
            </a:extLst>
          </p:cNvPr>
          <p:cNvSpPr txBox="1"/>
          <p:nvPr/>
        </p:nvSpPr>
        <p:spPr>
          <a:xfrm>
            <a:off x="609600" y="6019800"/>
            <a:ext cx="7822013" cy="646331"/>
          </a:xfrm>
          <a:prstGeom prst="rect">
            <a:avLst/>
          </a:prstGeom>
          <a:noFill/>
        </p:spPr>
        <p:txBody>
          <a:bodyPr wrap="none" rtlCol="0">
            <a:spAutoFit/>
          </a:bodyPr>
          <a:lstStyle/>
          <a:p>
            <a:r>
              <a:rPr lang="en-US" dirty="0">
                <a:hlinkClick r:id="rId3"/>
              </a:rPr>
              <a:t>https://neo-ngd.github.io/reference/How-To-Become-NEO-Consensus-Node.html</a:t>
            </a:r>
            <a:endParaRPr lang="en-US" dirty="0"/>
          </a:p>
          <a:p>
            <a:r>
              <a:rPr lang="en-US" dirty="0">
                <a:hlinkClick r:id="rId4"/>
              </a:rPr>
              <a:t>https://docs.neo.org/tutorial/en-us/3-transactions/4-NEO_transaction_fees.html</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Stake</a:t>
            </a:r>
          </a:p>
        </p:txBody>
      </p:sp>
      <p:sp>
        <p:nvSpPr>
          <p:cNvPr id="3" name="Content Placeholder 2"/>
          <p:cNvSpPr>
            <a:spLocks noGrp="1"/>
          </p:cNvSpPr>
          <p:nvPr>
            <p:ph idx="1"/>
          </p:nvPr>
        </p:nvSpPr>
        <p:spPr/>
        <p:txBody>
          <a:bodyPr>
            <a:noAutofit/>
          </a:bodyPr>
          <a:lstStyle/>
          <a:p>
            <a:r>
              <a:rPr lang="en-US" sz="2000" dirty="0"/>
              <a:t>Proof of Stake is a concept that nodes will stake a balance of coins to vouch for the veracity of a new block.  In other words they guarantee correctness and back it with their stake.</a:t>
            </a:r>
          </a:p>
          <a:p>
            <a:endParaRPr lang="en-US" sz="2000" dirty="0"/>
          </a:p>
          <a:p>
            <a:r>
              <a:rPr lang="en-US" sz="2000" dirty="0"/>
              <a:t>This avoids the power consumption of </a:t>
            </a:r>
            <a:r>
              <a:rPr lang="en-US" sz="2000" dirty="0" err="1"/>
              <a:t>PoW</a:t>
            </a:r>
            <a:r>
              <a:rPr lang="en-US" sz="2000" dirty="0"/>
              <a:t>.</a:t>
            </a:r>
          </a:p>
          <a:p>
            <a:endParaRPr lang="en-US" sz="2000" dirty="0"/>
          </a:p>
          <a:p>
            <a:r>
              <a:rPr lang="en-US" sz="2000" dirty="0"/>
              <a:t>Nodes are then rewarded for these stakes, though typically less than a </a:t>
            </a:r>
            <a:r>
              <a:rPr lang="en-US" sz="2000" dirty="0" err="1"/>
              <a:t>PoW</a:t>
            </a:r>
            <a:r>
              <a:rPr lang="en-US" sz="2000" dirty="0"/>
              <a:t> miner as less is required.  </a:t>
            </a:r>
          </a:p>
          <a:p>
            <a:r>
              <a:rPr lang="en-US" sz="2000" dirty="0" err="1"/>
              <a:t>PoS</a:t>
            </a:r>
            <a:r>
              <a:rPr lang="en-US" sz="2000" dirty="0"/>
              <a:t> is sometimes used for pre-mined blockchains and others that also don’t have block rewards.</a:t>
            </a:r>
          </a:p>
          <a:p>
            <a:endParaRPr lang="en-US" sz="2000" dirty="0"/>
          </a:p>
          <a:p>
            <a:r>
              <a:rPr lang="en-US" sz="2000" dirty="0"/>
              <a:t>Stakeholders with larger balances are typically selected more often and therefore more highly rewarded.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Stake</a:t>
            </a:r>
          </a:p>
        </p:txBody>
      </p:sp>
      <p:sp>
        <p:nvSpPr>
          <p:cNvPr id="3" name="Content Placeholder 2"/>
          <p:cNvSpPr>
            <a:spLocks noGrp="1"/>
          </p:cNvSpPr>
          <p:nvPr>
            <p:ph idx="1"/>
          </p:nvPr>
        </p:nvSpPr>
        <p:spPr/>
        <p:txBody>
          <a:bodyPr>
            <a:noAutofit/>
          </a:bodyPr>
          <a:lstStyle/>
          <a:p>
            <a:r>
              <a:rPr lang="en-US" sz="2000" dirty="0" err="1"/>
              <a:t>PoS</a:t>
            </a:r>
            <a:r>
              <a:rPr lang="en-US" sz="2000" dirty="0"/>
              <a:t> is relatively safe as an attacker who wanted to make a fraudulent transaction would need a substantial amount of coins to process those required transactions reliably; </a:t>
            </a:r>
          </a:p>
          <a:p>
            <a:pPr lvl="1"/>
            <a:r>
              <a:rPr lang="en-US" sz="2000" dirty="0"/>
              <a:t>acquiring those coins would likely push the price up and if fraud was detected the price would likely plummet, making such an attack counter-productive.</a:t>
            </a:r>
          </a:p>
          <a:p>
            <a:endParaRPr lang="en-US" sz="2000" dirty="0"/>
          </a:p>
          <a:p>
            <a:r>
              <a:rPr lang="en-US" sz="2000" dirty="0"/>
              <a:t>There is no single way to implement Proof of Stake, but rather any number of ways</a:t>
            </a:r>
          </a:p>
          <a:p>
            <a:endParaRPr lang="en-US" sz="2000" dirty="0"/>
          </a:p>
          <a:p>
            <a:r>
              <a:rPr lang="en-US" sz="2000" dirty="0" err="1"/>
              <a:t>Nxt</a:t>
            </a:r>
            <a:r>
              <a:rPr lang="en-US" sz="2000" dirty="0"/>
              <a:t> was one of the earliest users of </a:t>
            </a:r>
            <a:r>
              <a:rPr lang="en-US" sz="2000" dirty="0" err="1"/>
              <a:t>PoS</a:t>
            </a:r>
            <a:r>
              <a:rPr lang="en-US" sz="2000" dirty="0"/>
              <a:t>, introducing its use in 2013</a:t>
            </a:r>
          </a:p>
          <a:p>
            <a:endParaRPr lang="en-US" sz="2000" dirty="0"/>
          </a:p>
          <a:p>
            <a:r>
              <a:rPr lang="en-US" sz="2000" dirty="0"/>
              <a:t>Ethereum has implemented </a:t>
            </a:r>
            <a:r>
              <a:rPr lang="en-US" sz="2000" dirty="0" err="1"/>
              <a:t>PoS</a:t>
            </a:r>
            <a:r>
              <a:rPr lang="en-US" sz="2000" dirty="0"/>
              <a:t> in its Eth 2.0 chain, which is live with its beacon chain as of late 2020, and is planned to merge with Eth in 2022</a:t>
            </a:r>
          </a:p>
        </p:txBody>
      </p:sp>
      <p:sp>
        <p:nvSpPr>
          <p:cNvPr id="4" name="TextBox 3">
            <a:extLst>
              <a:ext uri="{FF2B5EF4-FFF2-40B4-BE49-F238E27FC236}">
                <a16:creationId xmlns:a16="http://schemas.microsoft.com/office/drawing/2014/main" id="{CAD4CEE9-9AB6-4971-B4C9-C51A07F13488}"/>
              </a:ext>
            </a:extLst>
          </p:cNvPr>
          <p:cNvSpPr txBox="1"/>
          <p:nvPr/>
        </p:nvSpPr>
        <p:spPr>
          <a:xfrm>
            <a:off x="685800" y="6361978"/>
            <a:ext cx="3132396" cy="369332"/>
          </a:xfrm>
          <a:prstGeom prst="rect">
            <a:avLst/>
          </a:prstGeom>
          <a:noFill/>
        </p:spPr>
        <p:txBody>
          <a:bodyPr wrap="none" rtlCol="0">
            <a:spAutoFit/>
          </a:bodyPr>
          <a:lstStyle/>
          <a:p>
            <a:r>
              <a:rPr lang="en-US" dirty="0">
                <a:hlinkClick r:id="rId2"/>
              </a:rPr>
              <a:t>https://ethereum.org/en/eth2/</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Stake Variations</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1800" dirty="0"/>
              <a:t>Leased Proof of Stake (</a:t>
            </a:r>
            <a:r>
              <a:rPr lang="en-US" sz="1800" dirty="0" err="1"/>
              <a:t>LPoS</a:t>
            </a:r>
            <a:r>
              <a:rPr lang="en-US" sz="1800" dirty="0"/>
              <a:t>)</a:t>
            </a:r>
          </a:p>
          <a:p>
            <a:r>
              <a:rPr lang="en-US" sz="1800" dirty="0"/>
              <a:t>In classic </a:t>
            </a:r>
            <a:r>
              <a:rPr lang="en-US" sz="1800" dirty="0" err="1"/>
              <a:t>PoS</a:t>
            </a:r>
            <a:r>
              <a:rPr lang="en-US" sz="1800" dirty="0"/>
              <a:t>, holders with small balances are unlikely to stake a block — just as small miners with low </a:t>
            </a:r>
            <a:r>
              <a:rPr lang="en-US" sz="1800" dirty="0" err="1"/>
              <a:t>hashrate</a:t>
            </a:r>
            <a:r>
              <a:rPr lang="en-US" sz="1800" dirty="0"/>
              <a:t> are unlikely to mine a block in bitcoin. It may be many years before a small holder is lucky enough to generate a block. This means that many holders with low balances don’t run a node, and leave maintaining the network to a limited number of larger players. Since network security is better when there are more participants, it is important to </a:t>
            </a:r>
            <a:r>
              <a:rPr lang="en-US" sz="1800" dirty="0" err="1"/>
              <a:t>incentivise</a:t>
            </a:r>
            <a:r>
              <a:rPr lang="en-US" sz="1800" dirty="0"/>
              <a:t> these smaller holders to take part.</a:t>
            </a:r>
          </a:p>
          <a:p>
            <a:r>
              <a:rPr lang="en-US" sz="1800" dirty="0" err="1"/>
              <a:t>LPoS</a:t>
            </a:r>
            <a:r>
              <a:rPr lang="en-US" sz="1800" dirty="0"/>
              <a:t> achieves this by allowing holders to lease their balances to staking nodes. The leased funds remain in the full control of the holder, and can be moved or spent at any time (at which point the lease ends). Leased coins increase the ‘weight’ of the staking node, increasing its chances of being allowed to add a block of transactions to the blockchain. Any rewards received are shared proportionally with the leasers. This is the approach taken by Waves.</a:t>
            </a:r>
          </a:p>
        </p:txBody>
      </p:sp>
      <p:sp>
        <p:nvSpPr>
          <p:cNvPr id="4" name="TextBox 3"/>
          <p:cNvSpPr txBox="1"/>
          <p:nvPr/>
        </p:nvSpPr>
        <p:spPr>
          <a:xfrm>
            <a:off x="290871" y="632460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F1A422C-6637-4133-90D5-6406E96D177C}"/>
              </a:ext>
            </a:extLst>
          </p:cNvPr>
          <p:cNvSpPr txBox="1"/>
          <p:nvPr/>
        </p:nvSpPr>
        <p:spPr>
          <a:xfrm>
            <a:off x="609600" y="6096000"/>
            <a:ext cx="4580293" cy="369332"/>
          </a:xfrm>
          <a:prstGeom prst="rect">
            <a:avLst/>
          </a:prstGeom>
          <a:noFill/>
        </p:spPr>
        <p:txBody>
          <a:bodyPr wrap="none" rtlCol="0">
            <a:spAutoFit/>
          </a:bodyPr>
          <a:lstStyle/>
          <a:p>
            <a:r>
              <a:rPr lang="en-US" dirty="0">
                <a:hlinkClick r:id="rId2"/>
              </a:rPr>
              <a:t>https://docs.waves.tech/en/blockchain/leasing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Consensus</a:t>
            </a:r>
          </a:p>
        </p:txBody>
      </p:sp>
      <p:sp>
        <p:nvSpPr>
          <p:cNvPr id="3" name="Content Placeholder 2"/>
          <p:cNvSpPr>
            <a:spLocks noGrp="1"/>
          </p:cNvSpPr>
          <p:nvPr>
            <p:ph idx="1"/>
          </p:nvPr>
        </p:nvSpPr>
        <p:spPr/>
        <p:txBody>
          <a:bodyPr>
            <a:normAutofit/>
          </a:bodyPr>
          <a:lstStyle/>
          <a:p>
            <a:r>
              <a:rPr lang="en-US" sz="2000" dirty="0"/>
              <a:t>Bitcoin uses Proof of Work and the convention that the longest valid blockchain represents the actual state.</a:t>
            </a:r>
          </a:p>
          <a:p>
            <a:r>
              <a:rPr lang="en-US" sz="2000" dirty="0"/>
              <a:t>Bitcoin pioneered the use of </a:t>
            </a:r>
            <a:r>
              <a:rPr lang="en-US" sz="2000" dirty="0" err="1"/>
              <a:t>PoW</a:t>
            </a:r>
            <a:r>
              <a:rPr lang="en-US" sz="2000" dirty="0"/>
              <a:t> for blockchains.</a:t>
            </a:r>
          </a:p>
          <a:p>
            <a:pPr>
              <a:buNone/>
            </a:pPr>
            <a:endParaRPr lang="en-US" sz="2000" dirty="0"/>
          </a:p>
          <a:p>
            <a:r>
              <a:rPr lang="en-US" sz="2000" dirty="0"/>
              <a:t>As we’ve seen, </a:t>
            </a:r>
            <a:r>
              <a:rPr lang="en-US" sz="2000" dirty="0" err="1"/>
              <a:t>PoW</a:t>
            </a:r>
            <a:r>
              <a:rPr lang="en-US" sz="2000" dirty="0"/>
              <a:t> typically involves substantial energy consumption and frequently an arms race among miners, lending itself somewhat to mining centralization.</a:t>
            </a:r>
          </a:p>
          <a:p>
            <a:endParaRPr lang="en-US" sz="2000" dirty="0"/>
          </a:p>
          <a:p>
            <a:r>
              <a:rPr lang="en-US" sz="2000" dirty="0"/>
              <a:t>Nevertheless, many blockchains use variations of Bitcoin’s </a:t>
            </a:r>
            <a:r>
              <a:rPr lang="en-US" sz="2000" dirty="0" err="1"/>
              <a:t>PoW</a:t>
            </a:r>
            <a:r>
              <a:rPr lang="en-US" sz="2000" dirty="0"/>
              <a:t>, and many use alternate consensus systems.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Stake Variations</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dirty="0">
                <a:hlinkClick r:id="rId2"/>
              </a:rPr>
              <a:t>Proof of Importance </a:t>
            </a:r>
            <a:r>
              <a:rPr lang="en-US" sz="2000" dirty="0"/>
              <a:t>(</a:t>
            </a:r>
            <a:r>
              <a:rPr lang="en-US" sz="2000" dirty="0" err="1"/>
              <a:t>PoI</a:t>
            </a:r>
            <a:r>
              <a:rPr lang="en-US" sz="2000" dirty="0"/>
              <a:t>)</a:t>
            </a:r>
          </a:p>
          <a:p>
            <a:r>
              <a:rPr lang="en-US" sz="2000" dirty="0"/>
              <a:t>Another variation on these consensus mechanisms is </a:t>
            </a:r>
            <a:r>
              <a:rPr lang="en-US" sz="2000" dirty="0" err="1"/>
              <a:t>PoI</a:t>
            </a:r>
            <a:r>
              <a:rPr lang="en-US" sz="2000" dirty="0"/>
              <a:t>. </a:t>
            </a:r>
          </a:p>
          <a:p>
            <a:r>
              <a:rPr lang="en-US" sz="2000" dirty="0"/>
              <a:t>The first cryptocurrency platform to implement this was NEM. </a:t>
            </a:r>
          </a:p>
          <a:p>
            <a:r>
              <a:rPr lang="en-US" sz="2000" dirty="0"/>
              <a:t>With </a:t>
            </a:r>
            <a:r>
              <a:rPr lang="en-US" sz="2000" dirty="0" err="1"/>
              <a:t>PoI</a:t>
            </a:r>
            <a:r>
              <a:rPr lang="en-US" sz="2000" dirty="0"/>
              <a:t>, it is not simply coin balance that matters. </a:t>
            </a:r>
          </a:p>
          <a:p>
            <a:r>
              <a:rPr lang="en-US" sz="2000" dirty="0"/>
              <a:t>NEM’s consensus system is based on the idea that productive network activity, not just the amount of coins, should be rewarded. </a:t>
            </a:r>
          </a:p>
          <a:p>
            <a:r>
              <a:rPr lang="en-US" sz="2000" dirty="0"/>
              <a:t>The odds of staking a block are a function of a number of factors, including balance, reputation (determined by a separate purpose-designed system), and the number of transactions made to and from that address. </a:t>
            </a:r>
          </a:p>
          <a:p>
            <a:r>
              <a:rPr lang="en-US" sz="2000" dirty="0"/>
              <a:t>This provides a more holistic picture of a ‘useful’ network member.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Delegated Proof of Stake</a:t>
            </a:r>
          </a:p>
        </p:txBody>
      </p:sp>
      <p:sp>
        <p:nvSpPr>
          <p:cNvPr id="3" name="Content Placeholder 2"/>
          <p:cNvSpPr>
            <a:spLocks noGrp="1"/>
          </p:cNvSpPr>
          <p:nvPr>
            <p:ph idx="1"/>
          </p:nvPr>
        </p:nvSpPr>
        <p:spPr/>
        <p:txBody>
          <a:bodyPr>
            <a:normAutofit fontScale="77500" lnSpcReduction="20000"/>
          </a:bodyPr>
          <a:lstStyle/>
          <a:p>
            <a:r>
              <a:rPr lang="en-US" sz="2900" dirty="0" err="1"/>
              <a:t>DPoS</a:t>
            </a:r>
            <a:r>
              <a:rPr lang="en-US" sz="2900" dirty="0"/>
              <a:t> was first described by Dan Larimer in the early days of Bitcoin as a potential consensus mechanism for Bitcoin</a:t>
            </a:r>
          </a:p>
          <a:p>
            <a:endParaRPr lang="en-US" sz="2900" dirty="0"/>
          </a:p>
          <a:p>
            <a:r>
              <a:rPr lang="en-US" sz="2900" dirty="0"/>
              <a:t>It is used by </a:t>
            </a:r>
            <a:r>
              <a:rPr lang="en-US" sz="2900" dirty="0" err="1"/>
              <a:t>Bitshares</a:t>
            </a:r>
            <a:r>
              <a:rPr lang="en-US" sz="2900" dirty="0"/>
              <a:t> (BTS) which was started by Larimer in 2013 and went live in its current form in 2015.</a:t>
            </a:r>
          </a:p>
          <a:p>
            <a:r>
              <a:rPr lang="en-US" sz="2900" dirty="0"/>
              <a:t>Larimer was later involved with the inception of </a:t>
            </a:r>
            <a:r>
              <a:rPr lang="en-US" sz="2900" dirty="0">
                <a:hlinkClick r:id="rId2"/>
              </a:rPr>
              <a:t>Steemit</a:t>
            </a:r>
            <a:r>
              <a:rPr lang="en-US" sz="2900" dirty="0"/>
              <a:t> and EOS.</a:t>
            </a:r>
          </a:p>
          <a:p>
            <a:endParaRPr lang="en-US" sz="2900" dirty="0"/>
          </a:p>
          <a:p>
            <a:r>
              <a:rPr lang="en-US" sz="2900" dirty="0"/>
              <a:t>With </a:t>
            </a:r>
            <a:r>
              <a:rPr lang="en-US" sz="2900" dirty="0" err="1"/>
              <a:t>DPoS</a:t>
            </a:r>
            <a:r>
              <a:rPr lang="en-US" sz="2900" dirty="0"/>
              <a:t>, coin holders use their balances to elect a list of nodes that will have the opportunity to stake blocks of new transactions and add them to the blockchain. </a:t>
            </a:r>
          </a:p>
          <a:p>
            <a:endParaRPr lang="en-US" sz="2900" dirty="0"/>
          </a:p>
          <a:p>
            <a:r>
              <a:rPr lang="en-US" sz="2900" dirty="0"/>
              <a:t>This is meant to engage all coin holders</a:t>
            </a:r>
          </a:p>
          <a:p>
            <a:r>
              <a:rPr lang="en-US" sz="2900" dirty="0"/>
              <a:t>Holders can also vote on changes to network parameters, giving them greater influence and ownership over the network.</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Hybrids</a:t>
            </a:r>
          </a:p>
        </p:txBody>
      </p:sp>
      <p:sp>
        <p:nvSpPr>
          <p:cNvPr id="3" name="Content Placeholder 2"/>
          <p:cNvSpPr>
            <a:spLocks noGrp="1"/>
          </p:cNvSpPr>
          <p:nvPr>
            <p:ph idx="1"/>
          </p:nvPr>
        </p:nvSpPr>
        <p:spPr>
          <a:xfrm>
            <a:off x="457200" y="1600201"/>
            <a:ext cx="8229600" cy="3352800"/>
          </a:xfrm>
        </p:spPr>
        <p:txBody>
          <a:bodyPr>
            <a:normAutofit fontScale="77500" lnSpcReduction="20000"/>
          </a:bodyPr>
          <a:lstStyle/>
          <a:p>
            <a:r>
              <a:rPr lang="en-US" sz="2600" dirty="0">
                <a:hlinkClick r:id="rId2"/>
              </a:rPr>
              <a:t>Dash</a:t>
            </a:r>
            <a:r>
              <a:rPr lang="en-US" sz="2600" dirty="0"/>
              <a:t>: </a:t>
            </a:r>
            <a:r>
              <a:rPr lang="en-US" sz="2600" dirty="0" err="1"/>
              <a:t>PoW</a:t>
            </a:r>
            <a:r>
              <a:rPr lang="en-US" sz="2600" dirty="0"/>
              <a:t>/</a:t>
            </a:r>
            <a:r>
              <a:rPr lang="en-US" sz="2600" dirty="0" err="1"/>
              <a:t>PoS</a:t>
            </a:r>
            <a:r>
              <a:rPr lang="en-US" sz="2600" dirty="0"/>
              <a:t> hybrid</a:t>
            </a:r>
          </a:p>
          <a:p>
            <a:pPr lvl="1"/>
            <a:r>
              <a:rPr lang="en-US" sz="2600" dirty="0"/>
              <a:t>Originally called </a:t>
            </a:r>
            <a:r>
              <a:rPr lang="en-US" sz="2600" dirty="0" err="1"/>
              <a:t>DarkCoin</a:t>
            </a:r>
            <a:r>
              <a:rPr lang="en-US" sz="2600" dirty="0"/>
              <a:t>, uses Bitcoin core with additional privacy features such as built-in “mixing” capabilities</a:t>
            </a:r>
          </a:p>
          <a:p>
            <a:pPr lvl="1"/>
            <a:r>
              <a:rPr lang="en-US" sz="2600" dirty="0"/>
              <a:t>Uses X11 for </a:t>
            </a:r>
            <a:r>
              <a:rPr lang="en-US" sz="2600" dirty="0" err="1"/>
              <a:t>PoW</a:t>
            </a:r>
            <a:r>
              <a:rPr lang="en-US" sz="2600" dirty="0"/>
              <a:t> mining</a:t>
            </a:r>
          </a:p>
          <a:p>
            <a:pPr lvl="1"/>
            <a:r>
              <a:rPr lang="en-US" sz="2600" dirty="0"/>
              <a:t>Uses </a:t>
            </a:r>
            <a:r>
              <a:rPr lang="en-US" sz="2600" dirty="0" err="1"/>
              <a:t>Masternodes</a:t>
            </a:r>
            <a:r>
              <a:rPr lang="en-US" sz="2600" dirty="0"/>
              <a:t> for additional privacy features and governance</a:t>
            </a:r>
          </a:p>
          <a:p>
            <a:pPr lvl="1"/>
            <a:r>
              <a:rPr lang="en-US" sz="2600" dirty="0" err="1"/>
              <a:t>Masternodes</a:t>
            </a:r>
            <a:r>
              <a:rPr lang="en-US" sz="2600" dirty="0"/>
              <a:t> are a variation of </a:t>
            </a:r>
            <a:r>
              <a:rPr lang="en-US" sz="2600" dirty="0" err="1"/>
              <a:t>PoS</a:t>
            </a:r>
            <a:r>
              <a:rPr lang="en-US" sz="2600" dirty="0"/>
              <a:t>; 1000 DASH are required, but it’s not “staked” in the sense that it’s not at risk.</a:t>
            </a:r>
          </a:p>
          <a:p>
            <a:pPr lvl="1"/>
            <a:endParaRPr lang="en-US" sz="2600" dirty="0"/>
          </a:p>
          <a:p>
            <a:r>
              <a:rPr lang="en-US" sz="2600" dirty="0">
                <a:hlinkClick r:id="rId3"/>
              </a:rPr>
              <a:t>PIVX</a:t>
            </a:r>
            <a:endParaRPr lang="en-US" sz="2600" dirty="0"/>
          </a:p>
          <a:p>
            <a:pPr lvl="1"/>
            <a:r>
              <a:rPr lang="en-US" sz="2600" dirty="0"/>
              <a:t>Forked from DASH, also hybrid</a:t>
            </a:r>
          </a:p>
          <a:p>
            <a:pPr lvl="1"/>
            <a:endParaRPr lang="en-US" sz="2600"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Permissioned</a:t>
            </a:r>
            <a:r>
              <a:rPr lang="en-US" dirty="0"/>
              <a:t> Blockchains Consensus</a:t>
            </a:r>
          </a:p>
        </p:txBody>
      </p:sp>
      <p:sp>
        <p:nvSpPr>
          <p:cNvPr id="3" name="Content Placeholder 2"/>
          <p:cNvSpPr>
            <a:spLocks noGrp="1"/>
          </p:cNvSpPr>
          <p:nvPr>
            <p:ph idx="1"/>
          </p:nvPr>
        </p:nvSpPr>
        <p:spPr/>
        <p:txBody>
          <a:bodyPr>
            <a:normAutofit/>
          </a:bodyPr>
          <a:lstStyle/>
          <a:p>
            <a:r>
              <a:rPr lang="en-US" sz="2000" dirty="0" err="1"/>
              <a:t>Permissioned</a:t>
            </a:r>
            <a:r>
              <a:rPr lang="en-US" sz="2000" dirty="0"/>
              <a:t> blockchains typically do not need the same types of consensus algorithms as </a:t>
            </a:r>
            <a:r>
              <a:rPr lang="en-US" sz="2000" dirty="0" err="1"/>
              <a:t>permissionless</a:t>
            </a:r>
            <a:r>
              <a:rPr lang="en-US" sz="2000" dirty="0"/>
              <a:t>, anonymous, open blockchain </a:t>
            </a:r>
            <a:r>
              <a:rPr lang="en-US" sz="2000" dirty="0" err="1"/>
              <a:t>neworks</a:t>
            </a:r>
            <a:r>
              <a:rPr lang="en-US" sz="2000" dirty="0"/>
              <a:t>.</a:t>
            </a:r>
          </a:p>
          <a:p>
            <a:endParaRPr lang="en-US" sz="2000" dirty="0"/>
          </a:p>
          <a:p>
            <a:r>
              <a:rPr lang="en-US" sz="2000" dirty="0"/>
              <a:t>If nodes are known and/or if there are administrators, consensus can more easily be defined.</a:t>
            </a:r>
          </a:p>
          <a:p>
            <a:endParaRPr lang="en-US" sz="2000" dirty="0"/>
          </a:p>
          <a:p>
            <a:r>
              <a:rPr lang="en-US" sz="2000" dirty="0"/>
              <a:t>Nevertheless there can still be substantial variations</a:t>
            </a:r>
          </a:p>
          <a:p>
            <a:endParaRPr lang="en-US" sz="2000" dirty="0"/>
          </a:p>
          <a:p>
            <a:r>
              <a:rPr lang="en-US" sz="2000" dirty="0"/>
              <a:t>As an example, </a:t>
            </a:r>
            <a:r>
              <a:rPr lang="en-US" sz="2000" dirty="0" err="1"/>
              <a:t>Hyperledger</a:t>
            </a:r>
            <a:r>
              <a:rPr lang="en-US" sz="2000" dirty="0"/>
              <a:t> has sever varieties of consensus algorithms, as depicted on the following diagram.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yperledgerConsensus.JPG"/>
          <p:cNvPicPr>
            <a:picLocks noGrp="1" noChangeAspect="1"/>
          </p:cNvPicPr>
          <p:nvPr>
            <p:ph idx="1"/>
          </p:nvPr>
        </p:nvPicPr>
        <p:blipFill>
          <a:blip r:embed="rId2" cstate="print"/>
          <a:stretch>
            <a:fillRect/>
          </a:stretch>
        </p:blipFill>
        <p:spPr>
          <a:xfrm>
            <a:off x="533400" y="304800"/>
            <a:ext cx="8001000" cy="6019800"/>
          </a:xfrm>
        </p:spPr>
      </p:pic>
      <p:sp>
        <p:nvSpPr>
          <p:cNvPr id="5" name="TextBox 4"/>
          <p:cNvSpPr txBox="1"/>
          <p:nvPr/>
        </p:nvSpPr>
        <p:spPr>
          <a:xfrm>
            <a:off x="533400" y="6400800"/>
            <a:ext cx="8168198" cy="307777"/>
          </a:xfrm>
          <a:prstGeom prst="rect">
            <a:avLst/>
          </a:prstGeom>
          <a:noFill/>
        </p:spPr>
        <p:txBody>
          <a:bodyPr wrap="none" rtlCol="0">
            <a:spAutoFit/>
          </a:bodyPr>
          <a:lstStyle/>
          <a:p>
            <a:r>
              <a:rPr lang="en-US" sz="1400" dirty="0"/>
              <a:t>https://www.hyperledger.org/wp-content/uploads/2017/08/Hyperledger_Arch_WG_Paper_1_Consensus.pdf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Blockchain Consensus</a:t>
            </a:r>
          </a:p>
        </p:txBody>
      </p:sp>
      <p:sp>
        <p:nvSpPr>
          <p:cNvPr id="3" name="Content Placeholder 2"/>
          <p:cNvSpPr>
            <a:spLocks noGrp="1"/>
          </p:cNvSpPr>
          <p:nvPr>
            <p:ph idx="1"/>
          </p:nvPr>
        </p:nvSpPr>
        <p:spPr/>
        <p:txBody>
          <a:bodyPr>
            <a:normAutofit/>
          </a:bodyPr>
          <a:lstStyle/>
          <a:p>
            <a:r>
              <a:rPr lang="en-US" sz="2000" dirty="0"/>
              <a:t>With </a:t>
            </a:r>
            <a:r>
              <a:rPr lang="en-US" sz="2000" dirty="0" err="1"/>
              <a:t>permissioned</a:t>
            </a:r>
            <a:r>
              <a:rPr lang="en-US" sz="2000" dirty="0"/>
              <a:t> blockchains, other schemes such as Proof of Authority may be used, or polling a set of predetermined nodes may also be used.</a:t>
            </a:r>
          </a:p>
          <a:p>
            <a:endParaRPr lang="en-US" sz="2000" dirty="0"/>
          </a:p>
          <a:p>
            <a:r>
              <a:rPr lang="en-US" sz="2000" dirty="0"/>
              <a:t>Since there is some degree of trust (though not necessarily full-trust) in </a:t>
            </a:r>
            <a:r>
              <a:rPr lang="en-US" sz="2000" dirty="0" err="1"/>
              <a:t>permissioned</a:t>
            </a:r>
            <a:r>
              <a:rPr lang="en-US" sz="2000" dirty="0"/>
              <a:t> blockchains, the consensus problem can more easily be addressed.</a:t>
            </a:r>
          </a:p>
          <a:p>
            <a:endParaRPr lang="en-US" sz="2000" dirty="0"/>
          </a:p>
          <a:p>
            <a:r>
              <a:rPr lang="en-US" sz="2000" dirty="0"/>
              <a:t>With </a:t>
            </a:r>
            <a:r>
              <a:rPr lang="en-US" sz="2000" dirty="0" err="1"/>
              <a:t>permissionless</a:t>
            </a:r>
            <a:r>
              <a:rPr lang="en-US" sz="2000" dirty="0"/>
              <a:t>, anonymous, immutable blockchains such as Bitcoin and most cryptocurrencies, secure consensus is a difficult issue.</a:t>
            </a:r>
          </a:p>
          <a:p>
            <a:r>
              <a:rPr lang="en-US" sz="2000" dirty="0"/>
              <a:t>Consensus remains an active area of development and interest, and one in which many cryptocurrencies seek to distinguish themselves.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Bitcoin-like Mining</a:t>
            </a:r>
          </a:p>
        </p:txBody>
      </p:sp>
      <p:sp>
        <p:nvSpPr>
          <p:cNvPr id="3" name="Content Placeholder 2"/>
          <p:cNvSpPr>
            <a:spLocks noGrp="1"/>
          </p:cNvSpPr>
          <p:nvPr>
            <p:ph idx="1"/>
          </p:nvPr>
        </p:nvSpPr>
        <p:spPr/>
        <p:txBody>
          <a:bodyPr>
            <a:normAutofit/>
          </a:bodyPr>
          <a:lstStyle/>
          <a:p>
            <a:r>
              <a:rPr lang="en-US" sz="2000" dirty="0"/>
              <a:t>There are also several other coins mined exactly like Bitcoin with SHA256 </a:t>
            </a:r>
          </a:p>
          <a:p>
            <a:pPr lvl="1"/>
            <a:r>
              <a:rPr lang="en-US" sz="2000" dirty="0"/>
              <a:t>Bitcoin Cash (BCH) </a:t>
            </a:r>
          </a:p>
          <a:p>
            <a:pPr lvl="1"/>
            <a:r>
              <a:rPr lang="en-US" sz="2000" dirty="0"/>
              <a:t>NMC </a:t>
            </a:r>
            <a:r>
              <a:rPr lang="en-US" sz="2000" dirty="0" err="1"/>
              <a:t>Namecoin</a:t>
            </a:r>
            <a:r>
              <a:rPr lang="en-US" sz="2000" dirty="0"/>
              <a:t>; .bit top level domain</a:t>
            </a:r>
          </a:p>
          <a:p>
            <a:pPr lvl="1"/>
            <a:r>
              <a:rPr lang="en-US" sz="2000" dirty="0" err="1"/>
              <a:t>Peercoin</a:t>
            </a:r>
            <a:r>
              <a:rPr lang="en-US" sz="2000" dirty="0"/>
              <a:t> (from 2012; first combined </a:t>
            </a:r>
            <a:r>
              <a:rPr lang="en-US" sz="2000" dirty="0" err="1"/>
              <a:t>PoW</a:t>
            </a:r>
            <a:r>
              <a:rPr lang="en-US" sz="2000" dirty="0"/>
              <a:t>/</a:t>
            </a:r>
            <a:r>
              <a:rPr lang="en-US" sz="2000" dirty="0" err="1"/>
              <a:t>PoS</a:t>
            </a:r>
            <a:r>
              <a:rPr lang="en-US" sz="2000" dirty="0"/>
              <a:t> “minting”)</a:t>
            </a:r>
          </a:p>
          <a:p>
            <a:pPr lvl="1"/>
            <a:r>
              <a:rPr lang="en-US" sz="2000" dirty="0"/>
              <a:t>A number of thinly traded, relatively obscure coins</a:t>
            </a:r>
          </a:p>
          <a:p>
            <a:endParaRPr lang="en-US" sz="20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Mining</a:t>
            </a:r>
          </a:p>
        </p:txBody>
      </p:sp>
      <p:sp>
        <p:nvSpPr>
          <p:cNvPr id="3" name="Content Placeholder 2"/>
          <p:cNvSpPr>
            <a:spLocks noGrp="1"/>
          </p:cNvSpPr>
          <p:nvPr>
            <p:ph idx="1"/>
          </p:nvPr>
        </p:nvSpPr>
        <p:spPr/>
        <p:txBody>
          <a:bodyPr>
            <a:normAutofit/>
          </a:bodyPr>
          <a:lstStyle/>
          <a:p>
            <a:r>
              <a:rPr lang="en-US" sz="2000" dirty="0"/>
              <a:t>There are other coins with unusual mining schemes that seek to have the Work in </a:t>
            </a:r>
            <a:r>
              <a:rPr lang="en-US" sz="2000" dirty="0" err="1"/>
              <a:t>PoW</a:t>
            </a:r>
            <a:r>
              <a:rPr lang="en-US" sz="2000" dirty="0"/>
              <a:t> be useful work:</a:t>
            </a:r>
          </a:p>
          <a:p>
            <a:pPr lvl="1"/>
            <a:r>
              <a:rPr lang="en-US" sz="2000" dirty="0" err="1"/>
              <a:t>Primecoin</a:t>
            </a:r>
            <a:r>
              <a:rPr lang="en-US" sz="2000" dirty="0"/>
              <a:t> (from 2013; finding chain of primes, useful in Math)</a:t>
            </a:r>
          </a:p>
          <a:p>
            <a:pPr lvl="1"/>
            <a:r>
              <a:rPr lang="en-US" sz="2000" dirty="0" err="1"/>
              <a:t>Gridcoin</a:t>
            </a:r>
            <a:r>
              <a:rPr lang="en-US" sz="2000" dirty="0"/>
              <a:t> (Proof of Research on BOINC projects </a:t>
            </a:r>
            <a:r>
              <a:rPr lang="en-US" sz="2000" dirty="0">
                <a:hlinkClick r:id="rId2"/>
              </a:rPr>
              <a:t>https://boinc.berkeley.edu/</a:t>
            </a:r>
            <a:r>
              <a:rPr lang="en-US" sz="2000" dirty="0"/>
              <a:t>); like many coins, it had some popularity for a while but is extremely thinly traded now</a:t>
            </a:r>
          </a:p>
          <a:p>
            <a:pPr lvl="1"/>
            <a:r>
              <a:rPr lang="en-US" sz="2000" dirty="0" err="1"/>
              <a:t>SolarCoin</a:t>
            </a:r>
            <a:r>
              <a:rPr lang="en-US" sz="2000" dirty="0"/>
              <a:t> (coin reward for producing solar energy); like above, had some popularity but little activity lately</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a:t>
            </a:r>
            <a:r>
              <a:rPr lang="en-US" dirty="0" err="1"/>
              <a:t>Ethash</a:t>
            </a:r>
            <a:endParaRPr lang="en-US" dirty="0"/>
          </a:p>
        </p:txBody>
      </p:sp>
      <p:sp>
        <p:nvSpPr>
          <p:cNvPr id="3" name="Content Placeholder 2"/>
          <p:cNvSpPr>
            <a:spLocks noGrp="1"/>
          </p:cNvSpPr>
          <p:nvPr>
            <p:ph idx="1"/>
          </p:nvPr>
        </p:nvSpPr>
        <p:spPr/>
        <p:txBody>
          <a:bodyPr>
            <a:normAutofit fontScale="62500" lnSpcReduction="20000"/>
          </a:bodyPr>
          <a:lstStyle/>
          <a:p>
            <a:r>
              <a:rPr lang="en-US" sz="3400" dirty="0"/>
              <a:t>Ethereum is the second largest crypto blockchain after Bitcoin by several measures, including capitalization</a:t>
            </a:r>
          </a:p>
          <a:p>
            <a:r>
              <a:rPr lang="en-US" sz="3400" dirty="0" err="1"/>
              <a:t>Ethash</a:t>
            </a:r>
            <a:r>
              <a:rPr lang="en-US" sz="3400" dirty="0"/>
              <a:t> is the </a:t>
            </a:r>
            <a:r>
              <a:rPr lang="en-US" sz="3400" dirty="0" err="1"/>
              <a:t>PoW</a:t>
            </a:r>
            <a:r>
              <a:rPr lang="en-US" sz="3400" dirty="0"/>
              <a:t> algorithm for Ethereum 1.0. </a:t>
            </a:r>
          </a:p>
          <a:p>
            <a:r>
              <a:rPr lang="en-US" sz="3400" dirty="0"/>
              <a:t>It is a substantially modified version of Dagger-Hashimoto, derived from two separate algorithms, in which many of the original features of both algorithms have been drastically changed </a:t>
            </a:r>
          </a:p>
          <a:p>
            <a:endParaRPr lang="en-US" sz="3400" dirty="0"/>
          </a:p>
          <a:p>
            <a:r>
              <a:rPr lang="en-US" sz="3400" dirty="0"/>
              <a:t>The  seed  for each block can be computed by scanning through the block headers up until that point.</a:t>
            </a:r>
          </a:p>
          <a:p>
            <a:r>
              <a:rPr lang="en-US" sz="3400" dirty="0"/>
              <a:t>A 16 MB pseudorandom cache can be calculated from the seed. </a:t>
            </a:r>
          </a:p>
          <a:p>
            <a:r>
              <a:rPr lang="en-US" sz="3400" dirty="0"/>
              <a:t>A 1 GB dataset is generated from the cache, with the property that each item in the dataset depends on only a small number of items from the cache. </a:t>
            </a:r>
          </a:p>
          <a:p>
            <a:r>
              <a:rPr lang="en-US" sz="3400" dirty="0"/>
              <a:t>This dataset is called a DAG (Directed Acyclic Graph), and is regenerated every 30,000 blocks (or every ~5 days)</a:t>
            </a:r>
          </a:p>
          <a:p>
            <a:endParaRPr lang="en-US" sz="3400" dirty="0"/>
          </a:p>
          <a:p>
            <a:endParaRPr lang="en-US" dirty="0"/>
          </a:p>
          <a:p>
            <a:endParaRPr lang="en-US" dirty="0"/>
          </a:p>
        </p:txBody>
      </p:sp>
      <p:sp>
        <p:nvSpPr>
          <p:cNvPr id="4" name="TextBox 3"/>
          <p:cNvSpPr txBox="1"/>
          <p:nvPr/>
        </p:nvSpPr>
        <p:spPr>
          <a:xfrm>
            <a:off x="533400" y="6324600"/>
            <a:ext cx="4331635" cy="369332"/>
          </a:xfrm>
          <a:prstGeom prst="rect">
            <a:avLst/>
          </a:prstGeom>
          <a:noFill/>
        </p:spPr>
        <p:txBody>
          <a:bodyPr wrap="none" rtlCol="0">
            <a:spAutoFit/>
          </a:bodyPr>
          <a:lstStyle/>
          <a:p>
            <a:r>
              <a:rPr lang="en-US" dirty="0">
                <a:hlinkClick r:id="rId2"/>
              </a:rPr>
              <a:t>https://eth.wiki/en/concepts/ethash/ethash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Ethash</a:t>
            </a:r>
            <a:endParaRPr lang="en-US" dirty="0"/>
          </a:p>
        </p:txBody>
      </p:sp>
      <p:sp>
        <p:nvSpPr>
          <p:cNvPr id="3" name="Content Placeholder 2"/>
          <p:cNvSpPr>
            <a:spLocks noGrp="1"/>
          </p:cNvSpPr>
          <p:nvPr>
            <p:ph idx="1"/>
          </p:nvPr>
        </p:nvSpPr>
        <p:spPr/>
        <p:txBody>
          <a:bodyPr>
            <a:normAutofit fontScale="62500" lnSpcReduction="20000"/>
          </a:bodyPr>
          <a:lstStyle/>
          <a:p>
            <a:r>
              <a:rPr lang="en-US" sz="3400" dirty="0" err="1"/>
              <a:t>Ethhash</a:t>
            </a:r>
            <a:r>
              <a:rPr lang="en-US" sz="3400" dirty="0"/>
              <a:t> mining involves reading pieces of the dataset and hashing them together, so the vast majority of a miner's effort will be reading the dataset. </a:t>
            </a:r>
          </a:p>
          <a:p>
            <a:endParaRPr lang="en-US" sz="3400" dirty="0"/>
          </a:p>
          <a:p>
            <a:r>
              <a:rPr lang="en-US" sz="3400" dirty="0"/>
              <a:t>The design was meant to be ASIC-resistant or at least ASIC-hard, as we’ll discuss in more detail next</a:t>
            </a:r>
          </a:p>
          <a:p>
            <a:r>
              <a:rPr lang="en-US" sz="3400" dirty="0"/>
              <a:t>But in Spring 2018, </a:t>
            </a:r>
            <a:r>
              <a:rPr lang="en-US" sz="3400" dirty="0" err="1"/>
              <a:t>Bitmain</a:t>
            </a:r>
            <a:r>
              <a:rPr lang="en-US" sz="3400" dirty="0"/>
              <a:t> announced an </a:t>
            </a:r>
            <a:r>
              <a:rPr lang="en-US" sz="3400" dirty="0" err="1"/>
              <a:t>Antminer</a:t>
            </a:r>
            <a:r>
              <a:rPr lang="en-US" sz="3400" dirty="0"/>
              <a:t> ASIC machine specifically for Ethereum mining</a:t>
            </a:r>
          </a:p>
          <a:p>
            <a:endParaRPr lang="en-US" sz="3400" dirty="0"/>
          </a:p>
          <a:p>
            <a:r>
              <a:rPr lang="en-US" sz="3400" dirty="0"/>
              <a:t>While mining is memory-intensive, verification can be done with low memory by using the cache to regenerate the specific pieces of the dataset that you need, so light clients can verify.</a:t>
            </a:r>
          </a:p>
          <a:p>
            <a:r>
              <a:rPr lang="en-US" sz="3400" dirty="0"/>
              <a:t>In Ethereum, light clients can store only the cache, while full clients and miners store the dataset. </a:t>
            </a:r>
          </a:p>
          <a:p>
            <a:endParaRPr lang="en-US" sz="3400" dirty="0"/>
          </a:p>
          <a:p>
            <a:endParaRPr lang="en-US" sz="3400"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Dagger Hashimoto</a:t>
            </a:r>
          </a:p>
        </p:txBody>
      </p:sp>
      <p:sp>
        <p:nvSpPr>
          <p:cNvPr id="3" name="Content Placeholder 2"/>
          <p:cNvSpPr>
            <a:spLocks noGrp="1"/>
          </p:cNvSpPr>
          <p:nvPr>
            <p:ph idx="1"/>
          </p:nvPr>
        </p:nvSpPr>
        <p:spPr/>
        <p:txBody>
          <a:bodyPr>
            <a:normAutofit/>
          </a:bodyPr>
          <a:lstStyle/>
          <a:p>
            <a:r>
              <a:rPr lang="en-US" sz="2000" dirty="0"/>
              <a:t>Dagger Hashimoto itself was designed to satisfy exactly those two goals:</a:t>
            </a:r>
          </a:p>
          <a:p>
            <a:pPr lvl="1"/>
            <a:r>
              <a:rPr lang="en-US" sz="2000" b="1" dirty="0"/>
              <a:t>ASIC-resistance</a:t>
            </a:r>
            <a:r>
              <a:rPr lang="en-US" sz="2000" dirty="0"/>
              <a:t>: the benefit from creating specialized hardware for the algorithm should be as small as possible, ideally to the point that even in an economy where ASICs have been developed the speedup is sufficiently small that it is still marginally profitable for users on ordinary computers to mine with spare CPU power.</a:t>
            </a:r>
          </a:p>
          <a:p>
            <a:pPr lvl="1"/>
            <a:r>
              <a:rPr lang="en-US" sz="2000" b="1" dirty="0"/>
              <a:t>Light client verifiability</a:t>
            </a:r>
            <a:r>
              <a:rPr lang="en-US" sz="2000" dirty="0"/>
              <a:t>: a block should be relatively efficiently verifiable by a light client.</a:t>
            </a:r>
          </a:p>
          <a:p>
            <a:pPr marL="457200" lvl="1" indent="0">
              <a:buNone/>
            </a:pPr>
            <a:endParaRPr lang="en-US" dirty="0"/>
          </a:p>
          <a:p>
            <a:endParaRPr lang="en-US" dirty="0"/>
          </a:p>
          <a:p>
            <a:endParaRPr lang="en-US" dirty="0"/>
          </a:p>
        </p:txBody>
      </p:sp>
      <p:sp>
        <p:nvSpPr>
          <p:cNvPr id="4" name="TextBox 3"/>
          <p:cNvSpPr txBox="1"/>
          <p:nvPr/>
        </p:nvSpPr>
        <p:spPr>
          <a:xfrm>
            <a:off x="533400" y="6324600"/>
            <a:ext cx="5759462" cy="369332"/>
          </a:xfrm>
          <a:prstGeom prst="rect">
            <a:avLst/>
          </a:prstGeom>
          <a:noFill/>
        </p:spPr>
        <p:txBody>
          <a:bodyPr wrap="none" rtlCol="0">
            <a:spAutoFit/>
          </a:bodyPr>
          <a:lstStyle/>
          <a:p>
            <a:r>
              <a:rPr lang="en-US" dirty="0">
                <a:hlinkClick r:id="rId2"/>
              </a:rPr>
              <a:t>https://github.com/ethereum/wiki/wiki/Dagger-Hashimoto</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Ethash</a:t>
            </a:r>
            <a:r>
              <a:rPr lang="en-US" dirty="0"/>
              <a:t> - Hashimoto</a:t>
            </a:r>
          </a:p>
        </p:txBody>
      </p:sp>
      <p:sp>
        <p:nvSpPr>
          <p:cNvPr id="3" name="Content Placeholder 2"/>
          <p:cNvSpPr>
            <a:spLocks noGrp="1"/>
          </p:cNvSpPr>
          <p:nvPr>
            <p:ph idx="1"/>
          </p:nvPr>
        </p:nvSpPr>
        <p:spPr/>
        <p:txBody>
          <a:bodyPr>
            <a:normAutofit/>
          </a:bodyPr>
          <a:lstStyle/>
          <a:p>
            <a:pPr>
              <a:buNone/>
            </a:pPr>
            <a:r>
              <a:rPr lang="en-US" sz="2000" dirty="0"/>
              <a:t>Dagger Hashimoto, upon which </a:t>
            </a:r>
            <a:r>
              <a:rPr lang="en-US" sz="2000" dirty="0" err="1"/>
              <a:t>Ethhash</a:t>
            </a:r>
            <a:r>
              <a:rPr lang="en-US" sz="2000" dirty="0"/>
              <a:t> was derived, is itself derived from two algorithms</a:t>
            </a:r>
          </a:p>
          <a:p>
            <a:r>
              <a:rPr lang="en-US" sz="2000" b="1" u="sng" dirty="0"/>
              <a:t>Hashimoto</a:t>
            </a:r>
            <a:r>
              <a:rPr lang="en-US" sz="2000" dirty="0"/>
              <a:t>, an algorithm by Thaddeus </a:t>
            </a:r>
            <a:r>
              <a:rPr lang="en-US" sz="2000" dirty="0" err="1"/>
              <a:t>Dryja</a:t>
            </a:r>
            <a:r>
              <a:rPr lang="en-US" sz="2000" dirty="0"/>
              <a:t> which intends to achieve ASIC resistance by being IO-bound, i.e. making memory reads the limiting factor in the mining process. </a:t>
            </a:r>
          </a:p>
          <a:p>
            <a:r>
              <a:rPr lang="en-US" sz="2000" dirty="0"/>
              <a:t>The theory is that RAM is a much more generic ingredient than computation, and billions of dollars of research already go into optimizing it for different use cases which often involve near-random access patterns (hence "random access memory"); so existing RAM is likely to be moderately close to optimal for evaluating the algorithm. </a:t>
            </a:r>
          </a:p>
          <a:p>
            <a:endParaRPr lang="en-US" sz="3400" dirty="0"/>
          </a:p>
          <a:p>
            <a:pPr marL="0" indent="0">
              <a:buNone/>
            </a:pPr>
            <a:endParaRPr lang="en-US" dirty="0"/>
          </a:p>
        </p:txBody>
      </p:sp>
      <p:sp>
        <p:nvSpPr>
          <p:cNvPr id="5" name="TextBox 4">
            <a:extLst>
              <a:ext uri="{FF2B5EF4-FFF2-40B4-BE49-F238E27FC236}">
                <a16:creationId xmlns:a16="http://schemas.microsoft.com/office/drawing/2014/main" id="{B99F3428-A819-47C9-96D8-B2F1ACD1A5BB}"/>
              </a:ext>
            </a:extLst>
          </p:cNvPr>
          <p:cNvSpPr txBox="1"/>
          <p:nvPr/>
        </p:nvSpPr>
        <p:spPr>
          <a:xfrm>
            <a:off x="533400" y="6324600"/>
            <a:ext cx="5759462" cy="369332"/>
          </a:xfrm>
          <a:prstGeom prst="rect">
            <a:avLst/>
          </a:prstGeom>
          <a:noFill/>
        </p:spPr>
        <p:txBody>
          <a:bodyPr wrap="none" rtlCol="0">
            <a:spAutoFit/>
          </a:bodyPr>
          <a:lstStyle/>
          <a:p>
            <a:r>
              <a:rPr lang="en-US" dirty="0">
                <a:hlinkClick r:id="rId2"/>
              </a:rPr>
              <a:t>https://github.com/ethereum/wiki/wiki/Dagger-Hashimoto</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21782</TotalTime>
  <Words>3699</Words>
  <Application>Microsoft Office PowerPoint</Application>
  <PresentationFormat>On-screen Show (4:3)</PresentationFormat>
  <Paragraphs>276</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Consensus</vt:lpstr>
      <vt:lpstr>Consensus</vt:lpstr>
      <vt:lpstr>Consensus</vt:lpstr>
      <vt:lpstr>Bitcoin-like Mining</vt:lpstr>
      <vt:lpstr>Useful Mining</vt:lpstr>
      <vt:lpstr>Ethereum: Ethash</vt:lpstr>
      <vt:lpstr>Ethash</vt:lpstr>
      <vt:lpstr>Dagger Hashimoto</vt:lpstr>
      <vt:lpstr>Ethash - Hashimoto</vt:lpstr>
      <vt:lpstr>Ethash - Dagger</vt:lpstr>
      <vt:lpstr>Ethash - Dagger</vt:lpstr>
      <vt:lpstr>Ethash Hardware</vt:lpstr>
      <vt:lpstr>GPU Minig Rig</vt:lpstr>
      <vt:lpstr>Scrypt</vt:lpstr>
      <vt:lpstr>Scrypt</vt:lpstr>
      <vt:lpstr>X11</vt:lpstr>
      <vt:lpstr>X11</vt:lpstr>
      <vt:lpstr>CryptoNight</vt:lpstr>
      <vt:lpstr>CryptoNight</vt:lpstr>
      <vt:lpstr>EquiHash</vt:lpstr>
      <vt:lpstr>Proof of Work Alternatives</vt:lpstr>
      <vt:lpstr>Byzantine Fault Tolerance</vt:lpstr>
      <vt:lpstr>Practical Byzantine Fault Tolerance</vt:lpstr>
      <vt:lpstr>PBFT Implementations: ZIL</vt:lpstr>
      <vt:lpstr>Federated Byzantine Agreement</vt:lpstr>
      <vt:lpstr>dBFT and Consensus nodes: NEO</vt:lpstr>
      <vt:lpstr>Proof of Stake</vt:lpstr>
      <vt:lpstr>Proof of Stake</vt:lpstr>
      <vt:lpstr>Proof of Stake Variations</vt:lpstr>
      <vt:lpstr>Proof of Stake Variations</vt:lpstr>
      <vt:lpstr>Delegated Proof of Stake</vt:lpstr>
      <vt:lpstr>Hybrids</vt:lpstr>
      <vt:lpstr>Permissioned Blockchains Consensus</vt:lpstr>
      <vt:lpstr>PowerPoint Presentation</vt:lpstr>
      <vt:lpstr>Blockchain Consensus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Mining</dc:title>
  <dc:creator>BP - FL</dc:creator>
  <cp:lastModifiedBy>Bernard Parenteau</cp:lastModifiedBy>
  <cp:revision>123</cp:revision>
  <dcterms:created xsi:type="dcterms:W3CDTF">2018-02-24T13:20:06Z</dcterms:created>
  <dcterms:modified xsi:type="dcterms:W3CDTF">2021-02-20T11:18:02Z</dcterms:modified>
</cp:coreProperties>
</file>