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76" r:id="rId5"/>
    <p:sldId id="267" r:id="rId6"/>
    <p:sldId id="278" r:id="rId7"/>
    <p:sldId id="266" r:id="rId8"/>
    <p:sldId id="263" r:id="rId9"/>
    <p:sldId id="280" r:id="rId10"/>
    <p:sldId id="265" r:id="rId11"/>
    <p:sldId id="271" r:id="rId12"/>
    <p:sldId id="291" r:id="rId13"/>
    <p:sldId id="287" r:id="rId14"/>
    <p:sldId id="261" r:id="rId15"/>
    <p:sldId id="279" r:id="rId16"/>
    <p:sldId id="259" r:id="rId17"/>
    <p:sldId id="292" r:id="rId18"/>
    <p:sldId id="294" r:id="rId19"/>
    <p:sldId id="260" r:id="rId20"/>
    <p:sldId id="270" r:id="rId21"/>
    <p:sldId id="293" r:id="rId22"/>
    <p:sldId id="284" r:id="rId23"/>
    <p:sldId id="28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94660"/>
  </p:normalViewPr>
  <p:slideViewPr>
    <p:cSldViewPr>
      <p:cViewPr varScale="1">
        <p:scale>
          <a:sx n="63" d="100"/>
          <a:sy n="63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1D19-F526-4BAA-B016-5D153B3496E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67E9-4F6B-463C-9C9C-FBFF27E9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B67E9-4F6B-463C-9C9C-FBFF27E96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B67E9-4F6B-463C-9C9C-FBFF27E964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F0BE-F0D0-46FD-BF38-C935ECBE0DCE}" type="datetimeFigureOut">
              <a:rPr lang="en-US" smtClean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851E-750C-46BD-AB42-7AA95C7FA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ex.com/" TargetMode="External"/><Relationship Id="rId2" Type="http://schemas.openxmlformats.org/officeDocument/2006/relationships/hyperlink" Target="https://www.huobi.com/en-u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omberg.com/graphics/2017-bitcoin-volu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nce.com/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trex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apeshif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ftmarkets.com/" TargetMode="External"/><Relationship Id="rId2" Type="http://schemas.openxmlformats.org/officeDocument/2006/relationships/hyperlink" Target="https://alpha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ockchainappfactory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emini.com/v1/book/btcusd" TargetMode="External"/><Relationship Id="rId2" Type="http://schemas.openxmlformats.org/officeDocument/2006/relationships/hyperlink" Target="https://api.gdax.com/products/BTC-USD/book?level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binance.com/api/v1/depth?symbol=ETHBTC&amp;limit=2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ist.com/decentralized-exchange-trading-volume-low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bitcoin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llarport.io/" TargetMode="External"/><Relationship Id="rId2" Type="http://schemas.openxmlformats.org/officeDocument/2006/relationships/hyperlink" Target="https://www.stellar.org/?locale=e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swap.io/" TargetMode="External"/><Relationship Id="rId2" Type="http://schemas.openxmlformats.org/officeDocument/2006/relationships/hyperlink" Target="https://0x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nterparty.io/" TargetMode="External"/><Relationship Id="rId2" Type="http://schemas.openxmlformats.org/officeDocument/2006/relationships/hyperlink" Target="https://github.com/OmniLayer/spec/blob/master/OmniSpecification.ado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tmex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news/press-release/2018-25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ws.bitcoin.com/troubled-nz-crypto-exchange-cryptopia-suffers-another-hack-in-the-midst-of-liquidation-process/" TargetMode="External"/><Relationship Id="rId4" Type="http://schemas.openxmlformats.org/officeDocument/2006/relationships/hyperlink" Target="https://www.coindesk.com/quadriga-creditor-protection-fil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864738/leading-cryptocurrency-exchanges-traders/" TargetMode="External"/><Relationship Id="rId2" Type="http://schemas.openxmlformats.org/officeDocument/2006/relationships/hyperlink" Target="https://coinmarketcap.com/exchanges/volume/24-hour/a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stbitcoinexchange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base.com/price" TargetMode="External"/><Relationship Id="rId2" Type="http://schemas.openxmlformats.org/officeDocument/2006/relationships/hyperlink" Target="https://www.coinbase.com/abo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mini.com/prices" TargetMode="External"/><Relationship Id="rId2" Type="http://schemas.openxmlformats.org/officeDocument/2006/relationships/hyperlink" Target="https://www.dfs.ny.gov/apps_and_licensing/virtual_currency_businesses/regulated_enti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rake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stamp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tstamp.net/terms-of-us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tfinex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peshift.com/" TargetMode="External"/><Relationship Id="rId2" Type="http://schemas.openxmlformats.org/officeDocument/2006/relationships/hyperlink" Target="https://blog.bitmex.com/teth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Bernard Parenteau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bparente@fit.edu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Mainland Chinese Exchanges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(former) Chinese exchanges and affiliates: China prohibited domestic exchanges in September 2017.  Up to early 2017 the Chinese market was by far the largest market. </a:t>
            </a:r>
          </a:p>
          <a:p>
            <a:r>
              <a:rPr lang="en-US" dirty="0">
                <a:hlinkClick r:id="rId2"/>
              </a:rPr>
              <a:t>Huobi</a:t>
            </a:r>
            <a:endParaRPr lang="en-US" dirty="0"/>
          </a:p>
          <a:p>
            <a:pPr lvl="1"/>
            <a:r>
              <a:rPr lang="en-US" dirty="0"/>
              <a:t>Now nominally headquartered in Singapore, with offices in Hong Kong</a:t>
            </a:r>
          </a:p>
          <a:p>
            <a:pPr lvl="1"/>
            <a:r>
              <a:rPr lang="en-US" dirty="0"/>
              <a:t>Huobi is one of the largest in terms of volume and has interfaces in a number of languages including English and Chinese</a:t>
            </a:r>
          </a:p>
          <a:p>
            <a:pPr lvl="1"/>
            <a:r>
              <a:rPr lang="en-US" dirty="0"/>
              <a:t>Huobi pro is a peer to peer exchange</a:t>
            </a:r>
          </a:p>
          <a:p>
            <a:pPr lvl="1"/>
            <a:r>
              <a:rPr lang="en-US" dirty="0"/>
              <a:t>Crypto only</a:t>
            </a:r>
          </a:p>
          <a:p>
            <a:pPr lvl="1"/>
            <a:r>
              <a:rPr lang="en-US" dirty="0"/>
              <a:t>Setting up operations in Korea</a:t>
            </a:r>
          </a:p>
          <a:p>
            <a:r>
              <a:rPr lang="en-US" dirty="0">
                <a:hlinkClick r:id="rId3"/>
              </a:rPr>
              <a:t>OKEX</a:t>
            </a:r>
            <a:endParaRPr lang="en-US" dirty="0"/>
          </a:p>
          <a:p>
            <a:pPr lvl="1"/>
            <a:r>
              <a:rPr lang="en-US" dirty="0"/>
              <a:t>Based in Hong Kong, Registered in Belize</a:t>
            </a:r>
          </a:p>
          <a:p>
            <a:pPr lvl="1"/>
            <a:r>
              <a:rPr lang="en-US" dirty="0"/>
              <a:t>Also one of largest exchanges, with interfaces in English and Chinese</a:t>
            </a:r>
          </a:p>
          <a:p>
            <a:pPr lvl="1"/>
            <a:r>
              <a:rPr lang="en-US" dirty="0"/>
              <a:t>Does not accept US customers</a:t>
            </a:r>
          </a:p>
          <a:p>
            <a:pPr lvl="1"/>
            <a:r>
              <a:rPr lang="en-US" dirty="0"/>
              <a:t>Offers leverage, futures, trades crypto only</a:t>
            </a:r>
          </a:p>
          <a:p>
            <a:pPr lvl="1"/>
            <a:r>
              <a:rPr lang="en-US" dirty="0"/>
              <a:t>Affiliated with </a:t>
            </a:r>
            <a:r>
              <a:rPr lang="en-US" dirty="0" err="1"/>
              <a:t>OKCoin</a:t>
            </a:r>
            <a:r>
              <a:rPr lang="en-US" dirty="0"/>
              <a:t>, formerly one of largest Chinese exchanges</a:t>
            </a:r>
          </a:p>
          <a:p>
            <a:r>
              <a:rPr lang="en-US" dirty="0"/>
              <a:t>BTC China: the other of China’s big 3 closed,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Korean, Japanese Exchanges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hlinkClick r:id="rId2"/>
              </a:rPr>
              <a:t>https://www.bloomberg.com/graphics/2017-bitcoin-volume/</a:t>
            </a:r>
            <a:endParaRPr lang="en-US" sz="2600" dirty="0"/>
          </a:p>
          <a:p>
            <a:endParaRPr lang="en-US" dirty="0"/>
          </a:p>
          <a:p>
            <a:r>
              <a:rPr lang="en-US" dirty="0"/>
              <a:t>Korean exchanges: Korea prohibited anonymous accounts in January 2018, and was rumored to be considering closing exchanges, but later decided to regulate rather than ban.</a:t>
            </a:r>
          </a:p>
          <a:p>
            <a:pPr lvl="1"/>
            <a:r>
              <a:rPr lang="en-US" dirty="0" err="1"/>
              <a:t>Bithumb</a:t>
            </a:r>
            <a:r>
              <a:rPr lang="en-US" dirty="0"/>
              <a:t> (top 10)</a:t>
            </a:r>
          </a:p>
          <a:p>
            <a:pPr lvl="1"/>
            <a:r>
              <a:rPr lang="en-US" dirty="0" err="1"/>
              <a:t>Coinone</a:t>
            </a:r>
            <a:r>
              <a:rPr lang="en-US" dirty="0"/>
              <a:t> (top 15)</a:t>
            </a:r>
          </a:p>
          <a:p>
            <a:pPr lvl="1"/>
            <a:r>
              <a:rPr lang="en-US" dirty="0" err="1"/>
              <a:t>Korbit</a:t>
            </a:r>
            <a:r>
              <a:rPr lang="en-US" dirty="0"/>
              <a:t> (top 20)</a:t>
            </a:r>
          </a:p>
          <a:p>
            <a:r>
              <a:rPr lang="en-US" dirty="0"/>
              <a:t>Japanese exchanges; Japan recognized cryptocurrencies as legal in early 2017 and began regulating exchanges later in 2017. The number of legal, regulated exchanges in Japan was 23 as of 2020</a:t>
            </a:r>
          </a:p>
          <a:p>
            <a:pPr lvl="1"/>
            <a:r>
              <a:rPr lang="en-US" dirty="0" err="1"/>
              <a:t>Zaif</a:t>
            </a:r>
            <a:r>
              <a:rPr lang="en-US" dirty="0"/>
              <a:t> (top 20)</a:t>
            </a:r>
          </a:p>
          <a:p>
            <a:pPr lvl="1"/>
            <a:r>
              <a:rPr lang="en-US" dirty="0" err="1"/>
              <a:t>bitFlyer</a:t>
            </a:r>
            <a:r>
              <a:rPr lang="en-US" dirty="0"/>
              <a:t>, Kraken – not based in Japan but among leading JPY exchanges</a:t>
            </a:r>
          </a:p>
          <a:p>
            <a:pPr lvl="1"/>
            <a:r>
              <a:rPr lang="en-US" dirty="0" err="1"/>
              <a:t>Coincheck</a:t>
            </a:r>
            <a:r>
              <a:rPr lang="en-US" dirty="0"/>
              <a:t> (top 20) (victim of a hack that occurred while it was allowed to operate with its application pending with regulators)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Centralized, </a:t>
            </a:r>
            <a:r>
              <a:rPr lang="en-US" dirty="0" err="1"/>
              <a:t>fomerly</a:t>
            </a:r>
            <a:r>
              <a:rPr lang="en-US" dirty="0"/>
              <a:t> Crypto Only</a:t>
            </a:r>
            <a:br>
              <a:rPr lang="en-US" dirty="0"/>
            </a:br>
            <a:r>
              <a:rPr lang="en-US" dirty="0"/>
              <a:t>Binance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Binance</a:t>
            </a:r>
            <a:endParaRPr lang="en-US" dirty="0"/>
          </a:p>
          <a:p>
            <a:pPr lvl="1"/>
            <a:r>
              <a:rPr lang="en-US" dirty="0"/>
              <a:t>Hong Kong based, with multiple offices</a:t>
            </a:r>
          </a:p>
          <a:p>
            <a:pPr lvl="1"/>
            <a:r>
              <a:rPr lang="en-US" dirty="0"/>
              <a:t>One of largest by trading volume</a:t>
            </a:r>
          </a:p>
          <a:p>
            <a:pPr lvl="1"/>
            <a:r>
              <a:rPr lang="en-US" dirty="0"/>
              <a:t>Dynamic firm with large number of products and services</a:t>
            </a:r>
          </a:p>
          <a:p>
            <a:pPr lvl="1"/>
            <a:r>
              <a:rPr lang="en-US" dirty="0"/>
              <a:t>English and Chinese customer focus, also has Korean and Japanese interfaces</a:t>
            </a:r>
          </a:p>
          <a:p>
            <a:pPr lvl="1"/>
            <a:r>
              <a:rPr lang="en-US" dirty="0"/>
              <a:t>Notable in its support of a very large number of coins</a:t>
            </a:r>
          </a:p>
          <a:p>
            <a:pPr lvl="1"/>
            <a:r>
              <a:rPr lang="en-US" dirty="0"/>
              <a:t>Basic UI and advanced UI, both are rich in info but neither is particularly user-friendly; Market, limit and stop-limit orders</a:t>
            </a:r>
          </a:p>
          <a:p>
            <a:pPr lvl="1"/>
            <a:r>
              <a:rPr lang="en-US" dirty="0"/>
              <a:t>Very low trading fees.  Withdrawal fees vary based on currency</a:t>
            </a:r>
          </a:p>
          <a:p>
            <a:pPr lvl="1"/>
            <a:r>
              <a:rPr lang="en-US" dirty="0"/>
              <a:t>It has levels of identity verification that correlate to trading/withdrawal limits</a:t>
            </a:r>
          </a:p>
          <a:p>
            <a:pPr lvl="1"/>
            <a:r>
              <a:rPr lang="en-US" dirty="0"/>
              <a:t>A portion of profits are used to repurchase its Binance coin, BNB</a:t>
            </a:r>
          </a:p>
          <a:p>
            <a:pPr lvl="1"/>
            <a:r>
              <a:rPr lang="en-US" dirty="0"/>
              <a:t>Established US subsidiary in 2020.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formerly Crypto Only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Bittrex</a:t>
            </a:r>
            <a:endParaRPr lang="en-US" dirty="0"/>
          </a:p>
          <a:p>
            <a:pPr lvl="1"/>
            <a:r>
              <a:rPr lang="en-US" dirty="0"/>
              <a:t>Founded 2013, opened 2014, based in Seattle and Las Vegas</a:t>
            </a:r>
          </a:p>
          <a:p>
            <a:pPr lvl="1"/>
            <a:r>
              <a:rPr lang="en-US" dirty="0"/>
              <a:t>Historically Crypto only, low fees</a:t>
            </a:r>
          </a:p>
          <a:p>
            <a:pPr lvl="1"/>
            <a:r>
              <a:rPr lang="en-US" dirty="0"/>
              <a:t>Began supporting USD trading in 2018; full KYC/AML</a:t>
            </a:r>
          </a:p>
          <a:p>
            <a:pPr lvl="1"/>
            <a:r>
              <a:rPr lang="en-US" dirty="0"/>
              <a:t>Extensive list of crypto-pairs, considered good security</a:t>
            </a:r>
          </a:p>
          <a:p>
            <a:pPr lvl="1"/>
            <a:r>
              <a:rPr lang="en-US" dirty="0"/>
              <a:t>Geared more towards institutional and sophisticated traders, account minimums to be introduced</a:t>
            </a:r>
          </a:p>
          <a:p>
            <a:pPr lvl="1"/>
            <a:r>
              <a:rPr lang="en-US" dirty="0"/>
              <a:t>2018 partnership with </a:t>
            </a:r>
            <a:r>
              <a:rPr lang="en-US" dirty="0" err="1"/>
              <a:t>UpBit</a:t>
            </a:r>
            <a:r>
              <a:rPr lang="en-US" dirty="0"/>
              <a:t>, one of largest Korean exchanges, to share order books and increase liquidity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 Only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ShapeShift</a:t>
            </a:r>
            <a:endParaRPr lang="en-US" dirty="0"/>
          </a:p>
          <a:p>
            <a:pPr lvl="1"/>
            <a:r>
              <a:rPr lang="en-US" dirty="0"/>
              <a:t>Convenient plug-in found on many sites</a:t>
            </a:r>
          </a:p>
          <a:p>
            <a:pPr lvl="1"/>
            <a:r>
              <a:rPr lang="en-US" dirty="0"/>
              <a:t>Meant to be API only</a:t>
            </a:r>
          </a:p>
          <a:p>
            <a:pPr lvl="1"/>
            <a:r>
              <a:rPr lang="en-US" dirty="0"/>
              <a:t>Anonymous crypto-to-crypto trades</a:t>
            </a:r>
          </a:p>
          <a:p>
            <a:pPr lvl="1"/>
            <a:r>
              <a:rPr lang="en-US" dirty="0"/>
              <a:t>Low fees</a:t>
            </a:r>
          </a:p>
          <a:p>
            <a:pPr lvl="1"/>
            <a:r>
              <a:rPr lang="en-US" dirty="0"/>
              <a:t>Customer service not ideal; many complaints at times in the past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900" dirty="0"/>
              <a:t>There are several companies that provide and develop exchange software, including:</a:t>
            </a:r>
          </a:p>
          <a:p>
            <a:pPr>
              <a:buNone/>
            </a:pPr>
            <a:endParaRPr lang="en-US" sz="2900" dirty="0"/>
          </a:p>
          <a:p>
            <a:r>
              <a:rPr lang="en-US" sz="2900" dirty="0">
                <a:hlinkClick r:id="rId2"/>
              </a:rPr>
              <a:t>AlphaPoint</a:t>
            </a:r>
            <a:endParaRPr lang="en-US" sz="2900" dirty="0"/>
          </a:p>
          <a:p>
            <a:pPr lvl="1"/>
            <a:r>
              <a:rPr lang="en-US" sz="2900" dirty="0"/>
              <a:t>“Enterprise grade”, white label exchange software</a:t>
            </a:r>
          </a:p>
          <a:p>
            <a:pPr lvl="1"/>
            <a:r>
              <a:rPr lang="en-US" sz="2900" dirty="0"/>
              <a:t>Full compliance, accounting, security</a:t>
            </a:r>
          </a:p>
          <a:p>
            <a:pPr lvl="1"/>
            <a:r>
              <a:rPr lang="en-US" sz="2900" dirty="0"/>
              <a:t>Used to digitize and trade various financial asset classes</a:t>
            </a:r>
          </a:p>
          <a:p>
            <a:pPr lvl="1"/>
            <a:r>
              <a:rPr lang="en-US" sz="2900" dirty="0"/>
              <a:t>In production since 2013</a:t>
            </a:r>
          </a:p>
          <a:p>
            <a:pPr lvl="1"/>
            <a:r>
              <a:rPr lang="en-US" sz="2900" dirty="0"/>
              <a:t>Thorough setup assistance, $250K min</a:t>
            </a:r>
          </a:p>
          <a:p>
            <a:pPr lvl="1"/>
            <a:endParaRPr lang="en-US" sz="2900" dirty="0"/>
          </a:p>
          <a:p>
            <a:r>
              <a:rPr lang="en-US" sz="2900" dirty="0">
                <a:hlinkClick r:id="rId3"/>
              </a:rPr>
              <a:t>Shift</a:t>
            </a:r>
            <a:endParaRPr lang="en-US" sz="2900" dirty="0"/>
          </a:p>
          <a:p>
            <a:pPr lvl="1"/>
            <a:r>
              <a:rPr lang="en-US" sz="2900" dirty="0"/>
              <a:t>Creates exchanges for </a:t>
            </a:r>
            <a:r>
              <a:rPr lang="en-US" sz="2900" dirty="0" err="1"/>
              <a:t>Forex</a:t>
            </a:r>
            <a:r>
              <a:rPr lang="en-US" sz="2900" dirty="0"/>
              <a:t> and Crypto</a:t>
            </a:r>
          </a:p>
          <a:p>
            <a:pPr lvl="1"/>
            <a:r>
              <a:rPr lang="en-US" sz="2900" dirty="0"/>
              <a:t>Hosts, provides some custom setup</a:t>
            </a:r>
          </a:p>
          <a:p>
            <a:pPr lvl="1"/>
            <a:r>
              <a:rPr lang="en-US" sz="2900" dirty="0"/>
              <a:t>Some assistance with jurisdictions</a:t>
            </a:r>
          </a:p>
          <a:p>
            <a:pPr lvl="1"/>
            <a:r>
              <a:rPr lang="en-US" sz="2900" dirty="0"/>
              <a:t>$25K fee plus $25K min in monthly fees</a:t>
            </a:r>
          </a:p>
          <a:p>
            <a:pPr lvl="1"/>
            <a:r>
              <a:rPr lang="en-US" sz="2900" dirty="0"/>
              <a:t>Charges transaction fees up to monthly max</a:t>
            </a:r>
          </a:p>
          <a:p>
            <a:pPr lvl="1"/>
            <a:endParaRPr lang="en-US" sz="2900" dirty="0"/>
          </a:p>
          <a:p>
            <a:r>
              <a:rPr lang="en-US" sz="2900" dirty="0">
                <a:hlinkClick r:id="rId4"/>
              </a:rPr>
              <a:t>Blockchain App Factory</a:t>
            </a:r>
            <a:endParaRPr lang="en-US" sz="2900" dirty="0"/>
          </a:p>
          <a:p>
            <a:pPr lvl="1"/>
            <a:r>
              <a:rPr lang="en-US" sz="2900" dirty="0"/>
              <a:t>Customized Exchange software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Most exchanges have APIs so that users can connect and trade programmatically</a:t>
            </a:r>
          </a:p>
          <a:p>
            <a:endParaRPr lang="en-US" dirty="0"/>
          </a:p>
          <a:p>
            <a:r>
              <a:rPr lang="en-US" dirty="0"/>
              <a:t>The following are examples from some of the larger exchanges.  The query strings can be modified to get different quotes; note the trading pair in each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https://api.gdax.com/products/BTC-USD/book?level=2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https://api.gemini.com/v1/book/btcusd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https://api.binance.com/api/v1/depth?symbol=ETHBTC&amp;limit=20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 Exchanges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A decentralized exchange is one in which the users trade directly with each other, rather than having the exchange as the counterpart to both buys and sells.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Many, if not most of these exchanges, have sophisticated software and an array of nice features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And many of these decentralized exchanges have trading pairs with their own cryptocurrency (and frequently with very thinly traded and low cost coins)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There are many decentralized crypto exchanges and the following pages will briefly describe some of them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Decentralized Exchanges</a:t>
            </a:r>
            <a:br>
              <a:rPr lang="en-US" dirty="0"/>
            </a:br>
            <a:r>
              <a:rPr lang="en-US" dirty="0"/>
              <a:t>Main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The main issue with decentralized crypto exchanges is that the market historically had relatively low volume and remains very diffuse; too many exchanges dividing a relatively small pie to start with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One main benefit of exchanges is the network effect; with more users comes an exponential number of new network connections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dirty="0">
                <a:hlinkClick r:id="rId2"/>
              </a:rPr>
              <a:t>https://coinmarketcap.com/rankings/exchanges/dex/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Volumes have been increasing recently, which is crucial as a lack of users renders exchanges much less valuable and prevents them from enjoying economies of scale, which their software could otherwise provide</a:t>
            </a:r>
          </a:p>
          <a:p>
            <a:pPr>
              <a:buNone/>
            </a:pPr>
            <a:endParaRPr lang="en-US" dirty="0">
              <a:hlinkClick r:id="rId2"/>
            </a:endParaRPr>
          </a:p>
          <a:p>
            <a:pPr>
              <a:buNone/>
            </a:pPr>
            <a:r>
              <a:rPr lang="en-US" dirty="0">
                <a:hlinkClick r:id="rId2"/>
              </a:rPr>
              <a:t>https://www.coindesk.com/decentralized-exchange-january-2021-volumes-record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Decentralized</a:t>
            </a:r>
            <a:br>
              <a:rPr lang="en-US" dirty="0"/>
            </a:br>
            <a:r>
              <a:rPr lang="en-US" dirty="0"/>
              <a:t>LocalBitcoins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LocalBitcoins</a:t>
            </a:r>
            <a:endParaRPr lang="en-US" dirty="0"/>
          </a:p>
          <a:p>
            <a:pPr lvl="1"/>
            <a:r>
              <a:rPr lang="en-US" sz="2900" dirty="0"/>
              <a:t>One of first decentralized exchanges, started in 2012, based in Finland</a:t>
            </a:r>
          </a:p>
          <a:p>
            <a:pPr lvl="1"/>
            <a:r>
              <a:rPr lang="en-US" sz="2900" dirty="0"/>
              <a:t>Crypto-Fiat: Escrow service is used for fiat currency payment during coin transfer, lots of payment options</a:t>
            </a:r>
          </a:p>
          <a:p>
            <a:pPr lvl="1"/>
            <a:r>
              <a:rPr lang="en-US" sz="2900" dirty="0"/>
              <a:t>Allows users in any countries to purchase Bitcoin relatively anonymously; no ID verification</a:t>
            </a:r>
          </a:p>
          <a:p>
            <a:pPr lvl="1"/>
            <a:r>
              <a:rPr lang="en-US" sz="2900" dirty="0"/>
              <a:t>Some risk in dealing directly with other users, but users have reputation history</a:t>
            </a:r>
          </a:p>
          <a:p>
            <a:pPr lvl="1"/>
            <a:r>
              <a:rPr lang="en-US" sz="2900" dirty="0"/>
              <a:t>Allows users to post ads to buy or sell Bitcoin locally, e.g. for cash</a:t>
            </a:r>
          </a:p>
          <a:p>
            <a:pPr lvl="1"/>
            <a:r>
              <a:rPr lang="en-US" sz="2900" dirty="0"/>
              <a:t>Most bids/asks are for relatively small transaction amounts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exchanges</a:t>
            </a:r>
          </a:p>
          <a:p>
            <a:pPr lvl="1"/>
            <a:r>
              <a:rPr lang="en-US" dirty="0"/>
              <a:t>Centralized / Decentralized</a:t>
            </a:r>
          </a:p>
          <a:p>
            <a:pPr lvl="1"/>
            <a:r>
              <a:rPr lang="en-US" dirty="0"/>
              <a:t>Crypto-Fiat / Crypto-only</a:t>
            </a:r>
          </a:p>
          <a:p>
            <a:pPr lvl="1"/>
            <a:r>
              <a:rPr lang="en-US" dirty="0"/>
              <a:t>Others, Futures:</a:t>
            </a:r>
          </a:p>
          <a:p>
            <a:pPr lvl="2"/>
            <a:r>
              <a:rPr lang="en-US" dirty="0"/>
              <a:t>CFD: Contract for Future Delivery</a:t>
            </a:r>
          </a:p>
          <a:p>
            <a:pPr lvl="2"/>
            <a:r>
              <a:rPr lang="en-US" dirty="0"/>
              <a:t>BitMEX</a:t>
            </a:r>
          </a:p>
          <a:p>
            <a:pPr lvl="2"/>
            <a:r>
              <a:rPr lang="en-US" dirty="0"/>
              <a:t>Repos: Repurchase agreements</a:t>
            </a:r>
          </a:p>
          <a:p>
            <a:pPr lvl="2"/>
            <a:r>
              <a:rPr lang="en-US" dirty="0"/>
              <a:t>Lending</a:t>
            </a:r>
          </a:p>
          <a:p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Decentralized</a:t>
            </a:r>
            <a:br>
              <a:rPr lang="en-US" dirty="0"/>
            </a:br>
            <a:r>
              <a:rPr lang="en-US" dirty="0"/>
              <a:t>Stellar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Stellar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Stellar network itself is effectively is a decentralized exchange.  </a:t>
            </a:r>
          </a:p>
          <a:p>
            <a:pPr lvl="1"/>
            <a:r>
              <a:rPr lang="en-US" dirty="0"/>
              <a:t>Its currency is Stellar Lumens XLM and it facilitates trades in other currencies against XLM</a:t>
            </a:r>
          </a:p>
          <a:p>
            <a:pPr lvl="1"/>
            <a:r>
              <a:rPr lang="en-US" dirty="0"/>
              <a:t>The Stellar network has been used for a number of ICOs</a:t>
            </a:r>
          </a:p>
          <a:p>
            <a:pPr lvl="1"/>
            <a:r>
              <a:rPr lang="en-US" dirty="0"/>
              <a:t>Low Fees, real-time execution</a:t>
            </a:r>
          </a:p>
          <a:p>
            <a:pPr lvl="1"/>
            <a:r>
              <a:rPr lang="en-US" dirty="0"/>
              <a:t>Separate smart contract chain</a:t>
            </a:r>
          </a:p>
          <a:p>
            <a:pPr lvl="1"/>
            <a:r>
              <a:rPr lang="en-US" dirty="0"/>
              <a:t>And there are several front-ends, similar to decentralized exchange UIs that work with the Stellar network</a:t>
            </a:r>
          </a:p>
          <a:p>
            <a:pPr lvl="1"/>
            <a:r>
              <a:rPr lang="en-US" dirty="0">
                <a:hlinkClick r:id="rId3"/>
              </a:rPr>
              <a:t>StellarPort</a:t>
            </a:r>
            <a:r>
              <a:rPr lang="en-US" dirty="0"/>
              <a:t> is a “portal” to the Stellar network, that supports hardware wallets</a:t>
            </a:r>
          </a:p>
          <a:p>
            <a:pPr lvl="1"/>
            <a:r>
              <a:rPr lang="en-US" dirty="0" err="1"/>
              <a:t>Stellarterm</a:t>
            </a:r>
            <a:r>
              <a:rPr lang="en-US" dirty="0"/>
              <a:t> is another and it too supports hardware wallets</a:t>
            </a:r>
          </a:p>
          <a:p>
            <a:pPr lvl="1"/>
            <a:r>
              <a:rPr lang="en-US" dirty="0"/>
              <a:t>Stellar and the UIs are Open-source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Decentralized</a:t>
            </a:r>
            <a:br>
              <a:rPr lang="en-US" dirty="0"/>
            </a:br>
            <a:r>
              <a:rPr lang="en-US" dirty="0"/>
              <a:t> 0x, Airswap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hlinkClick r:id="rId2"/>
              </a:rPr>
              <a:t>0x</a:t>
            </a:r>
            <a:endParaRPr lang="en-US" sz="2600" dirty="0"/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0x is a protocol that allows peer-to-peer trading of ERC20 tokens on the Ethereum blockchain</a:t>
            </a:r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Uses “</a:t>
            </a:r>
            <a:r>
              <a:rPr lang="en-US" sz="2600" dirty="0" err="1"/>
              <a:t>relayers</a:t>
            </a:r>
            <a:r>
              <a:rPr lang="en-US" sz="2600" dirty="0"/>
              <a:t>” to other decentralized exchanges using 0x token (ZRX)</a:t>
            </a:r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Most detail is kept off-chain in state channels, similar to a number of Bitcoin and Ethereum scaling projects</a:t>
            </a:r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Will depend on project implementing 0x and currently a number of projects are in development using the 0x protocol</a:t>
            </a:r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Thin and inconsistent volume on 0x protocol, though their ZRX token has some traction</a:t>
            </a:r>
          </a:p>
          <a:p>
            <a:r>
              <a:rPr lang="en-US" sz="2600" dirty="0">
                <a:hlinkClick r:id="rId3"/>
              </a:rPr>
              <a:t>Airswap</a:t>
            </a:r>
            <a:endParaRPr lang="en-US" sz="2600" dirty="0"/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Allows peer-to-peer trading of any ERC20 token for ETH on the Ethereum blockchain using new Swap protocol</a:t>
            </a:r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Order makers and takers matched, aggregated</a:t>
            </a:r>
          </a:p>
          <a:p>
            <a:pPr marL="731520" lvl="1" indent="-274320">
              <a:spcBef>
                <a:spcPts val="432"/>
              </a:spcBef>
            </a:pPr>
            <a:r>
              <a:rPr lang="en-US" sz="2600" dirty="0"/>
              <a:t>Off-chain price negotiation, may use Price Oracle for price, on-chain order settlement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Layers on top of Bitcoin</a:t>
            </a:r>
            <a:br>
              <a:rPr lang="en-US" dirty="0"/>
            </a:br>
            <a:r>
              <a:rPr lang="en-US" dirty="0"/>
              <a:t>Omni Layer, Counterparty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Omni Layer</a:t>
            </a:r>
            <a:endParaRPr lang="en-US" dirty="0"/>
          </a:p>
          <a:p>
            <a:pPr lvl="1"/>
            <a:r>
              <a:rPr lang="en-US" dirty="0"/>
              <a:t>Open source, decentralized platform on the Bitcoin blockchain</a:t>
            </a:r>
          </a:p>
          <a:p>
            <a:pPr lvl="1"/>
            <a:r>
              <a:rPr lang="en-US" dirty="0"/>
              <a:t>Omni Wallet is an enhanced Bitcoin wallet that recognizes Omni layer transactions, which are on the Bitcoin blockchain like any other Bitcoin transactions.</a:t>
            </a:r>
          </a:p>
          <a:p>
            <a:pPr lvl="1"/>
            <a:r>
              <a:rPr lang="en-US" dirty="0"/>
              <a:t>Desktop and hosted versions of Omni Wallet.</a:t>
            </a:r>
          </a:p>
          <a:p>
            <a:pPr lvl="1"/>
            <a:r>
              <a:rPr lang="en-US" dirty="0"/>
              <a:t>Allows new tokens to be created, crowd-funded, and distributed. </a:t>
            </a:r>
          </a:p>
          <a:p>
            <a:pPr lvl="1"/>
            <a:r>
              <a:rPr lang="en-US" dirty="0"/>
              <a:t>Used by Tether </a:t>
            </a:r>
          </a:p>
          <a:p>
            <a:r>
              <a:rPr lang="en-US" dirty="0">
                <a:hlinkClick r:id="rId3"/>
              </a:rPr>
              <a:t>Counterparty Protocol</a:t>
            </a:r>
            <a:endParaRPr lang="en-US" dirty="0"/>
          </a:p>
          <a:p>
            <a:pPr lvl="1"/>
            <a:r>
              <a:rPr lang="en-US" dirty="0"/>
              <a:t>Open source, released January 2014</a:t>
            </a:r>
          </a:p>
          <a:p>
            <a:pPr lvl="1"/>
            <a:r>
              <a:rPr lang="en-US" dirty="0"/>
              <a:t>Protocol and XCP token on top of Bitcoin blockchain</a:t>
            </a:r>
          </a:p>
          <a:p>
            <a:pPr lvl="1"/>
            <a:r>
              <a:rPr lang="en-US" dirty="0"/>
              <a:t>Other assets defined in Counterparty protocol and priced in BTC or XCP</a:t>
            </a:r>
          </a:p>
          <a:p>
            <a:pPr lvl="1"/>
            <a:r>
              <a:rPr lang="en-US" dirty="0"/>
              <a:t>Counterparty data encoded in 3 ways; OP_RETURN,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hashes of </a:t>
            </a:r>
            <a:r>
              <a:rPr lang="en-US" dirty="0" err="1"/>
              <a:t>multisig</a:t>
            </a:r>
            <a:r>
              <a:rPr lang="en-US" dirty="0"/>
              <a:t> 1 of 3 where the first is the actual sender/redeemer</a:t>
            </a:r>
          </a:p>
          <a:p>
            <a:pPr lvl="1"/>
            <a:r>
              <a:rPr lang="en-US" dirty="0"/>
              <a:t>Desktop, hosted, and mobile wallets</a:t>
            </a:r>
          </a:p>
          <a:p>
            <a:pPr lvl="1"/>
            <a:r>
              <a:rPr lang="en-US" dirty="0"/>
              <a:t>Many assets issued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Futures: BitMEX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BitMEX</a:t>
            </a:r>
            <a:endParaRPr lang="en-US" dirty="0"/>
          </a:p>
          <a:p>
            <a:r>
              <a:rPr lang="en-US" dirty="0"/>
              <a:t>Bitcoin Mercantile Exchange</a:t>
            </a:r>
          </a:p>
          <a:p>
            <a:r>
              <a:rPr lang="en-US" dirty="0"/>
              <a:t>Largest Bitcoin Futures exchange with sophisticated futures contracts</a:t>
            </a:r>
          </a:p>
          <a:p>
            <a:r>
              <a:rPr lang="en-US" dirty="0"/>
              <a:t>Supports futures on a number of coins including XBT (BTC), ETH, LTC, BCH, XMR, DASH, NEO, XLM and others</a:t>
            </a:r>
          </a:p>
          <a:p>
            <a:r>
              <a:rPr lang="en-US" dirty="0"/>
              <a:t>Offers substantial leverage</a:t>
            </a:r>
          </a:p>
          <a:p>
            <a:r>
              <a:rPr lang="en-US" dirty="0"/>
              <a:t>All deposits in BTC, all contracts settled in BTC (XBT)</a:t>
            </a:r>
          </a:p>
          <a:p>
            <a:r>
              <a:rPr lang="en-US" dirty="0"/>
              <a:t>Largest Bitcoin exchange by some measures</a:t>
            </a:r>
          </a:p>
          <a:p>
            <a:r>
              <a:rPr lang="en-US" dirty="0"/>
              <a:t>API available</a:t>
            </a:r>
          </a:p>
          <a:p>
            <a:r>
              <a:rPr lang="en-US" dirty="0"/>
              <a:t>Good security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Exchange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endParaRPr lang="en-US" dirty="0"/>
          </a:p>
          <a:p>
            <a:pPr lvl="1"/>
            <a:r>
              <a:rPr lang="en-US" dirty="0"/>
              <a:t>Japan; biggest Bitcoin breach</a:t>
            </a:r>
          </a:p>
          <a:p>
            <a:r>
              <a:rPr lang="en-US" dirty="0" err="1"/>
              <a:t>EtherDelta</a:t>
            </a:r>
            <a:endParaRPr lang="en-US" dirty="0"/>
          </a:p>
          <a:p>
            <a:pPr lvl="1"/>
            <a:r>
              <a:rPr lang="en-US" dirty="0"/>
              <a:t>One of first decentralized exchanges, experienced hack, and enforcement:</a:t>
            </a:r>
          </a:p>
          <a:p>
            <a:pPr lvl="1"/>
            <a:r>
              <a:rPr lang="en-US" dirty="0">
                <a:hlinkClick r:id="rId3"/>
              </a:rPr>
              <a:t>https://www.sec.gov/news/press-release/2018-258</a:t>
            </a:r>
            <a:endParaRPr lang="en-US" dirty="0"/>
          </a:p>
          <a:p>
            <a:r>
              <a:rPr lang="en-US" dirty="0" err="1"/>
              <a:t>Coincheck</a:t>
            </a:r>
            <a:r>
              <a:rPr lang="en-US" dirty="0"/>
              <a:t> (Japanese exchange)</a:t>
            </a:r>
          </a:p>
          <a:p>
            <a:pPr lvl="1"/>
            <a:r>
              <a:rPr lang="en-US" dirty="0"/>
              <a:t>Lost NEM tokens worth $533 million at the time in a major breach in late January 2018</a:t>
            </a:r>
          </a:p>
          <a:p>
            <a:pPr lvl="1"/>
            <a:r>
              <a:rPr lang="en-US" dirty="0"/>
              <a:t>Had not passed Japanese regulatory requirements but had been allowed to operate while application pending</a:t>
            </a:r>
          </a:p>
          <a:p>
            <a:r>
              <a:rPr lang="en-US" dirty="0"/>
              <a:t>Bitfinex / Tether</a:t>
            </a:r>
          </a:p>
          <a:p>
            <a:pPr lvl="1"/>
            <a:r>
              <a:rPr lang="en-US" dirty="0"/>
              <a:t>There have always been questions about reserves</a:t>
            </a:r>
          </a:p>
          <a:p>
            <a:r>
              <a:rPr lang="en-US" dirty="0"/>
              <a:t>Canadian exchange </a:t>
            </a:r>
            <a:r>
              <a:rPr lang="en-US" dirty="0" err="1"/>
              <a:t>Quadriga</a:t>
            </a:r>
            <a:r>
              <a:rPr lang="en-US" dirty="0"/>
              <a:t> controversy and bankruptcy</a:t>
            </a:r>
          </a:p>
          <a:p>
            <a:pPr lvl="1"/>
            <a:r>
              <a:rPr lang="en-US" dirty="0">
                <a:hlinkClick r:id="rId4"/>
              </a:rPr>
              <a:t>https://www.coindesk.com/quadriga-creditor-protection-filing</a:t>
            </a:r>
            <a:endParaRPr lang="en-US" dirty="0"/>
          </a:p>
          <a:p>
            <a:r>
              <a:rPr lang="en-US" dirty="0" err="1"/>
              <a:t>Cryptopia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https://news.bitcoin.com/troubled-nz-crypto-exchange-cryptopia-suffers-another-hack-in-the-midst-of-liquidation-process/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Crypto-Fiat: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r>
              <a:rPr lang="en-US" sz="1800" dirty="0"/>
              <a:t>The vast majority of most users’ Bitcoin and other crypto purchases with local currency go through Centralized exchanges</a:t>
            </a:r>
          </a:p>
          <a:p>
            <a:endParaRPr lang="en-US" sz="1800" dirty="0"/>
          </a:p>
          <a:p>
            <a:r>
              <a:rPr lang="en-US" sz="1800" dirty="0"/>
              <a:t>Regulations:</a:t>
            </a:r>
          </a:p>
          <a:p>
            <a:pPr lvl="1"/>
            <a:r>
              <a:rPr lang="en-US" sz="1800" dirty="0"/>
              <a:t>KYC / AML, documentation required; US, Japan, Australia especially</a:t>
            </a:r>
          </a:p>
          <a:p>
            <a:pPr lvl="1"/>
            <a:r>
              <a:rPr lang="en-US" sz="1800" dirty="0"/>
              <a:t>In early 2018, many credit card companies disallowed charges from crypto exchanges, citing risk of crypto purchases, but later allowed again within limits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800" dirty="0"/>
              <a:t>Largest by various volume estimates</a:t>
            </a:r>
          </a:p>
          <a:p>
            <a:r>
              <a:rPr lang="en-US" sz="1800" dirty="0">
                <a:hlinkClick r:id="rId2"/>
              </a:rPr>
              <a:t>https://coinmarketcap.com/exchanges/volume/24-hour/all/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https://www.statista.com/statistics/864738/leading-cryptocurrency-exchanges-traders/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 there are many more exchanges catering to small investors, including those on the</a:t>
            </a:r>
          </a:p>
          <a:p>
            <a:pPr marL="0" indent="0">
              <a:buNone/>
            </a:pPr>
            <a:r>
              <a:rPr lang="en-US" sz="1800" dirty="0"/>
              <a:t>following list which is likely pay-to-play rather than an objective ranking</a:t>
            </a:r>
          </a:p>
          <a:p>
            <a:r>
              <a:rPr lang="en-US" sz="1800" dirty="0">
                <a:solidFill>
                  <a:srgbClr val="80008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https://www.bestbitcoinexchange.io/</a:t>
            </a:r>
            <a:endParaRPr lang="en-US" sz="1800" dirty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Crypto-Fiat: US</a:t>
            </a:r>
            <a:br>
              <a:rPr lang="en-US" dirty="0"/>
            </a:br>
            <a:r>
              <a:rPr lang="en-US" dirty="0"/>
              <a:t>Coinbase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Coinbase / Coinbase Pro (formerly GDAX); two separate products by the same company, Coinbase</a:t>
            </a:r>
          </a:p>
          <a:p>
            <a:pPr lvl="1"/>
            <a:r>
              <a:rPr lang="en-US" sz="1600" dirty="0"/>
              <a:t>Coinbase is the UI geared toward ease-of-use for novice or average retail investors, and has relatively high fees.  </a:t>
            </a:r>
          </a:p>
          <a:p>
            <a:pPr lvl="1"/>
            <a:r>
              <a:rPr lang="en-US" sz="1600" dirty="0"/>
              <a:t>Coinbase Pro is its exchange product designed more for professional traders, with varied and sophisticated order types, and lower fees.  Both have APIs.</a:t>
            </a:r>
          </a:p>
          <a:p>
            <a:pPr lvl="1"/>
            <a:r>
              <a:rPr lang="en-US" sz="1600" dirty="0"/>
              <a:t>Both are considered very secure, with segregated cold-storage.</a:t>
            </a:r>
          </a:p>
          <a:p>
            <a:pPr lvl="1"/>
            <a:r>
              <a:rPr lang="en-US" sz="1600" dirty="0"/>
              <a:t>One of largest; over 43M customers, $90B in Assets as of early 2021 (</a:t>
            </a:r>
            <a:r>
              <a:rPr lang="en-US" sz="1600" dirty="0">
                <a:hlinkClick r:id="rId2"/>
              </a:rPr>
              <a:t>stats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BTC, ETH, LTC, … (</a:t>
            </a:r>
            <a:r>
              <a:rPr lang="en-US" sz="1600" dirty="0">
                <a:hlinkClick r:id="rId3"/>
              </a:rPr>
              <a:t>tradable list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Coinbase Prime; OTC for institutional investors</a:t>
            </a:r>
          </a:p>
          <a:p>
            <a:pPr lvl="1"/>
            <a:r>
              <a:rPr lang="en-US" sz="1600" dirty="0"/>
              <a:t>Coinbase Commerce, for merchants to accept crypto-currency payments</a:t>
            </a:r>
          </a:p>
          <a:p>
            <a:pPr lvl="1"/>
            <a:r>
              <a:rPr lang="en-US" sz="1600" dirty="0"/>
              <a:t>In 2013 raised $6M, the most for any bitcoin-related company up to that time</a:t>
            </a:r>
          </a:p>
          <a:p>
            <a:pPr lvl="1"/>
            <a:r>
              <a:rPr lang="en-US" sz="1600" dirty="0"/>
              <a:t>Raised $75M in late 2014 / early 2015 in what was then the largest Bitcoin project investment, from blue chip investors including traditional financial institutions in what was said to be their first crypto-related investments</a:t>
            </a:r>
          </a:p>
          <a:p>
            <a:pPr lvl="1"/>
            <a:r>
              <a:rPr lang="en-US" sz="1600" dirty="0"/>
              <a:t>Based in San Francisco</a:t>
            </a:r>
          </a:p>
          <a:p>
            <a:pPr lvl="1"/>
            <a:r>
              <a:rPr lang="en-US" sz="1600" dirty="0"/>
              <a:t>Said to have facilitated Tesla’s $1.5B Bitcoin purchase</a:t>
            </a:r>
          </a:p>
          <a:p>
            <a:pPr lvl="1"/>
            <a:r>
              <a:rPr lang="en-US" sz="1600" dirty="0"/>
              <a:t>Planning an IPO in 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Crypto-Fiat: US</a:t>
            </a:r>
            <a:br>
              <a:rPr lang="en-US" dirty="0"/>
            </a:br>
            <a:r>
              <a:rPr lang="en-US" dirty="0"/>
              <a:t>Gemini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Gemini</a:t>
            </a:r>
          </a:p>
          <a:p>
            <a:pPr lvl="1"/>
            <a:r>
              <a:rPr lang="en-US" dirty="0"/>
              <a:t>New York based, one of first companies with New York DFS “Bit License”; licensed digital asset exchange and custodian (</a:t>
            </a:r>
            <a:r>
              <a:rPr lang="en-US" dirty="0">
                <a:hlinkClick r:id="rId2"/>
              </a:rPr>
              <a:t>see 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Considered very secure; audited by Deloitte with crypto security on par with mainstream financial industry standards</a:t>
            </a:r>
          </a:p>
          <a:p>
            <a:pPr lvl="1"/>
            <a:r>
              <a:rPr lang="en-US" dirty="0"/>
              <a:t>Advocates for regulation and standards in the industry</a:t>
            </a:r>
          </a:p>
          <a:p>
            <a:pPr lvl="1"/>
            <a:r>
              <a:rPr lang="en-US" dirty="0"/>
              <a:t>US$ deposits are FDIC insured</a:t>
            </a:r>
          </a:p>
          <a:p>
            <a:pPr lvl="1"/>
            <a:r>
              <a:rPr lang="en-US" dirty="0"/>
              <a:t>Founded and run by </a:t>
            </a:r>
            <a:r>
              <a:rPr lang="en-US" dirty="0" err="1"/>
              <a:t>Winklevoss</a:t>
            </a:r>
            <a:r>
              <a:rPr lang="en-US" dirty="0"/>
              <a:t> twins (Harvard / </a:t>
            </a:r>
            <a:r>
              <a:rPr lang="en-US" dirty="0" err="1"/>
              <a:t>Facebook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BTC, ETH, BCH, LTC, … (</a:t>
            </a:r>
            <a:r>
              <a:rPr lang="en-US" dirty="0">
                <a:hlinkClick r:id="rId3"/>
              </a:rPr>
              <a:t>see 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Has both ease-of-use features as well as sophisticated order types catering to new and professional investors</a:t>
            </a:r>
          </a:p>
          <a:p>
            <a:pPr lvl="1"/>
            <a:r>
              <a:rPr lang="en-US" dirty="0"/>
              <a:t>Has exchange and custody services for institutions</a:t>
            </a:r>
          </a:p>
          <a:p>
            <a:pPr lvl="1"/>
            <a:r>
              <a:rPr lang="en-US" dirty="0"/>
              <a:t>API available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Crypto-Fiat: US</a:t>
            </a:r>
            <a:br>
              <a:rPr lang="en-US" dirty="0"/>
            </a:br>
            <a:r>
              <a:rPr lang="en-US" dirty="0"/>
              <a:t>Kraken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Kraken</a:t>
            </a:r>
            <a:endParaRPr lang="en-US" dirty="0"/>
          </a:p>
          <a:p>
            <a:pPr lvl="1"/>
            <a:r>
              <a:rPr lang="en-US" dirty="0"/>
              <a:t>San Francisco based</a:t>
            </a:r>
          </a:p>
          <a:p>
            <a:pPr lvl="1"/>
            <a:r>
              <a:rPr lang="en-US" dirty="0"/>
              <a:t>One of earliest; launched 2013 (co. founded 2011)</a:t>
            </a:r>
          </a:p>
          <a:p>
            <a:pPr lvl="1"/>
            <a:r>
              <a:rPr lang="en-US" dirty="0"/>
              <a:t>Their price feed was used by Bloomberg</a:t>
            </a:r>
          </a:p>
          <a:p>
            <a:pPr lvl="1"/>
            <a:r>
              <a:rPr lang="en-US" dirty="0"/>
              <a:t>One of first to be audited</a:t>
            </a:r>
          </a:p>
          <a:p>
            <a:pPr lvl="1"/>
            <a:r>
              <a:rPr lang="en-US" dirty="0"/>
              <a:t>Largest in EUR volume, also trades USD and CAD</a:t>
            </a:r>
          </a:p>
          <a:p>
            <a:pPr lvl="1"/>
            <a:r>
              <a:rPr lang="en-US" dirty="0"/>
              <a:t>A dozen or so cryptocurrencies trading </a:t>
            </a:r>
            <a:r>
              <a:rPr lang="en-US" dirty="0" err="1"/>
              <a:t>vs</a:t>
            </a:r>
            <a:r>
              <a:rPr lang="en-US" dirty="0"/>
              <a:t> USD, EUR, and BTC</a:t>
            </a:r>
          </a:p>
          <a:p>
            <a:pPr lvl="1"/>
            <a:r>
              <a:rPr lang="en-US" dirty="0"/>
              <a:t>Relatively low fees</a:t>
            </a:r>
          </a:p>
          <a:p>
            <a:pPr lvl="1"/>
            <a:r>
              <a:rPr lang="en-US" dirty="0"/>
              <a:t>Considered very secure, no known breaches</a:t>
            </a:r>
          </a:p>
          <a:p>
            <a:pPr lvl="1"/>
            <a:r>
              <a:rPr lang="en-US" dirty="0"/>
              <a:t>Has had issues with being unavailable during high volume and high volatility periods</a:t>
            </a:r>
          </a:p>
          <a:p>
            <a:pPr lvl="1"/>
            <a:r>
              <a:rPr lang="en-US" dirty="0"/>
              <a:t>API available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Crypto-Fiat</a:t>
            </a:r>
            <a:br>
              <a:rPr lang="en-US" dirty="0"/>
            </a:br>
            <a:r>
              <a:rPr lang="en-US" dirty="0"/>
              <a:t>Bitstamp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Bitstamp</a:t>
            </a:r>
            <a:endParaRPr lang="en-US" dirty="0"/>
          </a:p>
          <a:p>
            <a:pPr lvl="1"/>
            <a:r>
              <a:rPr lang="en-US" dirty="0"/>
              <a:t>Bitstamp is one of the oldest and most popular fiat to Bitcoin exchanges. </a:t>
            </a:r>
          </a:p>
          <a:p>
            <a:pPr lvl="1"/>
            <a:r>
              <a:rPr lang="en-US" dirty="0"/>
              <a:t>It was founded as a European alternative to the then-dominant Mt. </a:t>
            </a:r>
            <a:r>
              <a:rPr lang="en-US" dirty="0" err="1"/>
              <a:t>Gox</a:t>
            </a:r>
            <a:endParaRPr lang="en-US" dirty="0"/>
          </a:p>
          <a:p>
            <a:pPr lvl="1"/>
            <a:r>
              <a:rPr lang="en-US" dirty="0"/>
              <a:t>It was founded in Slovenia in 2011, moved its headquarters to London in 2013 and later to Luxembourg in 2016.  Was then licensed in Luxembourg as an EU payment processor. </a:t>
            </a:r>
            <a:r>
              <a:rPr lang="en-US" dirty="0">
                <a:hlinkClick r:id="rId4"/>
              </a:rPr>
              <a:t>Currently has Bitstamp entities in several jurisdictions</a:t>
            </a:r>
            <a:endParaRPr lang="en-US" dirty="0"/>
          </a:p>
          <a:p>
            <a:pPr lvl="1"/>
            <a:r>
              <a:rPr lang="en-US" dirty="0"/>
              <a:t>In late 2018 a majority interest was sold to a South Korean investment firm</a:t>
            </a:r>
          </a:p>
          <a:p>
            <a:pPr lvl="1"/>
            <a:r>
              <a:rPr lang="en-US" dirty="0"/>
              <a:t>Full KYC/AML</a:t>
            </a:r>
          </a:p>
          <a:p>
            <a:pPr lvl="1"/>
            <a:r>
              <a:rPr lang="en-US" dirty="0"/>
              <a:t>User-friendly UI for novice or average investors, as well as sophisticated order types for experienced traders, relatively low fees</a:t>
            </a:r>
          </a:p>
          <a:p>
            <a:pPr lvl="1"/>
            <a:r>
              <a:rPr lang="en-US" dirty="0"/>
              <a:t>One of the first major bitcoin exchanges to introduce and incorporate the industry's best security practices such as </a:t>
            </a:r>
            <a:r>
              <a:rPr lang="en-US" dirty="0" err="1"/>
              <a:t>MultiSig</a:t>
            </a:r>
            <a:r>
              <a:rPr lang="en-US" dirty="0"/>
              <a:t> technology for its hot-wallet, a fully insured cold-storage where over 98% customer BTC are kept off-line in secure vaults, in addition, a number of security features are available to its customers such as two-factor authentication and confirmation emails for enhanced account security.</a:t>
            </a:r>
          </a:p>
          <a:p>
            <a:pPr lvl="1"/>
            <a:r>
              <a:rPr lang="en-US" dirty="0"/>
              <a:t>Mobile apps, for both </a:t>
            </a:r>
            <a:r>
              <a:rPr lang="en-US" dirty="0" err="1"/>
              <a:t>iOS</a:t>
            </a:r>
            <a:r>
              <a:rPr lang="en-US" dirty="0"/>
              <a:t> and Android available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Crypto-Fiat</a:t>
            </a:r>
            <a:br>
              <a:rPr lang="en-US" dirty="0"/>
            </a:br>
            <a:r>
              <a:rPr lang="en-US" dirty="0"/>
              <a:t>Bitfinex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Bitfinex</a:t>
            </a:r>
            <a:endParaRPr lang="en-US" sz="2400" dirty="0"/>
          </a:p>
          <a:p>
            <a:r>
              <a:rPr lang="en-US" sz="1600" dirty="0"/>
              <a:t>Registered in British Virgin Islands</a:t>
            </a:r>
          </a:p>
          <a:p>
            <a:r>
              <a:rPr lang="en-US" sz="1600" dirty="0"/>
              <a:t>Based (at least originally) in Hong Kong, started in 2012 with source code from </a:t>
            </a:r>
            <a:r>
              <a:rPr lang="en-US" sz="1600" dirty="0" err="1"/>
              <a:t>Bitcoinica</a:t>
            </a:r>
            <a:endParaRPr lang="en-US" sz="1600" dirty="0"/>
          </a:p>
          <a:p>
            <a:r>
              <a:rPr lang="en-US" sz="1600" dirty="0" err="1"/>
              <a:t>Bitcoinica</a:t>
            </a:r>
            <a:r>
              <a:rPr lang="en-US" sz="1600" dirty="0"/>
              <a:t> started in Hong Kong in 2011 and suffered 2 major hacks before shutting down in 2012</a:t>
            </a:r>
          </a:p>
          <a:p>
            <a:r>
              <a:rPr lang="en-US" sz="1600" dirty="0"/>
              <a:t>Bitfinex has been largest or one of the largest crypto exchanges by volume, since 2014</a:t>
            </a:r>
          </a:p>
          <a:p>
            <a:r>
              <a:rPr lang="en-US" sz="1600" dirty="0"/>
              <a:t>Supports Peer-to-Peer Margin trading, and Margin lending, started BTC VIX</a:t>
            </a:r>
          </a:p>
          <a:p>
            <a:r>
              <a:rPr lang="en-US" sz="1600" dirty="0"/>
              <a:t>Supports large list of cryptocurrencies</a:t>
            </a:r>
          </a:p>
          <a:p>
            <a:r>
              <a:rPr lang="en-US" sz="1600" dirty="0"/>
              <a:t>Minor hack in 2015 resulting in loss of 1500 BTC.</a:t>
            </a:r>
          </a:p>
          <a:p>
            <a:r>
              <a:rPr lang="en-US" sz="1600" dirty="0"/>
              <a:t>Hacked in August 2016 resulting in loss of $72M in customers accounts.  Bitfinex issued BFX tokens at par $1 to restore customer accounts, later replacing all BFX with USD by April 2017.</a:t>
            </a:r>
          </a:p>
          <a:p>
            <a:r>
              <a:rPr lang="en-US" sz="1600" dirty="0"/>
              <a:t>In April 2017 they were cut off by Wells Fargo and customers were no longer able to withdraw USD, and later cut off from accepting international wires by their Taiwanese bank.</a:t>
            </a:r>
          </a:p>
          <a:p>
            <a:r>
              <a:rPr lang="en-US" sz="1600" dirty="0"/>
              <a:t>In Fall 2017 Tether reportedly was hacked</a:t>
            </a:r>
          </a:p>
          <a:p>
            <a:r>
              <a:rPr lang="en-US" sz="1600" dirty="0"/>
              <a:t>No longer accept US 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Crypto-Fiat</a:t>
            </a:r>
            <a:br>
              <a:rPr lang="en-US" dirty="0"/>
            </a:br>
            <a:r>
              <a:rPr lang="en-US" dirty="0"/>
              <a:t>Bitfinex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Ownership of Bitfinex is the same as that of cryptocurrency Tether (USDT) which is meant to be the crypto equivalent of $1 USD, and enables trading on crypto-only platforms.</a:t>
            </a:r>
          </a:p>
          <a:p>
            <a:r>
              <a:rPr lang="en-US" sz="1600" dirty="0"/>
              <a:t>There has been, and continues to be much speculation as to whether Tether is properly backed by USD as it has claimed.</a:t>
            </a:r>
          </a:p>
          <a:p>
            <a:r>
              <a:rPr lang="en-US" sz="1600" dirty="0"/>
              <a:t>In January 2018 Tether dissolved the relationship with its auditor, prominent crypto firm Friedman LLC</a:t>
            </a:r>
          </a:p>
          <a:p>
            <a:r>
              <a:rPr lang="en-US" sz="1600" dirty="0"/>
              <a:t>Friedman had issued preliminary report in Fall 2017 that Tether was fully-backed by USD, but the report contained caveats</a:t>
            </a:r>
          </a:p>
          <a:p>
            <a:r>
              <a:rPr lang="en-US" sz="1600" dirty="0"/>
              <a:t>Some critics believe Tether is unsupported by USD and rather has been used to inflate the price of BTC</a:t>
            </a:r>
          </a:p>
          <a:p>
            <a:r>
              <a:rPr lang="en-US" sz="1600" dirty="0"/>
              <a:t>Research in Feb 2018 from BitMEX (</a:t>
            </a:r>
            <a:r>
              <a:rPr lang="en-US" sz="1600" dirty="0">
                <a:hlinkClick r:id="rId2"/>
              </a:rPr>
              <a:t>https://blog.bitmex.com/tether/</a:t>
            </a:r>
            <a:r>
              <a:rPr lang="en-US" sz="1600" dirty="0"/>
              <a:t>) does not draw conclusions as to whether it is fully backed, but expects that it would be supported.</a:t>
            </a:r>
          </a:p>
          <a:p>
            <a:r>
              <a:rPr lang="en-US" sz="1600" dirty="0"/>
              <a:t>Ownership group of Bitfinex is opaque; led by JL Van de Velde (Dutch from Hong Kong/Taiwan)</a:t>
            </a:r>
          </a:p>
          <a:p>
            <a:endParaRPr lang="en-US" sz="1600" dirty="0"/>
          </a:p>
          <a:p>
            <a:r>
              <a:rPr lang="en-US" sz="1600" dirty="0"/>
              <a:t>Bitfinex invested in</a:t>
            </a:r>
            <a:r>
              <a:rPr lang="en-US" sz="1600" dirty="0">
                <a:hlinkClick r:id="rId3"/>
              </a:rPr>
              <a:t> ShapeShift </a:t>
            </a:r>
            <a:r>
              <a:rPr lang="en-US" sz="1600" dirty="0"/>
              <a:t>years ago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17350</TotalTime>
  <Words>2526</Words>
  <Application>Microsoft Office PowerPoint</Application>
  <PresentationFormat>On-screen Show (4:3)</PresentationFormat>
  <Paragraphs>268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Exchanges</vt:lpstr>
      <vt:lpstr>Types</vt:lpstr>
      <vt:lpstr>Centralized Crypto-Fiat: US</vt:lpstr>
      <vt:lpstr>Centralized Crypto-Fiat: US Coinbase</vt:lpstr>
      <vt:lpstr>Centralized Crypto-Fiat: US Gemini</vt:lpstr>
      <vt:lpstr>Centralized Crypto-Fiat: US Kraken</vt:lpstr>
      <vt:lpstr>Centralized Crypto-Fiat Bitstamp</vt:lpstr>
      <vt:lpstr>Centralized Crypto-Fiat Bitfinex</vt:lpstr>
      <vt:lpstr>Centralized Crypto-Fiat Bitfinex</vt:lpstr>
      <vt:lpstr>Mainland Chinese Exchanges</vt:lpstr>
      <vt:lpstr>Korean, Japanese Exchanges</vt:lpstr>
      <vt:lpstr>Centralized, fomerly Crypto Only Binance</vt:lpstr>
      <vt:lpstr>Centralized formerly Crypto Only </vt:lpstr>
      <vt:lpstr>Crypto Only </vt:lpstr>
      <vt:lpstr>Exchange Software</vt:lpstr>
      <vt:lpstr>Exchange APIs</vt:lpstr>
      <vt:lpstr>Decentralized Exchanges</vt:lpstr>
      <vt:lpstr>Decentralized Exchanges Main Issue</vt:lpstr>
      <vt:lpstr>Decentralized LocalBitcoins</vt:lpstr>
      <vt:lpstr>Decentralized Stellar</vt:lpstr>
      <vt:lpstr>Decentralized  0x, Airswap</vt:lpstr>
      <vt:lpstr>Layers on top of Bitcoin Omni Layer, Counterparty</vt:lpstr>
      <vt:lpstr>Futures: BitMEX</vt:lpstr>
      <vt:lpstr>Exchange Issues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Exchanges</dc:title>
  <dc:creator>BP - FL</dc:creator>
  <cp:lastModifiedBy>Bernard Parenteau</cp:lastModifiedBy>
  <cp:revision>115</cp:revision>
  <dcterms:created xsi:type="dcterms:W3CDTF">2018-02-17T16:54:13Z</dcterms:created>
  <dcterms:modified xsi:type="dcterms:W3CDTF">2021-02-20T14:53:01Z</dcterms:modified>
</cp:coreProperties>
</file>