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1" r:id="rId5"/>
    <p:sldId id="262" r:id="rId6"/>
    <p:sldId id="265" r:id="rId7"/>
    <p:sldId id="268" r:id="rId8"/>
    <p:sldId id="267" r:id="rId9"/>
    <p:sldId id="269" r:id="rId10"/>
    <p:sldId id="275" r:id="rId11"/>
    <p:sldId id="264" r:id="rId12"/>
    <p:sldId id="270" r:id="rId13"/>
    <p:sldId id="271" r:id="rId14"/>
    <p:sldId id="279" r:id="rId15"/>
    <p:sldId id="280" r:id="rId16"/>
    <p:sldId id="272" r:id="rId17"/>
    <p:sldId id="259" r:id="rId18"/>
    <p:sldId id="276" r:id="rId19"/>
    <p:sldId id="274" r:id="rId20"/>
    <p:sldId id="277" r:id="rId21"/>
    <p:sldId id="278" r:id="rId22"/>
    <p:sldId id="273"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3" autoAdjust="0"/>
    <p:restoredTop sz="94660"/>
  </p:normalViewPr>
  <p:slideViewPr>
    <p:cSldViewPr>
      <p:cViewPr varScale="1">
        <p:scale>
          <a:sx n="108" d="100"/>
          <a:sy n="108" d="100"/>
        </p:scale>
        <p:origin x="18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5FF0BE-F0D0-46FD-BF38-C935ECBE0DC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FF0BE-F0D0-46FD-BF38-C935ECBE0DC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FF0BE-F0D0-46FD-BF38-C935ECBE0DC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5FF0BE-F0D0-46FD-BF38-C935ECBE0DC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FF0BE-F0D0-46FD-BF38-C935ECBE0DC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5FF0BE-F0D0-46FD-BF38-C935ECBE0DC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5FF0BE-F0D0-46FD-BF38-C935ECBE0DCE}"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5FF0BE-F0D0-46FD-BF38-C935ECBE0DCE}" type="datetimeFigureOut">
              <a:rPr lang="en-US" smtClean="0"/>
              <a:pPr/>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FF0BE-F0D0-46FD-BF38-C935ECBE0DCE}"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FF0BE-F0D0-46FD-BF38-C935ECBE0DC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FF0BE-F0D0-46FD-BF38-C935ECBE0DC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A851E-750C-46BD-AB42-7AA95C7FAC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FF0BE-F0D0-46FD-BF38-C935ECBE0DCE}" type="datetimeFigureOut">
              <a:rPr lang="en-US" smtClean="0"/>
              <a:pPr/>
              <a:t>2/26/2021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A851E-750C-46BD-AB42-7AA95C7FAC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ightning.network/lightning-network.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itcoin.stackexchange.com/questions/83014/routing-in-bitcoin-lightning-networ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lightning.engineering/posts/2018/05/30/rout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lightningnetwork/lightning-rfc/blob/master/00-introduction.md" TargetMode="External"/><Relationship Id="rId2" Type="http://schemas.openxmlformats.org/officeDocument/2006/relationships/hyperlink" Target="http://lightning.network/lightning-network-paper.pdf" TargetMode="External"/><Relationship Id="rId1" Type="http://schemas.openxmlformats.org/officeDocument/2006/relationships/slideLayout" Target="../slideLayouts/slideLayout2.xml"/><Relationship Id="rId4" Type="http://schemas.openxmlformats.org/officeDocument/2006/relationships/hyperlink" Target="https://github.com/bcongdon/awesome-lightning-networ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lementsProject/lightning" TargetMode="External"/><Relationship Id="rId2" Type="http://schemas.openxmlformats.org/officeDocument/2006/relationships/hyperlink" Target="https://github.com/lightningnetwork/lnd" TargetMode="External"/><Relationship Id="rId1" Type="http://schemas.openxmlformats.org/officeDocument/2006/relationships/slideLayout" Target="../slideLayouts/slideLayout2.xml"/><Relationship Id="rId6" Type="http://schemas.openxmlformats.org/officeDocument/2006/relationships/hyperlink" Target="https://github.com/bcongdon/awesome-lightning-network" TargetMode="External"/><Relationship Id="rId5" Type="http://schemas.openxmlformats.org/officeDocument/2006/relationships/hyperlink" Target="https://github.com/mit-dci/lit" TargetMode="External"/><Relationship Id="rId4" Type="http://schemas.openxmlformats.org/officeDocument/2006/relationships/hyperlink" Target="https://github.com/ACINQ/eclai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itcoinvisuals.com/light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fipulse.com/lightning-network" TargetMode="External"/><Relationship Id="rId2" Type="http://schemas.openxmlformats.org/officeDocument/2006/relationships/hyperlink" Target="https://1ml.com/statistics" TargetMode="External"/><Relationship Id="rId1" Type="http://schemas.openxmlformats.org/officeDocument/2006/relationships/slideLayout" Target="../slideLayouts/slideLayout2.xml"/><Relationship Id="rId6" Type="http://schemas.openxmlformats.org/officeDocument/2006/relationships/hyperlink" Target="https://www.coindesk.com/vietnam-bitcoin-exchange-lightning-network" TargetMode="External"/><Relationship Id="rId5" Type="http://schemas.openxmlformats.org/officeDocument/2006/relationships/hyperlink" Target="https://www.coindesk.com/okex-exchange-to-integrate-bitcoins-lightning-network-for-faster-cheaper-transactions" TargetMode="External"/><Relationship Id="rId4" Type="http://schemas.openxmlformats.org/officeDocument/2006/relationships/hyperlink" Target="https://www.coindesk.com/kraken-exchange-integrate-bitcoin-lightning-2021"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iki.ion.radar.tech/tutorials/altco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infocharts.com/comparison/bitcoin-transactionfees.html#1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congdon/awesome-lightning-network#implementations" TargetMode="External"/><Relationship Id="rId2" Type="http://schemas.openxmlformats.org/officeDocument/2006/relationships/hyperlink" Target="https://lightning.engineering/" TargetMode="External"/><Relationship Id="rId1" Type="http://schemas.openxmlformats.org/officeDocument/2006/relationships/slideLayout" Target="../slideLayouts/slideLayout2.xml"/><Relationship Id="rId4" Type="http://schemas.openxmlformats.org/officeDocument/2006/relationships/hyperlink" Target="https://lightning.network/lightning-network-pape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Lightning Network</a:t>
            </a:r>
          </a:p>
        </p:txBody>
      </p:sp>
      <p:sp>
        <p:nvSpPr>
          <p:cNvPr id="3" name="Subtitle 2"/>
          <p:cNvSpPr>
            <a:spLocks noGrp="1"/>
          </p:cNvSpPr>
          <p:nvPr>
            <p:ph type="subTitle" idx="1"/>
          </p:nvPr>
        </p:nvSpPr>
        <p:spPr/>
        <p:txBody>
          <a:bodyPr/>
          <a:lstStyle/>
          <a:p>
            <a:r>
              <a:rPr lang="en-US" dirty="0"/>
              <a:t> </a:t>
            </a:r>
          </a:p>
        </p:txBody>
      </p:sp>
      <p:sp>
        <p:nvSpPr>
          <p:cNvPr id="4" name="Subtitle 2"/>
          <p:cNvSpPr txBox="1">
            <a:spLocks/>
          </p:cNvSpPr>
          <p:nvPr/>
        </p:nvSpPr>
        <p:spPr>
          <a:xfrm>
            <a:off x="1295400" y="40386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Bernard Parenteau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bparente@fit.edu</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tx1">
                    <a:tint val="75000"/>
                  </a:schemeClr>
                </a:solidFill>
                <a:effectLst/>
                <a:uLnTx/>
                <a:uFillTx/>
                <a:latin typeface="+mn-lt"/>
                <a:ea typeface="+mn-ea"/>
                <a:cs typeface="+mn-cs"/>
              </a:rPr>
              <a:t>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Breach Remedy</a:t>
            </a:r>
          </a:p>
        </p:txBody>
      </p:sp>
      <p:sp>
        <p:nvSpPr>
          <p:cNvPr id="3" name="Content Placeholder 2"/>
          <p:cNvSpPr>
            <a:spLocks noGrp="1"/>
          </p:cNvSpPr>
          <p:nvPr>
            <p:ph idx="1"/>
          </p:nvPr>
        </p:nvSpPr>
        <p:spPr/>
        <p:txBody>
          <a:bodyPr>
            <a:normAutofit/>
          </a:bodyPr>
          <a:lstStyle/>
          <a:p>
            <a:r>
              <a:rPr lang="en-US" sz="2000" dirty="0"/>
              <a:t>Of course they then need to monitor the blockchain to insure that an old commitment transaction is not broadcast, and if it is they would need to broadcast the Breach Remedy transaction before the </a:t>
            </a:r>
            <a:r>
              <a:rPr lang="en-US" sz="2000" dirty="0" err="1"/>
              <a:t>timelock</a:t>
            </a:r>
            <a:r>
              <a:rPr lang="en-US" sz="2000" dirty="0"/>
              <a:t> expired.</a:t>
            </a:r>
          </a:p>
          <a:p>
            <a:endParaRPr lang="en-US" sz="2000" dirty="0"/>
          </a:p>
          <a:p>
            <a:r>
              <a:rPr lang="en-US" sz="2000" dirty="0"/>
              <a:t>If either side broadcast an old invalid refund transaction, their counterparty could claim the entire channel balance:</a:t>
            </a:r>
          </a:p>
          <a:p>
            <a:pPr lvl="1"/>
            <a:r>
              <a:rPr lang="en-US" sz="2000" dirty="0"/>
              <a:t>The counterparty part is immediately redeemable</a:t>
            </a:r>
          </a:p>
          <a:p>
            <a:pPr lvl="1"/>
            <a:r>
              <a:rPr lang="en-US" sz="2000" dirty="0"/>
              <a:t>Once updated balance transactions are created each counterparty will have Breach Remedy transaction that can immediately redeem the other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Network; </a:t>
            </a:r>
            <a:r>
              <a:rPr lang="en-US" dirty="0" err="1"/>
              <a:t>Offchain</a:t>
            </a:r>
            <a:endParaRPr lang="en-US" dirty="0"/>
          </a:p>
        </p:txBody>
      </p:sp>
      <p:sp>
        <p:nvSpPr>
          <p:cNvPr id="3" name="Content Placeholder 2"/>
          <p:cNvSpPr>
            <a:spLocks noGrp="1"/>
          </p:cNvSpPr>
          <p:nvPr>
            <p:ph idx="1"/>
          </p:nvPr>
        </p:nvSpPr>
        <p:spPr/>
        <p:txBody>
          <a:bodyPr>
            <a:normAutofit/>
          </a:bodyPr>
          <a:lstStyle/>
          <a:p>
            <a:r>
              <a:rPr lang="en-US" sz="2000" dirty="0"/>
              <a:t>None of the Commitment/Refund transactions (or Breach Remedy transactions) are ever actually submitted to the Bitcoin blockchain as long as the channel remains open.</a:t>
            </a:r>
          </a:p>
          <a:p>
            <a:endParaRPr lang="en-US" sz="2000" dirty="0"/>
          </a:p>
          <a:p>
            <a:r>
              <a:rPr lang="en-US" sz="2000" dirty="0"/>
              <a:t>The intended effect is to allow the two-party channels to effectively keep minor transactions and updated balances off-chain</a:t>
            </a:r>
          </a:p>
          <a:p>
            <a:endParaRPr lang="en-US" sz="2000" dirty="0"/>
          </a:p>
          <a:p>
            <a:r>
              <a:rPr lang="en-US" sz="2000" dirty="0"/>
              <a:t>This will enable efficient micro-transactions, while allowing the network to scale to many times current throughput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In-Progress Transactions</a:t>
            </a:r>
          </a:p>
        </p:txBody>
      </p:sp>
      <p:sp>
        <p:nvSpPr>
          <p:cNvPr id="3" name="Content Placeholder 2"/>
          <p:cNvSpPr>
            <a:spLocks noGrp="1"/>
          </p:cNvSpPr>
          <p:nvPr>
            <p:ph idx="1"/>
          </p:nvPr>
        </p:nvSpPr>
        <p:spPr/>
        <p:txBody>
          <a:bodyPr>
            <a:normAutofit lnSpcReduction="10000"/>
          </a:bodyPr>
          <a:lstStyle/>
          <a:p>
            <a:r>
              <a:rPr lang="en-US" sz="2000" dirty="0"/>
              <a:t>Lightning uses Hash Time Locks for transactions in progress</a:t>
            </a:r>
          </a:p>
          <a:p>
            <a:endParaRPr lang="en-US" sz="2000" dirty="0"/>
          </a:p>
          <a:p>
            <a:r>
              <a:rPr lang="en-US" sz="2000" dirty="0"/>
              <a:t>A potential recipient must first generate a code and send the hash to the party from whom he’s requesting a payment </a:t>
            </a:r>
            <a:r>
              <a:rPr lang="en-US" sz="2000" i="1" dirty="0"/>
              <a:t>(the hash is sent off-chain, manually, not via lightning).</a:t>
            </a:r>
          </a:p>
          <a:p>
            <a:r>
              <a:rPr lang="en-US" sz="2000" dirty="0"/>
              <a:t>The transmission of the code across the network also determines the fees and </a:t>
            </a:r>
            <a:r>
              <a:rPr lang="en-US" sz="2000" dirty="0" err="1"/>
              <a:t>timelock</a:t>
            </a:r>
            <a:r>
              <a:rPr lang="en-US" sz="2000" dirty="0"/>
              <a:t> parameters. </a:t>
            </a:r>
          </a:p>
          <a:p>
            <a:r>
              <a:rPr lang="en-US" sz="2000" dirty="0"/>
              <a:t>The sending party will then tentatively send the payment to the recipient with the balance </a:t>
            </a:r>
            <a:r>
              <a:rPr lang="en-US" sz="2000" dirty="0" err="1"/>
              <a:t>timelocked</a:t>
            </a:r>
            <a:r>
              <a:rPr lang="en-US" sz="2000" dirty="0"/>
              <a:t>; essentially held in escrow by the channels.</a:t>
            </a:r>
          </a:p>
          <a:p>
            <a:endParaRPr lang="en-US" sz="2000" dirty="0"/>
          </a:p>
          <a:p>
            <a:r>
              <a:rPr lang="en-US" sz="2000" dirty="0"/>
              <a:t>The payment remains in escrow until either</a:t>
            </a:r>
          </a:p>
          <a:p>
            <a:pPr lvl="1"/>
            <a:r>
              <a:rPr lang="en-US" sz="2000" dirty="0"/>
              <a:t>The recipient replies with the source of the hash code indicating that they have received the payment</a:t>
            </a:r>
          </a:p>
          <a:p>
            <a:pPr lvl="1"/>
            <a:r>
              <a:rPr lang="en-US" sz="2000" dirty="0"/>
              <a:t>The payment times out, and is returned to the sender.</a:t>
            </a:r>
          </a:p>
        </p:txBody>
      </p:sp>
      <p:sp>
        <p:nvSpPr>
          <p:cNvPr id="4" name="TextBox 3">
            <a:extLst>
              <a:ext uri="{FF2B5EF4-FFF2-40B4-BE49-F238E27FC236}">
                <a16:creationId xmlns:a16="http://schemas.microsoft.com/office/drawing/2014/main" id="{8427CA2B-8657-4475-966F-F6B7F03A5F7D}"/>
              </a:ext>
            </a:extLst>
          </p:cNvPr>
          <p:cNvSpPr txBox="1"/>
          <p:nvPr/>
        </p:nvSpPr>
        <p:spPr>
          <a:xfrm>
            <a:off x="685800" y="6172200"/>
            <a:ext cx="6541855" cy="369332"/>
          </a:xfrm>
          <a:prstGeom prst="rect">
            <a:avLst/>
          </a:prstGeom>
          <a:noFill/>
        </p:spPr>
        <p:txBody>
          <a:bodyPr wrap="none" rtlCol="0">
            <a:spAutoFit/>
          </a:bodyPr>
          <a:lstStyle/>
          <a:p>
            <a:r>
              <a:rPr lang="en-US" sz="1800" dirty="0"/>
              <a:t>*See from slide 36: </a:t>
            </a:r>
            <a:r>
              <a:rPr lang="en-US" dirty="0">
                <a:hlinkClick r:id="rId2"/>
              </a:rPr>
              <a:t>https://lightning.network/lightning-network.pdf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normAutofit/>
          </a:bodyPr>
          <a:lstStyle/>
          <a:p>
            <a:r>
              <a:rPr lang="en-US" sz="2000" dirty="0"/>
              <a:t>Lightning nodes begin with seed nodes and use a gossip protocol similar to Bitcoin to discover and connect to other nodes</a:t>
            </a:r>
          </a:p>
          <a:p>
            <a:endParaRPr lang="en-US" sz="2000" dirty="0"/>
          </a:p>
          <a:p>
            <a:r>
              <a:rPr lang="en-US" sz="2000" dirty="0"/>
              <a:t>When two nodes open a channel between themselves, they optionally broadcast it to the network</a:t>
            </a:r>
          </a:p>
          <a:p>
            <a:r>
              <a:rPr lang="en-US" sz="2000" dirty="0"/>
              <a:t>This optional broadcast effectively gives nodes the option to have public or private channels</a:t>
            </a:r>
          </a:p>
          <a:p>
            <a:endParaRPr lang="en-US" sz="2000" dirty="0"/>
          </a:p>
          <a:p>
            <a:r>
              <a:rPr lang="en-US" sz="2000" dirty="0"/>
              <a:t>Nodes keeps a map of the overall system to determine routing (the size of which can vary)</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normAutofit fontScale="70000" lnSpcReduction="20000"/>
          </a:bodyPr>
          <a:lstStyle/>
          <a:p>
            <a:r>
              <a:rPr lang="en-US" dirty="0"/>
              <a:t>One of the differences between Lightning payment routing and most data network routing is that in the case of Lightning, the route is constructed by the payment sender (source routing), rather than being determined by the routers along the path.</a:t>
            </a:r>
          </a:p>
          <a:p>
            <a:endParaRPr lang="en-US" dirty="0"/>
          </a:p>
          <a:p>
            <a:r>
              <a:rPr lang="en-US" dirty="0"/>
              <a:t>Nodes have a map of the entire network including statistics on each node.</a:t>
            </a:r>
          </a:p>
          <a:p>
            <a:endParaRPr lang="en-US" dirty="0"/>
          </a:p>
          <a:p>
            <a:r>
              <a:rPr lang="en-US" dirty="0"/>
              <a:t>Each implementation of Lightning has its own way to calculate the default path, usually by minimizing fees.</a:t>
            </a:r>
          </a:p>
          <a:p>
            <a:endParaRPr lang="en-US" dirty="0"/>
          </a:p>
          <a:p>
            <a:r>
              <a:rPr lang="en-US" dirty="0"/>
              <a:t>Sending nodes can implement any methodology in determining the routing path.</a:t>
            </a:r>
          </a:p>
          <a:p>
            <a:endParaRPr lang="en-US" dirty="0"/>
          </a:p>
        </p:txBody>
      </p:sp>
      <p:sp>
        <p:nvSpPr>
          <p:cNvPr id="4" name="TextBox 3"/>
          <p:cNvSpPr txBox="1"/>
          <p:nvPr/>
        </p:nvSpPr>
        <p:spPr>
          <a:xfrm>
            <a:off x="294322" y="6214030"/>
            <a:ext cx="8555355" cy="369332"/>
          </a:xfrm>
          <a:prstGeom prst="rect">
            <a:avLst/>
          </a:prstGeom>
          <a:noFill/>
        </p:spPr>
        <p:txBody>
          <a:bodyPr wrap="none" rtlCol="0">
            <a:spAutoFit/>
          </a:bodyPr>
          <a:lstStyle/>
          <a:p>
            <a:r>
              <a:rPr lang="en-US" dirty="0">
                <a:hlinkClick r:id="rId2"/>
              </a:rPr>
              <a:t>https://bitcoin.stackexchange.com/questions/83014/routing-in-bitcoin-lightning-network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a:xfrm>
            <a:off x="457200" y="1600201"/>
            <a:ext cx="8229600" cy="4114800"/>
          </a:xfrm>
        </p:spPr>
        <p:txBody>
          <a:bodyPr>
            <a:normAutofit fontScale="70000" lnSpcReduction="20000"/>
          </a:bodyPr>
          <a:lstStyle/>
          <a:p>
            <a:r>
              <a:rPr lang="en-US" dirty="0"/>
              <a:t>In addition, Lightning employs onion routing (like Tor) for multi-hop payments, which means that intermediate nodes in the payment path know only the identity of their immediate predecessor and successor in the route and pass along an encrypted payload.</a:t>
            </a:r>
          </a:p>
          <a:p>
            <a:endParaRPr lang="en-US" dirty="0"/>
          </a:p>
          <a:p>
            <a:r>
              <a:rPr lang="en-US" dirty="0"/>
              <a:t>Onion routing effectively hides the identities of payment senders and receivers, enhancing privacy, and combined with source routing is censorship-resistance.</a:t>
            </a:r>
          </a:p>
          <a:p>
            <a:endParaRPr lang="en-US" dirty="0"/>
          </a:p>
          <a:p>
            <a:r>
              <a:rPr lang="en-US" dirty="0"/>
              <a:t>And the Lightning Network also supports Tor nodes (though a node with both Tor and IP connections is required to transfer between the two).</a:t>
            </a:r>
          </a:p>
        </p:txBody>
      </p:sp>
      <p:sp>
        <p:nvSpPr>
          <p:cNvPr id="4" name="TextBox 3"/>
          <p:cNvSpPr txBox="1"/>
          <p:nvPr/>
        </p:nvSpPr>
        <p:spPr>
          <a:xfrm>
            <a:off x="457200" y="6248400"/>
            <a:ext cx="6424323" cy="369332"/>
          </a:xfrm>
          <a:prstGeom prst="rect">
            <a:avLst/>
          </a:prstGeom>
          <a:noFill/>
        </p:spPr>
        <p:txBody>
          <a:bodyPr wrap="none" rtlCol="0">
            <a:spAutoFit/>
          </a:bodyPr>
          <a:lstStyle/>
          <a:p>
            <a:r>
              <a:rPr lang="en-US" dirty="0">
                <a:hlinkClick r:id="rId2"/>
              </a:rPr>
              <a:t>https://blog.lightning.engineering/posts/2018/05/30/routing.html</a:t>
            </a:r>
            <a:endParaRPr lang="en-US" dirty="0"/>
          </a:p>
        </p:txBody>
      </p:sp>
    </p:spTree>
    <p:extLst>
      <p:ext uri="{BB962C8B-B14F-4D97-AF65-F5344CB8AC3E}">
        <p14:creationId xmlns:p14="http://schemas.microsoft.com/office/powerpoint/2010/main" val="4236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a:t>
            </a:r>
          </a:p>
        </p:txBody>
      </p:sp>
      <p:sp>
        <p:nvSpPr>
          <p:cNvPr id="3" name="Content Placeholder 2"/>
          <p:cNvSpPr>
            <a:spLocks noGrp="1"/>
          </p:cNvSpPr>
          <p:nvPr>
            <p:ph idx="1"/>
          </p:nvPr>
        </p:nvSpPr>
        <p:spPr/>
        <p:txBody>
          <a:bodyPr>
            <a:normAutofit fontScale="55000" lnSpcReduction="20000"/>
          </a:bodyPr>
          <a:lstStyle/>
          <a:p>
            <a:r>
              <a:rPr lang="en-US" dirty="0"/>
              <a:t>The technical risks are being mitigated as the network has been actively tested for a couple years now.</a:t>
            </a:r>
          </a:p>
          <a:p>
            <a:r>
              <a:rPr lang="en-US" dirty="0"/>
              <a:t>An earlier update addressed the issue of making the network resistant to DDOS attacks by using a flag in the Bitcoin header to indicate when a block was full so it wouldn’t count in the number of blocks to wait.  This would avoid the situation where the Bitcoin network could be flooded with small transactions preventing a Breach Remedy transaction from appearing.</a:t>
            </a:r>
          </a:p>
          <a:p>
            <a:endParaRPr lang="en-US" dirty="0"/>
          </a:p>
          <a:p>
            <a:r>
              <a:rPr lang="en-US" dirty="0"/>
              <a:t>As far as business risks; it’s been noted that the Lightning network may actually aid centralization in terms of the gateway and routing nodes.</a:t>
            </a:r>
          </a:p>
          <a:p>
            <a:endParaRPr lang="en-US" dirty="0"/>
          </a:p>
          <a:p>
            <a:r>
              <a:rPr lang="en-US" dirty="0"/>
              <a:t>A user will need to find a gateway that they trust to set up a channel, with a commitment amount up to the max cumulative transaction amount with that partner gateway node.</a:t>
            </a:r>
          </a:p>
          <a:p>
            <a:r>
              <a:rPr lang="en-US" dirty="0"/>
              <a:t>In some senses this is not unlike full-reserve correspondent banking where the balances are not only fully-collateralized but actually even over collateralized by the max channel amounts.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Paper</a:t>
            </a:r>
          </a:p>
        </p:txBody>
      </p:sp>
      <p:sp>
        <p:nvSpPr>
          <p:cNvPr id="3" name="Content Placeholder 2"/>
          <p:cNvSpPr>
            <a:spLocks noGrp="1"/>
          </p:cNvSpPr>
          <p:nvPr>
            <p:ph idx="1"/>
          </p:nvPr>
        </p:nvSpPr>
        <p:spPr/>
        <p:txBody>
          <a:bodyPr>
            <a:normAutofit fontScale="70000" lnSpcReduction="20000"/>
          </a:bodyPr>
          <a:lstStyle/>
          <a:p>
            <a:r>
              <a:rPr lang="en-US" dirty="0"/>
              <a:t>The Lightning Network was first described in a paper by Joseph </a:t>
            </a:r>
            <a:r>
              <a:rPr lang="en-US" dirty="0" err="1"/>
              <a:t>Poon</a:t>
            </a:r>
            <a:r>
              <a:rPr lang="en-US" dirty="0"/>
              <a:t> and </a:t>
            </a:r>
            <a:r>
              <a:rPr lang="en-US" dirty="0" err="1"/>
              <a:t>Thaddeua</a:t>
            </a:r>
            <a:r>
              <a:rPr lang="en-US" dirty="0"/>
              <a:t> </a:t>
            </a:r>
            <a:r>
              <a:rPr lang="en-US" dirty="0" err="1"/>
              <a:t>Dryja</a:t>
            </a:r>
            <a:r>
              <a:rPr lang="en-US" dirty="0"/>
              <a:t> in 2015, with the revised version at: </a:t>
            </a:r>
          </a:p>
          <a:p>
            <a:r>
              <a:rPr lang="en-US" dirty="0">
                <a:hlinkClick r:id="rId2"/>
              </a:rPr>
              <a:t>http://lightning.network/lightning-network-paper.pdf</a:t>
            </a:r>
            <a:endParaRPr lang="en-US" dirty="0"/>
          </a:p>
          <a:p>
            <a:endParaRPr lang="en-US" dirty="0"/>
          </a:p>
          <a:p>
            <a:r>
              <a:rPr lang="en-US" dirty="0"/>
              <a:t>The specifications were developed later in 2016 and since then several interoperable implementations have been created</a:t>
            </a:r>
          </a:p>
          <a:p>
            <a:r>
              <a:rPr lang="en-US" dirty="0"/>
              <a:t>The fuller specification, known as Lightning BOLT (Basis of Lightning Technology) can be found at</a:t>
            </a:r>
          </a:p>
          <a:p>
            <a:r>
              <a:rPr lang="en-US" dirty="0">
                <a:hlinkClick r:id="rId3"/>
              </a:rPr>
              <a:t>https://github.com/lightningnetwork/lightning-rfc/blob/master/00-introduction.md</a:t>
            </a:r>
            <a:endParaRPr lang="en-US" dirty="0"/>
          </a:p>
          <a:p>
            <a:endParaRPr lang="en-US" dirty="0"/>
          </a:p>
          <a:p>
            <a:r>
              <a:rPr lang="en-US" dirty="0"/>
              <a:t>An extensive set of resources can be found at</a:t>
            </a:r>
          </a:p>
          <a:p>
            <a:r>
              <a:rPr lang="en-US" dirty="0">
                <a:hlinkClick r:id="rId4"/>
              </a:rPr>
              <a:t>https://github.com/bcongdon/awesome-lightning-network</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Implementations</a:t>
            </a:r>
          </a:p>
        </p:txBody>
      </p:sp>
      <p:sp>
        <p:nvSpPr>
          <p:cNvPr id="3" name="Content Placeholder 2"/>
          <p:cNvSpPr>
            <a:spLocks noGrp="1"/>
          </p:cNvSpPr>
          <p:nvPr>
            <p:ph idx="1"/>
          </p:nvPr>
        </p:nvSpPr>
        <p:spPr/>
        <p:txBody>
          <a:bodyPr>
            <a:normAutofit fontScale="62500" lnSpcReduction="20000"/>
          </a:bodyPr>
          <a:lstStyle/>
          <a:p>
            <a:r>
              <a:rPr lang="en-US" dirty="0"/>
              <a:t>There are several interoperable implementations of the Lightning Network in various languages</a:t>
            </a:r>
          </a:p>
          <a:p>
            <a:pPr lvl="1"/>
            <a:r>
              <a:rPr lang="en-US" dirty="0"/>
              <a:t>The version in </a:t>
            </a:r>
            <a:r>
              <a:rPr lang="en-US" dirty="0" err="1"/>
              <a:t>Golang</a:t>
            </a:r>
            <a:r>
              <a:rPr lang="en-US" dirty="0"/>
              <a:t>, called LND, is done by Lightning Labs, as are several complementary projects (</a:t>
            </a:r>
            <a:r>
              <a:rPr lang="en-US" dirty="0">
                <a:hlinkClick r:id="rId2"/>
              </a:rPr>
              <a:t>https://github.com/lightningnetwork/lnd</a:t>
            </a:r>
            <a:r>
              <a:rPr lang="en-US" dirty="0"/>
              <a:t>)</a:t>
            </a:r>
          </a:p>
          <a:p>
            <a:pPr lvl="1"/>
            <a:r>
              <a:rPr lang="en-US" dirty="0"/>
              <a:t>The version in C, which runs on Linux, was done by </a:t>
            </a:r>
            <a:r>
              <a:rPr lang="en-US" dirty="0" err="1"/>
              <a:t>Blockstream</a:t>
            </a:r>
            <a:r>
              <a:rPr lang="en-US" dirty="0"/>
              <a:t> is called Elements or c-lightning and can be found at </a:t>
            </a:r>
            <a:r>
              <a:rPr lang="en-US" dirty="0">
                <a:hlinkClick r:id="rId3"/>
              </a:rPr>
              <a:t>https://github.com/ElementsProject/lightning</a:t>
            </a:r>
            <a:endParaRPr lang="en-US" dirty="0"/>
          </a:p>
          <a:p>
            <a:pPr lvl="1"/>
            <a:r>
              <a:rPr lang="en-US" dirty="0"/>
              <a:t>The version in </a:t>
            </a:r>
            <a:r>
              <a:rPr lang="en-US" dirty="0" err="1"/>
              <a:t>Scala</a:t>
            </a:r>
            <a:r>
              <a:rPr lang="en-US" dirty="0"/>
              <a:t> is done by ACINQ, is called éclair and can be found at </a:t>
            </a:r>
            <a:r>
              <a:rPr lang="en-US" dirty="0">
                <a:hlinkClick r:id="rId4"/>
              </a:rPr>
              <a:t>https://github.com/ACINQ/eclair</a:t>
            </a:r>
            <a:endParaRPr lang="en-US" dirty="0"/>
          </a:p>
          <a:p>
            <a:pPr lvl="1"/>
            <a:r>
              <a:rPr lang="en-US" dirty="0"/>
              <a:t>There is also a test version (in Go) done by MIT’s Digital Currency Initiative at </a:t>
            </a:r>
            <a:r>
              <a:rPr lang="en-US" dirty="0">
                <a:hlinkClick r:id="rId5"/>
              </a:rPr>
              <a:t>https://github.com/mit-dci/lit</a:t>
            </a:r>
            <a:endParaRPr lang="en-US" dirty="0"/>
          </a:p>
          <a:p>
            <a:pPr lvl="1"/>
            <a:endParaRPr lang="en-US" dirty="0"/>
          </a:p>
          <a:p>
            <a:r>
              <a:rPr lang="en-US" dirty="0"/>
              <a:t>There are also various Desktop apps and wallets, web interfaces, mobile apps and wallets, explorers and other apps</a:t>
            </a:r>
          </a:p>
          <a:p>
            <a:endParaRPr lang="en-US" dirty="0"/>
          </a:p>
          <a:p>
            <a:r>
              <a:rPr lang="en-US" dirty="0">
                <a:hlinkClick r:id="rId6"/>
              </a:rPr>
              <a:t>https://github.com/bcongdon/awesome-lightning-network</a:t>
            </a:r>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Status</a:t>
            </a:r>
          </a:p>
        </p:txBody>
      </p:sp>
      <p:sp>
        <p:nvSpPr>
          <p:cNvPr id="4" name="TextBox 3"/>
          <p:cNvSpPr txBox="1"/>
          <p:nvPr/>
        </p:nvSpPr>
        <p:spPr>
          <a:xfrm>
            <a:off x="381000" y="6324600"/>
            <a:ext cx="3533403" cy="369332"/>
          </a:xfrm>
          <a:prstGeom prst="rect">
            <a:avLst/>
          </a:prstGeom>
          <a:noFill/>
        </p:spPr>
        <p:txBody>
          <a:bodyPr wrap="none" rtlCol="0">
            <a:spAutoFit/>
          </a:bodyPr>
          <a:lstStyle/>
          <a:p>
            <a:r>
              <a:rPr lang="en-US" dirty="0">
                <a:hlinkClick r:id="rId2"/>
              </a:rPr>
              <a:t>https://bitcoinvisuals.com/lightning</a:t>
            </a:r>
            <a:endParaRPr lang="en-US" dirty="0"/>
          </a:p>
        </p:txBody>
      </p:sp>
      <p:pic>
        <p:nvPicPr>
          <p:cNvPr id="8" name="Content Placeholder 7" descr="Chart, histogram&#10;&#10;Description automatically generated">
            <a:extLst>
              <a:ext uri="{FF2B5EF4-FFF2-40B4-BE49-F238E27FC236}">
                <a16:creationId xmlns:a16="http://schemas.microsoft.com/office/drawing/2014/main" id="{6FAC6ADB-1ECF-4DEE-B3F7-3BDBD1EF06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0503" y="1446490"/>
            <a:ext cx="7722994"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Scaling</a:t>
            </a:r>
          </a:p>
        </p:txBody>
      </p:sp>
      <p:sp>
        <p:nvSpPr>
          <p:cNvPr id="3" name="Content Placeholder 2"/>
          <p:cNvSpPr>
            <a:spLocks noGrp="1"/>
          </p:cNvSpPr>
          <p:nvPr>
            <p:ph idx="1"/>
          </p:nvPr>
        </p:nvSpPr>
        <p:spPr/>
        <p:txBody>
          <a:bodyPr>
            <a:normAutofit/>
          </a:bodyPr>
          <a:lstStyle/>
          <a:p>
            <a:r>
              <a:rPr lang="en-US" sz="2000" dirty="0"/>
              <a:t>Scalability is major issue with Bitcoin</a:t>
            </a:r>
          </a:p>
          <a:p>
            <a:r>
              <a:rPr lang="en-US" sz="2000" dirty="0"/>
              <a:t>With a maximum of 1MB of transactions per 10 minutes and each transaction validated and stored by all nodes, the throughput of Bitcoin is quite limited by comparison to other payment methods such as credit cards, </a:t>
            </a:r>
            <a:r>
              <a:rPr lang="en-US" sz="2000" dirty="0" err="1"/>
              <a:t>paypal</a:t>
            </a:r>
            <a:r>
              <a:rPr lang="en-US" sz="2000" dirty="0"/>
              <a:t>, etc.</a:t>
            </a:r>
          </a:p>
          <a:p>
            <a:r>
              <a:rPr lang="en-US" sz="2000" dirty="0"/>
              <a:t>Visa’s payment network can process many 100s, even 1000s of times the number of transactions.</a:t>
            </a:r>
          </a:p>
          <a:p>
            <a:endParaRPr lang="en-US" sz="2000" dirty="0"/>
          </a:p>
          <a:p>
            <a:r>
              <a:rPr lang="en-US" sz="2000" dirty="0"/>
              <a:t>Segwit effectively increased maximum throughput by decreasing the average transaction size so that more could be in a block.</a:t>
            </a:r>
          </a:p>
          <a:p>
            <a:r>
              <a:rPr lang="en-US" sz="2000" dirty="0"/>
              <a:t>But the increase in throughput was somewhat limited, less that doubling it.</a:t>
            </a:r>
          </a:p>
          <a:p>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Status</a:t>
            </a:r>
          </a:p>
        </p:txBody>
      </p:sp>
      <p:sp>
        <p:nvSpPr>
          <p:cNvPr id="4" name="TextBox 3"/>
          <p:cNvSpPr txBox="1"/>
          <p:nvPr/>
        </p:nvSpPr>
        <p:spPr>
          <a:xfrm>
            <a:off x="381000" y="6324600"/>
            <a:ext cx="3533403" cy="369332"/>
          </a:xfrm>
          <a:prstGeom prst="rect">
            <a:avLst/>
          </a:prstGeom>
          <a:noFill/>
        </p:spPr>
        <p:txBody>
          <a:bodyPr wrap="none" rtlCol="0">
            <a:spAutoFit/>
          </a:bodyPr>
          <a:lstStyle/>
          <a:p>
            <a:r>
              <a:rPr lang="en-US" dirty="0"/>
              <a:t>https://bitcoinvisuals.com/lightning</a:t>
            </a:r>
          </a:p>
        </p:txBody>
      </p:sp>
      <p:pic>
        <p:nvPicPr>
          <p:cNvPr id="8" name="Content Placeholder 7" descr="Chart, histogram&#10;&#10;Description automatically generated">
            <a:extLst>
              <a:ext uri="{FF2B5EF4-FFF2-40B4-BE49-F238E27FC236}">
                <a16:creationId xmlns:a16="http://schemas.microsoft.com/office/drawing/2014/main" id="{35504804-A67D-4A0B-859B-822425B9A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438583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Status</a:t>
            </a:r>
          </a:p>
        </p:txBody>
      </p:sp>
      <p:sp>
        <p:nvSpPr>
          <p:cNvPr id="5" name="Content Placeholder 4">
            <a:extLst>
              <a:ext uri="{FF2B5EF4-FFF2-40B4-BE49-F238E27FC236}">
                <a16:creationId xmlns:a16="http://schemas.microsoft.com/office/drawing/2014/main" id="{C17CE582-EC4E-4C99-BB79-7DD63153F4FB}"/>
              </a:ext>
            </a:extLst>
          </p:cNvPr>
          <p:cNvSpPr>
            <a:spLocks noGrp="1"/>
          </p:cNvSpPr>
          <p:nvPr>
            <p:ph idx="1"/>
          </p:nvPr>
        </p:nvSpPr>
        <p:spPr>
          <a:xfrm>
            <a:off x="457200" y="1600201"/>
            <a:ext cx="8229600" cy="3657599"/>
          </a:xfrm>
        </p:spPr>
        <p:txBody>
          <a:bodyPr>
            <a:normAutofit fontScale="70000" lnSpcReduction="20000"/>
          </a:bodyPr>
          <a:lstStyle/>
          <a:p>
            <a:r>
              <a:rPr lang="en-US" dirty="0">
                <a:hlinkClick r:id="rId2"/>
              </a:rPr>
              <a:t>https://1ml.com/statistics</a:t>
            </a:r>
            <a:endParaRPr lang="en-US" dirty="0"/>
          </a:p>
          <a:p>
            <a:r>
              <a:rPr lang="en-US" dirty="0">
                <a:hlinkClick r:id="rId3"/>
              </a:rPr>
              <a:t>https://defipulse.com/lightning-network</a:t>
            </a:r>
            <a:endParaRPr lang="en-US" dirty="0"/>
          </a:p>
          <a:p>
            <a:endParaRPr lang="en-US" dirty="0"/>
          </a:p>
          <a:p>
            <a:r>
              <a:rPr lang="en-US" dirty="0">
                <a:hlinkClick r:id="rId4"/>
              </a:rPr>
              <a:t>https://www.coindesk.com/kraken-exchange-integrate-bitcoin-lightning-2021</a:t>
            </a:r>
            <a:endParaRPr lang="en-US" dirty="0"/>
          </a:p>
          <a:p>
            <a:endParaRPr lang="en-US" dirty="0"/>
          </a:p>
          <a:p>
            <a:r>
              <a:rPr lang="en-US" dirty="0">
                <a:hlinkClick r:id="rId5"/>
              </a:rPr>
              <a:t>https://www.coindesk.com/okex-exchange-to-integrate-bitcoins-lightning-network-for-faster-cheaper-transactions</a:t>
            </a:r>
            <a:endParaRPr lang="en-US" dirty="0"/>
          </a:p>
          <a:p>
            <a:endParaRPr lang="en-US" dirty="0"/>
          </a:p>
          <a:p>
            <a:r>
              <a:rPr lang="en-US" dirty="0">
                <a:hlinkClick r:id="rId6"/>
              </a:rPr>
              <a:t>https://www.coindesk.com/vietnam-bitcoin-exchange-lightning-network</a:t>
            </a:r>
            <a:endParaRPr lang="en-US" dirty="0"/>
          </a:p>
          <a:p>
            <a:endParaRPr lang="en-US"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for Other Coins</a:t>
            </a:r>
          </a:p>
        </p:txBody>
      </p:sp>
      <p:sp>
        <p:nvSpPr>
          <p:cNvPr id="3" name="Content Placeholder 2"/>
          <p:cNvSpPr>
            <a:spLocks noGrp="1"/>
          </p:cNvSpPr>
          <p:nvPr>
            <p:ph idx="1"/>
          </p:nvPr>
        </p:nvSpPr>
        <p:spPr/>
        <p:txBody>
          <a:bodyPr>
            <a:normAutofit lnSpcReduction="10000"/>
          </a:bodyPr>
          <a:lstStyle/>
          <a:p>
            <a:r>
              <a:rPr lang="en-US" sz="2000" dirty="0"/>
              <a:t>The Lightning Network conceivably could also be used to do inter-blockchain coin swaps</a:t>
            </a:r>
          </a:p>
          <a:p>
            <a:endParaRPr lang="en-US" sz="2000" dirty="0"/>
          </a:p>
          <a:p>
            <a:r>
              <a:rPr lang="en-US" sz="2000" dirty="0"/>
              <a:t>And since it’s open source, it can be (and has been) adapted for other cryptocurrencies.</a:t>
            </a:r>
          </a:p>
          <a:p>
            <a:endParaRPr lang="en-US" sz="2000" dirty="0"/>
          </a:p>
          <a:p>
            <a:r>
              <a:rPr lang="en-US" sz="2000" dirty="0" err="1"/>
              <a:t>LiteCoin</a:t>
            </a:r>
            <a:r>
              <a:rPr lang="en-US" sz="2000" dirty="0"/>
              <a:t> and </a:t>
            </a:r>
            <a:r>
              <a:rPr lang="en-US" sz="2000" dirty="0" err="1"/>
              <a:t>Decred</a:t>
            </a:r>
            <a:r>
              <a:rPr lang="en-US" sz="2000" dirty="0"/>
              <a:t> are among the other coin networks that have tested Lightning implementations</a:t>
            </a:r>
          </a:p>
          <a:p>
            <a:endParaRPr lang="en-US" sz="2000" dirty="0"/>
          </a:p>
          <a:p>
            <a:r>
              <a:rPr lang="en-US" sz="2000" dirty="0">
                <a:hlinkClick r:id="rId2"/>
              </a:rPr>
              <a:t>https://wiki.ion.radar.tech/tutorials/altcoin</a:t>
            </a:r>
            <a:endParaRPr lang="en-US" sz="2000" dirty="0"/>
          </a:p>
          <a:p>
            <a:endParaRPr lang="en-US" sz="2000" dirty="0"/>
          </a:p>
          <a:p>
            <a:r>
              <a:rPr lang="en-US" sz="2000" dirty="0"/>
              <a:t>However many altcoin networks were designed to be massively scalable in the first place, so something like Lightning is not needed to solve scalability.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9881-B2B1-49F7-A98F-CF02580F5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314B5E-62E1-47D4-87BD-60B72A57BA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2514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Scaling Issues</a:t>
            </a:r>
          </a:p>
        </p:txBody>
      </p:sp>
      <p:sp>
        <p:nvSpPr>
          <p:cNvPr id="3" name="Content Placeholder 2"/>
          <p:cNvSpPr>
            <a:spLocks noGrp="1"/>
          </p:cNvSpPr>
          <p:nvPr>
            <p:ph idx="1"/>
          </p:nvPr>
        </p:nvSpPr>
        <p:spPr/>
        <p:txBody>
          <a:bodyPr>
            <a:normAutofit fontScale="92500" lnSpcReduction="10000"/>
          </a:bodyPr>
          <a:lstStyle/>
          <a:p>
            <a:r>
              <a:rPr lang="en-US" sz="2000" dirty="0"/>
              <a:t>This limitation on throughput leads to congestion, increasing fees, and increasing delays during high-volume periods.  </a:t>
            </a:r>
          </a:p>
          <a:p>
            <a:r>
              <a:rPr lang="en-US" sz="2000" dirty="0"/>
              <a:t>The average transaction fee exceeded $15 from mid December 2017 to mid January 2018, hitting well over $40.  And it also spiked to over $6 in May 2020 around the mining reward halving, and after falling back rose substantially as the price appreciated in late 2020 and early 2021, exceeding $20 per average transaction.*</a:t>
            </a:r>
          </a:p>
          <a:p>
            <a:endParaRPr lang="en-US" sz="2000" dirty="0"/>
          </a:p>
          <a:p>
            <a:r>
              <a:rPr lang="en-US" sz="2000" dirty="0"/>
              <a:t>If transaction fees are non-trivial it makes Bitcoin an unattractive option for small purchases.</a:t>
            </a:r>
          </a:p>
          <a:p>
            <a:r>
              <a:rPr lang="en-US" sz="2000" dirty="0"/>
              <a:t>And with the block confirmation time, it’s even less so for merchants.</a:t>
            </a:r>
          </a:p>
          <a:p>
            <a:pPr>
              <a:buNone/>
            </a:pPr>
            <a:endParaRPr lang="en-US" sz="2000" dirty="0"/>
          </a:p>
          <a:p>
            <a:r>
              <a:rPr lang="en-US" sz="2000" dirty="0"/>
              <a:t>As such, the Bitcoin network as originally designed is unable to scale to the point where it could handle a substantial portion of overall payments, particularly smaller transactions.</a:t>
            </a:r>
          </a:p>
        </p:txBody>
      </p:sp>
      <p:sp>
        <p:nvSpPr>
          <p:cNvPr id="5" name="TextBox 4">
            <a:extLst>
              <a:ext uri="{FF2B5EF4-FFF2-40B4-BE49-F238E27FC236}">
                <a16:creationId xmlns:a16="http://schemas.microsoft.com/office/drawing/2014/main" id="{E415EFC7-3687-482F-BE35-5A82A8635389}"/>
              </a:ext>
            </a:extLst>
          </p:cNvPr>
          <p:cNvSpPr txBox="1"/>
          <p:nvPr/>
        </p:nvSpPr>
        <p:spPr>
          <a:xfrm>
            <a:off x="533400" y="6248400"/>
            <a:ext cx="6929076" cy="369332"/>
          </a:xfrm>
          <a:prstGeom prst="rect">
            <a:avLst/>
          </a:prstGeom>
          <a:noFill/>
        </p:spPr>
        <p:txBody>
          <a:bodyPr wrap="none" rtlCol="0">
            <a:spAutoFit/>
          </a:bodyPr>
          <a:lstStyle/>
          <a:p>
            <a:r>
              <a:rPr lang="en-US" sz="1800" dirty="0"/>
              <a:t>*</a:t>
            </a:r>
            <a:r>
              <a:rPr lang="en-US" dirty="0">
                <a:hlinkClick r:id="rId2"/>
              </a:rPr>
              <a:t>https://bitinfocharts.com/comparison/bitcoin-transactionfees.html#1y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Network</a:t>
            </a:r>
          </a:p>
        </p:txBody>
      </p:sp>
      <p:sp>
        <p:nvSpPr>
          <p:cNvPr id="3" name="Content Placeholder 2"/>
          <p:cNvSpPr>
            <a:spLocks noGrp="1"/>
          </p:cNvSpPr>
          <p:nvPr>
            <p:ph idx="1"/>
          </p:nvPr>
        </p:nvSpPr>
        <p:spPr/>
        <p:txBody>
          <a:bodyPr>
            <a:normAutofit fontScale="92500"/>
          </a:bodyPr>
          <a:lstStyle/>
          <a:p>
            <a:r>
              <a:rPr lang="en-US" sz="2000" dirty="0"/>
              <a:t>One of the most widely discussed and most anticipated Bitcoin scalability proposals was the Lightning Network.</a:t>
            </a:r>
          </a:p>
          <a:p>
            <a:endParaRPr lang="en-US" sz="2000" dirty="0"/>
          </a:p>
          <a:p>
            <a:r>
              <a:rPr lang="en-US" sz="2000" dirty="0"/>
              <a:t>The Lightning Network is sometimes called a layer 2 protocol in that it sits atop the blockchain (e.g. Bitcoin) layer.</a:t>
            </a:r>
          </a:p>
          <a:p>
            <a:pPr marL="0" indent="0">
              <a:buNone/>
            </a:pPr>
            <a:endParaRPr lang="en-US" sz="2000" dirty="0"/>
          </a:p>
          <a:p>
            <a:r>
              <a:rPr lang="en-US" sz="2000" dirty="0"/>
              <a:t>It’s developed by Lightning Labs (</a:t>
            </a:r>
            <a:r>
              <a:rPr lang="en-US" sz="2000" dirty="0">
                <a:hlinkClick r:id="rId2"/>
              </a:rPr>
              <a:t>https://lightning.engineering/</a:t>
            </a:r>
            <a:r>
              <a:rPr lang="en-US" sz="2000" dirty="0"/>
              <a:t>) and other groups and has been ported to work with </a:t>
            </a:r>
            <a:r>
              <a:rPr lang="en-US" sz="2000" dirty="0" err="1"/>
              <a:t>LiteCoin</a:t>
            </a:r>
            <a:r>
              <a:rPr lang="en-US" sz="2000" dirty="0"/>
              <a:t> and other coins. There are several implementations of the Lightning Network. </a:t>
            </a:r>
            <a:r>
              <a:rPr lang="en-US" sz="2000" dirty="0">
                <a:hlinkClick r:id="rId3"/>
              </a:rPr>
              <a:t>https://github.com/bcongdon/awesome-lightning-network#implementations</a:t>
            </a:r>
            <a:endParaRPr lang="en-US" sz="2000" dirty="0"/>
          </a:p>
          <a:p>
            <a:endParaRPr lang="en-US" sz="2000" dirty="0"/>
          </a:p>
          <a:p>
            <a:r>
              <a:rPr lang="en-US" sz="2000" dirty="0"/>
              <a:t>It is made up of multiple two-party payment channels in a hub and spoke system such that almost any party could connect to another via a series of two-party channels (somewhat similar to the internet).</a:t>
            </a:r>
          </a:p>
          <a:p>
            <a:endParaRPr lang="en-US" sz="1600" dirty="0"/>
          </a:p>
          <a:p>
            <a:endParaRPr lang="en-US" sz="1600" dirty="0"/>
          </a:p>
        </p:txBody>
      </p:sp>
      <p:sp>
        <p:nvSpPr>
          <p:cNvPr id="4" name="TextBox 3">
            <a:extLst>
              <a:ext uri="{FF2B5EF4-FFF2-40B4-BE49-F238E27FC236}">
                <a16:creationId xmlns:a16="http://schemas.microsoft.com/office/drawing/2014/main" id="{FD8A08EE-4F63-45D6-AF77-29D0C278CCC1}"/>
              </a:ext>
            </a:extLst>
          </p:cNvPr>
          <p:cNvSpPr txBox="1"/>
          <p:nvPr/>
        </p:nvSpPr>
        <p:spPr>
          <a:xfrm>
            <a:off x="685800" y="6243481"/>
            <a:ext cx="5292859" cy="646331"/>
          </a:xfrm>
          <a:prstGeom prst="rect">
            <a:avLst/>
          </a:prstGeom>
          <a:noFill/>
        </p:spPr>
        <p:txBody>
          <a:bodyPr wrap="none" rtlCol="0">
            <a:spAutoFit/>
          </a:bodyPr>
          <a:lstStyle/>
          <a:p>
            <a:r>
              <a:rPr lang="en-US" dirty="0">
                <a:hlinkClick r:id="rId4"/>
              </a:rPr>
              <a:t>https://lightning.network/lightning-network-paper.pdf</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Lightning Network</a:t>
            </a:r>
          </a:p>
        </p:txBody>
      </p:sp>
      <p:sp>
        <p:nvSpPr>
          <p:cNvPr id="3" name="Content Placeholder 2"/>
          <p:cNvSpPr>
            <a:spLocks noGrp="1"/>
          </p:cNvSpPr>
          <p:nvPr>
            <p:ph idx="1"/>
          </p:nvPr>
        </p:nvSpPr>
        <p:spPr/>
        <p:txBody>
          <a:bodyPr>
            <a:normAutofit/>
          </a:bodyPr>
          <a:lstStyle/>
          <a:p>
            <a:r>
              <a:rPr lang="en-US" sz="2000" dirty="0"/>
              <a:t>Each two-party channel starts with both parties contributing funds to a </a:t>
            </a:r>
            <a:r>
              <a:rPr lang="en-US" sz="2000" dirty="0" err="1"/>
              <a:t>multisig</a:t>
            </a:r>
            <a:r>
              <a:rPr lang="en-US" sz="2000" dirty="0"/>
              <a:t> address that they mutually control.  </a:t>
            </a:r>
          </a:p>
          <a:p>
            <a:r>
              <a:rPr lang="en-US" sz="2000" dirty="0"/>
              <a:t>A transaction refunding the amounts is also created and signed by both parties but not sent to the Bitcoin blockchain (actually two identical transactions, one held by each of the participants)</a:t>
            </a:r>
          </a:p>
          <a:p>
            <a:endParaRPr lang="en-US" sz="2000" dirty="0"/>
          </a:p>
          <a:p>
            <a:r>
              <a:rPr lang="en-US" sz="2000" dirty="0"/>
              <a:t>As funds move from one party to the other, the previous refund transaction is superseded (and effectively “invalidated”) and a new tentative refund transaction, reflecting the new breakdown, is created but not submitted to the Bitcoin blockchain.</a:t>
            </a:r>
          </a:p>
          <a:p>
            <a:r>
              <a:rPr lang="en-US" sz="2000" dirty="0"/>
              <a:t>At any time, either of the participants may submit their refund transaction and cash out to close their channel.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Commitment Transactions</a:t>
            </a:r>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a:t>These transactions that refund the channel balances to the participants are called Commitment transactions.</a:t>
            </a:r>
          </a:p>
          <a:p>
            <a:r>
              <a:rPr lang="en-US" sz="2000" dirty="0"/>
              <a:t>Both participants in the channel, “a” and “b”, will have a Commitment transaction signed by the other (call them C1a and C1b), that reflects the current balances.</a:t>
            </a:r>
          </a:p>
          <a:p>
            <a:endParaRPr lang="en-US" sz="2000" dirty="0"/>
          </a:p>
          <a:p>
            <a:r>
              <a:rPr lang="en-US" sz="2000" dirty="0"/>
              <a:t>These Commitment transactions are not broadcast immediately but rather are held by each participant, each holding a version of the transaction that the other participant has signed.</a:t>
            </a:r>
          </a:p>
          <a:p>
            <a:r>
              <a:rPr lang="en-US" sz="2000" dirty="0"/>
              <a:t>Either party can close out the channel at any time by broadcasting the transaction.</a:t>
            </a:r>
          </a:p>
          <a:p>
            <a:endParaRPr lang="en-US" dirty="0"/>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Commitment Outputs</a:t>
            </a:r>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a:t>Each of these Commitment/Refund transactions (one held by each participant) has two outputs;</a:t>
            </a:r>
          </a:p>
          <a:p>
            <a:pPr lvl="1">
              <a:buNone/>
            </a:pPr>
            <a:r>
              <a:rPr lang="en-US" sz="2000" dirty="0"/>
              <a:t>1. An output to the counterparty for that counterparty’s current share of the channel balance, which is redeemable by them immediately</a:t>
            </a:r>
          </a:p>
          <a:p>
            <a:pPr lvl="1">
              <a:buNone/>
            </a:pPr>
            <a:r>
              <a:rPr lang="en-US" sz="2000" dirty="0"/>
              <a:t>2. An output to the holder of the transaction for their balance, which contains a script that “</a:t>
            </a:r>
            <a:r>
              <a:rPr lang="en-US" sz="2000" dirty="0" err="1"/>
              <a:t>timelocks</a:t>
            </a:r>
            <a:r>
              <a:rPr lang="en-US" sz="2000" dirty="0"/>
              <a:t>” the balance for a period of time</a:t>
            </a:r>
          </a:p>
          <a:p>
            <a:pPr lvl="1">
              <a:buNone/>
            </a:pPr>
            <a:r>
              <a:rPr lang="en-US" sz="2000" dirty="0"/>
              <a:t>*(There may actually be a third for transactions in progress)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Commitment Script</a:t>
            </a:r>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a:t>That script that </a:t>
            </a:r>
            <a:r>
              <a:rPr lang="en-US" sz="2000" dirty="0" err="1"/>
              <a:t>timelocks</a:t>
            </a:r>
            <a:r>
              <a:rPr lang="en-US" sz="2000" dirty="0"/>
              <a:t> the holder’s balance is actually redeemable in one of two ways:</a:t>
            </a:r>
          </a:p>
          <a:p>
            <a:pPr lvl="1"/>
            <a:r>
              <a:rPr lang="en-US" sz="2000" dirty="0"/>
              <a:t>By the holder, provided any transaction that attempts to spend it cannot happen until a certain time delay has been met (meaning that it is “</a:t>
            </a:r>
            <a:r>
              <a:rPr lang="en-US" sz="2000" dirty="0" err="1"/>
              <a:t>timelocked</a:t>
            </a:r>
            <a:r>
              <a:rPr lang="en-US" sz="2000" dirty="0"/>
              <a:t>” for a certain number of blocks, for example 1000)</a:t>
            </a:r>
          </a:p>
          <a:p>
            <a:pPr lvl="1"/>
            <a:r>
              <a:rPr lang="en-US" sz="2000" dirty="0"/>
              <a:t>Or by a special “breach remedy” transaction (not yet created), which could spend/redeem it immediately</a:t>
            </a:r>
          </a:p>
          <a:p>
            <a:pPr lvl="1">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Breach Remedy Transactions</a:t>
            </a:r>
          </a:p>
        </p:txBody>
      </p:sp>
      <p:sp>
        <p:nvSpPr>
          <p:cNvPr id="3" name="Content Placeholder 2"/>
          <p:cNvSpPr>
            <a:spLocks noGrp="1"/>
          </p:cNvSpPr>
          <p:nvPr>
            <p:ph idx="1"/>
          </p:nvPr>
        </p:nvSpPr>
        <p:spPr>
          <a:xfrm>
            <a:off x="457200" y="1600200"/>
            <a:ext cx="8229600" cy="4724400"/>
          </a:xfrm>
        </p:spPr>
        <p:txBody>
          <a:bodyPr>
            <a:normAutofit/>
          </a:bodyPr>
          <a:lstStyle/>
          <a:p>
            <a:r>
              <a:rPr lang="en-US" sz="2000" dirty="0"/>
              <a:t>Then, as the balance in the channel changes, the participants will want to create new updated Commitment/Refund transactions (C2a/C2b) reflecting the updated balances.</a:t>
            </a:r>
          </a:p>
          <a:p>
            <a:r>
              <a:rPr lang="en-US" sz="2000" dirty="0"/>
              <a:t>And they will also want to insure that neither side would broadcast a transaction refunding the old superseded balances (C1a or C1b) .</a:t>
            </a:r>
          </a:p>
          <a:p>
            <a:endParaRPr lang="en-US" sz="2000" dirty="0"/>
          </a:p>
          <a:p>
            <a:r>
              <a:rPr lang="en-US" sz="2000" dirty="0"/>
              <a:t>They can do this by creating, signing, and exchanging the special breach remedy transactions that would enable the other side to immediately spend the previous </a:t>
            </a:r>
            <a:r>
              <a:rPr lang="en-US" sz="2000" dirty="0" err="1"/>
              <a:t>timelocked</a:t>
            </a:r>
            <a:r>
              <a:rPr lang="en-US" sz="2000" dirty="0"/>
              <a:t> output of the old commitment transaction (C1a or C1b), if that old transaction were ever to be broadcast.</a:t>
            </a:r>
          </a:p>
          <a:p>
            <a:r>
              <a:rPr lang="en-US" sz="2000" dirty="0"/>
              <a:t>This effectively invalidates the previous Commitment/Refund transactions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16659</TotalTime>
  <Words>2065</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Lightning Network</vt:lpstr>
      <vt:lpstr>Bitcoin Scaling</vt:lpstr>
      <vt:lpstr>Bitcoin Scaling Issues</vt:lpstr>
      <vt:lpstr>Lightning Network</vt:lpstr>
      <vt:lpstr>Lightning Network</vt:lpstr>
      <vt:lpstr>Commitment Transactions</vt:lpstr>
      <vt:lpstr>Commitment Outputs</vt:lpstr>
      <vt:lpstr>Commitment Script</vt:lpstr>
      <vt:lpstr>Breach Remedy Transactions</vt:lpstr>
      <vt:lpstr>Breach Remedy</vt:lpstr>
      <vt:lpstr>Lightning Network; Offchain</vt:lpstr>
      <vt:lpstr>In-Progress Transactions</vt:lpstr>
      <vt:lpstr>Routing</vt:lpstr>
      <vt:lpstr>Routing</vt:lpstr>
      <vt:lpstr>Routing</vt:lpstr>
      <vt:lpstr>Risks</vt:lpstr>
      <vt:lpstr>Lightning Paper</vt:lpstr>
      <vt:lpstr>Lightning Implementations</vt:lpstr>
      <vt:lpstr>Lightning Status</vt:lpstr>
      <vt:lpstr>Lightning Status</vt:lpstr>
      <vt:lpstr>Lightning Status</vt:lpstr>
      <vt:lpstr>Lightning for Other Coins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Exchanges</dc:title>
  <dc:creator>BP - FL</dc:creator>
  <cp:lastModifiedBy>Bernard Parenteau</cp:lastModifiedBy>
  <cp:revision>111</cp:revision>
  <dcterms:created xsi:type="dcterms:W3CDTF">2018-02-17T16:54:13Z</dcterms:created>
  <dcterms:modified xsi:type="dcterms:W3CDTF">2021-02-26T18:19:34Z</dcterms:modified>
</cp:coreProperties>
</file>