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2" r:id="rId4"/>
    <p:sldId id="280" r:id="rId5"/>
    <p:sldId id="273" r:id="rId6"/>
    <p:sldId id="274" r:id="rId7"/>
    <p:sldId id="271" r:id="rId8"/>
    <p:sldId id="260" r:id="rId9"/>
    <p:sldId id="277" r:id="rId10"/>
    <p:sldId id="259" r:id="rId11"/>
    <p:sldId id="262" r:id="rId12"/>
    <p:sldId id="278" r:id="rId13"/>
    <p:sldId id="279" r:id="rId14"/>
    <p:sldId id="268" r:id="rId15"/>
    <p:sldId id="284" r:id="rId16"/>
    <p:sldId id="267" r:id="rId17"/>
    <p:sldId id="276" r:id="rId18"/>
    <p:sldId id="300" r:id="rId19"/>
    <p:sldId id="301" r:id="rId20"/>
    <p:sldId id="282" r:id="rId21"/>
    <p:sldId id="283" r:id="rId22"/>
    <p:sldId id="290" r:id="rId23"/>
    <p:sldId id="302" r:id="rId24"/>
    <p:sldId id="257" r:id="rId25"/>
    <p:sldId id="303" r:id="rId26"/>
    <p:sldId id="287" r:id="rId27"/>
    <p:sldId id="291" r:id="rId28"/>
    <p:sldId id="298" r:id="rId29"/>
    <p:sldId id="304" r:id="rId30"/>
    <p:sldId id="292" r:id="rId31"/>
    <p:sldId id="297" r:id="rId32"/>
    <p:sldId id="265" r:id="rId33"/>
    <p:sldId id="30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2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63A18E-B6CD-4539-94A4-ED5337CB38C3}"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5EBE0-9743-48AD-AE18-C4B0311BC4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63A18E-B6CD-4539-94A4-ED5337CB38C3}"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5EBE0-9743-48AD-AE18-C4B0311BC4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63A18E-B6CD-4539-94A4-ED5337CB38C3}"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5EBE0-9743-48AD-AE18-C4B0311BC4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63A18E-B6CD-4539-94A4-ED5337CB38C3}"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5EBE0-9743-48AD-AE18-C4B0311BC4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3A18E-B6CD-4539-94A4-ED5337CB38C3}"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5EBE0-9743-48AD-AE18-C4B0311BC42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63A18E-B6CD-4539-94A4-ED5337CB38C3}"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5EBE0-9743-48AD-AE18-C4B0311BC4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63A18E-B6CD-4539-94A4-ED5337CB38C3}" type="datetimeFigureOut">
              <a:rPr lang="en-US" smtClean="0"/>
              <a:pPr/>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E5EBE0-9743-48AD-AE18-C4B0311BC4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63A18E-B6CD-4539-94A4-ED5337CB38C3}" type="datetimeFigureOut">
              <a:rPr lang="en-US" smtClean="0"/>
              <a:pPr/>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E5EBE0-9743-48AD-AE18-C4B0311BC4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3A18E-B6CD-4539-94A4-ED5337CB38C3}" type="datetimeFigureOut">
              <a:rPr lang="en-US" smtClean="0"/>
              <a:pPr/>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E5EBE0-9743-48AD-AE18-C4B0311BC4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63A18E-B6CD-4539-94A4-ED5337CB38C3}"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5EBE0-9743-48AD-AE18-C4B0311BC4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63A18E-B6CD-4539-94A4-ED5337CB38C3}"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5EBE0-9743-48AD-AE18-C4B0311BC4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3A18E-B6CD-4539-94A4-ED5337CB38C3}" type="datetimeFigureOut">
              <a:rPr lang="en-US" smtClean="0"/>
              <a:pPr/>
              <a:t>3/12/2021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5EBE0-9743-48AD-AE18-C4B0311BC4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ethereum/wiki/blob/master/Dagger-Hashimoto.m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ethereum/wiki/wiki/Ethash"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ethereum/eth2.0-specs" TargetMode="External"/><Relationship Id="rId2" Type="http://schemas.openxmlformats.org/officeDocument/2006/relationships/hyperlink" Target="https://ethereum.org/en/eth2/" TargetMode="External"/><Relationship Id="rId1" Type="http://schemas.openxmlformats.org/officeDocument/2006/relationships/slideLayout" Target="../slideLayouts/slideLayout2.xml"/><Relationship Id="rId4" Type="http://schemas.openxmlformats.org/officeDocument/2006/relationships/hyperlink" Target="https://support.kraken.com/hc/en-us/articles/360052734432-Ethereum-2-0-staking-FAQ#:~:text=Staking%20ETH%20permits%20the%20staker,Ethereum%20network%20at%20this%20tim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th.wiki/sharding/Sharding-FAQs" TargetMode="External"/><Relationship Id="rId2" Type="http://schemas.openxmlformats.org/officeDocument/2006/relationships/hyperlink" Target="https://docs.ethhub.io/ethereum-roadmap/ethereum-2.0/shard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ethereum/wiki/wiki/White-Pap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Ethereum</a:t>
            </a:r>
          </a:p>
        </p:txBody>
      </p:sp>
      <p:sp>
        <p:nvSpPr>
          <p:cNvPr id="3" name="Subtitle 2"/>
          <p:cNvSpPr>
            <a:spLocks noGrp="1"/>
          </p:cNvSpPr>
          <p:nvPr>
            <p:ph type="subTitle" idx="1"/>
          </p:nvPr>
        </p:nvSpPr>
        <p:spPr/>
        <p:txBody>
          <a:bodyPr>
            <a:normAutofit/>
          </a:bodyPr>
          <a:lstStyle/>
          <a:p>
            <a:r>
              <a:rPr lang="en-US" sz="2000" dirty="0"/>
              <a:t>Bernard Parenteau</a:t>
            </a:r>
          </a:p>
          <a:p>
            <a:endParaRPr lang="en-US" sz="2000" dirty="0"/>
          </a:p>
          <a:p>
            <a:r>
              <a:rPr lang="en-US" sz="2000" dirty="0"/>
              <a:t>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p:txBody>
          <a:bodyPr>
            <a:normAutofit/>
          </a:bodyPr>
          <a:lstStyle/>
          <a:p>
            <a:r>
              <a:rPr lang="en-US" sz="2000" dirty="0"/>
              <a:t>So Ethereum is a programmable blockchain. </a:t>
            </a:r>
          </a:p>
          <a:p>
            <a:r>
              <a:rPr lang="en-US" sz="2000" dirty="0"/>
              <a:t>Rather than give users a set of pre-defined white-listed operations (e.g. bitcoin transactions), Ethereum allows users to create their own operations of any complexity they wish. </a:t>
            </a:r>
          </a:p>
          <a:p>
            <a:r>
              <a:rPr lang="en-US" sz="2000" dirty="0"/>
              <a:t>In this way, it serves as a platform for many different types of decentralized blockchain applications, including but not limited to cryptocurrencies.</a:t>
            </a:r>
          </a:p>
          <a:p>
            <a:endParaRPr lang="en-US" sz="2000" dirty="0"/>
          </a:p>
          <a:p>
            <a:r>
              <a:rPr lang="en-US" sz="2000" dirty="0"/>
              <a:t>Ethereum in the narrow sense refers to a suite of protocols that define a platform for decentralized applications. </a:t>
            </a:r>
          </a:p>
          <a:p>
            <a:r>
              <a:rPr lang="en-US" sz="2000" dirty="0"/>
              <a:t>At the heart of it is the Ethereum Virtual Machine (“EVM”), which can execute code of arbitrary algorithmic complexity.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EVM: World Computer</a:t>
            </a:r>
          </a:p>
        </p:txBody>
      </p:sp>
      <p:sp>
        <p:nvSpPr>
          <p:cNvPr id="3" name="Content Placeholder 2"/>
          <p:cNvSpPr>
            <a:spLocks noGrp="1"/>
          </p:cNvSpPr>
          <p:nvPr>
            <p:ph idx="1"/>
          </p:nvPr>
        </p:nvSpPr>
        <p:spPr/>
        <p:txBody>
          <a:bodyPr>
            <a:normAutofit/>
          </a:bodyPr>
          <a:lstStyle/>
          <a:p>
            <a:r>
              <a:rPr lang="en-US" sz="2000" dirty="0"/>
              <a:t>Like any blockchain, Ethereum also includes a peer-to-peer network protocol. </a:t>
            </a:r>
          </a:p>
          <a:p>
            <a:endParaRPr lang="en-US" sz="2000" dirty="0"/>
          </a:p>
          <a:p>
            <a:r>
              <a:rPr lang="en-US" sz="2000" dirty="0"/>
              <a:t>The Ethereum blockchain database is maintained and updated by many nodes connected to the network. </a:t>
            </a:r>
          </a:p>
          <a:p>
            <a:endParaRPr lang="en-US" sz="2000" dirty="0"/>
          </a:p>
          <a:p>
            <a:r>
              <a:rPr lang="en-US" sz="2000" dirty="0"/>
              <a:t>Each and every node of the main network runs the EVM and executes the same instructions. (at least for now)</a:t>
            </a:r>
          </a:p>
          <a:p>
            <a:endParaRPr lang="en-US" sz="2000" dirty="0"/>
          </a:p>
          <a:p>
            <a:r>
              <a:rPr lang="en-US" sz="2000" dirty="0"/>
              <a:t>For this reason, Ethereum is sometimes described as a “world computer”.</a:t>
            </a:r>
          </a:p>
          <a:p>
            <a:endParaRPr lang="en-US" sz="2000"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EVM</a:t>
            </a:r>
          </a:p>
        </p:txBody>
      </p:sp>
      <p:sp>
        <p:nvSpPr>
          <p:cNvPr id="3" name="Content Placeholder 2"/>
          <p:cNvSpPr>
            <a:spLocks noGrp="1"/>
          </p:cNvSpPr>
          <p:nvPr>
            <p:ph idx="1"/>
          </p:nvPr>
        </p:nvSpPr>
        <p:spPr/>
        <p:txBody>
          <a:bodyPr>
            <a:normAutofit/>
          </a:bodyPr>
          <a:lstStyle/>
          <a:p>
            <a:r>
              <a:rPr lang="en-US" sz="2000" dirty="0"/>
              <a:t>This massive parallelization of computing across the entire Ethereum network is not done to make computation more efficient. </a:t>
            </a:r>
          </a:p>
          <a:p>
            <a:r>
              <a:rPr lang="en-US" sz="2000" dirty="0"/>
              <a:t>In fact, this process makes computation on Ethereum far slower and more expensive than on a traditional “computer”. </a:t>
            </a:r>
          </a:p>
          <a:p>
            <a:endParaRPr lang="en-US" sz="2000" dirty="0"/>
          </a:p>
          <a:p>
            <a:r>
              <a:rPr lang="en-US" sz="2000" dirty="0"/>
              <a:t>Rather, every Ethereum node runs the EVM in order to maintain consensus across the blockchain. </a:t>
            </a:r>
          </a:p>
          <a:p>
            <a:endParaRPr lang="en-US" sz="2000" dirty="0"/>
          </a:p>
          <a:p>
            <a:r>
              <a:rPr lang="en-US" sz="2000" dirty="0"/>
              <a:t>Decentralized consensus gives Ethereum extreme levels of fault tolerance, ensures zero downtime, and makes data stored on the blockchain forever unchangeable and censorship-resistant.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Network</a:t>
            </a:r>
          </a:p>
        </p:txBody>
      </p:sp>
      <p:sp>
        <p:nvSpPr>
          <p:cNvPr id="3" name="Content Placeholder 2"/>
          <p:cNvSpPr>
            <a:spLocks noGrp="1"/>
          </p:cNvSpPr>
          <p:nvPr>
            <p:ph idx="1"/>
          </p:nvPr>
        </p:nvSpPr>
        <p:spPr/>
        <p:txBody>
          <a:bodyPr>
            <a:normAutofit/>
          </a:bodyPr>
          <a:lstStyle/>
          <a:p>
            <a:r>
              <a:rPr lang="en-US" sz="2000" dirty="0"/>
              <a:t>Private networks can also use the EVM.</a:t>
            </a:r>
          </a:p>
          <a:p>
            <a:endParaRPr lang="en-US" sz="2000" dirty="0"/>
          </a:p>
          <a:p>
            <a:r>
              <a:rPr lang="en-US" sz="2000" dirty="0"/>
              <a:t>An Ethereum network is a private network if the nodes are not connected to the main network nodes. </a:t>
            </a:r>
          </a:p>
          <a:p>
            <a:r>
              <a:rPr lang="en-US" sz="2000" dirty="0"/>
              <a:t>In this context private only means reserved or isolated, rather than protected or secure.</a:t>
            </a:r>
          </a:p>
          <a:p>
            <a:endParaRPr lang="en-US" sz="2000" dirty="0"/>
          </a:p>
          <a:p>
            <a:r>
              <a:rPr lang="en-US" sz="2000" dirty="0"/>
              <a:t>Connections between nodes are valid only if peers have identical protocol version and network ID.</a:t>
            </a:r>
          </a:p>
          <a:p>
            <a:r>
              <a:rPr lang="en-US" sz="2000" dirty="0"/>
              <a:t>So a network could also effectively be private by setting either of these to a non default value, for example using a unique network ID. (network ID 1 is the main network)</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Network</a:t>
            </a:r>
          </a:p>
        </p:txBody>
      </p:sp>
      <p:sp>
        <p:nvSpPr>
          <p:cNvPr id="3" name="Content Placeholder 2"/>
          <p:cNvSpPr>
            <a:spLocks noGrp="1"/>
          </p:cNvSpPr>
          <p:nvPr>
            <p:ph idx="1"/>
          </p:nvPr>
        </p:nvSpPr>
        <p:spPr/>
        <p:txBody>
          <a:bodyPr>
            <a:normAutofit/>
          </a:bodyPr>
          <a:lstStyle/>
          <a:p>
            <a:r>
              <a:rPr lang="en-US" sz="1800" dirty="0"/>
              <a:t>So the point of Ethereum isn’t to be fast or cheap; the point is to be trustworthy. </a:t>
            </a:r>
          </a:p>
          <a:p>
            <a:endParaRPr lang="en-US" sz="1800" dirty="0"/>
          </a:p>
          <a:p>
            <a:r>
              <a:rPr lang="en-US" sz="1800" dirty="0"/>
              <a:t>Any program that runs on Ethereum is guaranteed to run the same way everywhere, on every node. </a:t>
            </a:r>
          </a:p>
          <a:p>
            <a:r>
              <a:rPr lang="en-US" sz="1800" dirty="0"/>
              <a:t>Data stored on Ethereum is available everywhere, and it is permanent.</a:t>
            </a:r>
          </a:p>
          <a:p>
            <a:endParaRPr lang="en-US" sz="1800" dirty="0"/>
          </a:p>
          <a:p>
            <a:r>
              <a:rPr lang="en-US" sz="1800" dirty="0"/>
              <a:t>Ethereum is designed to be a place to run programs and store data that are ideally relatively simple, but for which trust is paramount.</a:t>
            </a:r>
          </a:p>
          <a:p>
            <a:endParaRPr lang="en-US" sz="1800" dirty="0"/>
          </a:p>
          <a:p>
            <a:endParaRPr lang="en-US" sz="20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Network</a:t>
            </a:r>
          </a:p>
        </p:txBody>
      </p:sp>
      <p:sp>
        <p:nvSpPr>
          <p:cNvPr id="3" name="Content Placeholder 2"/>
          <p:cNvSpPr>
            <a:spLocks noGrp="1"/>
          </p:cNvSpPr>
          <p:nvPr>
            <p:ph idx="1"/>
          </p:nvPr>
        </p:nvSpPr>
        <p:spPr/>
        <p:txBody>
          <a:bodyPr>
            <a:normAutofit/>
          </a:bodyPr>
          <a:lstStyle/>
          <a:p>
            <a:r>
              <a:rPr lang="en-US" sz="1800" dirty="0"/>
              <a:t>And there are many situations where we do not need fast or powerful computers, just trustworthy ones. </a:t>
            </a:r>
          </a:p>
          <a:p>
            <a:r>
              <a:rPr lang="en-US" sz="1800" dirty="0"/>
              <a:t>There are already many applications on Ethereum that take advantage of this. </a:t>
            </a:r>
          </a:p>
          <a:p>
            <a:pPr lvl="1"/>
            <a:r>
              <a:rPr lang="en-US" sz="1800" dirty="0"/>
              <a:t>Devices like locks or cars that can respond to payments of cryptocurrency, or make payments themselves. </a:t>
            </a:r>
          </a:p>
          <a:p>
            <a:pPr lvl="1"/>
            <a:r>
              <a:rPr lang="en-US" sz="1800" dirty="0"/>
              <a:t>Other </a:t>
            </a:r>
            <a:r>
              <a:rPr lang="en-US" sz="1800" dirty="0" err="1"/>
              <a:t>IoT</a:t>
            </a:r>
            <a:r>
              <a:rPr lang="en-US" sz="1800" dirty="0"/>
              <a:t> transactions.</a:t>
            </a:r>
          </a:p>
          <a:p>
            <a:pPr lvl="1"/>
            <a:r>
              <a:rPr lang="en-US" sz="1800" dirty="0"/>
              <a:t>Voting and governance systems that are automatically enforced. </a:t>
            </a:r>
          </a:p>
          <a:p>
            <a:pPr lvl="1"/>
            <a:r>
              <a:rPr lang="en-US" sz="1800" dirty="0"/>
              <a:t>Prediction markets where people can bet on future events. </a:t>
            </a:r>
          </a:p>
          <a:p>
            <a:pPr lvl="1"/>
            <a:r>
              <a:rPr lang="en-US" sz="1800" dirty="0"/>
              <a:t>An immutable transaction record for accounting systems. </a:t>
            </a:r>
          </a:p>
          <a:p>
            <a:pPr lvl="1"/>
            <a:r>
              <a:rPr lang="en-US" sz="1800" dirty="0"/>
              <a:t>Platforms for musicians to sell their music, without anyone else getting a cut.</a:t>
            </a:r>
          </a:p>
          <a:p>
            <a:pPr lvl="1"/>
            <a:r>
              <a:rPr lang="en-US" sz="1800" dirty="0"/>
              <a:t>Any other tokenized assets.</a:t>
            </a:r>
          </a:p>
          <a:p>
            <a:pPr lvl="1"/>
            <a:r>
              <a:rPr lang="en-US" sz="1800" dirty="0"/>
              <a:t>More are constantly added.</a:t>
            </a:r>
          </a:p>
          <a:p>
            <a:endParaRPr lang="en-US" sz="2000"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Miners</a:t>
            </a:r>
          </a:p>
        </p:txBody>
      </p:sp>
      <p:sp>
        <p:nvSpPr>
          <p:cNvPr id="3" name="Content Placeholder 2"/>
          <p:cNvSpPr>
            <a:spLocks noGrp="1"/>
          </p:cNvSpPr>
          <p:nvPr>
            <p:ph idx="1"/>
          </p:nvPr>
        </p:nvSpPr>
        <p:spPr/>
        <p:txBody>
          <a:bodyPr>
            <a:normAutofit/>
          </a:bodyPr>
          <a:lstStyle/>
          <a:p>
            <a:r>
              <a:rPr lang="en-US" sz="1800" dirty="0"/>
              <a:t>Like in Bitcoin, users must pay small transaction fees to the network. This protects the Ethereum blockchain from frivolous or malicious computational tasks, like </a:t>
            </a:r>
            <a:r>
              <a:rPr lang="en-US" sz="1800" dirty="0" err="1"/>
              <a:t>DDoS</a:t>
            </a:r>
            <a:r>
              <a:rPr lang="en-US" sz="1800" dirty="0"/>
              <a:t> attacks or infinite loops. </a:t>
            </a:r>
          </a:p>
          <a:p>
            <a:r>
              <a:rPr lang="en-US" sz="1800" dirty="0"/>
              <a:t>The sender of a transaction must pay for each step of the “program” they activated, including computation and memory storage. </a:t>
            </a:r>
          </a:p>
          <a:p>
            <a:r>
              <a:rPr lang="en-US" sz="1800" dirty="0"/>
              <a:t>These fees are paid in amounts of Ethereum’s native value-token, ether.</a:t>
            </a:r>
          </a:p>
          <a:p>
            <a:r>
              <a:rPr lang="en-US" sz="1800" dirty="0"/>
              <a:t>These transaction fees are collected by the nodes that validate the network. These “miners” are nodes in the Ethereum network that receive, propagate, verify, and execute transactions. </a:t>
            </a:r>
          </a:p>
          <a:p>
            <a:r>
              <a:rPr lang="en-US" sz="1800" dirty="0"/>
              <a:t>The miners then group the transactions – which include many updates to the “state” of accounts in the Ethereum blockchain – into what are called “blocks”, and miners then compete with one another for </a:t>
            </a:r>
            <a:r>
              <a:rPr lang="en-US" sz="1800" i="1" dirty="0"/>
              <a:t>their</a:t>
            </a:r>
            <a:r>
              <a:rPr lang="en-US" sz="1800" dirty="0"/>
              <a:t> block to be the next one to be added to the blockchain. Miners are rewarded with ether for each successful block they mine.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Hashing</a:t>
            </a:r>
          </a:p>
        </p:txBody>
      </p:sp>
      <p:sp>
        <p:nvSpPr>
          <p:cNvPr id="3" name="Content Placeholder 2"/>
          <p:cNvSpPr>
            <a:spLocks noGrp="1"/>
          </p:cNvSpPr>
          <p:nvPr>
            <p:ph idx="1"/>
          </p:nvPr>
        </p:nvSpPr>
        <p:spPr/>
        <p:txBody>
          <a:bodyPr>
            <a:normAutofit/>
          </a:bodyPr>
          <a:lstStyle/>
          <a:p>
            <a:r>
              <a:rPr lang="en-US" sz="1800" dirty="0"/>
              <a:t>Ethereum uses the Eth-hash mining algorithm, which purposely uses substantial memory in addition to computing power, so as lend itself to general purpose computers rather than specialized ASICs</a:t>
            </a:r>
          </a:p>
          <a:p>
            <a:pPr lvl="1"/>
            <a:r>
              <a:rPr lang="en-US" sz="1800" dirty="0"/>
              <a:t>ASICs are Application Specific Integrated Circuits: chips designed to do a specific computation very efficiently.</a:t>
            </a:r>
          </a:p>
          <a:p>
            <a:pPr lvl="1"/>
            <a:r>
              <a:rPr lang="en-US" sz="1800" dirty="0"/>
              <a:t>Including memory-intensive read operations in the mining algorithm makes it more difficult to develop efficient ASICs.</a:t>
            </a:r>
          </a:p>
          <a:p>
            <a:pPr lvl="1"/>
            <a:r>
              <a:rPr lang="en-US" sz="1800" dirty="0"/>
              <a:t>ASICs have been designed for Bitcoin and subsequently the Bitcoin mining market is dominated by large mining operations with many relatively expensive ASIC machines</a:t>
            </a:r>
          </a:p>
          <a:p>
            <a:pPr lvl="1"/>
            <a:r>
              <a:rPr lang="en-US" sz="1800" dirty="0"/>
              <a:t>Ether’s ASIC-hard mining algorithm was designed so that general purpose CPUs or GPUs could be used relatively effectively and so there is likely to be a greater number of competitive miners, hence lesser concentration of mining power.</a:t>
            </a:r>
          </a:p>
          <a:p>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Hashing Developments</a:t>
            </a:r>
          </a:p>
        </p:txBody>
      </p:sp>
      <p:sp>
        <p:nvSpPr>
          <p:cNvPr id="3" name="Content Placeholder 2"/>
          <p:cNvSpPr>
            <a:spLocks noGrp="1"/>
          </p:cNvSpPr>
          <p:nvPr>
            <p:ph idx="1"/>
          </p:nvPr>
        </p:nvSpPr>
        <p:spPr/>
        <p:txBody>
          <a:bodyPr>
            <a:noAutofit/>
          </a:bodyPr>
          <a:lstStyle/>
          <a:p>
            <a:r>
              <a:rPr lang="en-US" sz="1800" dirty="0"/>
              <a:t>Though Eth-Hash was designed to be ASIC-hard, it hasn’t proved to be ASIC resistant long-term as ASICs for Ethereum mining have been developed and are in use.</a:t>
            </a:r>
          </a:p>
          <a:p>
            <a:r>
              <a:rPr lang="en-US" sz="1800" dirty="0"/>
              <a:t>However the advantage that Eth-mining ASICs have over GPUs is much less that ASIC advantages for other cryptocurrency mining</a:t>
            </a:r>
          </a:p>
          <a:p>
            <a:r>
              <a:rPr lang="en-US" sz="1800" dirty="0"/>
              <a:t>It’s estimated to be 2 to 3 times that of GPUs, yet the cost is 8 to 10 times as much</a:t>
            </a:r>
          </a:p>
          <a:p>
            <a:endParaRPr lang="en-US" sz="1800" dirty="0"/>
          </a:p>
          <a:p>
            <a:r>
              <a:rPr lang="en-US" sz="1800" dirty="0"/>
              <a:t>In any case, in response to ASICs, in 2018 Ethereum </a:t>
            </a:r>
            <a:r>
              <a:rPr lang="en-US" sz="1800" dirty="0" err="1"/>
              <a:t>devs</a:t>
            </a:r>
            <a:r>
              <a:rPr lang="en-US" sz="1800" dirty="0"/>
              <a:t> proposed an extension to the Eth-Hash algorithm; a  </a:t>
            </a:r>
            <a:r>
              <a:rPr lang="en-US" sz="1800" dirty="0" err="1"/>
              <a:t>Prog-PoW</a:t>
            </a:r>
            <a:r>
              <a:rPr lang="en-US" sz="1800" dirty="0"/>
              <a:t> mining algorithm (programmatic proof-of-work).</a:t>
            </a:r>
          </a:p>
          <a:p>
            <a:endParaRPr lang="en-US" sz="1800" dirty="0"/>
          </a:p>
          <a:p>
            <a:r>
              <a:rPr lang="en-US" sz="1800" dirty="0"/>
              <a:t>From 2019 on the Prog-</a:t>
            </a:r>
            <a:r>
              <a:rPr lang="en-US" sz="1800" dirty="0" err="1"/>
              <a:t>PoW</a:t>
            </a:r>
            <a:r>
              <a:rPr lang="en-US" sz="1800" dirty="0"/>
              <a:t> update has remained under consideration, with very conflicting opinions on whether it should be invoked.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Prog-PoW</a:t>
            </a:r>
            <a:endParaRPr lang="en-US" dirty="0"/>
          </a:p>
        </p:txBody>
      </p:sp>
      <p:sp>
        <p:nvSpPr>
          <p:cNvPr id="3" name="Content Placeholder 2"/>
          <p:cNvSpPr>
            <a:spLocks noGrp="1"/>
          </p:cNvSpPr>
          <p:nvPr>
            <p:ph idx="1"/>
          </p:nvPr>
        </p:nvSpPr>
        <p:spPr/>
        <p:txBody>
          <a:bodyPr>
            <a:noAutofit/>
          </a:bodyPr>
          <a:lstStyle/>
          <a:p>
            <a:r>
              <a:rPr lang="en-US" sz="1800" dirty="0" err="1"/>
              <a:t>Prog-PoW</a:t>
            </a:r>
            <a:r>
              <a:rPr lang="en-US" sz="1800" dirty="0"/>
              <a:t> is tuned for GPU mining and designed to minimize any advantages a single-purpose ASIC might have.</a:t>
            </a:r>
          </a:p>
          <a:p>
            <a:endParaRPr lang="en-US" sz="1800" dirty="0"/>
          </a:p>
          <a:p>
            <a:r>
              <a:rPr lang="en-US" sz="1800" dirty="0"/>
              <a:t>Some of the GPU tuning modifications include </a:t>
            </a:r>
          </a:p>
          <a:p>
            <a:pPr lvl="1"/>
            <a:r>
              <a:rPr lang="en-US" sz="1800" dirty="0"/>
              <a:t>A larger “mix state” used in the hashing which should provide GPUs with an advantage given their larger number of registers, which are faster than RAM</a:t>
            </a:r>
          </a:p>
          <a:p>
            <a:pPr lvl="1" fontAlgn="base"/>
            <a:r>
              <a:rPr lang="en-US" sz="1800" dirty="0"/>
              <a:t>The addition of a random computing sequence to the main loop which should make it impossible to create an ASIC with a fixed-function pipeline that could have increased efficiency.</a:t>
            </a:r>
          </a:p>
          <a:p>
            <a:pPr lvl="1" fontAlgn="base"/>
            <a:r>
              <a:rPr lang="en-US" sz="1800" dirty="0"/>
              <a:t>A number of other small tweaks meant to favor GPU cache design and DRAM size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p:txBody>
          <a:bodyPr>
            <a:normAutofit/>
          </a:bodyPr>
          <a:lstStyle/>
          <a:p>
            <a:r>
              <a:rPr lang="en-US" sz="2000" dirty="0"/>
              <a:t>Ethereum is a programmable Blockchain environment.</a:t>
            </a:r>
          </a:p>
          <a:p>
            <a:endParaRPr lang="en-US" sz="2000" dirty="0"/>
          </a:p>
          <a:p>
            <a:r>
              <a:rPr lang="en-US" sz="2000" dirty="0"/>
              <a:t>It is similar to the Bitcoin blockchain in a number of ways:</a:t>
            </a:r>
          </a:p>
          <a:p>
            <a:pPr lvl="1"/>
            <a:r>
              <a:rPr lang="en-US" sz="2000" dirty="0"/>
              <a:t>It uses a distributed blockchain to which anyone can connect</a:t>
            </a:r>
          </a:p>
          <a:p>
            <a:pPr lvl="1"/>
            <a:r>
              <a:rPr lang="en-US" sz="2000" dirty="0"/>
              <a:t>There are miners that create new blocks from waiting transactions and receive a reward for doing so</a:t>
            </a:r>
          </a:p>
          <a:p>
            <a:pPr lvl="1"/>
            <a:r>
              <a:rPr lang="en-US" sz="2000" dirty="0"/>
              <a:t>There are nodes that store the state and that can validate the blocks</a:t>
            </a:r>
          </a:p>
          <a:p>
            <a:pPr lvl="1"/>
            <a:r>
              <a:rPr lang="en-US" sz="2000" dirty="0"/>
              <a:t>Transactions can be used to send tokens from one user to another</a:t>
            </a:r>
          </a:p>
          <a:p>
            <a:pPr>
              <a:buNone/>
            </a:pPr>
            <a:endParaRPr lang="en-US" sz="1600" dirty="0"/>
          </a:p>
          <a:p>
            <a:pPr lvl="1">
              <a:buNone/>
            </a:pP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Ethash</a:t>
            </a:r>
            <a:endParaRPr lang="en-US" dirty="0"/>
          </a:p>
        </p:txBody>
      </p:sp>
      <p:sp>
        <p:nvSpPr>
          <p:cNvPr id="3" name="Content Placeholder 2"/>
          <p:cNvSpPr>
            <a:spLocks noGrp="1"/>
          </p:cNvSpPr>
          <p:nvPr>
            <p:ph idx="1"/>
          </p:nvPr>
        </p:nvSpPr>
        <p:spPr/>
        <p:txBody>
          <a:bodyPr>
            <a:normAutofit/>
          </a:bodyPr>
          <a:lstStyle/>
          <a:p>
            <a:r>
              <a:rPr lang="en-US" sz="1800" dirty="0"/>
              <a:t>As we’ve seen, any computational problem that requires orders of magnitude more resources to solve algorithmically than it takes to verify the solution is a good candidate for proof of work. </a:t>
            </a:r>
          </a:p>
          <a:p>
            <a:r>
              <a:rPr lang="en-US" sz="1800" dirty="0" err="1"/>
              <a:t>Ethash</a:t>
            </a:r>
            <a:r>
              <a:rPr lang="en-US" sz="1800" dirty="0"/>
              <a:t> is (still) the </a:t>
            </a:r>
            <a:r>
              <a:rPr lang="en-US" sz="1800" dirty="0" err="1"/>
              <a:t>PoW</a:t>
            </a:r>
            <a:r>
              <a:rPr lang="en-US" sz="1800" dirty="0"/>
              <a:t> algorithm for Ethereum. It is a modified version of  the Dagger-Hashimoto algorithm.</a:t>
            </a:r>
          </a:p>
          <a:p>
            <a:r>
              <a:rPr lang="en-US" sz="1800" dirty="0"/>
              <a:t>See </a:t>
            </a:r>
            <a:r>
              <a:rPr lang="en-US" sz="1800" dirty="0">
                <a:hlinkClick r:id="rId2"/>
              </a:rPr>
              <a:t>https://github.com/ethereum/wiki/blob/master/Dagger-Hashimoto.md</a:t>
            </a:r>
            <a:r>
              <a:rPr lang="en-US" sz="1800" dirty="0"/>
              <a:t> for the original version.</a:t>
            </a:r>
          </a:p>
          <a:p>
            <a:endParaRPr lang="en-US" sz="1800" dirty="0"/>
          </a:p>
          <a:p>
            <a:r>
              <a:rPr lang="en-US" sz="1800" dirty="0"/>
              <a:t>The general route that the algorithm takes is as follows:</a:t>
            </a:r>
          </a:p>
          <a:p>
            <a:pPr lvl="1"/>
            <a:r>
              <a:rPr lang="en-US" sz="1800" dirty="0"/>
              <a:t>A seed can be computed for each block by scanning through the block headers up until that point.</a:t>
            </a:r>
          </a:p>
          <a:p>
            <a:pPr lvl="1"/>
            <a:r>
              <a:rPr lang="en-US" sz="1800" dirty="0"/>
              <a:t>From the seed, a 16 MB pseudorandom cache value can be computed. </a:t>
            </a:r>
          </a:p>
          <a:p>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Ethash</a:t>
            </a:r>
            <a:endParaRPr lang="en-US" dirty="0"/>
          </a:p>
        </p:txBody>
      </p:sp>
      <p:sp>
        <p:nvSpPr>
          <p:cNvPr id="3" name="Content Placeholder 2"/>
          <p:cNvSpPr>
            <a:spLocks noGrp="1"/>
          </p:cNvSpPr>
          <p:nvPr>
            <p:ph idx="1"/>
          </p:nvPr>
        </p:nvSpPr>
        <p:spPr/>
        <p:txBody>
          <a:bodyPr>
            <a:normAutofit/>
          </a:bodyPr>
          <a:lstStyle/>
          <a:p>
            <a:r>
              <a:rPr lang="en-US" sz="1800" dirty="0"/>
              <a:t>From the cache, a 1 GB dataset can be generated, with the property that each item in the dataset depends on only a small number of items from the cache. </a:t>
            </a:r>
          </a:p>
          <a:p>
            <a:r>
              <a:rPr lang="en-US" sz="1800" dirty="0"/>
              <a:t>Full clients and miners store the dataset. Light clients store the cache.</a:t>
            </a:r>
          </a:p>
          <a:p>
            <a:r>
              <a:rPr lang="en-US" sz="1800" dirty="0"/>
              <a:t>The dataset grows linearly with time.</a:t>
            </a:r>
          </a:p>
          <a:p>
            <a:endParaRPr lang="en-US" sz="1800" dirty="0"/>
          </a:p>
          <a:p>
            <a:r>
              <a:rPr lang="en-US" sz="1800" dirty="0"/>
              <a:t>Mining involves reading random slices of the dataset and hashing them together. </a:t>
            </a:r>
          </a:p>
          <a:p>
            <a:r>
              <a:rPr lang="en-US" sz="1800" dirty="0"/>
              <a:t>Verification can be done with low memory by using the cache to regenerate the specific pieces of the dataset that you need, so you only need to store the cache.</a:t>
            </a:r>
          </a:p>
          <a:p>
            <a:endParaRPr lang="en-US" sz="1800" dirty="0"/>
          </a:p>
          <a:p>
            <a:r>
              <a:rPr lang="en-US" sz="1800" dirty="0"/>
              <a:t>The large dataset is updated once every 30000 blocks, so the vast majority of a miner's effort will be reading the dataset, not making changes to it.</a:t>
            </a:r>
          </a:p>
          <a:p>
            <a:endParaRPr lang="en-US" sz="1800" dirty="0"/>
          </a:p>
          <a:p>
            <a:pPr>
              <a:buNone/>
            </a:pPr>
            <a:r>
              <a:rPr lang="en-US" sz="1800" dirty="0">
                <a:hlinkClick r:id="rId2"/>
              </a:rPr>
              <a:t>https://github.com/ethereum/wiki/wiki/Ethash</a:t>
            </a:r>
            <a:endParaRPr lang="en-US" sz="1800" dirty="0"/>
          </a:p>
          <a:p>
            <a:pPr>
              <a:buNone/>
            </a:pPr>
            <a:endParaRPr lang="en-US" sz="1800" dirty="0"/>
          </a:p>
          <a:p>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Blocksize</a:t>
            </a:r>
            <a:endParaRPr lang="en-US" dirty="0"/>
          </a:p>
        </p:txBody>
      </p:sp>
      <p:sp>
        <p:nvSpPr>
          <p:cNvPr id="3" name="Content Placeholder 2"/>
          <p:cNvSpPr>
            <a:spLocks noGrp="1"/>
          </p:cNvSpPr>
          <p:nvPr>
            <p:ph idx="1"/>
          </p:nvPr>
        </p:nvSpPr>
        <p:spPr/>
        <p:txBody>
          <a:bodyPr>
            <a:normAutofit fontScale="40000" lnSpcReduction="20000"/>
          </a:bodyPr>
          <a:lstStyle/>
          <a:p>
            <a:r>
              <a:rPr lang="en-US" sz="5500" dirty="0"/>
              <a:t>Ethereum does not have a fixed max </a:t>
            </a:r>
            <a:r>
              <a:rPr lang="en-US" sz="5500" dirty="0" err="1"/>
              <a:t>blocksize</a:t>
            </a:r>
            <a:r>
              <a:rPr lang="en-US" sz="5500" dirty="0"/>
              <a:t> like Bitcoin.</a:t>
            </a:r>
          </a:p>
          <a:p>
            <a:endParaRPr lang="en-US" sz="5500" dirty="0"/>
          </a:p>
          <a:p>
            <a:r>
              <a:rPr lang="en-US" sz="5500" dirty="0"/>
              <a:t>Instead, Ethereum has a block “gas” limit which is a proxy the for processing power and storage/bandwidth used by transactions.</a:t>
            </a:r>
          </a:p>
          <a:p>
            <a:endParaRPr lang="en-US" sz="5500" dirty="0"/>
          </a:p>
          <a:p>
            <a:r>
              <a:rPr lang="en-US" sz="5500" dirty="0"/>
              <a:t>The gas limit is a cap on both processing and storage/ bandwidth because the cost of a transaction (a contract function) is fixed in units of gas for each type of instruction.</a:t>
            </a:r>
          </a:p>
          <a:p>
            <a:endParaRPr lang="en-US" sz="5500" dirty="0"/>
          </a:p>
          <a:p>
            <a:r>
              <a:rPr lang="en-US" sz="5500" dirty="0"/>
              <a:t>The gas limit is voted up or down by each miner and each miner determines what gas price it is willing to accept which is like bitcoin transaction fees but on a processing power and storage basis rather than on a per transaction basis.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Gas</a:t>
            </a:r>
          </a:p>
        </p:txBody>
      </p:sp>
      <p:sp>
        <p:nvSpPr>
          <p:cNvPr id="3" name="Content Placeholder 2"/>
          <p:cNvSpPr>
            <a:spLocks noGrp="1"/>
          </p:cNvSpPr>
          <p:nvPr>
            <p:ph idx="1"/>
          </p:nvPr>
        </p:nvSpPr>
        <p:spPr/>
        <p:txBody>
          <a:bodyPr>
            <a:normAutofit fontScale="25000" lnSpcReduction="20000"/>
          </a:bodyPr>
          <a:lstStyle/>
          <a:p>
            <a:r>
              <a:rPr lang="en-US" sz="7200" dirty="0"/>
              <a:t>To figure out how many transactions can fit in a block you just need to know how much gas the average transaction uses and divide the gas limit by that.</a:t>
            </a:r>
          </a:p>
          <a:p>
            <a:endParaRPr lang="en-US" sz="7200" dirty="0"/>
          </a:p>
          <a:p>
            <a:r>
              <a:rPr lang="en-US" sz="7200" dirty="0"/>
              <a:t>If the network receives spam transactions that start filling up blocks then miners have 2 choices. They can vote up the gas limit to fit in more transactions or they can start increasing the gas price and reject transactions that pay too low a fee. </a:t>
            </a:r>
          </a:p>
          <a:p>
            <a:endParaRPr lang="en-US" sz="7200" dirty="0"/>
          </a:p>
          <a:p>
            <a:r>
              <a:rPr lang="en-US" sz="7200" dirty="0"/>
              <a:t>Like with bitcoin a transaction with a low fee might still get through but it would have to wait until a miner that accepts a lower fee (lower gas price) is willing to let it in.</a:t>
            </a:r>
          </a:p>
          <a:p>
            <a:endParaRPr lang="en-US" sz="7200" dirty="0"/>
          </a:p>
          <a:p>
            <a:r>
              <a:rPr lang="en-US" sz="7200" dirty="0"/>
              <a:t>With a sustained spam attack it would just get progressively more costly to do transactions until either the spammer runs out of money or the miners make so much money that they start expanding the network capacity...</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 Supply</a:t>
            </a:r>
          </a:p>
        </p:txBody>
      </p:sp>
      <p:sp>
        <p:nvSpPr>
          <p:cNvPr id="3" name="Content Placeholder 2"/>
          <p:cNvSpPr>
            <a:spLocks noGrp="1"/>
          </p:cNvSpPr>
          <p:nvPr>
            <p:ph idx="1"/>
          </p:nvPr>
        </p:nvSpPr>
        <p:spPr/>
        <p:txBody>
          <a:bodyPr>
            <a:normAutofit/>
          </a:bodyPr>
          <a:lstStyle/>
          <a:p>
            <a:r>
              <a:rPr lang="en-US" sz="1800" dirty="0"/>
              <a:t>The total supply of ether and its rate of issuance was decided by the donations gathered on the 2014 presale. The results were roughly:</a:t>
            </a:r>
          </a:p>
          <a:p>
            <a:pPr lvl="1"/>
            <a:r>
              <a:rPr lang="en-US" sz="1800" dirty="0"/>
              <a:t>60 million ether created to the contributors of the presale</a:t>
            </a:r>
          </a:p>
          <a:p>
            <a:pPr lvl="1"/>
            <a:r>
              <a:rPr lang="en-US" sz="1800" dirty="0"/>
              <a:t>12 Million (20% of the above) were created to the development fund, most of it going to early contributors and developers and the remaining to the Ethereum Foundation</a:t>
            </a:r>
          </a:p>
          <a:p>
            <a:endParaRPr lang="en-US" sz="1800" dirty="0"/>
          </a:p>
          <a:p>
            <a:r>
              <a:rPr lang="en-US" sz="1800" dirty="0"/>
              <a:t>Originally 5 ethers were created every block (roughly 15 seconds) to the miner of the block</a:t>
            </a:r>
          </a:p>
          <a:p>
            <a:r>
              <a:rPr lang="en-US" sz="1800" dirty="0"/>
              <a:t>2-3 ethers are sometimes sent to another miner if they were also able to find a solution but his block wasn't included (called uncle/aunt reward)</a:t>
            </a:r>
          </a:p>
          <a:p>
            <a:endParaRPr lang="en-US" sz="1800"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 Block Rewards and Supply</a:t>
            </a:r>
          </a:p>
        </p:txBody>
      </p:sp>
      <p:sp>
        <p:nvSpPr>
          <p:cNvPr id="3" name="Content Placeholder 2"/>
          <p:cNvSpPr>
            <a:spLocks noGrp="1"/>
          </p:cNvSpPr>
          <p:nvPr>
            <p:ph idx="1"/>
          </p:nvPr>
        </p:nvSpPr>
        <p:spPr/>
        <p:txBody>
          <a:bodyPr>
            <a:normAutofit/>
          </a:bodyPr>
          <a:lstStyle/>
          <a:p>
            <a:r>
              <a:rPr lang="en-US" sz="1800" dirty="0"/>
              <a:t>With the Byzantium update in October 2017, the mining and uncle rewards were reduced to 3 ethers and 0.625-2.625 ethers, respectively.</a:t>
            </a:r>
          </a:p>
          <a:p>
            <a:endParaRPr lang="en-US" sz="1800" dirty="0"/>
          </a:p>
          <a:p>
            <a:r>
              <a:rPr lang="en-US" sz="1800" dirty="0"/>
              <a:t>With the Constantinople update in February 2019, the mining reward was reduced from 3 to 2, thereby lowering Ether’s “inflation rate” (increase in supply) to about 4.5% .</a:t>
            </a:r>
          </a:p>
          <a:p>
            <a:endParaRPr lang="en-US" sz="1800" dirty="0"/>
          </a:p>
          <a:p>
            <a:r>
              <a:rPr lang="en-US" sz="1800" dirty="0"/>
              <a:t>And as some percentage of tokens are effective lost annually (by misuse, accidental key lost, the death of holders etc) the actual increase in free supply is less than the stated rate.</a:t>
            </a:r>
          </a:p>
          <a:p>
            <a:endParaRPr lang="en-US" sz="1800"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 2.0: Migration to Proof of Stake</a:t>
            </a:r>
          </a:p>
        </p:txBody>
      </p:sp>
      <p:sp>
        <p:nvSpPr>
          <p:cNvPr id="3" name="Content Placeholder 2"/>
          <p:cNvSpPr>
            <a:spLocks noGrp="1"/>
          </p:cNvSpPr>
          <p:nvPr>
            <p:ph idx="1"/>
          </p:nvPr>
        </p:nvSpPr>
        <p:spPr/>
        <p:txBody>
          <a:bodyPr>
            <a:normAutofit fontScale="92500"/>
          </a:bodyPr>
          <a:lstStyle/>
          <a:p>
            <a:r>
              <a:rPr lang="en-US" sz="1800" dirty="0"/>
              <a:t>Starting in December 2020 with the launch of the Eth 2.0 beacon chain, Ethereum will be gradually switched from Proof of Work to a new Proof of Stake consensus system with other major upgrades and modifications.</a:t>
            </a:r>
            <a:endParaRPr lang="en-US" dirty="0"/>
          </a:p>
          <a:p>
            <a:r>
              <a:rPr lang="en-US" sz="1800" dirty="0"/>
              <a:t>A new Ethereum blockchain, Eth 2.0, has begun to run side-by-side with the current Eth 1.0 blockchain.</a:t>
            </a:r>
          </a:p>
          <a:p>
            <a:r>
              <a:rPr lang="en-US" sz="1800" dirty="0"/>
              <a:t>Eth 1.0 will continue to use </a:t>
            </a:r>
            <a:r>
              <a:rPr lang="en-US" sz="1800" dirty="0" err="1"/>
              <a:t>PoW</a:t>
            </a:r>
            <a:r>
              <a:rPr lang="en-US" sz="1800" dirty="0"/>
              <a:t> and mining as it always has.</a:t>
            </a:r>
          </a:p>
          <a:p>
            <a:r>
              <a:rPr lang="en-US" sz="1800" dirty="0"/>
              <a:t>Eth 2.0 will use Proof of Stake.</a:t>
            </a:r>
          </a:p>
          <a:p>
            <a:r>
              <a:rPr lang="en-US" sz="1800" dirty="0"/>
              <a:t>There are roadmaps that describe the planned transition at:</a:t>
            </a:r>
          </a:p>
          <a:p>
            <a:r>
              <a:rPr lang="en-US" sz="1800" dirty="0">
                <a:hlinkClick r:id="rId2"/>
              </a:rPr>
              <a:t>https://ethereum.org/en/eth2/</a:t>
            </a:r>
            <a:endParaRPr lang="en-US" sz="1800" dirty="0"/>
          </a:p>
          <a:p>
            <a:r>
              <a:rPr lang="en-US" sz="1800" dirty="0"/>
              <a:t>Technical details at:</a:t>
            </a:r>
            <a:endParaRPr lang="en-US" sz="1800" dirty="0">
              <a:hlinkClick r:id="rId3"/>
            </a:endParaRPr>
          </a:p>
          <a:p>
            <a:r>
              <a:rPr lang="en-US" sz="1800" dirty="0">
                <a:hlinkClick r:id="rId3"/>
              </a:rPr>
              <a:t>https://github.com/ethereum/eth2.0-specs</a:t>
            </a:r>
            <a:endParaRPr lang="en-US" sz="1800" dirty="0"/>
          </a:p>
          <a:p>
            <a:r>
              <a:rPr lang="en-US" sz="1800" dirty="0"/>
              <a:t>And info on staking in Eth 2.0 (from the point of view of an exchange) at:</a:t>
            </a:r>
          </a:p>
          <a:p>
            <a:r>
              <a:rPr lang="en-US" sz="1800" dirty="0">
                <a:hlinkClick r:id="rId4"/>
              </a:rPr>
              <a:t>https://support.kraken.com/hc/en-us/articles/360052734432-Ethereum-2-0-staking-FAQ#:~:text=Staking%20ETH%20permits%20the%20staker,Ethereum%20network%20at%20this%20time</a:t>
            </a:r>
            <a:r>
              <a:rPr lang="en-US" sz="1800" dirty="0"/>
              <a:t>.</a:t>
            </a:r>
          </a:p>
          <a:p>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PoW</a:t>
            </a:r>
            <a:r>
              <a:rPr lang="en-US" dirty="0"/>
              <a:t> </a:t>
            </a:r>
            <a:r>
              <a:rPr lang="en-US" dirty="0" err="1"/>
              <a:t>vs</a:t>
            </a:r>
            <a:r>
              <a:rPr lang="en-US" dirty="0"/>
              <a:t> </a:t>
            </a:r>
            <a:r>
              <a:rPr lang="en-US" dirty="0" err="1"/>
              <a:t>PoS</a:t>
            </a:r>
            <a:endParaRPr lang="en-US" dirty="0"/>
          </a:p>
        </p:txBody>
      </p:sp>
      <p:sp>
        <p:nvSpPr>
          <p:cNvPr id="3" name="Content Placeholder 2"/>
          <p:cNvSpPr>
            <a:spLocks noGrp="1"/>
          </p:cNvSpPr>
          <p:nvPr>
            <p:ph idx="1"/>
          </p:nvPr>
        </p:nvSpPr>
        <p:spPr/>
        <p:txBody>
          <a:bodyPr>
            <a:normAutofit/>
          </a:bodyPr>
          <a:lstStyle/>
          <a:p>
            <a:pPr>
              <a:buNone/>
            </a:pPr>
            <a:r>
              <a:rPr lang="en-US" sz="1800" b="1" dirty="0"/>
              <a:t>The problem with Proof of Work.</a:t>
            </a:r>
            <a:endParaRPr lang="en-US" sz="1800" dirty="0"/>
          </a:p>
          <a:p>
            <a:r>
              <a:rPr lang="en-US" sz="1800" dirty="0"/>
              <a:t>Proof of work is an extremely inefficient process because of the sheer amount of power and energy that it consumes.</a:t>
            </a:r>
          </a:p>
          <a:p>
            <a:endParaRPr lang="en-US" sz="1800" dirty="0"/>
          </a:p>
          <a:p>
            <a:r>
              <a:rPr lang="en-US" sz="1800" dirty="0"/>
              <a:t>People and organizations that can afford faster and more powerful ASICs usually have a better chance of mining than the others, potentially leading to mining consolidation, 51% attack risks, and centralization.</a:t>
            </a:r>
          </a:p>
          <a:p>
            <a:endParaRPr lang="en-US" sz="1800" dirty="0"/>
          </a:p>
          <a:p>
            <a:endParaRPr lang="en-US" sz="1800" dirty="0"/>
          </a:p>
          <a:p>
            <a:r>
              <a:rPr lang="en-US" sz="1800" b="1" dirty="0"/>
              <a:t>Proof of Stake </a:t>
            </a:r>
            <a:r>
              <a:rPr lang="en-US" sz="1800" dirty="0"/>
              <a:t>is meant to address these issues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Casper</a:t>
            </a:r>
          </a:p>
        </p:txBody>
      </p:sp>
      <p:sp>
        <p:nvSpPr>
          <p:cNvPr id="3" name="Content Placeholder 2"/>
          <p:cNvSpPr>
            <a:spLocks noGrp="1"/>
          </p:cNvSpPr>
          <p:nvPr>
            <p:ph idx="1"/>
          </p:nvPr>
        </p:nvSpPr>
        <p:spPr/>
        <p:txBody>
          <a:bodyPr>
            <a:normAutofit/>
          </a:bodyPr>
          <a:lstStyle/>
          <a:p>
            <a:r>
              <a:rPr lang="en-US" sz="1800" dirty="0"/>
              <a:t>Casper is the </a:t>
            </a:r>
            <a:r>
              <a:rPr lang="en-US" sz="1800" dirty="0" err="1"/>
              <a:t>PoS</a:t>
            </a:r>
            <a:r>
              <a:rPr lang="en-US" sz="1800" dirty="0"/>
              <a:t> protocol that Ethereum has chosen to go with. </a:t>
            </a:r>
          </a:p>
          <a:p>
            <a:r>
              <a:rPr lang="en-US" sz="1800" dirty="0"/>
              <a:t>There have been several teams working to create it.</a:t>
            </a:r>
          </a:p>
          <a:p>
            <a:r>
              <a:rPr lang="en-US" sz="1800" dirty="0"/>
              <a:t>Casper “FFG” (Friendly Finality Gadget) aka </a:t>
            </a:r>
            <a:r>
              <a:rPr lang="en-US" sz="1800" dirty="0" err="1"/>
              <a:t>Vitalik’s</a:t>
            </a:r>
            <a:r>
              <a:rPr lang="en-US" sz="1800" dirty="0"/>
              <a:t> Casper is a hybrid POW/POS consensus mechanism and is the version of Casper that is planned to be implemented.  </a:t>
            </a:r>
          </a:p>
          <a:p>
            <a:endParaRPr lang="en-US" sz="1800" dirty="0"/>
          </a:p>
          <a:p>
            <a:endParaRPr lang="en-US" sz="1800" dirty="0"/>
          </a:p>
          <a:p>
            <a:endParaRPr lang="en-US" sz="1800"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Casper</a:t>
            </a:r>
          </a:p>
        </p:txBody>
      </p:sp>
      <p:sp>
        <p:nvSpPr>
          <p:cNvPr id="3" name="Content Placeholder 2"/>
          <p:cNvSpPr>
            <a:spLocks noGrp="1"/>
          </p:cNvSpPr>
          <p:nvPr>
            <p:ph idx="1"/>
          </p:nvPr>
        </p:nvSpPr>
        <p:spPr/>
        <p:txBody>
          <a:bodyPr>
            <a:normAutofit/>
          </a:bodyPr>
          <a:lstStyle/>
          <a:p>
            <a:r>
              <a:rPr lang="en-US" sz="1800" dirty="0"/>
              <a:t>Casper is a unique Proof of Stake protocol</a:t>
            </a:r>
          </a:p>
          <a:p>
            <a:r>
              <a:rPr lang="en-US" sz="1800" dirty="0"/>
              <a:t>Casper has implemented a process by which it can punish all malicious elements:</a:t>
            </a:r>
          </a:p>
          <a:p>
            <a:pPr lvl="1"/>
            <a:r>
              <a:rPr lang="en-US" sz="1800" dirty="0"/>
              <a:t>The validators stake a portion of their Ethers as stake.</a:t>
            </a:r>
          </a:p>
          <a:p>
            <a:pPr lvl="1"/>
            <a:r>
              <a:rPr lang="en-US" sz="1800" dirty="0"/>
              <a:t>After staking they will start validating the blocks meaning that when they discover a block which they think can be added to the chain they will validate it by placing a bet on it.</a:t>
            </a:r>
          </a:p>
          <a:p>
            <a:pPr lvl="1"/>
            <a:r>
              <a:rPr lang="en-US" sz="1800" dirty="0"/>
              <a:t>If the block gets appended, then the validators will get a reward proportionate to their bets.</a:t>
            </a:r>
          </a:p>
          <a:p>
            <a:pPr lvl="1"/>
            <a:r>
              <a:rPr lang="en-US" sz="1800" dirty="0"/>
              <a:t>However, if a validator acts in a malicious manner and tries to do a “nothing at stake” block, they will immediately be penalized as their stake will be slashed.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p:txBody>
          <a:bodyPr>
            <a:normAutofit/>
          </a:bodyPr>
          <a:lstStyle/>
          <a:p>
            <a:r>
              <a:rPr lang="en-US" sz="1800" dirty="0"/>
              <a:t>It is also dissimilar from the Bitcoin blockchain in many ways, including:</a:t>
            </a:r>
          </a:p>
          <a:p>
            <a:pPr lvl="1"/>
            <a:r>
              <a:rPr lang="en-US" sz="1800" dirty="0"/>
              <a:t>It has its own blockchain; it does not use the Bitcoin blockchain</a:t>
            </a:r>
          </a:p>
          <a:p>
            <a:pPr lvl="1"/>
            <a:r>
              <a:rPr lang="en-US" sz="1800" dirty="0"/>
              <a:t>The mining algorithm is purposely different to avoid the concentration of mining power</a:t>
            </a:r>
          </a:p>
          <a:p>
            <a:pPr lvl="1"/>
            <a:r>
              <a:rPr lang="en-US" sz="1800" dirty="0"/>
              <a:t>Its accounts can be user accounts or contracts</a:t>
            </a:r>
          </a:p>
          <a:p>
            <a:pPr lvl="1"/>
            <a:r>
              <a:rPr lang="en-US" sz="1800" dirty="0"/>
              <a:t>The contracts are programmable; they  can be created by any user</a:t>
            </a:r>
          </a:p>
          <a:p>
            <a:endParaRPr lang="en-US" sz="1800" dirty="0"/>
          </a:p>
          <a:p>
            <a:r>
              <a:rPr lang="en-US" sz="1800" dirty="0"/>
              <a:t>That last point is perhaps the most important: </a:t>
            </a:r>
          </a:p>
          <a:p>
            <a:pPr lvl="1">
              <a:buNone/>
            </a:pPr>
            <a:r>
              <a:rPr lang="en-US" sz="1800" dirty="0"/>
              <a:t>		</a:t>
            </a:r>
            <a:r>
              <a:rPr lang="en-US" sz="1800" b="1" dirty="0"/>
              <a:t>Ethereum is designed to enable Smart Contracts</a:t>
            </a:r>
          </a:p>
          <a:p>
            <a:endParaRPr lang="en-US" sz="1800" dirty="0"/>
          </a:p>
          <a:p>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Sharding</a:t>
            </a:r>
          </a:p>
        </p:txBody>
      </p:sp>
      <p:sp>
        <p:nvSpPr>
          <p:cNvPr id="3" name="Content Placeholder 2"/>
          <p:cNvSpPr>
            <a:spLocks noGrp="1"/>
          </p:cNvSpPr>
          <p:nvPr>
            <p:ph idx="1"/>
          </p:nvPr>
        </p:nvSpPr>
        <p:spPr/>
        <p:txBody>
          <a:bodyPr>
            <a:normAutofit/>
          </a:bodyPr>
          <a:lstStyle/>
          <a:p>
            <a:r>
              <a:rPr lang="en-US" sz="1800" dirty="0"/>
              <a:t>Sharding is expected to be deployed in Phase 1 of the Eth 2.0 implementation (note; there is a Phase 0)</a:t>
            </a:r>
          </a:p>
          <a:p>
            <a:endParaRPr lang="en-US" sz="1800" dirty="0"/>
          </a:p>
          <a:p>
            <a:r>
              <a:rPr lang="en-US" sz="1800" dirty="0"/>
              <a:t>Though technically it could work with </a:t>
            </a:r>
            <a:r>
              <a:rPr lang="en-US" sz="1800" dirty="0" err="1"/>
              <a:t>PoW</a:t>
            </a:r>
            <a:r>
              <a:rPr lang="en-US" sz="1800" dirty="0"/>
              <a:t>, when implemented with </a:t>
            </a:r>
            <a:r>
              <a:rPr lang="en-US" sz="1800" dirty="0" err="1"/>
              <a:t>PoS</a:t>
            </a:r>
            <a:r>
              <a:rPr lang="en-US" sz="1800" dirty="0"/>
              <a:t> it has advantages.</a:t>
            </a:r>
          </a:p>
          <a:p>
            <a:endParaRPr lang="en-US" sz="1800" dirty="0"/>
          </a:p>
          <a:p>
            <a:r>
              <a:rPr lang="en-US" sz="1800" dirty="0"/>
              <a:t>Eth 2.0 </a:t>
            </a:r>
            <a:r>
              <a:rPr lang="en-US" sz="1800" dirty="0" err="1"/>
              <a:t>Sharding</a:t>
            </a:r>
            <a:r>
              <a:rPr lang="en-US" sz="1800" dirty="0"/>
              <a:t> info can be found at</a:t>
            </a:r>
          </a:p>
          <a:p>
            <a:r>
              <a:rPr lang="en-US" sz="1800" dirty="0">
                <a:hlinkClick r:id="rId2"/>
              </a:rPr>
              <a:t>https://docs.ethhub.io/ethereum-roadmap/ethereum-2.0/sharding/</a:t>
            </a:r>
            <a:endParaRPr lang="en-US" sz="1800" dirty="0"/>
          </a:p>
          <a:p>
            <a:endParaRPr lang="en-US" sz="1800" dirty="0"/>
          </a:p>
          <a:p>
            <a:r>
              <a:rPr lang="en-US" sz="1800" dirty="0"/>
              <a:t>And more at</a:t>
            </a:r>
          </a:p>
          <a:p>
            <a:r>
              <a:rPr lang="en-US" sz="1800" dirty="0">
                <a:hlinkClick r:id="rId3"/>
              </a:rPr>
              <a:t>https://eth.wiki/sharding/Sharding-FAQs</a:t>
            </a:r>
            <a:endParaRPr lang="en-US" sz="1800" dirty="0"/>
          </a:p>
          <a:p>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Sharding</a:t>
            </a:r>
          </a:p>
        </p:txBody>
      </p:sp>
      <p:sp>
        <p:nvSpPr>
          <p:cNvPr id="3" name="Content Placeholder 2"/>
          <p:cNvSpPr>
            <a:spLocks noGrp="1"/>
          </p:cNvSpPr>
          <p:nvPr>
            <p:ph idx="1"/>
          </p:nvPr>
        </p:nvSpPr>
        <p:spPr/>
        <p:txBody>
          <a:bodyPr>
            <a:normAutofit/>
          </a:bodyPr>
          <a:lstStyle/>
          <a:p>
            <a:r>
              <a:rPr lang="en-US" sz="1800" dirty="0"/>
              <a:t>Sharding is similar to horizontal partitioning in distributed database where each row contains all columns for that row and rows are divided into partitions.</a:t>
            </a:r>
          </a:p>
          <a:p>
            <a:endParaRPr lang="en-US" sz="1800" dirty="0"/>
          </a:p>
          <a:p>
            <a:r>
              <a:rPr lang="en-US" sz="1800" dirty="0"/>
              <a:t>In the case of Ethereum, the accounts are divided into shards.</a:t>
            </a:r>
          </a:p>
          <a:p>
            <a:r>
              <a:rPr lang="en-US" sz="1800" dirty="0"/>
              <a:t>A transaction specifies its shard id.</a:t>
            </a:r>
          </a:p>
          <a:p>
            <a:endParaRPr lang="en-US" sz="1800" dirty="0"/>
          </a:p>
          <a:p>
            <a:r>
              <a:rPr lang="en-US" sz="1800" dirty="0"/>
              <a:t>A block of transactions are those for a single shard.</a:t>
            </a:r>
          </a:p>
          <a:p>
            <a:r>
              <a:rPr lang="en-US" sz="1800" dirty="0"/>
              <a:t>Each block on the main chain contains a state root; a </a:t>
            </a:r>
            <a:r>
              <a:rPr lang="en-US" sz="1800" dirty="0" err="1"/>
              <a:t>Merkle</a:t>
            </a:r>
            <a:r>
              <a:rPr lang="en-US" sz="1800" dirty="0"/>
              <a:t> pointer to a tree of all the shards’ states, and a transaction root; a </a:t>
            </a:r>
            <a:r>
              <a:rPr lang="en-US" sz="1800" dirty="0" err="1"/>
              <a:t>Merkle</a:t>
            </a:r>
            <a:r>
              <a:rPr lang="en-US" sz="1800" dirty="0"/>
              <a:t> pointer to a block of transactions for a particular shard.</a:t>
            </a:r>
          </a:p>
          <a:p>
            <a:endParaRPr lang="en-US" sz="1800" dirty="0"/>
          </a:p>
          <a:p>
            <a:r>
              <a:rPr lang="en-US" sz="1800" dirty="0"/>
              <a:t>Each block is randomly assigned to a number of validating nodes.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Clients: </a:t>
            </a:r>
            <a:r>
              <a:rPr lang="en-US" dirty="0" err="1"/>
              <a:t>Geth</a:t>
            </a:r>
            <a:r>
              <a:rPr lang="en-US" dirty="0"/>
              <a:t>, Parity</a:t>
            </a:r>
          </a:p>
        </p:txBody>
      </p:sp>
      <p:sp>
        <p:nvSpPr>
          <p:cNvPr id="3" name="Content Placeholder 2"/>
          <p:cNvSpPr>
            <a:spLocks noGrp="1"/>
          </p:cNvSpPr>
          <p:nvPr>
            <p:ph idx="1"/>
          </p:nvPr>
        </p:nvSpPr>
        <p:spPr/>
        <p:txBody>
          <a:bodyPr>
            <a:normAutofit/>
          </a:bodyPr>
          <a:lstStyle/>
          <a:p>
            <a:r>
              <a:rPr lang="en-US" sz="1800" dirty="0"/>
              <a:t>Geth (“go ether”) was the original and most popular Ethereum client; a command line interface for running an Ethereum node.</a:t>
            </a:r>
          </a:p>
          <a:p>
            <a:r>
              <a:rPr lang="en-US" sz="1800" dirty="0"/>
              <a:t>It is written in Go, but does not require users to have knowledge of the Go language.</a:t>
            </a:r>
          </a:p>
          <a:p>
            <a:r>
              <a:rPr lang="en-US" sz="1800" dirty="0" err="1"/>
              <a:t>Geth</a:t>
            </a:r>
            <a:r>
              <a:rPr lang="en-US" sz="1800" dirty="0"/>
              <a:t> can be used for a lot of things; there are many options to the command</a:t>
            </a:r>
          </a:p>
          <a:p>
            <a:r>
              <a:rPr lang="en-US" sz="1800" dirty="0"/>
              <a:t>Among the most common are the commands to create and manage Ethereum wallets (accounts), to create contracts, and to mine Ether.</a:t>
            </a:r>
          </a:p>
          <a:p>
            <a:endParaRPr lang="en-US" sz="1800" dirty="0"/>
          </a:p>
          <a:p>
            <a:r>
              <a:rPr lang="en-US" sz="1800" dirty="0"/>
              <a:t>Parity, like </a:t>
            </a:r>
            <a:r>
              <a:rPr lang="en-US" sz="1800" dirty="0" err="1"/>
              <a:t>Geth</a:t>
            </a:r>
            <a:r>
              <a:rPr lang="en-US" sz="1800" dirty="0"/>
              <a:t>, is a full node on the Ethereum blockchain.  It can fully validate transactions, could be used by mining, and has the entire blockchain.</a:t>
            </a:r>
          </a:p>
          <a:p>
            <a:r>
              <a:rPr lang="en-US" sz="1800" dirty="0"/>
              <a:t>Like </a:t>
            </a:r>
            <a:r>
              <a:rPr lang="en-US" sz="1800" dirty="0" err="1"/>
              <a:t>Geth</a:t>
            </a:r>
            <a:r>
              <a:rPr lang="en-US" sz="1800" dirty="0"/>
              <a:t>, it has been in use since very early in the development of Ethereum.</a:t>
            </a:r>
          </a:p>
          <a:p>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Clients: </a:t>
            </a:r>
            <a:r>
              <a:rPr lang="en-US" dirty="0" err="1"/>
              <a:t>Metamask</a:t>
            </a:r>
            <a:endParaRPr lang="en-US" dirty="0"/>
          </a:p>
        </p:txBody>
      </p:sp>
      <p:sp>
        <p:nvSpPr>
          <p:cNvPr id="3" name="Content Placeholder 2"/>
          <p:cNvSpPr>
            <a:spLocks noGrp="1"/>
          </p:cNvSpPr>
          <p:nvPr>
            <p:ph idx="1"/>
          </p:nvPr>
        </p:nvSpPr>
        <p:spPr/>
        <p:txBody>
          <a:bodyPr>
            <a:normAutofit/>
          </a:bodyPr>
          <a:lstStyle/>
          <a:p>
            <a:r>
              <a:rPr lang="en-US" sz="1800" dirty="0" err="1"/>
              <a:t>Metamask</a:t>
            </a:r>
            <a:r>
              <a:rPr lang="en-US" sz="1800" dirty="0"/>
              <a:t> is a light client.  It does not have a full Ethereum node, but rather connects to full nodes.</a:t>
            </a:r>
          </a:p>
          <a:p>
            <a:endParaRPr lang="en-US" sz="1800" dirty="0"/>
          </a:p>
          <a:p>
            <a:r>
              <a:rPr lang="en-US" sz="1800" dirty="0" err="1"/>
              <a:t>Metamask</a:t>
            </a:r>
            <a:r>
              <a:rPr lang="en-US" sz="1800" dirty="0"/>
              <a:t> can act as a wallet and provide an intuitive UI, initiating and signing transactions, storing keys locally.</a:t>
            </a:r>
          </a:p>
          <a:p>
            <a:endParaRPr lang="en-US" sz="1800" dirty="0"/>
          </a:p>
          <a:p>
            <a:r>
              <a:rPr lang="en-US" sz="1800" dirty="0" err="1"/>
              <a:t>Metamask</a:t>
            </a:r>
            <a:r>
              <a:rPr lang="en-US" sz="1800" dirty="0"/>
              <a:t> can connect to various </a:t>
            </a:r>
            <a:r>
              <a:rPr lang="en-US" sz="1800" dirty="0" err="1"/>
              <a:t>testnets</a:t>
            </a:r>
            <a:r>
              <a:rPr lang="en-US" sz="1800" dirty="0"/>
              <a:t> as well as the </a:t>
            </a:r>
            <a:r>
              <a:rPr lang="en-US" sz="1800" dirty="0" err="1"/>
              <a:t>mainnet</a:t>
            </a:r>
            <a:r>
              <a:rPr lang="en-US" sz="1800" dirty="0"/>
              <a:t>, and can also connect to local test networks.</a:t>
            </a:r>
          </a:p>
          <a:p>
            <a:endParaRPr lang="en-US" sz="1800" dirty="0"/>
          </a:p>
          <a:p>
            <a:r>
              <a:rPr lang="en-US" sz="1800" dirty="0" err="1"/>
              <a:t>Metamask</a:t>
            </a:r>
            <a:r>
              <a:rPr lang="en-US" sz="1800" dirty="0"/>
              <a:t> uses nodes maintained by Infura.io for connection to the Eth networks.</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a:t>
            </a:r>
          </a:p>
        </p:txBody>
      </p:sp>
      <p:sp>
        <p:nvSpPr>
          <p:cNvPr id="3" name="Content Placeholder 2"/>
          <p:cNvSpPr>
            <a:spLocks noGrp="1"/>
          </p:cNvSpPr>
          <p:nvPr>
            <p:ph idx="1"/>
          </p:nvPr>
        </p:nvSpPr>
        <p:spPr/>
        <p:txBody>
          <a:bodyPr/>
          <a:lstStyle/>
          <a:p>
            <a:r>
              <a:rPr lang="en-US" sz="2000" dirty="0"/>
              <a:t>ETH (“ether”) is Ethereum’s cryptocurrency.  It’s meant to pay for work on the Ethereum platform rather than to be a general purpose currency.  </a:t>
            </a:r>
          </a:p>
          <a:p>
            <a:r>
              <a:rPr lang="en-US" sz="2000" dirty="0"/>
              <a:t>However it trades like any other virtual currency.</a:t>
            </a:r>
            <a:endParaRPr lang="en-US" dirty="0"/>
          </a:p>
          <a:p>
            <a:endParaRPr lang="en-US" sz="2000" dirty="0"/>
          </a:p>
          <a:p>
            <a:r>
              <a:rPr lang="en-US" sz="2000" dirty="0"/>
              <a:t>From January 2017 to January 2018 it went from $10 to over $1000</a:t>
            </a:r>
          </a:p>
          <a:p>
            <a:r>
              <a:rPr lang="en-US" sz="2000" dirty="0"/>
              <a:t>From January to December 2018 it went from over $1000 to under $90</a:t>
            </a:r>
          </a:p>
          <a:p>
            <a:r>
              <a:rPr lang="en-US" sz="2000" dirty="0"/>
              <a:t>Like  many other cryptocurrencies, it since appreciated substantially, especially from mid 2020 into 2021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p:txBody>
          <a:bodyPr>
            <a:normAutofit/>
          </a:bodyPr>
          <a:lstStyle/>
          <a:p>
            <a:r>
              <a:rPr lang="en-US" sz="1800" dirty="0"/>
              <a:t>Ethereum was first described in a paper in late 2013 by Vitalek Buterin</a:t>
            </a:r>
          </a:p>
          <a:p>
            <a:endParaRPr lang="en-US" sz="1800" dirty="0"/>
          </a:p>
          <a:p>
            <a:r>
              <a:rPr lang="en-US" sz="1800" dirty="0"/>
              <a:t>In late 2013/early 2014, Ethereum founders </a:t>
            </a:r>
            <a:r>
              <a:rPr lang="en-US" sz="1800" dirty="0" err="1"/>
              <a:t>Vitalik</a:t>
            </a:r>
            <a:r>
              <a:rPr lang="en-US" sz="1800" dirty="0"/>
              <a:t> </a:t>
            </a:r>
            <a:r>
              <a:rPr lang="en-US" sz="1800" dirty="0" err="1"/>
              <a:t>Buterin</a:t>
            </a:r>
            <a:r>
              <a:rPr lang="en-US" sz="1800" dirty="0"/>
              <a:t>, Gavin Wood and Jeffrey </a:t>
            </a:r>
            <a:r>
              <a:rPr lang="en-US" sz="1800" dirty="0" err="1"/>
              <a:t>Wilcke</a:t>
            </a:r>
            <a:r>
              <a:rPr lang="en-US" sz="1800" dirty="0"/>
              <a:t> and others began work on a next-generation blockchain with the goal of implementing a general, fully trustless smart contract platform. It was part of Swiss Ethereum </a:t>
            </a:r>
            <a:r>
              <a:rPr lang="en-US" sz="1800" dirty="0" err="1"/>
              <a:t>Gmbh</a:t>
            </a:r>
            <a:r>
              <a:rPr lang="en-US" sz="1800" dirty="0"/>
              <a:t> and later The Ethereum Foundation, a Swiss non-profit.</a:t>
            </a:r>
          </a:p>
          <a:p>
            <a:endParaRPr lang="en-US" sz="1800" dirty="0"/>
          </a:p>
          <a:p>
            <a:r>
              <a:rPr lang="en-US" sz="1800" dirty="0"/>
              <a:t>It was funded by a pre-sale of Ether in summer 2014.  The price was originally 2000 ETH per BTC.</a:t>
            </a:r>
          </a:p>
          <a:p>
            <a:endParaRPr lang="en-US" sz="1800" dirty="0"/>
          </a:p>
          <a:p>
            <a:r>
              <a:rPr lang="en-US" sz="1800" dirty="0"/>
              <a:t>In July 2015 the first client was released.</a:t>
            </a:r>
          </a:p>
          <a:p>
            <a:endParaRPr lang="en-US" sz="1800" dirty="0"/>
          </a:p>
          <a:p>
            <a:r>
              <a:rPr lang="en-US" sz="1800" dirty="0"/>
              <a:t>Current version of whitepaper / documentation</a:t>
            </a:r>
          </a:p>
          <a:p>
            <a:pPr>
              <a:buNone/>
            </a:pPr>
            <a:r>
              <a:rPr lang="en-US" sz="1800" dirty="0"/>
              <a:t>1. </a:t>
            </a:r>
            <a:r>
              <a:rPr lang="en-US" sz="1800" dirty="0">
                <a:hlinkClick r:id="rId2"/>
              </a:rPr>
              <a:t>https://github.com/ethereum/wiki/wiki/White-Paper</a:t>
            </a:r>
            <a:endParaRPr lang="en-US" sz="1800" dirty="0"/>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p:txBody>
          <a:bodyPr>
            <a:noAutofit/>
          </a:bodyPr>
          <a:lstStyle/>
          <a:p>
            <a:r>
              <a:rPr lang="en-US" sz="1800" dirty="0">
                <a:cs typeface="Calibri" pitchFamily="34" charset="0"/>
              </a:rPr>
              <a:t>As Bitcoin gradually became more popular in its first few years of existence, developers began to use the network and/or forks of the network for various purposes.  Many were other cryptocurrencies with additional features.</a:t>
            </a:r>
          </a:p>
          <a:p>
            <a:endParaRPr lang="en-US" sz="1800" dirty="0">
              <a:cs typeface="Calibri" pitchFamily="34" charset="0"/>
            </a:endParaRPr>
          </a:p>
          <a:p>
            <a:r>
              <a:rPr lang="en-US" sz="1800" dirty="0">
                <a:cs typeface="Calibri" pitchFamily="34" charset="0"/>
              </a:rPr>
              <a:t>In </a:t>
            </a:r>
            <a:r>
              <a:rPr lang="en-US" sz="1800" dirty="0" err="1">
                <a:cs typeface="Calibri" pitchFamily="34" charset="0"/>
              </a:rPr>
              <a:t>Buterin’s</a:t>
            </a:r>
            <a:r>
              <a:rPr lang="en-US" sz="1800" dirty="0">
                <a:cs typeface="Calibri" pitchFamily="34" charset="0"/>
              </a:rPr>
              <a:t> paper, he proposed that a single blockchain with the capability to run any number of user-defined programs, each keeping their own state transition ledgers, could vastly improve upon and effectively supercede these efforts to work within and/or modify Bitcoin’s blockchain.</a:t>
            </a:r>
          </a:p>
          <a:p>
            <a:endParaRPr lang="en-US" sz="1800" dirty="0">
              <a:cs typeface="Calibri" pitchFamily="34" charset="0"/>
            </a:endParaRPr>
          </a:p>
          <a:p>
            <a:r>
              <a:rPr lang="en-US" sz="1800" dirty="0">
                <a:cs typeface="Calibri" pitchFamily="34" charset="0"/>
              </a:rPr>
              <a:t>Ethereum does this by providing an abstract foundation layer: a blockchain with a built-in programming language, allowing anyone to write smart contracts and decentralized applications where they can create their own arbitrary rules for ownership, transaction formats and state transition functions.</a:t>
            </a:r>
            <a:r>
              <a:rPr lang="en-US" sz="1800" baseline="30000" dirty="0">
                <a:cs typeface="Calibri" pitchFamily="34" charset="0"/>
              </a:rPr>
              <a:t>1</a:t>
            </a:r>
            <a:endParaRPr lang="en-US" sz="1800" dirty="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Accounts</a:t>
            </a:r>
          </a:p>
        </p:txBody>
      </p:sp>
      <p:sp>
        <p:nvSpPr>
          <p:cNvPr id="3" name="Content Placeholder 2"/>
          <p:cNvSpPr>
            <a:spLocks noGrp="1"/>
          </p:cNvSpPr>
          <p:nvPr>
            <p:ph idx="1"/>
          </p:nvPr>
        </p:nvSpPr>
        <p:spPr/>
        <p:txBody>
          <a:bodyPr>
            <a:normAutofit lnSpcReduction="10000"/>
          </a:bodyPr>
          <a:lstStyle/>
          <a:p>
            <a:r>
              <a:rPr lang="en-US" sz="1800" dirty="0"/>
              <a:t>Ethereum has user accounts similar to Bitcoin, and also has accounts that are user-defined contracts. </a:t>
            </a:r>
          </a:p>
          <a:p>
            <a:r>
              <a:rPr lang="en-US" sz="1800" dirty="0"/>
              <a:t>So Ethereum accounts are either:</a:t>
            </a:r>
          </a:p>
          <a:p>
            <a:pPr lvl="1"/>
            <a:r>
              <a:rPr lang="en-US" sz="1800" dirty="0"/>
              <a:t>User accounts (aka Externally Owned Accounts), which are controlled by private keys</a:t>
            </a:r>
          </a:p>
          <a:p>
            <a:pPr lvl="1"/>
            <a:r>
              <a:rPr lang="en-US" sz="1800" dirty="0"/>
              <a:t>Contract Accounts, which are controlled by their contract code and can only be “activated” by a user account</a:t>
            </a:r>
          </a:p>
          <a:p>
            <a:endParaRPr lang="en-US" sz="1800" dirty="0"/>
          </a:p>
          <a:p>
            <a:r>
              <a:rPr lang="en-US" sz="1800" dirty="0"/>
              <a:t>Each contract has its own context (e.g. its own data storage), that can be used to keep track of its own balances by address, similar to Bitcoin’s UTXO, or any other purpose.</a:t>
            </a:r>
          </a:p>
          <a:p>
            <a:endParaRPr lang="en-US" sz="1800" dirty="0"/>
          </a:p>
          <a:p>
            <a:r>
              <a:rPr lang="en-US" sz="1800" dirty="0"/>
              <a:t>Whereas the Bitcoin blockchain is a list of transactions, the Ethereum blockchain tracks the state of every account, and all state transitions on the Ethereum blockchain are transfers of value and information between accounts. </a:t>
            </a:r>
          </a:p>
          <a:p>
            <a:endParaRPr lang="en-US" sz="1800" dirty="0"/>
          </a:p>
          <a:p>
            <a:endParaRPr lang="en-US" sz="1800" dirty="0"/>
          </a:p>
          <a:p>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p:txBody>
          <a:bodyPr>
            <a:normAutofit/>
          </a:bodyPr>
          <a:lstStyle/>
          <a:p>
            <a:r>
              <a:rPr lang="en-US" sz="1800" dirty="0"/>
              <a:t>Users can send a message to an account, like transfer of ETH or BTC.</a:t>
            </a:r>
          </a:p>
          <a:p>
            <a:r>
              <a:rPr lang="en-US" sz="1800" dirty="0"/>
              <a:t>Or they can send a message to a contract initiating an action.</a:t>
            </a:r>
          </a:p>
          <a:p>
            <a:r>
              <a:rPr lang="en-US" sz="1800" dirty="0"/>
              <a:t>This message may or may not contain units of account.</a:t>
            </a:r>
          </a:p>
          <a:p>
            <a:endParaRPr lang="en-US" sz="1800" dirty="0"/>
          </a:p>
          <a:p>
            <a:r>
              <a:rPr lang="en-US" sz="1800" dirty="0"/>
              <a:t>Contract accounts only perform an operation when instructed to do so by a user account, then cannot autonomously initiate actions.</a:t>
            </a:r>
          </a:p>
          <a:p>
            <a:r>
              <a:rPr lang="en-US" sz="1800" dirty="0"/>
              <a:t>They also cannot do things like random number generation.</a:t>
            </a:r>
          </a:p>
          <a:p>
            <a:r>
              <a:rPr lang="en-US" sz="1800" dirty="0"/>
              <a:t>This is because Ethereum requires all nodes to be able to agree on the outcome of computation, which requires a guarantee of strictly deterministic execution.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Languages</a:t>
            </a:r>
          </a:p>
        </p:txBody>
      </p:sp>
      <p:sp>
        <p:nvSpPr>
          <p:cNvPr id="3" name="Content Placeholder 2"/>
          <p:cNvSpPr>
            <a:spLocks noGrp="1"/>
          </p:cNvSpPr>
          <p:nvPr>
            <p:ph idx="1"/>
          </p:nvPr>
        </p:nvSpPr>
        <p:spPr/>
        <p:txBody>
          <a:bodyPr>
            <a:normAutofit lnSpcReduction="10000"/>
          </a:bodyPr>
          <a:lstStyle/>
          <a:p>
            <a:r>
              <a:rPr lang="en-US" sz="2000" dirty="0"/>
              <a:t>Contracts can be written in several languages which compile to ethereum code</a:t>
            </a:r>
          </a:p>
          <a:p>
            <a:endParaRPr lang="en-US" sz="2000" dirty="0"/>
          </a:p>
          <a:p>
            <a:r>
              <a:rPr lang="en-US" sz="2000" dirty="0"/>
              <a:t>Solidity is Ethereum’s original contract definition programming language, though there are also compilers for other languages.  </a:t>
            </a:r>
          </a:p>
          <a:p>
            <a:r>
              <a:rPr lang="en-US" sz="2000" dirty="0"/>
              <a:t>The vast majority of Ethereum Smart Contracts are written in Solidity.</a:t>
            </a:r>
          </a:p>
          <a:p>
            <a:r>
              <a:rPr lang="en-US" sz="2000" dirty="0"/>
              <a:t>Solidity is somewhat similar to javascript.</a:t>
            </a:r>
          </a:p>
          <a:p>
            <a:endParaRPr lang="en-US" sz="2000" dirty="0"/>
          </a:p>
          <a:p>
            <a:r>
              <a:rPr lang="en-US" sz="2000" dirty="0"/>
              <a:t>A relatively new python-like language, </a:t>
            </a:r>
            <a:r>
              <a:rPr lang="en-US" sz="2000" dirty="0" err="1"/>
              <a:t>Vyper</a:t>
            </a:r>
            <a:r>
              <a:rPr lang="en-US" sz="2000" dirty="0"/>
              <a:t>, has been introduced for Ethereum smart-contract development</a:t>
            </a:r>
          </a:p>
          <a:p>
            <a:endParaRPr lang="en-US" sz="2000" dirty="0"/>
          </a:p>
          <a:p>
            <a:r>
              <a:rPr lang="en-US" sz="2000" dirty="0"/>
              <a:t>Most ICOs have been released on the Ethereum blockchain and funded by ETH.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18106</TotalTime>
  <Words>3474</Words>
  <Application>Microsoft Office PowerPoint</Application>
  <PresentationFormat>On-screen Show (4:3)</PresentationFormat>
  <Paragraphs>265</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Ethereum</vt:lpstr>
      <vt:lpstr>Ethereum</vt:lpstr>
      <vt:lpstr>Ethereum</vt:lpstr>
      <vt:lpstr>Ether</vt:lpstr>
      <vt:lpstr>Ethereum</vt:lpstr>
      <vt:lpstr>Ethereum</vt:lpstr>
      <vt:lpstr>Ethereum Accounts</vt:lpstr>
      <vt:lpstr>Transactions</vt:lpstr>
      <vt:lpstr>Ethereum Languages</vt:lpstr>
      <vt:lpstr>Ethereum</vt:lpstr>
      <vt:lpstr>EVM: World Computer</vt:lpstr>
      <vt:lpstr>EVM</vt:lpstr>
      <vt:lpstr>Ethereum Network</vt:lpstr>
      <vt:lpstr>Ethereum Network</vt:lpstr>
      <vt:lpstr>Ethereum Network</vt:lpstr>
      <vt:lpstr>Miners</vt:lpstr>
      <vt:lpstr>Ethereum Hashing</vt:lpstr>
      <vt:lpstr>Ethereum Hashing Developments</vt:lpstr>
      <vt:lpstr>Prog-PoW</vt:lpstr>
      <vt:lpstr>Ethash</vt:lpstr>
      <vt:lpstr>Ethash</vt:lpstr>
      <vt:lpstr>Blocksize</vt:lpstr>
      <vt:lpstr>Gas</vt:lpstr>
      <vt:lpstr>Ether Supply</vt:lpstr>
      <vt:lpstr>Ether Block Rewards and Supply</vt:lpstr>
      <vt:lpstr>Eth 2.0: Migration to Proof of Stake</vt:lpstr>
      <vt:lpstr>PoW vs PoS</vt:lpstr>
      <vt:lpstr>Casper</vt:lpstr>
      <vt:lpstr>Casper</vt:lpstr>
      <vt:lpstr>Sharding</vt:lpstr>
      <vt:lpstr>Sharding</vt:lpstr>
      <vt:lpstr>Ethereum Clients: Geth, Parity</vt:lpstr>
      <vt:lpstr>Ethereum Clients: Metamask</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BP - FL</dc:creator>
  <cp:lastModifiedBy>Bernard Parenteau</cp:lastModifiedBy>
  <cp:revision>38</cp:revision>
  <dcterms:created xsi:type="dcterms:W3CDTF">2018-01-30T14:20:37Z</dcterms:created>
  <dcterms:modified xsi:type="dcterms:W3CDTF">2021-03-13T01:25:46Z</dcterms:modified>
</cp:coreProperties>
</file>