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321" r:id="rId4"/>
    <p:sldId id="257" r:id="rId5"/>
    <p:sldId id="315" r:id="rId6"/>
    <p:sldId id="258" r:id="rId7"/>
    <p:sldId id="261" r:id="rId8"/>
    <p:sldId id="262" r:id="rId9"/>
    <p:sldId id="316" r:id="rId10"/>
    <p:sldId id="305" r:id="rId11"/>
    <p:sldId id="306" r:id="rId12"/>
    <p:sldId id="310" r:id="rId13"/>
    <p:sldId id="291" r:id="rId14"/>
    <p:sldId id="268" r:id="rId15"/>
    <p:sldId id="294" r:id="rId16"/>
    <p:sldId id="269" r:id="rId17"/>
    <p:sldId id="319" r:id="rId18"/>
    <p:sldId id="328" r:id="rId19"/>
    <p:sldId id="320" r:id="rId20"/>
    <p:sldId id="287" r:id="rId21"/>
    <p:sldId id="271" r:id="rId22"/>
    <p:sldId id="270" r:id="rId23"/>
    <p:sldId id="272" r:id="rId24"/>
    <p:sldId id="276" r:id="rId25"/>
    <p:sldId id="277" r:id="rId26"/>
    <p:sldId id="278" r:id="rId27"/>
    <p:sldId id="279" r:id="rId28"/>
    <p:sldId id="280" r:id="rId29"/>
    <p:sldId id="298" r:id="rId30"/>
    <p:sldId id="265" r:id="rId31"/>
    <p:sldId id="274" r:id="rId32"/>
    <p:sldId id="266" r:id="rId33"/>
    <p:sldId id="296" r:id="rId34"/>
    <p:sldId id="282" r:id="rId35"/>
    <p:sldId id="281" r:id="rId36"/>
    <p:sldId id="283" r:id="rId37"/>
    <p:sldId id="284" r:id="rId38"/>
    <p:sldId id="285" r:id="rId39"/>
    <p:sldId id="286" r:id="rId40"/>
    <p:sldId id="299" r:id="rId41"/>
    <p:sldId id="300" r:id="rId42"/>
    <p:sldId id="288" r:id="rId43"/>
    <p:sldId id="289" r:id="rId44"/>
    <p:sldId id="290" r:id="rId45"/>
    <p:sldId id="295" r:id="rId46"/>
    <p:sldId id="309" r:id="rId47"/>
    <p:sldId id="308" r:id="rId48"/>
    <p:sldId id="263" r:id="rId49"/>
    <p:sldId id="322" r:id="rId50"/>
    <p:sldId id="264" r:id="rId51"/>
    <p:sldId id="323" r:id="rId52"/>
    <p:sldId id="324" r:id="rId53"/>
    <p:sldId id="325" r:id="rId54"/>
    <p:sldId id="326" r:id="rId55"/>
    <p:sldId id="327"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2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2EC3EC-74A5-4A61-A2BF-B172612C1F23}"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E8BB4-86AA-41D2-8CC9-8BEDEF118B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EC3EC-74A5-4A61-A2BF-B172612C1F23}"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E8BB4-86AA-41D2-8CC9-8BEDEF118B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EC3EC-74A5-4A61-A2BF-B172612C1F23}"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E8BB4-86AA-41D2-8CC9-8BEDEF118B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EC3EC-74A5-4A61-A2BF-B172612C1F23}"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E8BB4-86AA-41D2-8CC9-8BEDEF118B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2EC3EC-74A5-4A61-A2BF-B172612C1F23}"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E8BB4-86AA-41D2-8CC9-8BEDEF118B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2EC3EC-74A5-4A61-A2BF-B172612C1F23}" type="datetimeFigureOut">
              <a:rPr lang="en-US" smtClean="0"/>
              <a:pPr/>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E8BB4-86AA-41D2-8CC9-8BEDEF118B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2EC3EC-74A5-4A61-A2BF-B172612C1F23}" type="datetimeFigureOut">
              <a:rPr lang="en-US" smtClean="0"/>
              <a:pPr/>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EE8BB4-86AA-41D2-8CC9-8BEDEF118B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2EC3EC-74A5-4A61-A2BF-B172612C1F23}" type="datetimeFigureOut">
              <a:rPr lang="en-US" smtClean="0"/>
              <a:pPr/>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EE8BB4-86AA-41D2-8CC9-8BEDEF118B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EC3EC-74A5-4A61-A2BF-B172612C1F23}" type="datetimeFigureOut">
              <a:rPr lang="en-US" smtClean="0"/>
              <a:pPr/>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EE8BB4-86AA-41D2-8CC9-8BEDEF118B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EC3EC-74A5-4A61-A2BF-B172612C1F23}" type="datetimeFigureOut">
              <a:rPr lang="en-US" smtClean="0"/>
              <a:pPr/>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E8BB4-86AA-41D2-8CC9-8BEDEF118B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EC3EC-74A5-4A61-A2BF-B172612C1F23}" type="datetimeFigureOut">
              <a:rPr lang="en-US" smtClean="0"/>
              <a:pPr/>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E8BB4-86AA-41D2-8CC9-8BEDEF118B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EC3EC-74A5-4A61-A2BF-B172612C1F23}" type="datetimeFigureOut">
              <a:rPr lang="en-US" smtClean="0"/>
              <a:pPr/>
              <a:t>3/26/2021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E8BB4-86AA-41D2-8CC9-8BEDEF118B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ConsenSysMesh/openzeppelin-solidity/blob/master/contracts/math/SafeMath.so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olidity.readthedocs.io/en/v0.5.6/typ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olidity.readthedocs.io/en/lates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thereum.stackexchange.com/questions/83785/what-fixed-or-float-point-math-libraries-are-available-in-solidit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olidity.readthedocs.io/en/latest/contracts.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ethereum/solidity/release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Solidity</a:t>
            </a:r>
          </a:p>
        </p:txBody>
      </p:sp>
      <p:sp>
        <p:nvSpPr>
          <p:cNvPr id="3" name="Subtitle 2"/>
          <p:cNvSpPr>
            <a:spLocks noGrp="1"/>
          </p:cNvSpPr>
          <p:nvPr>
            <p:ph type="subTitle" idx="1"/>
          </p:nvPr>
        </p:nvSpPr>
        <p:spPr/>
        <p:txBody>
          <a:bodyPr/>
          <a:lstStyle/>
          <a:p>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fontScale="77500" lnSpcReduction="20000"/>
          </a:bodyPr>
          <a:lstStyle/>
          <a:p>
            <a:r>
              <a:rPr lang="en-US" sz="2900" dirty="0"/>
              <a:t>A Solidity constructor is the same concept as a constructor in object oriented languages such as Java: executed upon creation or instantiation.</a:t>
            </a:r>
          </a:p>
          <a:p>
            <a:r>
              <a:rPr lang="en-US" sz="2900" dirty="0"/>
              <a:t>They are optional.</a:t>
            </a:r>
          </a:p>
          <a:p>
            <a:endParaRPr lang="en-US" sz="2900" dirty="0"/>
          </a:p>
          <a:p>
            <a:r>
              <a:rPr lang="en-US" sz="2900" dirty="0"/>
              <a:t>In versions prior to 0.4.22, the constructor was defined as a function with the same name as the contract.</a:t>
            </a:r>
          </a:p>
          <a:p>
            <a:endParaRPr lang="en-US" sz="2900" dirty="0"/>
          </a:p>
          <a:p>
            <a:r>
              <a:rPr lang="en-US" sz="2900" dirty="0"/>
              <a:t>Starting with version 0.4.22, the keyword “constructor” could also be used to define a constructor.</a:t>
            </a:r>
          </a:p>
          <a:p>
            <a:endParaRPr lang="en-US" sz="2900" dirty="0"/>
          </a:p>
          <a:p>
            <a:r>
              <a:rPr lang="en-US" sz="2900" dirty="0"/>
              <a:t>As of 0.5.0 constructors must be declared with the “constructor” keyword and a function with the same name is a compilation error.</a:t>
            </a:r>
          </a:p>
          <a:p>
            <a:pPr>
              <a:buNone/>
            </a:pPr>
            <a:endParaRPr lang="en-US" dirty="0"/>
          </a:p>
          <a:p>
            <a:endParaRPr lang="en-US" dirty="0"/>
          </a:p>
          <a:p>
            <a:endParaRPr lang="en-US" dirty="0"/>
          </a:p>
          <a:p>
            <a:endParaRPr lang="en-US" dirty="0"/>
          </a:p>
          <a:p>
            <a:endParaRPr lang="en-US" dirty="0"/>
          </a:p>
          <a:p>
            <a:endParaRPr lang="en-US" dirty="0"/>
          </a:p>
          <a:p>
            <a:endParaRPr lang="en-US" dirty="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Constructors</a:t>
            </a:r>
          </a:p>
        </p:txBody>
      </p:sp>
      <p:sp>
        <p:nvSpPr>
          <p:cNvPr id="3" name="Content Placeholder 2"/>
          <p:cNvSpPr>
            <a:spLocks noGrp="1"/>
          </p:cNvSpPr>
          <p:nvPr>
            <p:ph idx="1"/>
          </p:nvPr>
        </p:nvSpPr>
        <p:spPr/>
        <p:txBody>
          <a:bodyPr>
            <a:normAutofit lnSpcReduction="10000"/>
          </a:bodyPr>
          <a:lstStyle/>
          <a:p>
            <a:r>
              <a:rPr lang="en-US" sz="2200" dirty="0"/>
              <a:t>Derived contracts need to provide all arguments needed for the base constructors. </a:t>
            </a:r>
          </a:p>
          <a:p>
            <a:endParaRPr lang="en-US" sz="2200" dirty="0"/>
          </a:p>
          <a:p>
            <a:r>
              <a:rPr lang="en-US" sz="2200" dirty="0"/>
              <a:t>This can be done in two ways:</a:t>
            </a:r>
          </a:p>
          <a:p>
            <a:pPr lvl="1"/>
            <a:r>
              <a:rPr lang="en-US" sz="2200" dirty="0"/>
              <a:t>If the arguments are static they can be defined in the contract statement</a:t>
            </a:r>
          </a:p>
          <a:p>
            <a:pPr lvl="2">
              <a:buNone/>
            </a:pPr>
            <a:r>
              <a:rPr lang="en-US" sz="2200" dirty="0"/>
              <a:t>Contract </a:t>
            </a:r>
            <a:r>
              <a:rPr lang="en-US" sz="2200" dirty="0" err="1"/>
              <a:t>myContract</a:t>
            </a:r>
            <a:r>
              <a:rPr lang="en-US" sz="2200" dirty="0"/>
              <a:t> is </a:t>
            </a:r>
            <a:r>
              <a:rPr lang="en-US" sz="2200" dirty="0" err="1"/>
              <a:t>myBase</a:t>
            </a:r>
            <a:r>
              <a:rPr lang="en-US" sz="2200" dirty="0"/>
              <a:t>(</a:t>
            </a:r>
            <a:r>
              <a:rPr lang="en-US" sz="2200" dirty="0" err="1"/>
              <a:t>args</a:t>
            </a:r>
            <a:r>
              <a:rPr lang="en-US" sz="2200" dirty="0"/>
              <a:t>) { …</a:t>
            </a:r>
          </a:p>
          <a:p>
            <a:pPr lvl="2">
              <a:buNone/>
            </a:pPr>
            <a:endParaRPr lang="en-US" sz="2200" dirty="0"/>
          </a:p>
          <a:p>
            <a:pPr lvl="1"/>
            <a:r>
              <a:rPr lang="en-US" sz="2200" dirty="0"/>
              <a:t>The other is in the way to define the call to the base constructor in the child constructor definition </a:t>
            </a:r>
          </a:p>
          <a:p>
            <a:pPr lvl="2">
              <a:buNone/>
            </a:pPr>
            <a:r>
              <a:rPr lang="en-US" sz="2200" dirty="0"/>
              <a:t>Contract </a:t>
            </a:r>
            <a:r>
              <a:rPr lang="en-US" sz="2200" dirty="0" err="1"/>
              <a:t>myContract</a:t>
            </a:r>
            <a:r>
              <a:rPr lang="en-US" sz="2200" dirty="0"/>
              <a:t> is </a:t>
            </a:r>
            <a:r>
              <a:rPr lang="en-US" sz="2200" dirty="0" err="1"/>
              <a:t>myBase</a:t>
            </a:r>
            <a:r>
              <a:rPr lang="en-US" sz="2200" dirty="0"/>
              <a:t> {</a:t>
            </a:r>
          </a:p>
          <a:p>
            <a:pPr lvl="3">
              <a:buNone/>
            </a:pPr>
            <a:r>
              <a:rPr lang="en-US" sz="2200" dirty="0"/>
              <a:t>constructor </a:t>
            </a:r>
            <a:r>
              <a:rPr lang="en-US" sz="2200" dirty="0" err="1"/>
              <a:t>myContract</a:t>
            </a:r>
            <a:r>
              <a:rPr lang="en-US" sz="2200" dirty="0"/>
              <a:t>(</a:t>
            </a:r>
            <a:r>
              <a:rPr lang="en-US" sz="2200" dirty="0" err="1"/>
              <a:t>params</a:t>
            </a:r>
            <a:r>
              <a:rPr lang="en-US" sz="2200" dirty="0"/>
              <a:t>) public </a:t>
            </a:r>
            <a:r>
              <a:rPr lang="en-US" sz="2200" dirty="0" err="1"/>
              <a:t>myBase</a:t>
            </a:r>
            <a:r>
              <a:rPr lang="en-US" sz="2200" dirty="0"/>
              <a:t>(</a:t>
            </a:r>
            <a:r>
              <a:rPr lang="en-US" sz="2200" dirty="0" err="1"/>
              <a:t>args</a:t>
            </a:r>
            <a:r>
              <a:rPr lang="en-US" sz="2200" dirty="0"/>
              <a:t>) { … </a:t>
            </a:r>
          </a:p>
          <a:p>
            <a:pPr>
              <a:buNone/>
            </a:pPr>
            <a:endParaRPr lang="en-US" dirty="0"/>
          </a:p>
          <a:p>
            <a:endParaRPr lang="en-US" dirty="0"/>
          </a:p>
          <a:p>
            <a:endParaRPr lang="en-US" dirty="0"/>
          </a:p>
          <a:p>
            <a:endParaRPr lang="en-US" dirty="0"/>
          </a:p>
          <a:p>
            <a:endParaRPr lang="en-US" dirty="0"/>
          </a:p>
          <a:p>
            <a:endParaRPr lang="en-US" dirty="0"/>
          </a:p>
          <a:p>
            <a:pPr>
              <a:buNone/>
            </a:pPr>
            <a:endParaRPr lang="en-US" dirty="0"/>
          </a:p>
          <a:p>
            <a:endParaRPr lang="en-US" dirty="0"/>
          </a:p>
          <a:p>
            <a:pPr>
              <a:buNone/>
            </a:pP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a:t>
            </a:r>
          </a:p>
        </p:txBody>
      </p:sp>
      <p:sp>
        <p:nvSpPr>
          <p:cNvPr id="3" name="Content Placeholder 2"/>
          <p:cNvSpPr>
            <a:spLocks noGrp="1"/>
          </p:cNvSpPr>
          <p:nvPr>
            <p:ph idx="1"/>
          </p:nvPr>
        </p:nvSpPr>
        <p:spPr/>
        <p:txBody>
          <a:bodyPr>
            <a:normAutofit/>
          </a:bodyPr>
          <a:lstStyle/>
          <a:p>
            <a:r>
              <a:rPr lang="en-US" sz="2000" dirty="0"/>
              <a:t>Most of the control statements from C-based languages like Java and JavaScript are available in Solidity (except for switch and </a:t>
            </a:r>
            <a:r>
              <a:rPr lang="en-US" sz="2000" dirty="0" err="1"/>
              <a:t>goto</a:t>
            </a:r>
            <a:r>
              <a:rPr lang="en-US" sz="2000" dirty="0"/>
              <a:t>). </a:t>
            </a:r>
          </a:p>
          <a:p>
            <a:r>
              <a:rPr lang="en-US" sz="2000" dirty="0"/>
              <a:t>So there is:</a:t>
            </a:r>
          </a:p>
          <a:p>
            <a:pPr lvl="1"/>
            <a:r>
              <a:rPr lang="en-US" sz="2000" dirty="0"/>
              <a:t>if, else, while, do, for, break, continue, return, ? :, with the usual functionality.</a:t>
            </a:r>
          </a:p>
          <a:p>
            <a:endParaRPr lang="en-US" sz="2000" dirty="0"/>
          </a:p>
          <a:p>
            <a:r>
              <a:rPr lang="en-US" sz="2000" dirty="0"/>
              <a:t>Similar to languages like Java, parentheses can </a:t>
            </a:r>
            <a:r>
              <a:rPr lang="en-US" sz="2000" i="1" dirty="0"/>
              <a:t>not</a:t>
            </a:r>
            <a:r>
              <a:rPr lang="en-US" sz="2000" dirty="0"/>
              <a:t> be omitted for conditionals, but curly braces can be omitted around single-statement bodies.</a:t>
            </a:r>
          </a:p>
          <a:p>
            <a:endParaRPr lang="en-US" dirty="0"/>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Variables</a:t>
            </a:r>
          </a:p>
        </p:txBody>
      </p:sp>
      <p:sp>
        <p:nvSpPr>
          <p:cNvPr id="3" name="Content Placeholder 2"/>
          <p:cNvSpPr>
            <a:spLocks noGrp="1"/>
          </p:cNvSpPr>
          <p:nvPr>
            <p:ph idx="1"/>
          </p:nvPr>
        </p:nvSpPr>
        <p:spPr/>
        <p:txBody>
          <a:bodyPr>
            <a:normAutofit fontScale="70000" lnSpcReduction="20000"/>
          </a:bodyPr>
          <a:lstStyle/>
          <a:p>
            <a:r>
              <a:rPr lang="en-US" dirty="0"/>
              <a:t>State variables are values which are permanently stored in contract storage.</a:t>
            </a:r>
          </a:p>
          <a:p>
            <a:endParaRPr lang="en-US" dirty="0"/>
          </a:p>
          <a:p>
            <a:pPr>
              <a:buNone/>
            </a:pPr>
            <a:r>
              <a:rPr lang="en-US" b="1" dirty="0" err="1"/>
              <a:t>pragma</a:t>
            </a:r>
            <a:r>
              <a:rPr lang="en-US" dirty="0"/>
              <a:t> solidity </a:t>
            </a:r>
            <a:r>
              <a:rPr lang="en-US" b="1" dirty="0"/>
              <a:t>^</a:t>
            </a:r>
            <a:r>
              <a:rPr lang="en-US" dirty="0"/>
              <a:t>0.4.0; </a:t>
            </a:r>
          </a:p>
          <a:p>
            <a:pPr>
              <a:buNone/>
            </a:pPr>
            <a:endParaRPr lang="en-US" dirty="0"/>
          </a:p>
          <a:p>
            <a:pPr>
              <a:buNone/>
            </a:pPr>
            <a:r>
              <a:rPr lang="en-US" b="1" dirty="0"/>
              <a:t>contract</a:t>
            </a:r>
            <a:r>
              <a:rPr lang="en-US" dirty="0"/>
              <a:t> </a:t>
            </a:r>
            <a:r>
              <a:rPr lang="en-US" dirty="0" err="1"/>
              <a:t>SimpleStorage</a:t>
            </a:r>
            <a:r>
              <a:rPr lang="en-US" dirty="0"/>
              <a:t> { </a:t>
            </a:r>
          </a:p>
          <a:p>
            <a:pPr>
              <a:buNone/>
            </a:pPr>
            <a:r>
              <a:rPr lang="en-US" b="1" dirty="0" err="1"/>
              <a:t>uint</a:t>
            </a:r>
            <a:r>
              <a:rPr lang="en-US" dirty="0"/>
              <a:t> </a:t>
            </a:r>
            <a:r>
              <a:rPr lang="en-US" dirty="0" err="1"/>
              <a:t>storedData</a:t>
            </a:r>
            <a:r>
              <a:rPr lang="en-US" dirty="0"/>
              <a:t>; </a:t>
            </a:r>
            <a:r>
              <a:rPr lang="en-US" i="1" dirty="0"/>
              <a:t>// State variable</a:t>
            </a:r>
            <a:r>
              <a:rPr lang="en-US" dirty="0"/>
              <a:t> </a:t>
            </a:r>
          </a:p>
          <a:p>
            <a:pPr>
              <a:buNone/>
            </a:pPr>
            <a:r>
              <a:rPr lang="en-US" i="1" dirty="0"/>
              <a:t>// ...</a:t>
            </a:r>
            <a:r>
              <a:rPr lang="en-US" dirty="0"/>
              <a:t> </a:t>
            </a:r>
          </a:p>
          <a:p>
            <a:pPr>
              <a:buNone/>
            </a:pPr>
            <a:r>
              <a:rPr lang="en-US" dirty="0"/>
              <a:t>}</a:t>
            </a:r>
          </a:p>
          <a:p>
            <a:endParaRPr lang="en-US" dirty="0"/>
          </a:p>
          <a:p>
            <a:endParaRPr lang="en-US" dirty="0"/>
          </a:p>
          <a:p>
            <a:endParaRPr lang="en-US" dirty="0"/>
          </a:p>
          <a:p>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fontScale="55000" lnSpcReduction="20000"/>
          </a:bodyPr>
          <a:lstStyle/>
          <a:p>
            <a:r>
              <a:rPr lang="en-US" dirty="0"/>
              <a:t>Solidity is a statically typed language, which means that the type of each variable needs to be specified, or at least deducible, at compile-time. </a:t>
            </a:r>
          </a:p>
          <a:p>
            <a:endParaRPr lang="en-US" dirty="0"/>
          </a:p>
          <a:p>
            <a:r>
              <a:rPr lang="en-US" dirty="0"/>
              <a:t>Solidity provides several elementary types which can be combined to form complex types, for example in </a:t>
            </a:r>
            <a:r>
              <a:rPr lang="en-US" dirty="0" err="1"/>
              <a:t>Structs</a:t>
            </a:r>
            <a:r>
              <a:rPr lang="en-US" dirty="0"/>
              <a:t>.</a:t>
            </a:r>
          </a:p>
          <a:p>
            <a:endParaRPr lang="en-US" dirty="0"/>
          </a:p>
          <a:p>
            <a:r>
              <a:rPr lang="en-US" dirty="0"/>
              <a:t>Solidity has both value types and reference types</a:t>
            </a:r>
          </a:p>
          <a:p>
            <a:endParaRPr lang="en-US" b="1" dirty="0"/>
          </a:p>
          <a:p>
            <a:endParaRPr lang="en-US" b="1" dirty="0"/>
          </a:p>
          <a:p>
            <a:pPr>
              <a:buNone/>
            </a:pPr>
            <a:r>
              <a:rPr lang="en-US" b="1" dirty="0"/>
              <a:t>Value Types</a:t>
            </a:r>
          </a:p>
          <a:p>
            <a:r>
              <a:rPr lang="en-US" dirty="0"/>
              <a:t>The types on the immediately following slides are value types meaning variables of these types will always be passed by value, i.e. they are always copied when they are used as function arguments or in assignments.</a:t>
            </a:r>
          </a:p>
          <a:p>
            <a:endParaRPr lang="en-US" dirty="0"/>
          </a:p>
          <a:p>
            <a:pPr>
              <a:buNone/>
            </a:pPr>
            <a:endParaRPr lang="en-US" dirty="0"/>
          </a:p>
          <a:p>
            <a:pPr>
              <a:buNone/>
            </a:pP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Types: Booleans</a:t>
            </a:r>
          </a:p>
        </p:txBody>
      </p:sp>
      <p:sp>
        <p:nvSpPr>
          <p:cNvPr id="3" name="Content Placeholder 2"/>
          <p:cNvSpPr>
            <a:spLocks noGrp="1"/>
          </p:cNvSpPr>
          <p:nvPr>
            <p:ph idx="1"/>
          </p:nvPr>
        </p:nvSpPr>
        <p:spPr/>
        <p:txBody>
          <a:bodyPr>
            <a:normAutofit fontScale="62500" lnSpcReduction="20000"/>
          </a:bodyPr>
          <a:lstStyle/>
          <a:p>
            <a:r>
              <a:rPr lang="en-US" dirty="0" err="1"/>
              <a:t>bool</a:t>
            </a:r>
            <a:r>
              <a:rPr lang="en-US" dirty="0"/>
              <a:t>: The possible values are constants true and false.</a:t>
            </a:r>
          </a:p>
          <a:p>
            <a:endParaRPr lang="en-US" dirty="0"/>
          </a:p>
          <a:p>
            <a:pPr>
              <a:buNone/>
            </a:pPr>
            <a:r>
              <a:rPr lang="en-US" dirty="0"/>
              <a:t>Operators (similar to most C-based languages):</a:t>
            </a:r>
          </a:p>
          <a:p>
            <a:r>
              <a:rPr lang="en-US" dirty="0"/>
              <a:t>! (logical negation), </a:t>
            </a:r>
          </a:p>
          <a:p>
            <a:r>
              <a:rPr lang="en-US" dirty="0"/>
              <a:t>&amp;&amp; (logical and), || (logical or) : both apply short-circuiting rules</a:t>
            </a:r>
          </a:p>
          <a:p>
            <a:r>
              <a:rPr lang="en-US" dirty="0"/>
              <a:t>== (equality), != (inequality)</a:t>
            </a:r>
          </a:p>
          <a:p>
            <a:endParaRPr lang="en-US" dirty="0"/>
          </a:p>
          <a:p>
            <a:r>
              <a:rPr lang="en-US" dirty="0"/>
              <a:t>Note that there is no type conversion from non-</a:t>
            </a:r>
            <a:r>
              <a:rPr lang="en-US" dirty="0" err="1"/>
              <a:t>boolean</a:t>
            </a:r>
            <a:r>
              <a:rPr lang="en-US" dirty="0"/>
              <a:t> to </a:t>
            </a:r>
            <a:r>
              <a:rPr lang="en-US" dirty="0" err="1"/>
              <a:t>boolean</a:t>
            </a:r>
            <a:r>
              <a:rPr lang="en-US" dirty="0"/>
              <a:t> types as there is in C and JavaScript, so if (1) { ... } is </a:t>
            </a:r>
            <a:r>
              <a:rPr lang="en-US" i="1" dirty="0"/>
              <a:t>not</a:t>
            </a:r>
            <a:r>
              <a:rPr lang="en-US" dirty="0"/>
              <a:t> valid Solidity.</a:t>
            </a:r>
          </a:p>
          <a:p>
            <a:endParaRPr lang="en-US" dirty="0"/>
          </a:p>
          <a:p>
            <a:endParaRPr lang="en-US" dirty="0"/>
          </a:p>
          <a:p>
            <a:pPr>
              <a:buNone/>
            </a:pPr>
            <a:r>
              <a:rPr lang="en-US" dirty="0"/>
              <a:t> </a:t>
            </a:r>
          </a:p>
          <a:p>
            <a:pPr>
              <a:buNone/>
            </a:pPr>
            <a:r>
              <a:rPr lang="en-US" dirty="0"/>
              <a:t> </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Types: Integers</a:t>
            </a:r>
          </a:p>
        </p:txBody>
      </p:sp>
      <p:sp>
        <p:nvSpPr>
          <p:cNvPr id="3" name="Content Placeholder 2"/>
          <p:cNvSpPr>
            <a:spLocks noGrp="1"/>
          </p:cNvSpPr>
          <p:nvPr>
            <p:ph idx="1"/>
          </p:nvPr>
        </p:nvSpPr>
        <p:spPr/>
        <p:txBody>
          <a:bodyPr>
            <a:normAutofit fontScale="77500" lnSpcReduction="20000"/>
          </a:bodyPr>
          <a:lstStyle/>
          <a:p>
            <a:r>
              <a:rPr lang="en-US" sz="2900" dirty="0"/>
              <a:t>Solidity defines signed and unsigned integers of various sizes. </a:t>
            </a:r>
          </a:p>
          <a:p>
            <a:pPr lvl="1"/>
            <a:r>
              <a:rPr lang="en-US" sz="2500" dirty="0"/>
              <a:t>uint8 to uint256 in steps of 8 (unsigned integer from 8 up to 256 bits)</a:t>
            </a:r>
          </a:p>
          <a:p>
            <a:pPr lvl="1"/>
            <a:r>
              <a:rPr lang="en-US" sz="2500" dirty="0"/>
              <a:t>int8 to int256 in steps of 8 (signed integers)</a:t>
            </a:r>
          </a:p>
          <a:p>
            <a:pPr lvl="1"/>
            <a:r>
              <a:rPr lang="en-US" sz="2500" dirty="0" err="1"/>
              <a:t>uint</a:t>
            </a:r>
            <a:r>
              <a:rPr lang="en-US" sz="2500" dirty="0"/>
              <a:t> and </a:t>
            </a:r>
            <a:r>
              <a:rPr lang="en-US" sz="2500" dirty="0" err="1"/>
              <a:t>int</a:t>
            </a:r>
            <a:r>
              <a:rPr lang="en-US" sz="2500" dirty="0"/>
              <a:t> are aliases for uint256 and int256, respectively.</a:t>
            </a:r>
          </a:p>
          <a:p>
            <a:endParaRPr lang="en-US" sz="2900" dirty="0"/>
          </a:p>
          <a:p>
            <a:pPr>
              <a:buNone/>
            </a:pPr>
            <a:r>
              <a:rPr lang="en-US" sz="2900" dirty="0"/>
              <a:t>Integer operators are similar to many C-based languages:</a:t>
            </a:r>
          </a:p>
          <a:p>
            <a:r>
              <a:rPr lang="en-US" sz="2900" dirty="0"/>
              <a:t>Comparisons: &lt;=, &lt;, ==, !=, &gt;=, &gt; (evaluate to </a:t>
            </a:r>
            <a:r>
              <a:rPr lang="en-US" sz="2900" dirty="0" err="1"/>
              <a:t>bool</a:t>
            </a:r>
            <a:r>
              <a:rPr lang="en-US" sz="2900" dirty="0"/>
              <a:t>)</a:t>
            </a:r>
          </a:p>
          <a:p>
            <a:r>
              <a:rPr lang="en-US" sz="2900" dirty="0"/>
              <a:t>Bitwise operators: &amp;, |, ^ (exclusive or), ~ (negation)</a:t>
            </a:r>
          </a:p>
          <a:p>
            <a:r>
              <a:rPr lang="en-US" sz="2900" dirty="0"/>
              <a:t>Arithmetic operators: </a:t>
            </a:r>
          </a:p>
          <a:p>
            <a:pPr lvl="1"/>
            <a:r>
              <a:rPr lang="en-US" sz="2900" dirty="0"/>
              <a:t>+, -, unary -,unary +, </a:t>
            </a:r>
          </a:p>
          <a:p>
            <a:pPr lvl="1"/>
            <a:r>
              <a:rPr lang="en-US" sz="2900" dirty="0"/>
              <a:t>*, /, % (remainder), </a:t>
            </a:r>
            <a:r>
              <a:rPr lang="en-US" sz="2900" i="1" u="sng" dirty="0"/>
              <a:t>** (exponentiation),</a:t>
            </a:r>
            <a:r>
              <a:rPr lang="en-US" sz="2900" dirty="0"/>
              <a:t> </a:t>
            </a:r>
          </a:p>
          <a:p>
            <a:pPr lvl="1"/>
            <a:r>
              <a:rPr lang="en-US" sz="2900" dirty="0"/>
              <a:t>&lt;&lt; (left shift), &gt;&gt; (right shift)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Arithmetic</a:t>
            </a:r>
          </a:p>
        </p:txBody>
      </p:sp>
      <p:sp>
        <p:nvSpPr>
          <p:cNvPr id="3" name="Content Placeholder 2"/>
          <p:cNvSpPr>
            <a:spLocks noGrp="1"/>
          </p:cNvSpPr>
          <p:nvPr>
            <p:ph idx="1"/>
          </p:nvPr>
        </p:nvSpPr>
        <p:spPr/>
        <p:txBody>
          <a:bodyPr>
            <a:normAutofit fontScale="77500" lnSpcReduction="20000"/>
          </a:bodyPr>
          <a:lstStyle/>
          <a:p>
            <a:pPr>
              <a:buNone/>
            </a:pPr>
            <a:r>
              <a:rPr lang="en-US" sz="2900" b="1" dirty="0"/>
              <a:t>Addition, Subtraction and Multiplication</a:t>
            </a:r>
          </a:p>
          <a:p>
            <a:r>
              <a:rPr lang="en-US" sz="2900" dirty="0"/>
              <a:t>Addition, subtraction and multiplication have the usual semantics. </a:t>
            </a:r>
          </a:p>
          <a:p>
            <a:endParaRPr lang="en-US" sz="2900" dirty="0"/>
          </a:p>
          <a:p>
            <a:r>
              <a:rPr lang="en-US" sz="2900" dirty="0"/>
              <a:t>But you have to be careful of potential overflows:</a:t>
            </a:r>
          </a:p>
          <a:p>
            <a:pPr lvl="1"/>
            <a:r>
              <a:rPr lang="en-US" sz="2900" dirty="0"/>
              <a:t>They wrap in two’s complement representation (-1 is all bits set to 1), meaning that for example </a:t>
            </a:r>
          </a:p>
          <a:p>
            <a:pPr lvl="1">
              <a:buNone/>
            </a:pPr>
            <a:r>
              <a:rPr lang="en-US" sz="2900" dirty="0"/>
              <a:t>uint256(0) - uint256(1) == 2**256 - 1. </a:t>
            </a:r>
          </a:p>
          <a:p>
            <a:pPr lvl="1"/>
            <a:r>
              <a:rPr lang="en-US" sz="2900" dirty="0"/>
              <a:t>You have to take these overflows into account when designing safe smart contracts. (there are </a:t>
            </a:r>
            <a:r>
              <a:rPr lang="en-US" sz="2900" dirty="0" err="1"/>
              <a:t>SafeMath</a:t>
            </a:r>
            <a:r>
              <a:rPr lang="en-US" sz="2900" dirty="0"/>
              <a:t> libraries by Open Zeppelin *)</a:t>
            </a:r>
          </a:p>
          <a:p>
            <a:pPr marL="457200" lvl="1" indent="0">
              <a:buNone/>
            </a:pPr>
            <a:endParaRPr lang="en-US" sz="2900" dirty="0"/>
          </a:p>
          <a:p>
            <a:pPr marL="457200" lvl="1" indent="0">
              <a:buNone/>
            </a:pPr>
            <a:r>
              <a:rPr lang="en-US" sz="2900" i="1" dirty="0"/>
              <a:t>Note: as of version 8, overflows and underflows are prevented and reverted by default (with checking adding a bit of gas), unless they are in an unchecked block. </a:t>
            </a:r>
            <a:r>
              <a:rPr lang="en-US" dirty="0"/>
              <a:t>	</a:t>
            </a:r>
          </a:p>
        </p:txBody>
      </p:sp>
      <p:sp>
        <p:nvSpPr>
          <p:cNvPr id="4" name="TextBox 3"/>
          <p:cNvSpPr txBox="1"/>
          <p:nvPr/>
        </p:nvSpPr>
        <p:spPr>
          <a:xfrm>
            <a:off x="304800" y="6172200"/>
            <a:ext cx="8610600" cy="338554"/>
          </a:xfrm>
          <a:prstGeom prst="rect">
            <a:avLst/>
          </a:prstGeom>
          <a:noFill/>
        </p:spPr>
        <p:txBody>
          <a:bodyPr wrap="square" rtlCol="0">
            <a:spAutoFit/>
          </a:bodyPr>
          <a:lstStyle/>
          <a:p>
            <a:r>
              <a:rPr lang="en-US" sz="1600" dirty="0">
                <a:hlinkClick r:id="rId2"/>
              </a:rPr>
              <a:t>https://github.com/ConsenSysMesh/openzeppelin-solidity/blob/master/contracts/math/SafeMath.sol</a:t>
            </a:r>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Arithmetic</a:t>
            </a:r>
          </a:p>
        </p:txBody>
      </p:sp>
      <p:sp>
        <p:nvSpPr>
          <p:cNvPr id="3" name="Content Placeholder 2"/>
          <p:cNvSpPr>
            <a:spLocks noGrp="1"/>
          </p:cNvSpPr>
          <p:nvPr>
            <p:ph idx="1"/>
          </p:nvPr>
        </p:nvSpPr>
        <p:spPr/>
        <p:txBody>
          <a:bodyPr>
            <a:normAutofit/>
          </a:bodyPr>
          <a:lstStyle/>
          <a:p>
            <a:pPr>
              <a:buNone/>
            </a:pPr>
            <a:r>
              <a:rPr lang="en-US" sz="2200" b="1" dirty="0"/>
              <a:t>Addition, Subtraction and Multiplication</a:t>
            </a:r>
          </a:p>
          <a:p>
            <a:r>
              <a:rPr lang="en-US" sz="2200" dirty="0"/>
              <a:t>And you have to be careful of unsigned vs signed, and casting of one to the other</a:t>
            </a:r>
          </a:p>
          <a:p>
            <a:pPr lvl="1"/>
            <a:r>
              <a:rPr lang="en-US" sz="2200" dirty="0"/>
              <a:t>The expression -x is equivalent to (T(0) - x) where T is the type of x. </a:t>
            </a:r>
          </a:p>
          <a:p>
            <a:pPr lvl="1"/>
            <a:r>
              <a:rPr lang="en-US" sz="2200" dirty="0"/>
              <a:t>This means that -x will not be negative if the type of x is an unsigned integer type.</a:t>
            </a:r>
          </a:p>
          <a:p>
            <a:endParaRPr lang="en-US" dirty="0"/>
          </a:p>
        </p:txBody>
      </p:sp>
    </p:spTree>
    <p:extLst>
      <p:ext uri="{BB962C8B-B14F-4D97-AF65-F5344CB8AC3E}">
        <p14:creationId xmlns:p14="http://schemas.microsoft.com/office/powerpoint/2010/main" val="3632458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Arithmetic</a:t>
            </a:r>
          </a:p>
        </p:txBody>
      </p:sp>
      <p:sp>
        <p:nvSpPr>
          <p:cNvPr id="3" name="Content Placeholder 2"/>
          <p:cNvSpPr>
            <a:spLocks noGrp="1"/>
          </p:cNvSpPr>
          <p:nvPr>
            <p:ph idx="1"/>
          </p:nvPr>
        </p:nvSpPr>
        <p:spPr>
          <a:xfrm>
            <a:off x="457200" y="1600200"/>
            <a:ext cx="8382000" cy="4525963"/>
          </a:xfrm>
        </p:spPr>
        <p:txBody>
          <a:bodyPr>
            <a:normAutofit fontScale="70000" lnSpcReduction="20000"/>
          </a:bodyPr>
          <a:lstStyle/>
          <a:p>
            <a:pPr>
              <a:buNone/>
            </a:pPr>
            <a:r>
              <a:rPr lang="en-US" b="1" dirty="0"/>
              <a:t>Division</a:t>
            </a:r>
          </a:p>
          <a:p>
            <a:r>
              <a:rPr lang="en-US" dirty="0"/>
              <a:t>Since the type of the result of an operation is always the type of one of the operands, division on integers always results in an integer. </a:t>
            </a:r>
          </a:p>
          <a:p>
            <a:r>
              <a:rPr lang="en-US" b="1" dirty="0"/>
              <a:t>Note</a:t>
            </a:r>
            <a:r>
              <a:rPr lang="en-US" dirty="0"/>
              <a:t>: In Solidity, integer division rounds towards zero even for negatives </a:t>
            </a:r>
          </a:p>
          <a:p>
            <a:pPr>
              <a:buNone/>
            </a:pPr>
            <a:r>
              <a:rPr lang="en-US" dirty="0"/>
              <a:t>		This mean that int256(-5) / int256(2) == int256(-2).</a:t>
            </a:r>
          </a:p>
          <a:p>
            <a:r>
              <a:rPr lang="en-US" dirty="0"/>
              <a:t>Note that in contrast, division on </a:t>
            </a:r>
            <a:r>
              <a:rPr lang="en-US" dirty="0">
                <a:hlinkClick r:id="rId2"/>
              </a:rPr>
              <a:t>literals</a:t>
            </a:r>
            <a:r>
              <a:rPr lang="en-US" dirty="0"/>
              <a:t> results in fractional values of arbitrary precision.</a:t>
            </a:r>
          </a:p>
          <a:p>
            <a:endParaRPr lang="en-US" b="1" dirty="0"/>
          </a:p>
          <a:p>
            <a:pPr>
              <a:buNone/>
            </a:pPr>
            <a:r>
              <a:rPr lang="en-US" b="1" dirty="0"/>
              <a:t>Modulo</a:t>
            </a:r>
          </a:p>
          <a:p>
            <a:r>
              <a:rPr lang="en-US" dirty="0"/>
              <a:t>The modulo operation a % n yields the remainder r after the division of the operand a by the operand 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Solidity</a:t>
            </a:r>
          </a:p>
        </p:txBody>
      </p:sp>
      <p:sp>
        <p:nvSpPr>
          <p:cNvPr id="3" name="Content Placeholder 2"/>
          <p:cNvSpPr>
            <a:spLocks noGrp="1"/>
          </p:cNvSpPr>
          <p:nvPr>
            <p:ph idx="1"/>
          </p:nvPr>
        </p:nvSpPr>
        <p:spPr/>
        <p:txBody>
          <a:bodyPr>
            <a:normAutofit/>
          </a:bodyPr>
          <a:lstStyle/>
          <a:p>
            <a:r>
              <a:rPr lang="en-US" sz="2000" dirty="0"/>
              <a:t>Solidity is a language to define Ethereum contracts.</a:t>
            </a:r>
          </a:p>
          <a:p>
            <a:r>
              <a:rPr lang="en-US" sz="2000" dirty="0"/>
              <a:t>It uses C syntax for the most part, not unlike javascript.</a:t>
            </a:r>
          </a:p>
          <a:p>
            <a:endParaRPr lang="en-US" sz="2000" dirty="0"/>
          </a:p>
          <a:p>
            <a:r>
              <a:rPr lang="en-US" sz="2000" dirty="0"/>
              <a:t>Instead of classes, Solidity defines contracts.</a:t>
            </a:r>
          </a:p>
          <a:p>
            <a:r>
              <a:rPr lang="en-US" sz="2000" dirty="0"/>
              <a:t>An Ethereum contract is like a class.</a:t>
            </a:r>
          </a:p>
          <a:p>
            <a:endParaRPr lang="en-US" sz="2000" dirty="0"/>
          </a:p>
          <a:p>
            <a:r>
              <a:rPr lang="en-US" sz="2000" dirty="0"/>
              <a:t>Instead of methods, Solidity defines functions.</a:t>
            </a:r>
          </a:p>
          <a:p>
            <a:r>
              <a:rPr lang="en-US" sz="2000" dirty="0"/>
              <a:t>A function is like a method, with defined accessibility, parameters and return value (or values).</a:t>
            </a:r>
          </a:p>
          <a:p>
            <a:r>
              <a:rPr lang="en-US" sz="2000" dirty="0"/>
              <a:t>A contract may have any number of functions.</a:t>
            </a:r>
          </a:p>
          <a:p>
            <a:r>
              <a:rPr lang="en-US" sz="2000" dirty="0"/>
              <a:t>Comprehensive documentation can be found at</a:t>
            </a:r>
          </a:p>
          <a:p>
            <a:pPr lvl="1"/>
            <a:r>
              <a:rPr lang="en-US" sz="2000" dirty="0">
                <a:hlinkClick r:id="rId2"/>
              </a:rPr>
              <a:t>https://solidity.readthedocs.io/en/latest/</a:t>
            </a:r>
            <a:endParaRPr lang="en-US" sz="2000" dirty="0"/>
          </a:p>
          <a:p>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Shorthand Operators</a:t>
            </a:r>
          </a:p>
        </p:txBody>
      </p:sp>
      <p:sp>
        <p:nvSpPr>
          <p:cNvPr id="3" name="Content Placeholder 2"/>
          <p:cNvSpPr>
            <a:spLocks noGrp="1"/>
          </p:cNvSpPr>
          <p:nvPr>
            <p:ph idx="1"/>
          </p:nvPr>
        </p:nvSpPr>
        <p:spPr/>
        <p:txBody>
          <a:bodyPr>
            <a:normAutofit fontScale="92500" lnSpcReduction="20000"/>
          </a:bodyPr>
          <a:lstStyle/>
          <a:p>
            <a:r>
              <a:rPr lang="en-US" sz="2600" dirty="0"/>
              <a:t>If a is a variable or something that can be assigned to, the following operators are available as shorthand operators (similar to most C-based languages)</a:t>
            </a:r>
          </a:p>
          <a:p>
            <a:endParaRPr lang="en-US" sz="2600" dirty="0"/>
          </a:p>
          <a:p>
            <a:r>
              <a:rPr lang="en-US" sz="2600" dirty="0"/>
              <a:t>a += e is equivalent to a = a + e</a:t>
            </a:r>
          </a:p>
          <a:p>
            <a:r>
              <a:rPr lang="en-US" sz="2600" dirty="0"/>
              <a:t>The operators -=, *=, /=, %=, |=, &amp;= and ^= are defined accordingly. </a:t>
            </a:r>
          </a:p>
          <a:p>
            <a:endParaRPr lang="en-US" sz="2600" dirty="0"/>
          </a:p>
          <a:p>
            <a:r>
              <a:rPr lang="en-US" sz="2600" dirty="0"/>
              <a:t>a++ and a-- are equivalent to a += 1 and a -= 1 respectively, but the expression itself still has the previous value of a. </a:t>
            </a:r>
          </a:p>
          <a:p>
            <a:r>
              <a:rPr lang="en-US" sz="2600" dirty="0"/>
              <a:t>In contrast, --a and ++a have the same effect on a but return the value after the change.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Order of Precedence</a:t>
            </a:r>
          </a:p>
        </p:txBody>
      </p:sp>
      <p:sp>
        <p:nvSpPr>
          <p:cNvPr id="3" name="Content Placeholder 2"/>
          <p:cNvSpPr>
            <a:spLocks noGrp="1"/>
          </p:cNvSpPr>
          <p:nvPr>
            <p:ph idx="1"/>
          </p:nvPr>
        </p:nvSpPr>
        <p:spPr/>
        <p:txBody>
          <a:bodyPr>
            <a:noAutofit/>
          </a:bodyPr>
          <a:lstStyle/>
          <a:p>
            <a:pPr>
              <a:buNone/>
            </a:pPr>
            <a:r>
              <a:rPr lang="en-US" sz="2000" dirty="0"/>
              <a:t>Essentially identical to most C-based languages:</a:t>
            </a:r>
          </a:p>
          <a:p>
            <a:r>
              <a:rPr lang="en-US" sz="2000" dirty="0"/>
              <a:t>Postfix: ++, --, new, array indexing, member access, parentheses</a:t>
            </a:r>
          </a:p>
          <a:p>
            <a:r>
              <a:rPr lang="en-US" sz="2000" dirty="0"/>
              <a:t>Prefix: ++, --, Unary: +, -, delete, !, ~</a:t>
            </a:r>
          </a:p>
          <a:p>
            <a:r>
              <a:rPr lang="en-US" sz="2000" dirty="0"/>
              <a:t>Exponentiation: **</a:t>
            </a:r>
            <a:r>
              <a:rPr lang="en-US" sz="2000" i="1" dirty="0"/>
              <a:t> </a:t>
            </a:r>
          </a:p>
          <a:p>
            <a:r>
              <a:rPr lang="en-US" sz="2000" dirty="0"/>
              <a:t>Multiplication, division and modulo: *, /, %</a:t>
            </a:r>
            <a:r>
              <a:rPr lang="en-US" sz="2000" i="1" dirty="0"/>
              <a:t> </a:t>
            </a:r>
          </a:p>
          <a:p>
            <a:r>
              <a:rPr lang="en-US" sz="2000" dirty="0"/>
              <a:t>Addition and subtraction: +, -</a:t>
            </a:r>
          </a:p>
          <a:p>
            <a:r>
              <a:rPr lang="en-US" sz="2000" dirty="0"/>
              <a:t>Bitwise operators: &lt;&lt;, &gt;&gt; </a:t>
            </a:r>
            <a:r>
              <a:rPr lang="en-US" sz="2000" i="1" dirty="0"/>
              <a:t>then </a:t>
            </a:r>
            <a:r>
              <a:rPr lang="en-US" sz="2000" dirty="0"/>
              <a:t>&amp;</a:t>
            </a:r>
            <a:r>
              <a:rPr lang="en-US" sz="2000" i="1" dirty="0"/>
              <a:t> then </a:t>
            </a:r>
            <a:r>
              <a:rPr lang="en-US" sz="2000" dirty="0"/>
              <a:t>^</a:t>
            </a:r>
            <a:r>
              <a:rPr lang="en-US" sz="2000" i="1" dirty="0"/>
              <a:t> then </a:t>
            </a:r>
            <a:r>
              <a:rPr lang="en-US" sz="2000" dirty="0"/>
              <a:t>|</a:t>
            </a:r>
          </a:p>
          <a:p>
            <a:r>
              <a:rPr lang="en-US" sz="2000" dirty="0"/>
              <a:t>Inequality operators: &lt;, &gt;, &lt;=, &gt;=</a:t>
            </a:r>
            <a:r>
              <a:rPr lang="en-US" sz="2000" i="1" dirty="0"/>
              <a:t> then </a:t>
            </a:r>
            <a:r>
              <a:rPr lang="en-US" sz="2000" dirty="0"/>
              <a:t>equality:</a:t>
            </a:r>
            <a:r>
              <a:rPr lang="en-US" sz="2000" i="1" dirty="0"/>
              <a:t> </a:t>
            </a:r>
            <a:r>
              <a:rPr lang="en-US" sz="2000" dirty="0"/>
              <a:t>==, !=</a:t>
            </a:r>
            <a:r>
              <a:rPr lang="en-US" sz="2000" i="1" dirty="0"/>
              <a:t> </a:t>
            </a:r>
          </a:p>
          <a:p>
            <a:r>
              <a:rPr lang="en-US" sz="2000" dirty="0"/>
              <a:t>&amp;&amp;</a:t>
            </a:r>
            <a:r>
              <a:rPr lang="en-US" sz="2000" i="1" dirty="0"/>
              <a:t> then </a:t>
            </a:r>
            <a:r>
              <a:rPr lang="en-US" sz="2000" dirty="0"/>
              <a:t>||</a:t>
            </a:r>
          </a:p>
          <a:p>
            <a:r>
              <a:rPr lang="en-US" sz="2000" dirty="0"/>
              <a:t>Ternary operator&lt;conditional&gt; ? &lt;if-true&gt; : &lt;if-false&gt;</a:t>
            </a:r>
          </a:p>
          <a:p>
            <a:r>
              <a:rPr lang="en-US" sz="2000" dirty="0"/>
              <a:t>Assignment operators=, |=, ^=, &amp;=, &lt;&lt;=, &gt;&gt;=, +=, -=, *=, /=,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Types: Fixed/Decimal</a:t>
            </a:r>
          </a:p>
        </p:txBody>
      </p:sp>
      <p:sp>
        <p:nvSpPr>
          <p:cNvPr id="3" name="Content Placeholder 2"/>
          <p:cNvSpPr>
            <a:spLocks noGrp="1"/>
          </p:cNvSpPr>
          <p:nvPr>
            <p:ph idx="1"/>
          </p:nvPr>
        </p:nvSpPr>
        <p:spPr/>
        <p:txBody>
          <a:bodyPr>
            <a:normAutofit/>
          </a:bodyPr>
          <a:lstStyle/>
          <a:p>
            <a:pPr>
              <a:buNone/>
            </a:pPr>
            <a:r>
              <a:rPr lang="en-US" sz="2000" b="1" dirty="0"/>
              <a:t>Fixed Point Numbers</a:t>
            </a:r>
          </a:p>
          <a:p>
            <a:r>
              <a:rPr lang="en-US" sz="2000" dirty="0"/>
              <a:t>Fixed point numbers are</a:t>
            </a:r>
            <a:r>
              <a:rPr lang="en-US" sz="2000" u="sng" dirty="0"/>
              <a:t> </a:t>
            </a:r>
            <a:r>
              <a:rPr lang="en-US" sz="2000" b="1" u="sng" dirty="0"/>
              <a:t>not</a:t>
            </a:r>
            <a:r>
              <a:rPr lang="en-US" sz="2000" u="sng" dirty="0"/>
              <a:t> </a:t>
            </a:r>
            <a:r>
              <a:rPr lang="en-US" sz="2000" dirty="0"/>
              <a:t>fully supported natively by Solidity. </a:t>
            </a:r>
          </a:p>
          <a:p>
            <a:r>
              <a:rPr lang="en-US" sz="2000" dirty="0"/>
              <a:t>(1 Ether is 10</a:t>
            </a:r>
            <a:r>
              <a:rPr lang="en-US" sz="2000" baseline="30000" dirty="0"/>
              <a:t>18</a:t>
            </a:r>
            <a:r>
              <a:rPr lang="en-US" sz="2000" dirty="0"/>
              <a:t> Wei, so Wei can always be used instead of Ether decimals.)</a:t>
            </a:r>
          </a:p>
          <a:p>
            <a:endParaRPr lang="en-US" sz="2000" dirty="0"/>
          </a:p>
          <a:p>
            <a:r>
              <a:rPr lang="en-US" sz="2000" dirty="0"/>
              <a:t>However a number of libraries have been developed to provide floating point functionality in Solidity:</a:t>
            </a:r>
          </a:p>
          <a:p>
            <a:pPr marL="0" indent="0">
              <a:buNone/>
            </a:pPr>
            <a:r>
              <a:rPr lang="en-US" sz="2000" dirty="0">
                <a:hlinkClick r:id="rId2"/>
              </a:rPr>
              <a:t>https://ethereum.stackexchange.com/questions/83785/what-fixed-or-float-point-math-libraries-are-available-in-solidity</a:t>
            </a:r>
            <a:endParaRPr lang="en-US" sz="2000" dirty="0"/>
          </a:p>
          <a:p>
            <a:endParaRPr lang="en-US" sz="2000" dirty="0"/>
          </a:p>
          <a:p>
            <a:pPr marL="0" indent="0">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Types: Address</a:t>
            </a:r>
          </a:p>
        </p:txBody>
      </p:sp>
      <p:sp>
        <p:nvSpPr>
          <p:cNvPr id="3" name="Content Placeholder 2"/>
          <p:cNvSpPr>
            <a:spLocks noGrp="1"/>
          </p:cNvSpPr>
          <p:nvPr>
            <p:ph idx="1"/>
          </p:nvPr>
        </p:nvSpPr>
        <p:spPr/>
        <p:txBody>
          <a:bodyPr>
            <a:normAutofit fontScale="62500" lnSpcReduction="20000"/>
          </a:bodyPr>
          <a:lstStyle/>
          <a:p>
            <a:r>
              <a:rPr lang="en-US" sz="2900" dirty="0"/>
              <a:t>There are two types of addresses, which are very similar:</a:t>
            </a:r>
          </a:p>
          <a:p>
            <a:pPr lvl="1"/>
            <a:r>
              <a:rPr lang="en-US" sz="2900" dirty="0"/>
              <a:t>address: Holds a 20 byte value (size of an Ethereum address).</a:t>
            </a:r>
          </a:p>
          <a:p>
            <a:pPr lvl="1"/>
            <a:r>
              <a:rPr lang="en-US" sz="2900" dirty="0"/>
              <a:t>address payable: Same as address, but with the additional members transfer and send.</a:t>
            </a:r>
          </a:p>
          <a:p>
            <a:r>
              <a:rPr lang="en-US" sz="2900" dirty="0"/>
              <a:t>The idea behind this distinction is that address payable is an address you can send Ether to, while a plain address cannot be sent Ether.</a:t>
            </a:r>
          </a:p>
          <a:p>
            <a:endParaRPr lang="en-US" sz="2900" dirty="0"/>
          </a:p>
          <a:p>
            <a:r>
              <a:rPr lang="en-US" sz="2900" dirty="0"/>
              <a:t>The distinction between address and address payable was introduced with version 0.5.0. </a:t>
            </a:r>
          </a:p>
          <a:p>
            <a:endParaRPr lang="en-US" dirty="0"/>
          </a:p>
          <a:p>
            <a:pPr>
              <a:buNone/>
            </a:pPr>
            <a:r>
              <a:rPr lang="en-US" b="1" dirty="0"/>
              <a:t>Members of Addresses</a:t>
            </a:r>
          </a:p>
          <a:p>
            <a:r>
              <a:rPr lang="en-US" dirty="0"/>
              <a:t>balance and transfer</a:t>
            </a:r>
          </a:p>
          <a:p>
            <a:r>
              <a:rPr lang="en-US" dirty="0"/>
              <a:t>balance is a property and returns the balance  of an address</a:t>
            </a:r>
          </a:p>
          <a:p>
            <a:r>
              <a:rPr lang="en-US" dirty="0"/>
              <a:t>transfer is a function which sends Ether (in units of </a:t>
            </a:r>
            <a:r>
              <a:rPr lang="en-US" dirty="0" err="1"/>
              <a:t>wei</a:t>
            </a:r>
            <a:r>
              <a:rPr lang="en-US" dirty="0"/>
              <a:t>) to an address</a:t>
            </a:r>
          </a:p>
          <a:p>
            <a:endParaRPr lang="en-US" dirty="0"/>
          </a:p>
          <a:p>
            <a:endParaRPr lang="en-US" dirty="0"/>
          </a:p>
          <a:p>
            <a:pPr>
              <a:buNone/>
            </a:pP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Size Byte Strings</a:t>
            </a:r>
          </a:p>
        </p:txBody>
      </p:sp>
      <p:sp>
        <p:nvSpPr>
          <p:cNvPr id="3" name="Content Placeholder 2"/>
          <p:cNvSpPr>
            <a:spLocks noGrp="1"/>
          </p:cNvSpPr>
          <p:nvPr>
            <p:ph idx="1"/>
          </p:nvPr>
        </p:nvSpPr>
        <p:spPr/>
        <p:txBody>
          <a:bodyPr>
            <a:normAutofit fontScale="70000" lnSpcReduction="20000"/>
          </a:bodyPr>
          <a:lstStyle/>
          <a:p>
            <a:pPr>
              <a:buNone/>
            </a:pPr>
            <a:r>
              <a:rPr lang="en-US" b="1" dirty="0"/>
              <a:t>Fixed-size byte strings or “byte arrays”</a:t>
            </a:r>
          </a:p>
          <a:p>
            <a:r>
              <a:rPr lang="en-US" dirty="0"/>
              <a:t>bytes1, bytes2, bytes3, …, bytes32; byte strings of a specified length</a:t>
            </a:r>
          </a:p>
          <a:p>
            <a:r>
              <a:rPr lang="en-US" dirty="0"/>
              <a:t>byte is an alias for bytes1.</a:t>
            </a:r>
          </a:p>
          <a:p>
            <a:endParaRPr lang="en-US" dirty="0"/>
          </a:p>
          <a:p>
            <a:pPr>
              <a:buNone/>
            </a:pPr>
            <a:r>
              <a:rPr lang="en-US" dirty="0"/>
              <a:t>Operators:</a:t>
            </a:r>
          </a:p>
          <a:p>
            <a:r>
              <a:rPr lang="en-US" dirty="0"/>
              <a:t>Comparisons: &lt;=, &lt;, ==, !=, &gt;=, &gt; (evaluate to </a:t>
            </a:r>
            <a:r>
              <a:rPr lang="en-US" dirty="0" err="1"/>
              <a:t>bool</a:t>
            </a:r>
            <a:r>
              <a:rPr lang="en-US" dirty="0"/>
              <a:t>)</a:t>
            </a:r>
          </a:p>
          <a:p>
            <a:r>
              <a:rPr lang="en-US" dirty="0"/>
              <a:t>Bit operators: &amp;, |, ^ (bitwise exclusive or), ~ (bitwise negation), &lt;&lt; (left shift), &gt;&gt; (right shift)</a:t>
            </a:r>
          </a:p>
          <a:p>
            <a:r>
              <a:rPr lang="en-US" dirty="0"/>
              <a:t>Index access: x[k] returns the </a:t>
            </a:r>
            <a:r>
              <a:rPr lang="en-US" dirty="0" err="1"/>
              <a:t>k</a:t>
            </a:r>
            <a:r>
              <a:rPr lang="en-US" baseline="30000" dirty="0" err="1"/>
              <a:t>th</a:t>
            </a:r>
            <a:r>
              <a:rPr lang="en-US" dirty="0"/>
              <a:t> byte (0 relative, read-only).</a:t>
            </a:r>
          </a:p>
          <a:p>
            <a:endParaRPr lang="en-US" dirty="0"/>
          </a:p>
          <a:p>
            <a:pPr>
              <a:buNone/>
            </a:pPr>
            <a:r>
              <a:rPr lang="en-US" dirty="0"/>
              <a:t>Members:</a:t>
            </a:r>
          </a:p>
          <a:p>
            <a:r>
              <a:rPr lang="en-US" dirty="0"/>
              <a:t>.length yields the fixed length of the byte array (read-only).</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Sized Strings</a:t>
            </a:r>
          </a:p>
        </p:txBody>
      </p:sp>
      <p:sp>
        <p:nvSpPr>
          <p:cNvPr id="3" name="Content Placeholder 2"/>
          <p:cNvSpPr>
            <a:spLocks noGrp="1"/>
          </p:cNvSpPr>
          <p:nvPr>
            <p:ph idx="1"/>
          </p:nvPr>
        </p:nvSpPr>
        <p:spPr/>
        <p:txBody>
          <a:bodyPr>
            <a:normAutofit fontScale="92500" lnSpcReduction="20000"/>
          </a:bodyPr>
          <a:lstStyle/>
          <a:p>
            <a:pPr>
              <a:buNone/>
            </a:pPr>
            <a:r>
              <a:rPr lang="en-US" sz="2600" b="1" dirty="0"/>
              <a:t>Dynamically-sized byte string or byte array</a:t>
            </a:r>
          </a:p>
          <a:p>
            <a:r>
              <a:rPr lang="en-US" sz="2600" dirty="0"/>
              <a:t>bytes: Dynamically-sized byte array. Not a value-type!</a:t>
            </a:r>
          </a:p>
          <a:p>
            <a:endParaRPr lang="en-US" sz="2600" dirty="0"/>
          </a:p>
          <a:p>
            <a:r>
              <a:rPr lang="en-US" sz="2600" dirty="0"/>
              <a:t>string: Dynamically-sized UTF-8-encoded string. Not a value-type!</a:t>
            </a:r>
          </a:p>
          <a:p>
            <a:endParaRPr lang="en-US" sz="2600" dirty="0"/>
          </a:p>
          <a:p>
            <a:r>
              <a:rPr lang="en-US" sz="2600" dirty="0"/>
              <a:t>Use bytes for arbitrary-length raw byte data and string for arbitrary-length string (UTF-8) data.</a:t>
            </a:r>
          </a:p>
          <a:p>
            <a:endParaRPr lang="en-US" sz="2600" dirty="0"/>
          </a:p>
          <a:p>
            <a:r>
              <a:rPr lang="en-US" sz="2600" dirty="0"/>
              <a:t>If it’s possible to limit the length to a certain number of bytes,  a fixed length array, bytes1 to bytes32, would be better because they are much more efficient (and cheaper).</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normAutofit fontScale="77500" lnSpcReduction="20000"/>
          </a:bodyPr>
          <a:lstStyle/>
          <a:p>
            <a:pPr>
              <a:buNone/>
            </a:pPr>
            <a:r>
              <a:rPr lang="en-US" sz="2900" b="1" dirty="0"/>
              <a:t>String Literals</a:t>
            </a:r>
          </a:p>
          <a:p>
            <a:r>
              <a:rPr lang="en-US" sz="2900" dirty="0"/>
              <a:t>String literals are written with either double or single-quotes ("</a:t>
            </a:r>
            <a:r>
              <a:rPr lang="en-US" sz="2900" dirty="0" err="1"/>
              <a:t>foo</a:t>
            </a:r>
            <a:r>
              <a:rPr lang="en-US" sz="2900" dirty="0"/>
              <a:t>" or 'bar').</a:t>
            </a:r>
          </a:p>
          <a:p>
            <a:r>
              <a:rPr lang="en-US" sz="2900" dirty="0"/>
              <a:t>"</a:t>
            </a:r>
            <a:r>
              <a:rPr lang="en-US" sz="2900" dirty="0" err="1"/>
              <a:t>foo</a:t>
            </a:r>
            <a:r>
              <a:rPr lang="en-US" sz="2900" dirty="0"/>
              <a:t>" represents three bytes (not four like some languages with an end byte). </a:t>
            </a:r>
          </a:p>
          <a:p>
            <a:endParaRPr lang="en-US" sz="2900" dirty="0"/>
          </a:p>
          <a:p>
            <a:r>
              <a:rPr lang="en-US" sz="2900" dirty="0"/>
              <a:t>As with integer literals, their type can vary, but they are implicitly convertible to bytes1, …, bytes32, if they fit, to bytes and to string.</a:t>
            </a:r>
          </a:p>
          <a:p>
            <a:endParaRPr lang="en-US" sz="2900" dirty="0"/>
          </a:p>
          <a:p>
            <a:r>
              <a:rPr lang="en-US" sz="2900" dirty="0"/>
              <a:t>String literals support escape characters, such as \n, \</a:t>
            </a:r>
            <a:r>
              <a:rPr lang="en-US" sz="2900" dirty="0" err="1"/>
              <a:t>xNN</a:t>
            </a:r>
            <a:r>
              <a:rPr lang="en-US" sz="2900" dirty="0"/>
              <a:t> and \</a:t>
            </a:r>
            <a:r>
              <a:rPr lang="en-US" sz="2900" dirty="0" err="1"/>
              <a:t>uNNNN</a:t>
            </a:r>
            <a:r>
              <a:rPr lang="en-US" sz="2900" dirty="0"/>
              <a:t>. </a:t>
            </a:r>
          </a:p>
          <a:p>
            <a:pPr lvl="1"/>
            <a:r>
              <a:rPr lang="en-US" sz="2900" dirty="0"/>
              <a:t>\</a:t>
            </a:r>
            <a:r>
              <a:rPr lang="en-US" sz="2900" dirty="0" err="1"/>
              <a:t>xNN</a:t>
            </a:r>
            <a:r>
              <a:rPr lang="en-US" sz="2900" dirty="0"/>
              <a:t> takes a hex value and inserts the appropriate byte</a:t>
            </a:r>
          </a:p>
          <a:p>
            <a:pPr lvl="1"/>
            <a:r>
              <a:rPr lang="en-US" sz="2900" dirty="0"/>
              <a:t>\</a:t>
            </a:r>
            <a:r>
              <a:rPr lang="en-US" sz="2900" dirty="0" err="1"/>
              <a:t>uNNNN</a:t>
            </a:r>
            <a:r>
              <a:rPr lang="en-US" sz="2900" dirty="0"/>
              <a:t> takes a Unicode </a:t>
            </a:r>
            <a:r>
              <a:rPr lang="en-US" sz="2900" dirty="0" err="1"/>
              <a:t>codepoint</a:t>
            </a:r>
            <a:r>
              <a:rPr lang="en-US" sz="2900" dirty="0"/>
              <a:t> and inserts an UTF-8 sequence.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Hexadecimals</a:t>
            </a:r>
          </a:p>
        </p:txBody>
      </p:sp>
      <p:sp>
        <p:nvSpPr>
          <p:cNvPr id="3" name="Content Placeholder 2"/>
          <p:cNvSpPr>
            <a:spLocks noGrp="1"/>
          </p:cNvSpPr>
          <p:nvPr>
            <p:ph idx="1"/>
          </p:nvPr>
        </p:nvSpPr>
        <p:spPr/>
        <p:txBody>
          <a:bodyPr>
            <a:normAutofit/>
          </a:bodyPr>
          <a:lstStyle/>
          <a:p>
            <a:pPr>
              <a:buNone/>
            </a:pPr>
            <a:r>
              <a:rPr lang="en-US" sz="2000" b="1" dirty="0"/>
              <a:t>Hexadecimal Literals</a:t>
            </a:r>
          </a:p>
          <a:p>
            <a:r>
              <a:rPr lang="en-US" sz="2000" dirty="0" err="1"/>
              <a:t>Hexademical</a:t>
            </a:r>
            <a:r>
              <a:rPr lang="en-US" sz="2000" dirty="0"/>
              <a:t> Literals are prefixed with the keyword hex and are enclosed in double or single-quotes (hex"001122FF"). </a:t>
            </a:r>
          </a:p>
          <a:p>
            <a:endParaRPr lang="en-US" sz="2000" dirty="0"/>
          </a:p>
          <a:p>
            <a:r>
              <a:rPr lang="en-US" sz="2000" dirty="0"/>
              <a:t>Their content must be a hexadecimal string and their value will be the binary representation of those values.</a:t>
            </a:r>
          </a:p>
          <a:p>
            <a:endParaRPr lang="en-US" sz="2000" dirty="0"/>
          </a:p>
          <a:p>
            <a:r>
              <a:rPr lang="en-US" sz="2000" dirty="0" err="1"/>
              <a:t>Hexademical</a:t>
            </a:r>
            <a:r>
              <a:rPr lang="en-US" sz="2000" dirty="0"/>
              <a:t> Literals behave like String Literals and have the same convertibility restrictions.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Enums</a:t>
            </a:r>
            <a:endParaRPr lang="en-US" dirty="0"/>
          </a:p>
        </p:txBody>
      </p:sp>
      <p:sp>
        <p:nvSpPr>
          <p:cNvPr id="3" name="Content Placeholder 2"/>
          <p:cNvSpPr>
            <a:spLocks noGrp="1"/>
          </p:cNvSpPr>
          <p:nvPr>
            <p:ph idx="1"/>
          </p:nvPr>
        </p:nvSpPr>
        <p:spPr/>
        <p:txBody>
          <a:bodyPr>
            <a:normAutofit fontScale="77500" lnSpcReduction="20000"/>
          </a:bodyPr>
          <a:lstStyle/>
          <a:p>
            <a:r>
              <a:rPr lang="en-US" sz="2900" dirty="0" err="1"/>
              <a:t>Enums</a:t>
            </a:r>
            <a:r>
              <a:rPr lang="en-US" sz="2900" dirty="0"/>
              <a:t> are one way to create a user-defined type in Solidity. </a:t>
            </a:r>
          </a:p>
          <a:p>
            <a:endParaRPr lang="en-US" sz="2900" dirty="0"/>
          </a:p>
          <a:p>
            <a:r>
              <a:rPr lang="en-US" sz="2900" dirty="0"/>
              <a:t>They are explicitly convertible to and from all integer types (unlike Java, but like some other C-based languages) but implicit conversion is not allowed. </a:t>
            </a:r>
          </a:p>
          <a:p>
            <a:endParaRPr lang="en-US" sz="2900" dirty="0"/>
          </a:p>
          <a:p>
            <a:r>
              <a:rPr lang="en-US" sz="2900" dirty="0"/>
              <a:t>The explicit conversions check the value ranges at runtime and a failure causes an exception. </a:t>
            </a:r>
          </a:p>
          <a:p>
            <a:endParaRPr lang="en-US" sz="2900" dirty="0"/>
          </a:p>
          <a:p>
            <a:r>
              <a:rPr lang="en-US" sz="2900" dirty="0" err="1"/>
              <a:t>Enums</a:t>
            </a:r>
            <a:r>
              <a:rPr lang="en-US" sz="2900" dirty="0"/>
              <a:t> needs at least one member.</a:t>
            </a:r>
          </a:p>
          <a:p>
            <a:endParaRPr lang="en-US" sz="2900" dirty="0"/>
          </a:p>
          <a:p>
            <a:endParaRPr lang="en-US" sz="2900" dirty="0"/>
          </a:p>
          <a:p>
            <a:r>
              <a:rPr lang="en-US" sz="2900" dirty="0"/>
              <a:t> see the following example</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Enums.JPG"/>
          <p:cNvPicPr>
            <a:picLocks noGrp="1" noChangeAspect="1"/>
          </p:cNvPicPr>
          <p:nvPr>
            <p:ph idx="1"/>
          </p:nvPr>
        </p:nvPicPr>
        <p:blipFill>
          <a:blip r:embed="rId2" cstate="print"/>
          <a:stretch>
            <a:fillRect/>
          </a:stretch>
        </p:blipFill>
        <p:spPr>
          <a:xfrm>
            <a:off x="838200" y="762000"/>
            <a:ext cx="7620000" cy="54864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Solidity</a:t>
            </a:r>
          </a:p>
        </p:txBody>
      </p:sp>
      <p:sp>
        <p:nvSpPr>
          <p:cNvPr id="3" name="Content Placeholder 2"/>
          <p:cNvSpPr>
            <a:spLocks noGrp="1"/>
          </p:cNvSpPr>
          <p:nvPr>
            <p:ph idx="1"/>
          </p:nvPr>
        </p:nvSpPr>
        <p:spPr/>
        <p:txBody>
          <a:bodyPr>
            <a:normAutofit/>
          </a:bodyPr>
          <a:lstStyle/>
          <a:p>
            <a:r>
              <a:rPr lang="en-US" sz="1800" dirty="0"/>
              <a:t>A contract can have a constructor which is run by the owner, and that owner is typically saved.  </a:t>
            </a:r>
          </a:p>
          <a:p>
            <a:r>
              <a:rPr lang="en-US" sz="1800" dirty="0"/>
              <a:t>Functions may be programmed to only be accessible to that owner.</a:t>
            </a:r>
          </a:p>
          <a:p>
            <a:endParaRPr lang="en-US" sz="1800" dirty="0"/>
          </a:p>
          <a:p>
            <a:r>
              <a:rPr lang="en-US" sz="1800" dirty="0"/>
              <a:t>A contract can also have state variables, including arrays such as those mapping all users to values.  </a:t>
            </a:r>
          </a:p>
          <a:p>
            <a:r>
              <a:rPr lang="en-US" sz="1800" dirty="0"/>
              <a:t>These can be used for purposes such as storing account values.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sz="2200" dirty="0"/>
              <a:t>Functions are the executable units of code within a contract, equivalent to methods in classes.</a:t>
            </a:r>
          </a:p>
          <a:p>
            <a:endParaRPr lang="en-US" sz="2200" dirty="0"/>
          </a:p>
          <a:p>
            <a:pPr>
              <a:buNone/>
            </a:pPr>
            <a:r>
              <a:rPr lang="en-US" sz="2200" b="1" dirty="0" err="1"/>
              <a:t>pragma</a:t>
            </a:r>
            <a:r>
              <a:rPr lang="en-US" sz="2200" dirty="0"/>
              <a:t> solidity </a:t>
            </a:r>
            <a:r>
              <a:rPr lang="en-US" sz="2200" b="1" dirty="0"/>
              <a:t>^</a:t>
            </a:r>
            <a:r>
              <a:rPr lang="en-US" sz="2200" dirty="0"/>
              <a:t>0.4.0;</a:t>
            </a:r>
          </a:p>
          <a:p>
            <a:pPr>
              <a:buNone/>
            </a:pPr>
            <a:r>
              <a:rPr lang="en-US" sz="2200" b="1" dirty="0"/>
              <a:t>contract</a:t>
            </a:r>
            <a:r>
              <a:rPr lang="en-US" sz="2200" dirty="0"/>
              <a:t> </a:t>
            </a:r>
            <a:r>
              <a:rPr lang="en-US" sz="2200" dirty="0" err="1"/>
              <a:t>SimpleAuction</a:t>
            </a:r>
            <a:r>
              <a:rPr lang="en-US" sz="2200" dirty="0"/>
              <a:t> {</a:t>
            </a:r>
          </a:p>
          <a:p>
            <a:pPr>
              <a:buNone/>
            </a:pPr>
            <a:r>
              <a:rPr lang="en-US" sz="2200" b="1" dirty="0"/>
              <a:t>function</a:t>
            </a:r>
            <a:r>
              <a:rPr lang="en-US" sz="2200" dirty="0"/>
              <a:t> bid() </a:t>
            </a:r>
            <a:r>
              <a:rPr lang="en-US" sz="2200" b="1" dirty="0"/>
              <a:t>public</a:t>
            </a:r>
            <a:r>
              <a:rPr lang="en-US" sz="2200" dirty="0"/>
              <a:t> </a:t>
            </a:r>
            <a:r>
              <a:rPr lang="en-US" sz="2200" b="1" dirty="0"/>
              <a:t>payable</a:t>
            </a:r>
            <a:r>
              <a:rPr lang="en-US" sz="2200" dirty="0"/>
              <a:t> { </a:t>
            </a:r>
          </a:p>
          <a:p>
            <a:pPr>
              <a:buNone/>
            </a:pPr>
            <a:r>
              <a:rPr lang="en-US" sz="2200" i="1" dirty="0"/>
              <a:t>// Function</a:t>
            </a:r>
            <a:r>
              <a:rPr lang="en-US" sz="2200" dirty="0"/>
              <a:t> </a:t>
            </a:r>
            <a:r>
              <a:rPr lang="en-US" sz="2200" i="1" dirty="0"/>
              <a:t>// ...</a:t>
            </a:r>
            <a:r>
              <a:rPr lang="en-US" sz="2200" dirty="0"/>
              <a:t> } </a:t>
            </a:r>
          </a:p>
          <a:p>
            <a:pPr>
              <a:buNone/>
            </a:pPr>
            <a:r>
              <a:rPr lang="en-US" sz="2200" dirty="0"/>
              <a:t>} </a:t>
            </a:r>
          </a:p>
          <a:p>
            <a:pPr>
              <a:buNone/>
            </a:pPr>
            <a:endParaRPr lang="en-US" sz="2200" dirty="0"/>
          </a:p>
          <a:p>
            <a:r>
              <a:rPr lang="en-US" sz="2200" dirty="0"/>
              <a:t>Function Calls can happen internally or externally and have different levels of visibility</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Modifiers</a:t>
            </a:r>
          </a:p>
        </p:txBody>
      </p:sp>
      <p:sp>
        <p:nvSpPr>
          <p:cNvPr id="3" name="Content Placeholder 2"/>
          <p:cNvSpPr>
            <a:spLocks noGrp="1"/>
          </p:cNvSpPr>
          <p:nvPr>
            <p:ph idx="1"/>
          </p:nvPr>
        </p:nvSpPr>
        <p:spPr/>
        <p:txBody>
          <a:bodyPr>
            <a:normAutofit fontScale="70000" lnSpcReduction="20000"/>
          </a:bodyPr>
          <a:lstStyle/>
          <a:p>
            <a:r>
              <a:rPr lang="en-US" b="1" dirty="0"/>
              <a:t>pure</a:t>
            </a:r>
            <a:r>
              <a:rPr lang="en-US" dirty="0"/>
              <a:t> for functions: Disallows modification or access of state – as of v0.4.17.  Best to use if state is not even read.</a:t>
            </a:r>
          </a:p>
          <a:p>
            <a:endParaRPr lang="en-US" dirty="0"/>
          </a:p>
          <a:p>
            <a:r>
              <a:rPr lang="en-US" b="1" dirty="0"/>
              <a:t>view</a:t>
            </a:r>
            <a:r>
              <a:rPr lang="en-US" dirty="0"/>
              <a:t> for functions: Disallows modification of state – as of v0.4.17.  Best to use if state is read but not updated.</a:t>
            </a:r>
          </a:p>
          <a:p>
            <a:endParaRPr lang="en-US" dirty="0"/>
          </a:p>
          <a:p>
            <a:r>
              <a:rPr lang="en-US" b="1" dirty="0"/>
              <a:t>payable</a:t>
            </a:r>
            <a:r>
              <a:rPr lang="en-US" dirty="0"/>
              <a:t> for functions: Allows them to receive Ether together with a call.</a:t>
            </a:r>
          </a:p>
          <a:p>
            <a:endParaRPr lang="en-US" dirty="0"/>
          </a:p>
          <a:p>
            <a:r>
              <a:rPr lang="en-US" b="1" dirty="0"/>
              <a:t>constant</a:t>
            </a:r>
            <a:r>
              <a:rPr lang="en-US" dirty="0"/>
              <a:t> for state variables: Disallows assignment (except initialization), does not occupy storage slot.</a:t>
            </a:r>
          </a:p>
          <a:p>
            <a:endParaRPr lang="en-US" dirty="0"/>
          </a:p>
          <a:p>
            <a:r>
              <a:rPr lang="en-US" b="1" dirty="0"/>
              <a:t>constant</a:t>
            </a:r>
            <a:r>
              <a:rPr lang="en-US" dirty="0"/>
              <a:t> for functions: Same as view. (as of 0.5.0 view or pure should be used for functions, rather than constant)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Modifiers</a:t>
            </a:r>
          </a:p>
        </p:txBody>
      </p:sp>
      <p:sp>
        <p:nvSpPr>
          <p:cNvPr id="3" name="Content Placeholder 2"/>
          <p:cNvSpPr>
            <a:spLocks noGrp="1"/>
          </p:cNvSpPr>
          <p:nvPr>
            <p:ph idx="1"/>
          </p:nvPr>
        </p:nvSpPr>
        <p:spPr/>
        <p:txBody>
          <a:bodyPr>
            <a:normAutofit fontScale="62500" lnSpcReduction="20000"/>
          </a:bodyPr>
          <a:lstStyle/>
          <a:p>
            <a:r>
              <a:rPr lang="en-US" sz="2900" dirty="0"/>
              <a:t>Function modifiers are a feature in Solidity that is not common in other languages</a:t>
            </a:r>
          </a:p>
          <a:p>
            <a:r>
              <a:rPr lang="en-US" sz="2900" dirty="0"/>
              <a:t>Function modifiers can be used to limit or effectively change the behavior of functions. </a:t>
            </a:r>
          </a:p>
          <a:p>
            <a:endParaRPr lang="en-US" sz="2900" dirty="0"/>
          </a:p>
          <a:p>
            <a:r>
              <a:rPr lang="en-US" sz="2900" dirty="0"/>
              <a:t>For example, they can automatically check a condition prior to executing the function, using a require statement or checking a condition and using a throw if access should be denied.</a:t>
            </a:r>
          </a:p>
          <a:p>
            <a:endParaRPr lang="en-US" sz="2900" dirty="0"/>
          </a:p>
          <a:p>
            <a:r>
              <a:rPr lang="en-US" sz="2900" dirty="0"/>
              <a:t>Modifiers are inheritable properties of contracts and may be overridden by derived contracts.</a:t>
            </a:r>
          </a:p>
          <a:p>
            <a:pPr>
              <a:buNone/>
            </a:pPr>
            <a:endParaRPr lang="en-US" dirty="0"/>
          </a:p>
          <a:p>
            <a:pPr>
              <a:buNone/>
            </a:pPr>
            <a:r>
              <a:rPr lang="en-US" dirty="0">
                <a:hlinkClick r:id="rId2"/>
              </a:rPr>
              <a:t>https://solidity.readthedocs.io/en/latest/contracts.html#function-modifiers</a:t>
            </a:r>
            <a:endParaRPr lang="en-US" dirty="0"/>
          </a:p>
          <a:p>
            <a:pPr>
              <a:buNone/>
            </a:pPr>
            <a:endParaRPr lang="en-US" dirty="0"/>
          </a:p>
          <a:p>
            <a:pPr>
              <a:buNone/>
            </a:pPr>
            <a:endParaRPr lang="en-US" dirty="0"/>
          </a:p>
          <a:p>
            <a:pPr>
              <a:buNone/>
            </a:pPr>
            <a:r>
              <a:rPr lang="en-US" dirty="0"/>
              <a:t> </a:t>
            </a:r>
          </a:p>
          <a:p>
            <a:endParaRPr lang="en-US" dirty="0"/>
          </a:p>
          <a:p>
            <a:endParaRPr lang="en-US" dirty="0"/>
          </a:p>
          <a:p>
            <a:endParaRPr lang="en-US" dirty="0"/>
          </a:p>
          <a:p>
            <a:pPr>
              <a:buNone/>
            </a:pPr>
            <a:endParaRPr lang="en-US" dirty="0"/>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and Output Parameters</a:t>
            </a:r>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a:buNone/>
            </a:pPr>
            <a:r>
              <a:rPr lang="en-US" dirty="0"/>
              <a:t>- </a:t>
            </a:r>
            <a:r>
              <a:rPr lang="en-US" b="1" dirty="0"/>
              <a:t>Multiple output parameters are allowed in Solidity</a:t>
            </a:r>
            <a:r>
              <a:rPr lang="en-US" dirty="0"/>
              <a:t>, as well as the usual multiple input parameters:</a:t>
            </a:r>
          </a:p>
          <a:p>
            <a:pPr>
              <a:buNone/>
            </a:pPr>
            <a:endParaRPr lang="en-US" dirty="0"/>
          </a:p>
          <a:p>
            <a:pPr>
              <a:buNone/>
            </a:pPr>
            <a:endParaRPr lang="en-US" dirty="0"/>
          </a:p>
          <a:p>
            <a:pPr>
              <a:buNone/>
            </a:pPr>
            <a:r>
              <a:rPr lang="en-US" dirty="0"/>
              <a:t>function </a:t>
            </a:r>
            <a:r>
              <a:rPr lang="en-US" dirty="0" err="1"/>
              <a:t>multOpFunc</a:t>
            </a:r>
            <a:r>
              <a:rPr lang="en-US" dirty="0"/>
              <a:t>(int8 p1, int8 p2, int8 p3) pure returns (uint8, uint8)  { </a:t>
            </a:r>
          </a:p>
          <a:p>
            <a:pPr>
              <a:buNone/>
            </a:pPr>
            <a:r>
              <a:rPr lang="en-US" dirty="0"/>
              <a:t>	uint8 test1 = uint8(p1 + p2);</a:t>
            </a:r>
          </a:p>
          <a:p>
            <a:pPr>
              <a:buNone/>
            </a:pPr>
            <a:r>
              <a:rPr lang="en-US" dirty="0"/>
              <a:t>	uint8 test2 = uint8(p2 + p3);</a:t>
            </a:r>
          </a:p>
          <a:p>
            <a:pPr>
              <a:buNone/>
            </a:pPr>
            <a:r>
              <a:rPr lang="en-US" dirty="0"/>
              <a:t>	return (test1, test2);</a:t>
            </a:r>
          </a:p>
          <a:p>
            <a:pPr>
              <a:buNone/>
            </a:pPr>
            <a:r>
              <a:rPr lang="en-US" dirty="0"/>
              <a:t>}</a:t>
            </a:r>
          </a:p>
          <a:p>
            <a:pPr>
              <a:buNone/>
            </a:pPr>
            <a:endParaRPr lang="en-US" dirty="0"/>
          </a:p>
          <a:p>
            <a:pPr>
              <a:buNone/>
            </a:pPr>
            <a:r>
              <a:rPr lang="en-US" dirty="0"/>
              <a:t>function view </a:t>
            </a:r>
            <a:r>
              <a:rPr lang="en-US" dirty="0" err="1"/>
              <a:t>useMultOp</a:t>
            </a:r>
            <a:r>
              <a:rPr lang="en-US" dirty="0"/>
              <a:t>(){</a:t>
            </a:r>
          </a:p>
          <a:p>
            <a:pPr>
              <a:buNone/>
            </a:pPr>
            <a:r>
              <a:rPr lang="en-US" dirty="0"/>
              <a:t>…</a:t>
            </a:r>
          </a:p>
          <a:p>
            <a:pPr>
              <a:buNone/>
            </a:pPr>
            <a:r>
              <a:rPr lang="en-US" dirty="0" err="1"/>
              <a:t>var</a:t>
            </a:r>
            <a:r>
              <a:rPr lang="en-US" dirty="0"/>
              <a:t> (a, b) = </a:t>
            </a:r>
            <a:r>
              <a:rPr lang="en-US" dirty="0" err="1"/>
              <a:t>multOpFunc</a:t>
            </a:r>
            <a:r>
              <a:rPr lang="en-US" dirty="0"/>
              <a:t>(ip1, ip2, ip3);</a:t>
            </a:r>
          </a:p>
          <a:p>
            <a:pPr>
              <a:buNone/>
            </a:pPr>
            <a:r>
              <a:rPr lang="en-US" dirty="0"/>
              <a:t>…</a:t>
            </a:r>
          </a:p>
          <a:p>
            <a:pPr>
              <a:buNone/>
            </a:pPr>
            <a:r>
              <a:rPr lang="en-US"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t>
            </a:r>
            <a:r>
              <a:rPr lang="en-US" dirty="0" err="1"/>
              <a:t>vs</a:t>
            </a:r>
            <a:r>
              <a:rPr lang="en-US" dirty="0"/>
              <a:t> Storage</a:t>
            </a:r>
          </a:p>
        </p:txBody>
      </p:sp>
      <p:sp>
        <p:nvSpPr>
          <p:cNvPr id="3" name="Content Placeholder 2"/>
          <p:cNvSpPr>
            <a:spLocks noGrp="1"/>
          </p:cNvSpPr>
          <p:nvPr>
            <p:ph idx="1"/>
          </p:nvPr>
        </p:nvSpPr>
        <p:spPr/>
        <p:txBody>
          <a:bodyPr>
            <a:normAutofit fontScale="77500" lnSpcReduction="20000"/>
          </a:bodyPr>
          <a:lstStyle/>
          <a:p>
            <a:pPr>
              <a:buNone/>
            </a:pPr>
            <a:r>
              <a:rPr lang="en-US" sz="2900" b="1" dirty="0"/>
              <a:t>Data location</a:t>
            </a:r>
          </a:p>
          <a:p>
            <a:r>
              <a:rPr lang="en-US" sz="2900" dirty="0"/>
              <a:t>Every complex type, i.e. </a:t>
            </a:r>
            <a:r>
              <a:rPr lang="en-US" sz="2900" i="1" dirty="0"/>
              <a:t>arrays</a:t>
            </a:r>
            <a:r>
              <a:rPr lang="en-US" sz="2900" dirty="0"/>
              <a:t> and </a:t>
            </a:r>
            <a:r>
              <a:rPr lang="en-US" sz="2900" i="1" dirty="0" err="1"/>
              <a:t>structs</a:t>
            </a:r>
            <a:r>
              <a:rPr lang="en-US" sz="2900" dirty="0"/>
              <a:t>, has an additional annotation, the “data location”, about whether it is stored in memory or in storage. </a:t>
            </a:r>
          </a:p>
          <a:p>
            <a:endParaRPr lang="en-US" sz="2900" dirty="0"/>
          </a:p>
          <a:p>
            <a:r>
              <a:rPr lang="en-US" sz="2900" dirty="0"/>
              <a:t>Depending on the context, there is always a default, but it can be overridden by appending either storage or memory to the type. </a:t>
            </a:r>
          </a:p>
          <a:p>
            <a:endParaRPr lang="en-US" sz="2900" dirty="0"/>
          </a:p>
          <a:p>
            <a:r>
              <a:rPr lang="en-US" sz="2900" dirty="0"/>
              <a:t>The default for function parameters (including return parameters) is memory, </a:t>
            </a:r>
          </a:p>
          <a:p>
            <a:endParaRPr lang="en-US" sz="2900" dirty="0"/>
          </a:p>
          <a:p>
            <a:r>
              <a:rPr lang="en-US" sz="2900" dirty="0"/>
              <a:t>The default for local variables is storage and the location is implicitly storage for state variables.</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Types</a:t>
            </a:r>
          </a:p>
        </p:txBody>
      </p:sp>
      <p:sp>
        <p:nvSpPr>
          <p:cNvPr id="3" name="Content Placeholder 2"/>
          <p:cNvSpPr>
            <a:spLocks noGrp="1"/>
          </p:cNvSpPr>
          <p:nvPr>
            <p:ph idx="1"/>
          </p:nvPr>
        </p:nvSpPr>
        <p:spPr/>
        <p:txBody>
          <a:bodyPr>
            <a:normAutofit/>
          </a:bodyPr>
          <a:lstStyle/>
          <a:p>
            <a:pPr>
              <a:buNone/>
            </a:pPr>
            <a:r>
              <a:rPr lang="en-US" sz="2000" b="1" dirty="0"/>
              <a:t>Reference Types</a:t>
            </a:r>
          </a:p>
          <a:p>
            <a:r>
              <a:rPr lang="en-US" sz="2000" dirty="0"/>
              <a:t>Complex types, which do not always fit into 256 bits have to be handled more carefully than value types. </a:t>
            </a:r>
          </a:p>
          <a:p>
            <a:endParaRPr lang="en-US" sz="2000" dirty="0"/>
          </a:p>
          <a:p>
            <a:r>
              <a:rPr lang="en-US" sz="2000" dirty="0"/>
              <a:t>Copying them can be quite expensive, so the decision of whether they should be defined as stored in </a:t>
            </a:r>
            <a:r>
              <a:rPr lang="en-US" sz="2000" b="1" dirty="0"/>
              <a:t>memory</a:t>
            </a:r>
            <a:r>
              <a:rPr lang="en-US" sz="2000" dirty="0"/>
              <a:t> (like function variables, which are not persisting) or </a:t>
            </a:r>
            <a:r>
              <a:rPr lang="en-US" sz="2000" b="1" dirty="0"/>
              <a:t>storage</a:t>
            </a:r>
            <a:r>
              <a:rPr lang="en-US" sz="2000" dirty="0"/>
              <a:t>(like class or instance variables which are persisted as part of state) can be important.</a:t>
            </a:r>
          </a:p>
          <a:p>
            <a:endParaRPr lang="en-US" sz="2000" dirty="0"/>
          </a:p>
          <a:p>
            <a:r>
              <a:rPr lang="en-US" sz="2000" dirty="0"/>
              <a:t>Storage variables are always passed by reference.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normAutofit fontScale="77500" lnSpcReduction="20000"/>
          </a:bodyPr>
          <a:lstStyle/>
          <a:p>
            <a:r>
              <a:rPr lang="en-US" sz="2900" dirty="0"/>
              <a:t>Arrays can have a compile-time fixed size or they can be dynamic. </a:t>
            </a:r>
          </a:p>
          <a:p>
            <a:endParaRPr lang="en-US" sz="2900" dirty="0"/>
          </a:p>
          <a:p>
            <a:r>
              <a:rPr lang="en-US" sz="2900" dirty="0"/>
              <a:t>An array of fixed size k and element type T is written as T[k], an array of dynamic size as T[]. </a:t>
            </a:r>
          </a:p>
          <a:p>
            <a:endParaRPr lang="en-US" sz="2900" dirty="0"/>
          </a:p>
          <a:p>
            <a:r>
              <a:rPr lang="en-US" sz="2900" dirty="0"/>
              <a:t>As an example, an array of 5 dynamic arrays of </a:t>
            </a:r>
            <a:r>
              <a:rPr lang="en-US" sz="2900" dirty="0" err="1"/>
              <a:t>uint</a:t>
            </a:r>
            <a:r>
              <a:rPr lang="en-US" sz="2900" dirty="0"/>
              <a:t> is </a:t>
            </a:r>
            <a:r>
              <a:rPr lang="en-US" sz="2900" dirty="0" err="1"/>
              <a:t>uint</a:t>
            </a:r>
            <a:r>
              <a:rPr lang="en-US" sz="2900" dirty="0"/>
              <a:t>[][5] </a:t>
            </a:r>
          </a:p>
          <a:p>
            <a:endParaRPr lang="en-US" sz="2900" dirty="0"/>
          </a:p>
          <a:p>
            <a:r>
              <a:rPr lang="en-US" sz="2900" dirty="0"/>
              <a:t>note that the declaration notation is reversed when compared to some other languages like Java. </a:t>
            </a:r>
          </a:p>
          <a:p>
            <a:endParaRPr lang="en-US" sz="2900" dirty="0"/>
          </a:p>
          <a:p>
            <a:r>
              <a:rPr lang="en-US" sz="2900" dirty="0"/>
              <a:t>But access is similar to other languages: To access the second </a:t>
            </a:r>
            <a:r>
              <a:rPr lang="en-US" sz="2900" dirty="0" err="1"/>
              <a:t>uint</a:t>
            </a:r>
            <a:r>
              <a:rPr lang="en-US" sz="2900" dirty="0"/>
              <a:t> in the third dynamic array, you use x[2][1] (indices are zero-based and access works in the opposite way of the declaration).</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noAutofit/>
          </a:bodyPr>
          <a:lstStyle/>
          <a:p>
            <a:pPr>
              <a:buNone/>
            </a:pPr>
            <a:r>
              <a:rPr lang="en-US" sz="2000" b="1" dirty="0"/>
              <a:t>Array Members</a:t>
            </a:r>
          </a:p>
          <a:p>
            <a:r>
              <a:rPr lang="en-US" sz="2000" b="1" dirty="0"/>
              <a:t>length</a:t>
            </a:r>
            <a:r>
              <a:rPr lang="en-US" sz="2000" dirty="0"/>
              <a:t>: Arrays have a length member to hold their number of elements. </a:t>
            </a:r>
          </a:p>
          <a:p>
            <a:r>
              <a:rPr lang="en-US" sz="2000" dirty="0"/>
              <a:t>Dynamic arrays can be resized in storage (not in memory) by changing the .length member. </a:t>
            </a:r>
          </a:p>
          <a:p>
            <a:r>
              <a:rPr lang="en-US" sz="2000" dirty="0"/>
              <a:t>This does not happen automatically when attempting to access elements outside the current length. </a:t>
            </a:r>
          </a:p>
          <a:p>
            <a:r>
              <a:rPr lang="en-US" sz="2000" dirty="0"/>
              <a:t>The size of memory arrays is fixed (but dynamic, i.e. it can depend on runtime parameters) once they are created.</a:t>
            </a:r>
          </a:p>
          <a:p>
            <a:endParaRPr lang="en-US" sz="2000" dirty="0"/>
          </a:p>
          <a:p>
            <a:r>
              <a:rPr lang="en-US" sz="2000" b="1" dirty="0"/>
              <a:t>push</a:t>
            </a:r>
            <a:r>
              <a:rPr lang="en-US" sz="2000" dirty="0"/>
              <a:t>: Dynamic storage arrays and bytes (not string) have a member function called push that can be used to append an element at the end of the array. The function returns the new length.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Structs</a:t>
            </a:r>
            <a:endParaRPr lang="en-US" dirty="0"/>
          </a:p>
        </p:txBody>
      </p:sp>
      <p:sp>
        <p:nvSpPr>
          <p:cNvPr id="3" name="Content Placeholder 2"/>
          <p:cNvSpPr>
            <a:spLocks noGrp="1"/>
          </p:cNvSpPr>
          <p:nvPr>
            <p:ph idx="1"/>
          </p:nvPr>
        </p:nvSpPr>
        <p:spPr/>
        <p:txBody>
          <a:bodyPr>
            <a:normAutofit fontScale="62500" lnSpcReduction="20000"/>
          </a:bodyPr>
          <a:lstStyle/>
          <a:p>
            <a:r>
              <a:rPr lang="en-US" dirty="0"/>
              <a:t>Solidity provides a way to define new types in the form of </a:t>
            </a:r>
            <a:r>
              <a:rPr lang="en-US" dirty="0" err="1"/>
              <a:t>structs</a:t>
            </a:r>
            <a:r>
              <a:rPr lang="en-US" dirty="0"/>
              <a:t>, similar to many C-based languages.</a:t>
            </a:r>
          </a:p>
          <a:p>
            <a:endParaRPr lang="en-US" dirty="0"/>
          </a:p>
          <a:p>
            <a:r>
              <a:rPr lang="en-US" dirty="0"/>
              <a:t>A </a:t>
            </a:r>
            <a:r>
              <a:rPr lang="en-US" dirty="0" err="1"/>
              <a:t>struct</a:t>
            </a:r>
            <a:r>
              <a:rPr lang="en-US" dirty="0"/>
              <a:t> is like a lightweight data-only class in that is has the equivalent of fields, but (usually) no methods or constructors.</a:t>
            </a:r>
          </a:p>
          <a:p>
            <a:endParaRPr lang="en-US" dirty="0"/>
          </a:p>
          <a:p>
            <a:r>
              <a:rPr lang="en-US" dirty="0" err="1"/>
              <a:t>Structs</a:t>
            </a:r>
            <a:r>
              <a:rPr lang="en-US" dirty="0"/>
              <a:t> can be initialized by member order, or by member name:</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p>
          <a:p>
            <a:endParaRPr lang="en-US" dirty="0"/>
          </a:p>
        </p:txBody>
      </p:sp>
      <p:pic>
        <p:nvPicPr>
          <p:cNvPr id="7" name="Picture 6" descr="Struct3.JPG"/>
          <p:cNvPicPr>
            <a:picLocks noChangeAspect="1"/>
          </p:cNvPicPr>
          <p:nvPr/>
        </p:nvPicPr>
        <p:blipFill>
          <a:blip r:embed="rId2" cstate="print"/>
          <a:stretch>
            <a:fillRect/>
          </a:stretch>
        </p:blipFill>
        <p:spPr>
          <a:xfrm>
            <a:off x="838200" y="4038600"/>
            <a:ext cx="1905000" cy="1171575"/>
          </a:xfrm>
          <a:prstGeom prst="rect">
            <a:avLst/>
          </a:prstGeom>
        </p:spPr>
      </p:pic>
      <p:pic>
        <p:nvPicPr>
          <p:cNvPr id="8" name="Picture 7" descr="Struct3b.JPG"/>
          <p:cNvPicPr>
            <a:picLocks noChangeAspect="1"/>
          </p:cNvPicPr>
          <p:nvPr/>
        </p:nvPicPr>
        <p:blipFill>
          <a:blip r:embed="rId3" cstate="print"/>
          <a:stretch>
            <a:fillRect/>
          </a:stretch>
        </p:blipFill>
        <p:spPr>
          <a:xfrm>
            <a:off x="3505200" y="4114800"/>
            <a:ext cx="4876800" cy="533400"/>
          </a:xfrm>
          <a:prstGeom prst="rect">
            <a:avLst/>
          </a:prstGeom>
        </p:spPr>
      </p:pic>
      <p:pic>
        <p:nvPicPr>
          <p:cNvPr id="9" name="Picture 8" descr="Struct3c.JPG"/>
          <p:cNvPicPr>
            <a:picLocks noChangeAspect="1"/>
          </p:cNvPicPr>
          <p:nvPr/>
        </p:nvPicPr>
        <p:blipFill>
          <a:blip r:embed="rId4" cstate="print"/>
          <a:stretch>
            <a:fillRect/>
          </a:stretch>
        </p:blipFill>
        <p:spPr>
          <a:xfrm>
            <a:off x="3505200" y="4953000"/>
            <a:ext cx="4800600" cy="4572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Mappings</a:t>
            </a:r>
          </a:p>
        </p:txBody>
      </p:sp>
      <p:sp>
        <p:nvSpPr>
          <p:cNvPr id="3" name="Content Placeholder 2"/>
          <p:cNvSpPr>
            <a:spLocks noGrp="1"/>
          </p:cNvSpPr>
          <p:nvPr>
            <p:ph idx="1"/>
          </p:nvPr>
        </p:nvSpPr>
        <p:spPr/>
        <p:txBody>
          <a:bodyPr>
            <a:normAutofit fontScale="62500" lnSpcReduction="20000"/>
          </a:bodyPr>
          <a:lstStyle/>
          <a:p>
            <a:r>
              <a:rPr lang="en-US" sz="2900" dirty="0"/>
              <a:t>Mapping types are declared as mapping(_</a:t>
            </a:r>
            <a:r>
              <a:rPr lang="en-US" sz="2900" dirty="0" err="1"/>
              <a:t>KeyType</a:t>
            </a:r>
            <a:r>
              <a:rPr lang="en-US" sz="2900" dirty="0"/>
              <a:t> =&gt; _</a:t>
            </a:r>
            <a:r>
              <a:rPr lang="en-US" sz="2900" dirty="0" err="1"/>
              <a:t>ValueType</a:t>
            </a:r>
            <a:r>
              <a:rPr lang="en-US" sz="2900" dirty="0"/>
              <a:t>). </a:t>
            </a:r>
          </a:p>
          <a:p>
            <a:pPr lvl="1"/>
            <a:r>
              <a:rPr lang="en-US" sz="2900" dirty="0"/>
              <a:t>_</a:t>
            </a:r>
            <a:r>
              <a:rPr lang="en-US" sz="2900" dirty="0" err="1"/>
              <a:t>KeyType</a:t>
            </a:r>
            <a:r>
              <a:rPr lang="en-US" sz="2900" dirty="0"/>
              <a:t> can be almost any type except for a mapping, a dynamically sized array, a contract, an enum and a </a:t>
            </a:r>
            <a:r>
              <a:rPr lang="en-US" sz="2900" dirty="0" err="1"/>
              <a:t>struct</a:t>
            </a:r>
            <a:r>
              <a:rPr lang="en-US" sz="2900" dirty="0"/>
              <a:t>.   It is effectively the lookup key for the mapping.</a:t>
            </a:r>
          </a:p>
          <a:p>
            <a:pPr lvl="1"/>
            <a:r>
              <a:rPr lang="en-US" sz="2900" dirty="0"/>
              <a:t>_</a:t>
            </a:r>
            <a:r>
              <a:rPr lang="en-US" sz="2900" dirty="0" err="1"/>
              <a:t>ValueType</a:t>
            </a:r>
            <a:r>
              <a:rPr lang="en-US" sz="2900" dirty="0"/>
              <a:t> can be any type, including mappings.</a:t>
            </a:r>
          </a:p>
          <a:p>
            <a:endParaRPr lang="en-US" sz="2900" dirty="0"/>
          </a:p>
          <a:p>
            <a:r>
              <a:rPr lang="en-US" sz="2900" dirty="0"/>
              <a:t>Mappings can be seen as hash tables which are virtually initialized such that every possible key theoretically exists and is mapped to a value whose byte-representation is all zeros: a type’s default value. </a:t>
            </a:r>
          </a:p>
          <a:p>
            <a:endParaRPr lang="en-US" sz="2900" dirty="0"/>
          </a:p>
          <a:p>
            <a:r>
              <a:rPr lang="en-US" sz="2900" dirty="0"/>
              <a:t>The similarity ends here, though: The key data is not actually stored in a mapping, only its keccak256 hash used to look up the value.</a:t>
            </a:r>
          </a:p>
          <a:p>
            <a:endParaRPr lang="en-US" sz="2900" dirty="0"/>
          </a:p>
          <a:p>
            <a:r>
              <a:rPr lang="en-US" sz="2900" dirty="0"/>
              <a:t>Because of this, mappings do not have a length or a concept of a key or value being “set”.</a:t>
            </a:r>
          </a:p>
          <a:p>
            <a:r>
              <a:rPr lang="en-US" sz="2900" dirty="0"/>
              <a:t>And mappings cannot be iterated over.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Version</a:t>
            </a:r>
          </a:p>
        </p:txBody>
      </p:sp>
      <p:sp>
        <p:nvSpPr>
          <p:cNvPr id="3" name="Content Placeholder 2"/>
          <p:cNvSpPr>
            <a:spLocks noGrp="1"/>
          </p:cNvSpPr>
          <p:nvPr>
            <p:ph idx="1"/>
          </p:nvPr>
        </p:nvSpPr>
        <p:spPr/>
        <p:txBody>
          <a:bodyPr>
            <a:normAutofit/>
          </a:bodyPr>
          <a:lstStyle/>
          <a:p>
            <a:r>
              <a:rPr lang="en-US" sz="2000" dirty="0"/>
              <a:t>Versioning is particularly important in Solidity due to the rapid development of the platform and the language.</a:t>
            </a:r>
          </a:p>
          <a:p>
            <a:endParaRPr lang="en-US" sz="2000" dirty="0"/>
          </a:p>
          <a:p>
            <a:r>
              <a:rPr lang="en-US" sz="2000" dirty="0"/>
              <a:t>Solidity contract source files should start with a version statement (“</a:t>
            </a:r>
            <a:r>
              <a:rPr lang="en-US" sz="2000" dirty="0" err="1"/>
              <a:t>pragma</a:t>
            </a:r>
            <a:r>
              <a:rPr lang="en-US" sz="2000" dirty="0"/>
              <a:t>”) specifying the compiler version(s) with which it is compatible.</a:t>
            </a:r>
          </a:p>
          <a:p>
            <a:pPr>
              <a:buNone/>
            </a:pPr>
            <a:r>
              <a:rPr lang="en-US" sz="2000" b="1" dirty="0"/>
              <a:t>	</a:t>
            </a:r>
          </a:p>
          <a:p>
            <a:pPr>
              <a:buNone/>
            </a:pPr>
            <a:r>
              <a:rPr lang="en-US" sz="2000" b="1" dirty="0"/>
              <a:t>	</a:t>
            </a:r>
            <a:r>
              <a:rPr lang="en-US" sz="2000" b="1" dirty="0" err="1"/>
              <a:t>pragma</a:t>
            </a:r>
            <a:r>
              <a:rPr lang="en-US" sz="2000" dirty="0"/>
              <a:t> solidity </a:t>
            </a:r>
            <a:r>
              <a:rPr lang="en-US" sz="2000" b="1" dirty="0"/>
              <a:t>^</a:t>
            </a:r>
            <a:r>
              <a:rPr lang="en-US" sz="2000" dirty="0"/>
              <a:t>0.5.0; </a:t>
            </a:r>
          </a:p>
          <a:p>
            <a:endParaRPr lang="en-US" sz="2000" dirty="0"/>
          </a:p>
          <a:p>
            <a:r>
              <a:rPr lang="en-US" sz="2000" dirty="0"/>
              <a:t>Compiler releases have a </a:t>
            </a:r>
            <a:r>
              <a:rPr lang="en-US" sz="2000" dirty="0" err="1"/>
              <a:t>changelog</a:t>
            </a:r>
            <a:r>
              <a:rPr lang="en-US" sz="2000" dirty="0"/>
              <a:t> that will indicate any breaking changes.</a:t>
            </a:r>
          </a:p>
          <a:p>
            <a:endParaRPr lang="en-US" sz="2400"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Struct1.JPG"/>
          <p:cNvPicPr>
            <a:picLocks noGrp="1" noChangeAspect="1"/>
          </p:cNvPicPr>
          <p:nvPr>
            <p:ph idx="1"/>
          </p:nvPr>
        </p:nvPicPr>
        <p:blipFill>
          <a:blip r:embed="rId2" cstate="print"/>
          <a:stretch>
            <a:fillRect/>
          </a:stretch>
        </p:blipFill>
        <p:spPr>
          <a:xfrm>
            <a:off x="762000" y="990600"/>
            <a:ext cx="7467600" cy="4724400"/>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ruct2.JPG"/>
          <p:cNvPicPr>
            <a:picLocks noGrp="1" noChangeAspect="1"/>
          </p:cNvPicPr>
          <p:nvPr>
            <p:ph idx="1"/>
          </p:nvPr>
        </p:nvPicPr>
        <p:blipFill>
          <a:blip r:embed="rId2" cstate="print"/>
          <a:stretch>
            <a:fillRect/>
          </a:stretch>
        </p:blipFill>
        <p:spPr>
          <a:xfrm>
            <a:off x="609600" y="685800"/>
            <a:ext cx="7620000" cy="563880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Initialize Values</a:t>
            </a:r>
          </a:p>
        </p:txBody>
      </p:sp>
      <p:sp>
        <p:nvSpPr>
          <p:cNvPr id="3" name="Content Placeholder 2"/>
          <p:cNvSpPr>
            <a:spLocks noGrp="1"/>
          </p:cNvSpPr>
          <p:nvPr>
            <p:ph idx="1"/>
          </p:nvPr>
        </p:nvSpPr>
        <p:spPr>
          <a:xfrm>
            <a:off x="457200" y="1600200"/>
            <a:ext cx="8229600" cy="4876800"/>
          </a:xfrm>
        </p:spPr>
        <p:txBody>
          <a:bodyPr>
            <a:normAutofit fontScale="32500" lnSpcReduction="20000"/>
          </a:bodyPr>
          <a:lstStyle/>
          <a:p>
            <a:pPr>
              <a:buNone/>
            </a:pPr>
            <a:r>
              <a:rPr lang="en-US" sz="6200" b="1" dirty="0"/>
              <a:t>delete</a:t>
            </a:r>
          </a:p>
          <a:p>
            <a:r>
              <a:rPr lang="en-US" sz="6200" dirty="0"/>
              <a:t>“delete a;” assigns the initial value for the type to a. </a:t>
            </a:r>
          </a:p>
          <a:p>
            <a:endParaRPr lang="en-US" sz="6200" dirty="0"/>
          </a:p>
          <a:p>
            <a:r>
              <a:rPr lang="en-US" sz="6200" dirty="0"/>
              <a:t>For integers it is equivalent to a = 0, but it can also be used on arrays, where it assigns a dynamic array of length zero or a static array of the same length with all elements reset. </a:t>
            </a:r>
          </a:p>
          <a:p>
            <a:r>
              <a:rPr lang="en-US" sz="6200" dirty="0"/>
              <a:t>For </a:t>
            </a:r>
            <a:r>
              <a:rPr lang="en-US" sz="6200" dirty="0" err="1"/>
              <a:t>structs</a:t>
            </a:r>
            <a:r>
              <a:rPr lang="en-US" sz="6200" dirty="0"/>
              <a:t>, it assigns a </a:t>
            </a:r>
            <a:r>
              <a:rPr lang="en-US" sz="6200" dirty="0" err="1"/>
              <a:t>struct</a:t>
            </a:r>
            <a:r>
              <a:rPr lang="en-US" sz="6200" dirty="0"/>
              <a:t> with all members reset.</a:t>
            </a:r>
          </a:p>
          <a:p>
            <a:endParaRPr lang="en-US" sz="6200" b="1" dirty="0"/>
          </a:p>
          <a:p>
            <a:pPr>
              <a:buNone/>
            </a:pPr>
            <a:r>
              <a:rPr lang="en-US" sz="6200" b="1" dirty="0"/>
              <a:t>contract</a:t>
            </a:r>
            <a:r>
              <a:rPr lang="en-US" sz="6200" dirty="0"/>
              <a:t> </a:t>
            </a:r>
            <a:r>
              <a:rPr lang="en-US" sz="6200" dirty="0" err="1"/>
              <a:t>DeleteExample</a:t>
            </a:r>
            <a:r>
              <a:rPr lang="en-US" sz="6200" dirty="0"/>
              <a:t> { </a:t>
            </a:r>
          </a:p>
          <a:p>
            <a:pPr>
              <a:buNone/>
            </a:pPr>
            <a:r>
              <a:rPr lang="en-US" sz="6200" dirty="0"/>
              <a:t>	</a:t>
            </a:r>
            <a:r>
              <a:rPr lang="en-US" sz="6200" dirty="0" err="1"/>
              <a:t>uint</a:t>
            </a:r>
            <a:r>
              <a:rPr lang="en-US" sz="6200" dirty="0"/>
              <a:t> data; </a:t>
            </a:r>
          </a:p>
          <a:p>
            <a:pPr>
              <a:buNone/>
            </a:pPr>
            <a:r>
              <a:rPr lang="en-US" sz="6200" b="1" dirty="0"/>
              <a:t>	function</a:t>
            </a:r>
            <a:r>
              <a:rPr lang="en-US" sz="6200" dirty="0"/>
              <a:t> f() </a:t>
            </a:r>
            <a:r>
              <a:rPr lang="en-US" sz="6200" b="1" dirty="0"/>
              <a:t>public</a:t>
            </a:r>
            <a:r>
              <a:rPr lang="en-US" sz="6200" dirty="0"/>
              <a:t> { </a:t>
            </a:r>
          </a:p>
          <a:p>
            <a:pPr>
              <a:buNone/>
            </a:pPr>
            <a:r>
              <a:rPr lang="en-US" sz="6200" dirty="0"/>
              <a:t>		</a:t>
            </a:r>
            <a:r>
              <a:rPr lang="en-US" sz="6200" dirty="0" err="1"/>
              <a:t>uint</a:t>
            </a:r>
            <a:r>
              <a:rPr lang="en-US" sz="6200" dirty="0"/>
              <a:t> x = data; </a:t>
            </a:r>
          </a:p>
          <a:p>
            <a:pPr>
              <a:buNone/>
            </a:pPr>
            <a:r>
              <a:rPr lang="en-US" sz="6200" b="1" dirty="0"/>
              <a:t>		delete</a:t>
            </a:r>
            <a:r>
              <a:rPr lang="en-US" sz="6200" dirty="0"/>
              <a:t> x; </a:t>
            </a:r>
            <a:r>
              <a:rPr lang="en-US" sz="6200" i="1" dirty="0"/>
              <a:t>// sets x to 0, does not affect data</a:t>
            </a:r>
            <a:r>
              <a:rPr lang="en-US" sz="6200" dirty="0"/>
              <a:t> </a:t>
            </a:r>
          </a:p>
          <a:p>
            <a:pPr>
              <a:buNone/>
            </a:pPr>
            <a:r>
              <a:rPr lang="en-US" sz="6200" b="1" dirty="0"/>
              <a:t>		delete</a:t>
            </a:r>
            <a:r>
              <a:rPr lang="en-US" sz="6200" dirty="0"/>
              <a:t> data; </a:t>
            </a:r>
            <a:r>
              <a:rPr lang="en-US" sz="6200" i="1" dirty="0"/>
              <a:t>// sets data to 0, does not affect x</a:t>
            </a:r>
          </a:p>
          <a:p>
            <a:pPr>
              <a:buNone/>
            </a:pPr>
            <a:r>
              <a:rPr lang="en-US" sz="6200"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a:t>
            </a:r>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pPr>
              <a:buNone/>
            </a:pPr>
            <a:r>
              <a:rPr lang="en-US" b="1" dirty="0"/>
              <a:t>Implicit Conversions</a:t>
            </a:r>
          </a:p>
          <a:p>
            <a:r>
              <a:rPr lang="en-US" dirty="0"/>
              <a:t>If an operator is applied to different types, the compiler tries to implicitly convert one of the operands to the type of the other, as is done for assignments. </a:t>
            </a:r>
          </a:p>
          <a:p>
            <a:r>
              <a:rPr lang="en-US" dirty="0"/>
              <a:t>In general, an implicit conversion between value-types is possible if it makes sense semantically and no information is lost: </a:t>
            </a:r>
          </a:p>
          <a:p>
            <a:pPr lvl="1"/>
            <a:r>
              <a:rPr lang="en-US" dirty="0" err="1"/>
              <a:t>uint</a:t>
            </a:r>
            <a:r>
              <a:rPr lang="en-US" i="1" dirty="0" err="1"/>
              <a:t>n</a:t>
            </a:r>
            <a:r>
              <a:rPr lang="en-US" dirty="0"/>
              <a:t> to </a:t>
            </a:r>
            <a:r>
              <a:rPr lang="en-US" dirty="0" err="1"/>
              <a:t>uint</a:t>
            </a:r>
            <a:r>
              <a:rPr lang="en-US" i="1" dirty="0" err="1"/>
              <a:t>m</a:t>
            </a:r>
            <a:r>
              <a:rPr lang="en-US" dirty="0"/>
              <a:t>, </a:t>
            </a:r>
            <a:r>
              <a:rPr lang="en-US" dirty="0" err="1"/>
              <a:t>int</a:t>
            </a:r>
            <a:r>
              <a:rPr lang="en-US" i="1" dirty="0" err="1"/>
              <a:t>n</a:t>
            </a:r>
            <a:r>
              <a:rPr lang="en-US" dirty="0"/>
              <a:t> to </a:t>
            </a:r>
            <a:r>
              <a:rPr lang="en-US" dirty="0" err="1"/>
              <a:t>int</a:t>
            </a:r>
            <a:r>
              <a:rPr lang="en-US" i="1" dirty="0" err="1"/>
              <a:t>m</a:t>
            </a:r>
            <a:r>
              <a:rPr lang="en-US" dirty="0"/>
              <a:t> and </a:t>
            </a:r>
            <a:r>
              <a:rPr lang="en-US" dirty="0" err="1"/>
              <a:t>uint</a:t>
            </a:r>
            <a:r>
              <a:rPr lang="en-US" i="1" dirty="0" err="1"/>
              <a:t>n</a:t>
            </a:r>
            <a:r>
              <a:rPr lang="en-US" dirty="0"/>
              <a:t> to </a:t>
            </a:r>
            <a:r>
              <a:rPr lang="en-US" dirty="0" err="1"/>
              <a:t>int</a:t>
            </a:r>
            <a:r>
              <a:rPr lang="en-US" i="1" dirty="0" err="1"/>
              <a:t>m</a:t>
            </a:r>
            <a:r>
              <a:rPr lang="en-US" dirty="0"/>
              <a:t> where </a:t>
            </a:r>
            <a:r>
              <a:rPr lang="en-US" i="1" dirty="0"/>
              <a:t>m</a:t>
            </a:r>
            <a:r>
              <a:rPr lang="en-US" dirty="0"/>
              <a:t>&gt;</a:t>
            </a:r>
            <a:r>
              <a:rPr lang="en-US" i="1" dirty="0"/>
              <a:t>n</a:t>
            </a:r>
            <a:r>
              <a:rPr lang="en-US" dirty="0"/>
              <a:t>, </a:t>
            </a:r>
          </a:p>
          <a:p>
            <a:pPr lvl="1"/>
            <a:r>
              <a:rPr lang="en-US" dirty="0"/>
              <a:t>Also, unsigned integers can be converted to bytes of the same or larger size, but not vice-versa. </a:t>
            </a:r>
          </a:p>
          <a:p>
            <a:pPr lvl="1"/>
            <a:r>
              <a:rPr lang="en-US" dirty="0"/>
              <a:t>Any type that can be converted to uint160 can also be converted to address.</a:t>
            </a:r>
          </a:p>
          <a:p>
            <a:pPr>
              <a:buNone/>
            </a:pPr>
            <a:r>
              <a:rPr lang="en-US" b="1" dirty="0"/>
              <a:t>Explicit Conversions</a:t>
            </a:r>
          </a:p>
          <a:p>
            <a:r>
              <a:rPr lang="en-US" dirty="0"/>
              <a:t>If the compiler does not allow implicit conversion but you know what you are doing, an explicit type conversion is sometimes possible. This may result in unexpected behavior so be sure to test.</a:t>
            </a:r>
          </a:p>
          <a:p>
            <a:pPr>
              <a:buNone/>
            </a:pPr>
            <a:r>
              <a:rPr lang="en-US" dirty="0"/>
              <a:t>	uint8 test1 = 1;</a:t>
            </a:r>
          </a:p>
          <a:p>
            <a:pPr>
              <a:buNone/>
            </a:pPr>
            <a:r>
              <a:rPr lang="en-US" dirty="0"/>
              <a:t>	int8 test2 = int8(test1);</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Type Specification</a:t>
            </a:r>
          </a:p>
        </p:txBody>
      </p:sp>
      <p:sp>
        <p:nvSpPr>
          <p:cNvPr id="3" name="Content Placeholder 2"/>
          <p:cNvSpPr>
            <a:spLocks noGrp="1"/>
          </p:cNvSpPr>
          <p:nvPr>
            <p:ph idx="1"/>
          </p:nvPr>
        </p:nvSpPr>
        <p:spPr/>
        <p:txBody>
          <a:bodyPr>
            <a:normAutofit/>
          </a:bodyPr>
          <a:lstStyle/>
          <a:p>
            <a:pPr>
              <a:buNone/>
            </a:pPr>
            <a:r>
              <a:rPr lang="en-US" sz="2000" b="1" dirty="0"/>
              <a:t>Type Deduction</a:t>
            </a:r>
          </a:p>
          <a:p>
            <a:r>
              <a:rPr lang="en-US" sz="2000" dirty="0"/>
              <a:t>For convenience, it is not always necessary to explicitly specify the type of a variable, the compiler automatically infers it from the type of the first expression that is assigned to the variable:</a:t>
            </a:r>
          </a:p>
          <a:p>
            <a:pPr>
              <a:buNone/>
            </a:pPr>
            <a:r>
              <a:rPr lang="en-US" sz="2000" b="1" dirty="0"/>
              <a:t>		uint24</a:t>
            </a:r>
            <a:r>
              <a:rPr lang="en-US" sz="2000" dirty="0"/>
              <a:t> x </a:t>
            </a:r>
            <a:r>
              <a:rPr lang="en-US" sz="2000" b="1" dirty="0"/>
              <a:t>=</a:t>
            </a:r>
            <a:r>
              <a:rPr lang="en-US" sz="2000" dirty="0"/>
              <a:t> 0x123; </a:t>
            </a:r>
          </a:p>
          <a:p>
            <a:pPr>
              <a:buNone/>
            </a:pPr>
            <a:r>
              <a:rPr lang="en-US" sz="2000" b="1" dirty="0"/>
              <a:t>		</a:t>
            </a:r>
            <a:r>
              <a:rPr lang="en-US" sz="2000" b="1" dirty="0" err="1"/>
              <a:t>var</a:t>
            </a:r>
            <a:r>
              <a:rPr lang="en-US" sz="2000" dirty="0"/>
              <a:t> y </a:t>
            </a:r>
            <a:r>
              <a:rPr lang="en-US" sz="2000" b="1" dirty="0"/>
              <a:t>=</a:t>
            </a:r>
            <a:r>
              <a:rPr lang="en-US" sz="2000" dirty="0"/>
              <a:t> x; </a:t>
            </a:r>
          </a:p>
          <a:p>
            <a:r>
              <a:rPr lang="en-US" sz="2000" dirty="0"/>
              <a:t>Here, the type of y will be uint24. </a:t>
            </a:r>
          </a:p>
          <a:p>
            <a:endParaRPr lang="en-US" sz="2000" dirty="0"/>
          </a:p>
          <a:p>
            <a:r>
              <a:rPr lang="en-US" sz="2000" dirty="0"/>
              <a:t>Using </a:t>
            </a:r>
            <a:r>
              <a:rPr lang="en-US" sz="2000" dirty="0" err="1"/>
              <a:t>var</a:t>
            </a:r>
            <a:r>
              <a:rPr lang="en-US" sz="2000" dirty="0"/>
              <a:t> is not possible for function parameters or return parameters.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Units</a:t>
            </a:r>
          </a:p>
        </p:txBody>
      </p:sp>
      <p:sp>
        <p:nvSpPr>
          <p:cNvPr id="3" name="Content Placeholder 2"/>
          <p:cNvSpPr>
            <a:spLocks noGrp="1"/>
          </p:cNvSpPr>
          <p:nvPr>
            <p:ph idx="1"/>
          </p:nvPr>
        </p:nvSpPr>
        <p:spPr/>
        <p:txBody>
          <a:bodyPr>
            <a:normAutofit fontScale="77500" lnSpcReduction="20000"/>
          </a:bodyPr>
          <a:lstStyle/>
          <a:p>
            <a:r>
              <a:rPr lang="en-US" sz="2900" dirty="0"/>
              <a:t>A literal number can take a suffix of </a:t>
            </a:r>
            <a:r>
              <a:rPr lang="en-US" sz="2900" dirty="0" err="1"/>
              <a:t>wei</a:t>
            </a:r>
            <a:r>
              <a:rPr lang="en-US" sz="2900" dirty="0"/>
              <a:t>, </a:t>
            </a:r>
            <a:r>
              <a:rPr lang="en-US" sz="2900" dirty="0" err="1"/>
              <a:t>finney</a:t>
            </a:r>
            <a:r>
              <a:rPr lang="en-US" sz="2900" dirty="0"/>
              <a:t>, </a:t>
            </a:r>
            <a:r>
              <a:rPr lang="en-US" sz="2900" dirty="0" err="1"/>
              <a:t>szabo</a:t>
            </a:r>
            <a:r>
              <a:rPr lang="en-US" sz="2900" dirty="0"/>
              <a:t> or ether to convert between the </a:t>
            </a:r>
            <a:r>
              <a:rPr lang="en-US" sz="2900" dirty="0" err="1"/>
              <a:t>subdenominations</a:t>
            </a:r>
            <a:r>
              <a:rPr lang="en-US" sz="2900" dirty="0"/>
              <a:t> of Ether, where Ether currency numbers without a postfix are assumed to be Wei, e.g. 2 ether == 2000 </a:t>
            </a:r>
            <a:r>
              <a:rPr lang="en-US" sz="2900" dirty="0" err="1"/>
              <a:t>finney</a:t>
            </a:r>
            <a:r>
              <a:rPr lang="en-US" sz="2900" dirty="0"/>
              <a:t> evaluates to true.</a:t>
            </a:r>
          </a:p>
          <a:p>
            <a:r>
              <a:rPr lang="de-DE" sz="2900" dirty="0"/>
              <a:t>1: wei</a:t>
            </a:r>
          </a:p>
          <a:p>
            <a:r>
              <a:rPr lang="de-DE" sz="2900" dirty="0"/>
              <a:t>10</a:t>
            </a:r>
            <a:r>
              <a:rPr lang="de-DE" sz="2900" baseline="30000" dirty="0"/>
              <a:t>12</a:t>
            </a:r>
            <a:r>
              <a:rPr lang="de-DE" sz="2900" dirty="0"/>
              <a:t>: szabo</a:t>
            </a:r>
          </a:p>
          <a:p>
            <a:r>
              <a:rPr lang="de-DE" sz="2900" dirty="0"/>
              <a:t>10</a:t>
            </a:r>
            <a:r>
              <a:rPr lang="de-DE" sz="2900" baseline="30000" dirty="0"/>
              <a:t>15</a:t>
            </a:r>
            <a:r>
              <a:rPr lang="de-DE" sz="2900" dirty="0"/>
              <a:t>: finney</a:t>
            </a:r>
          </a:p>
          <a:p>
            <a:r>
              <a:rPr lang="de-DE" sz="2900" dirty="0"/>
              <a:t>10</a:t>
            </a:r>
            <a:r>
              <a:rPr lang="de-DE" sz="2900" baseline="30000" dirty="0"/>
              <a:t>18</a:t>
            </a:r>
            <a:r>
              <a:rPr lang="de-DE" sz="2900" dirty="0"/>
              <a:t>: ether</a:t>
            </a:r>
          </a:p>
          <a:p>
            <a:endParaRPr lang="en-US" sz="2900" dirty="0"/>
          </a:p>
          <a:p>
            <a:r>
              <a:rPr lang="en-US" sz="2900" dirty="0"/>
              <a:t>Some implementations, specifically web.js, have additional denominations, as listed on the following slide.</a:t>
            </a:r>
          </a:p>
          <a:p>
            <a:r>
              <a:rPr lang="en-US" sz="2900" dirty="0"/>
              <a:t>It’s probably better to stick to those above.</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thUnitsExpanded.JPG"/>
          <p:cNvPicPr>
            <a:picLocks noGrp="1" noChangeAspect="1"/>
          </p:cNvPicPr>
          <p:nvPr>
            <p:ph idx="1"/>
          </p:nvPr>
        </p:nvPicPr>
        <p:blipFill>
          <a:blip r:embed="rId2" cstate="print"/>
          <a:stretch>
            <a:fillRect/>
          </a:stretch>
        </p:blipFill>
        <p:spPr>
          <a:xfrm>
            <a:off x="762000" y="533400"/>
            <a:ext cx="5568019" cy="6019800"/>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Units</a:t>
            </a:r>
          </a:p>
        </p:txBody>
      </p:sp>
      <p:sp>
        <p:nvSpPr>
          <p:cNvPr id="3" name="Content Placeholder 2"/>
          <p:cNvSpPr>
            <a:spLocks noGrp="1"/>
          </p:cNvSpPr>
          <p:nvPr>
            <p:ph idx="1"/>
          </p:nvPr>
        </p:nvSpPr>
        <p:spPr>
          <a:xfrm>
            <a:off x="457200" y="1600201"/>
            <a:ext cx="8229600" cy="3886200"/>
          </a:xfrm>
        </p:spPr>
        <p:txBody>
          <a:bodyPr>
            <a:normAutofit fontScale="77500" lnSpcReduction="20000"/>
          </a:bodyPr>
          <a:lstStyle/>
          <a:p>
            <a:pPr>
              <a:buNone/>
            </a:pPr>
            <a:r>
              <a:rPr lang="en-US" sz="2900" b="1" dirty="0"/>
              <a:t>Time Units</a:t>
            </a:r>
          </a:p>
          <a:p>
            <a:r>
              <a:rPr lang="en-US" sz="2900" dirty="0"/>
              <a:t>Suffixes like seconds, minutes, hours, days, weeks and years after literal numbers can be used to convert between units of time where seconds are the base unit and units are considered naively in the following way:</a:t>
            </a:r>
          </a:p>
          <a:p>
            <a:r>
              <a:rPr lang="en-US" sz="2900" dirty="0"/>
              <a:t>1 == 1 seconds</a:t>
            </a:r>
          </a:p>
          <a:p>
            <a:r>
              <a:rPr lang="en-US" sz="2900" dirty="0"/>
              <a:t>1 minutes == 60 seconds</a:t>
            </a:r>
          </a:p>
          <a:p>
            <a:r>
              <a:rPr lang="en-US" sz="2900" dirty="0"/>
              <a:t>1 hours == 60 minutes</a:t>
            </a:r>
          </a:p>
          <a:p>
            <a:r>
              <a:rPr lang="en-US" sz="2900" dirty="0"/>
              <a:t>1 days == 24 hours</a:t>
            </a:r>
          </a:p>
          <a:p>
            <a:r>
              <a:rPr lang="en-US" sz="2900" dirty="0"/>
              <a:t>1 weeks == 7 days</a:t>
            </a:r>
          </a:p>
          <a:p>
            <a:r>
              <a:rPr lang="en-US" sz="2900" dirty="0"/>
              <a:t>1 years == 365 days</a:t>
            </a:r>
          </a:p>
          <a:p>
            <a:endParaRPr lang="en-US" dirty="0"/>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a:t>
            </a:r>
          </a:p>
        </p:txBody>
      </p:sp>
      <p:sp>
        <p:nvSpPr>
          <p:cNvPr id="3" name="Content Placeholder 2"/>
          <p:cNvSpPr>
            <a:spLocks noGrp="1"/>
          </p:cNvSpPr>
          <p:nvPr>
            <p:ph idx="1"/>
          </p:nvPr>
        </p:nvSpPr>
        <p:spPr/>
        <p:txBody>
          <a:bodyPr>
            <a:noAutofit/>
          </a:bodyPr>
          <a:lstStyle/>
          <a:p>
            <a:r>
              <a:rPr lang="en-US" sz="2000" dirty="0"/>
              <a:t>Solidity has two kinds of function calls; internal ones that do not create an actual EVM call (also called a “message call”) and external ones that do.</a:t>
            </a:r>
          </a:p>
          <a:p>
            <a:r>
              <a:rPr lang="en-US" sz="2000" dirty="0"/>
              <a:t>Accordingly, there are four types of visibilities for functions and state variables.</a:t>
            </a:r>
          </a:p>
          <a:p>
            <a:endParaRPr lang="en-US" sz="2000" dirty="0"/>
          </a:p>
          <a:p>
            <a:r>
              <a:rPr lang="en-US" sz="2000" dirty="0"/>
              <a:t>Functions can be specified as being external, public, internal or private, where the default is public. </a:t>
            </a:r>
          </a:p>
          <a:p>
            <a:r>
              <a:rPr lang="en-US" sz="2000" dirty="0"/>
              <a:t>For state variables, external is not possible and the default is internal.</a:t>
            </a:r>
          </a:p>
          <a:p>
            <a:endParaRPr lang="en-US" sz="2000" dirty="0"/>
          </a:p>
          <a:p>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a:t>
            </a:r>
          </a:p>
        </p:txBody>
      </p:sp>
      <p:sp>
        <p:nvSpPr>
          <p:cNvPr id="3" name="Content Placeholder 2"/>
          <p:cNvSpPr>
            <a:spLocks noGrp="1"/>
          </p:cNvSpPr>
          <p:nvPr>
            <p:ph idx="1"/>
          </p:nvPr>
        </p:nvSpPr>
        <p:spPr>
          <a:xfrm>
            <a:off x="457200" y="1600200"/>
            <a:ext cx="8229600" cy="4876800"/>
          </a:xfrm>
        </p:spPr>
        <p:txBody>
          <a:bodyPr>
            <a:normAutofit fontScale="47500" lnSpcReduction="20000"/>
          </a:bodyPr>
          <a:lstStyle/>
          <a:p>
            <a:r>
              <a:rPr lang="en-US" sz="4200" b="1" dirty="0"/>
              <a:t>external</a:t>
            </a:r>
            <a:r>
              <a:rPr lang="en-US" sz="4200" dirty="0"/>
              <a:t> functions are part of the contract interface, which means they can be called from other contracts and via transactions. </a:t>
            </a:r>
          </a:p>
          <a:p>
            <a:r>
              <a:rPr lang="en-US" sz="4200" dirty="0"/>
              <a:t>An external function f cannot be called internally (e.g. f() does not work, but </a:t>
            </a:r>
            <a:r>
              <a:rPr lang="en-US" sz="4200" dirty="0" err="1"/>
              <a:t>this.f</a:t>
            </a:r>
            <a:r>
              <a:rPr lang="en-US" sz="4200" dirty="0"/>
              <a:t>() works). External functions are sometimes more efficient when they receive large arrays of data.</a:t>
            </a:r>
          </a:p>
          <a:p>
            <a:endParaRPr lang="en-US" sz="4200" dirty="0"/>
          </a:p>
          <a:p>
            <a:r>
              <a:rPr lang="en-US" sz="4200" b="1" dirty="0"/>
              <a:t>public</a:t>
            </a:r>
            <a:r>
              <a:rPr lang="en-US" sz="4200" dirty="0"/>
              <a:t> functions are part of the contract interface and can be either called internally or via messages. For public state variables, an automatic getter function is generated.</a:t>
            </a:r>
          </a:p>
          <a:p>
            <a:endParaRPr lang="en-US" sz="4200" dirty="0"/>
          </a:p>
          <a:p>
            <a:r>
              <a:rPr lang="en-US" sz="4200" b="1" dirty="0"/>
              <a:t>internal</a:t>
            </a:r>
            <a:r>
              <a:rPr lang="en-US" sz="4200" dirty="0"/>
              <a:t> functions and state variables can only be accessed internally (i.e. from within the current contract or contracts deriving from it), without using this.</a:t>
            </a:r>
          </a:p>
          <a:p>
            <a:endParaRPr lang="en-US" sz="4200" dirty="0"/>
          </a:p>
          <a:p>
            <a:r>
              <a:rPr lang="en-US" sz="4200" b="1" dirty="0"/>
              <a:t>private</a:t>
            </a:r>
            <a:r>
              <a:rPr lang="en-US" sz="4200" dirty="0"/>
              <a:t> functions and state variables are only visible for the contract they are defined in and not in derived contracts.</a:t>
            </a:r>
            <a:endParaRPr lang="en-US" sz="4200" b="1"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Version</a:t>
            </a:r>
          </a:p>
        </p:txBody>
      </p:sp>
      <p:sp>
        <p:nvSpPr>
          <p:cNvPr id="3" name="Content Placeholder 2"/>
          <p:cNvSpPr>
            <a:spLocks noGrp="1"/>
          </p:cNvSpPr>
          <p:nvPr>
            <p:ph idx="1"/>
          </p:nvPr>
        </p:nvSpPr>
        <p:spPr/>
        <p:txBody>
          <a:bodyPr>
            <a:normAutofit fontScale="92500" lnSpcReduction="10000"/>
          </a:bodyPr>
          <a:lstStyle/>
          <a:p>
            <a:pPr>
              <a:buNone/>
            </a:pPr>
            <a:r>
              <a:rPr lang="en-US" sz="2400" b="1" dirty="0"/>
              <a:t>			</a:t>
            </a:r>
            <a:r>
              <a:rPr lang="en-US" sz="2400" b="1" dirty="0" err="1"/>
              <a:t>pragma</a:t>
            </a:r>
            <a:r>
              <a:rPr lang="en-US" sz="2400" dirty="0"/>
              <a:t> solidity </a:t>
            </a:r>
            <a:r>
              <a:rPr lang="en-US" sz="2400" b="1" dirty="0"/>
              <a:t>^</a:t>
            </a:r>
            <a:r>
              <a:rPr lang="en-US" sz="2400" dirty="0"/>
              <a:t>0.4.0; </a:t>
            </a:r>
          </a:p>
          <a:p>
            <a:r>
              <a:rPr lang="en-US" sz="2000" dirty="0"/>
              <a:t>The 0.4.0 indicates that the source file will not compile with a compiler earlier than version 0.4.0, and the ^ indicates that it will also not work on a compiler starting from version 0.5.0.</a:t>
            </a:r>
          </a:p>
          <a:p>
            <a:endParaRPr lang="en-US" sz="2000" dirty="0"/>
          </a:p>
          <a:p>
            <a:r>
              <a:rPr lang="en-US" sz="2000" dirty="0"/>
              <a:t>Many tutorial examples online use versions in the 0.4 or 0.5 families</a:t>
            </a:r>
          </a:p>
          <a:p>
            <a:r>
              <a:rPr lang="en-US" sz="2000" dirty="0"/>
              <a:t>There were a number of breaking changes introduced with the 0.5 family in 2018 (constructor, constant function, address payable, …). So some of these 0.4.x tutorials will need modification to work with later families.</a:t>
            </a:r>
          </a:p>
          <a:p>
            <a:r>
              <a:rPr lang="en-US" sz="2000" dirty="0"/>
              <a:t>The 0.6 (December 2019), 0.7 (July 2020) and 0.8 (December 2020) families also each introduced a number of breaking changes</a:t>
            </a:r>
          </a:p>
          <a:p>
            <a:endParaRPr lang="en-US" sz="2000" dirty="0"/>
          </a:p>
          <a:p>
            <a:r>
              <a:rPr lang="en-US" sz="2000" dirty="0"/>
              <a:t>The most recent versions are 0.8.x (as can be seen in the Remix compiler version </a:t>
            </a:r>
            <a:r>
              <a:rPr lang="en-US" sz="2000" dirty="0" err="1"/>
              <a:t>ddl</a:t>
            </a:r>
            <a:r>
              <a:rPr lang="en-US" sz="2000" dirty="0"/>
              <a:t>); 0.8.2 as of March 2021</a:t>
            </a:r>
          </a:p>
          <a:p>
            <a:r>
              <a:rPr lang="en-US" sz="1800" dirty="0">
                <a:hlinkClick r:id="rId2"/>
              </a:rPr>
              <a:t>https://github.com/ethereum/solidity/releases</a:t>
            </a:r>
            <a:endParaRPr lang="en-US" sz="1800" dirty="0"/>
          </a:p>
          <a:p>
            <a:endParaRPr lang="en-US"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a:t>
            </a:r>
          </a:p>
        </p:txBody>
      </p:sp>
      <p:sp>
        <p:nvSpPr>
          <p:cNvPr id="3" name="Content Placeholder 2"/>
          <p:cNvSpPr>
            <a:spLocks noGrp="1"/>
          </p:cNvSpPr>
          <p:nvPr>
            <p:ph idx="1"/>
          </p:nvPr>
        </p:nvSpPr>
        <p:spPr/>
        <p:txBody>
          <a:bodyPr>
            <a:normAutofit fontScale="55000" lnSpcReduction="20000"/>
          </a:bodyPr>
          <a:lstStyle/>
          <a:p>
            <a:r>
              <a:rPr lang="en-US" sz="3300" dirty="0"/>
              <a:t>Everything that is inside a contract is visible to all external observers. Making something private only prevents other contracts from accessing and modifying the information, but it will still be visible to the whole world outside of the blockchain.</a:t>
            </a:r>
          </a:p>
          <a:p>
            <a:endParaRPr lang="en-US" sz="3300" dirty="0"/>
          </a:p>
          <a:p>
            <a:r>
              <a:rPr lang="en-US" sz="3300" dirty="0"/>
              <a:t>The visibility </a:t>
            </a:r>
            <a:r>
              <a:rPr lang="en-US" sz="3300" dirty="0" err="1"/>
              <a:t>specifier</a:t>
            </a:r>
            <a:r>
              <a:rPr lang="en-US" sz="3300" dirty="0"/>
              <a:t> is given after the type for state variables and between parameter list and return parameter list for functions.</a:t>
            </a:r>
          </a:p>
          <a:p>
            <a:endParaRPr lang="en-US" dirty="0"/>
          </a:p>
          <a:p>
            <a:endParaRPr lang="en-US" dirty="0"/>
          </a:p>
          <a:p>
            <a:endParaRPr lang="en-US" dirty="0"/>
          </a:p>
          <a:p>
            <a:endParaRPr lang="en-US" dirty="0"/>
          </a:p>
          <a:p>
            <a:endParaRPr lang="en-US" dirty="0"/>
          </a:p>
          <a:p>
            <a:pPr>
              <a:buNone/>
            </a:pPr>
            <a:endParaRPr lang="en-US" dirty="0"/>
          </a:p>
          <a:p>
            <a:pPr>
              <a:buNone/>
            </a:pPr>
            <a:endParaRPr lang="en-US" dirty="0"/>
          </a:p>
          <a:p>
            <a:pPr>
              <a:buNone/>
            </a:pPr>
            <a:endParaRPr lang="en-US" dirty="0"/>
          </a:p>
          <a:p>
            <a:pPr>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descr="Modifiers.JPG"/>
          <p:cNvPicPr>
            <a:picLocks noChangeAspect="1"/>
          </p:cNvPicPr>
          <p:nvPr/>
        </p:nvPicPr>
        <p:blipFill>
          <a:blip r:embed="rId2" cstate="print"/>
          <a:stretch>
            <a:fillRect/>
          </a:stretch>
        </p:blipFill>
        <p:spPr>
          <a:xfrm>
            <a:off x="609600" y="3276600"/>
            <a:ext cx="8534400" cy="28194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9" name="Content Placeholder 8"/>
          <p:cNvSpPr>
            <a:spLocks noGrp="1"/>
          </p:cNvSpPr>
          <p:nvPr>
            <p:ph idx="1"/>
          </p:nvPr>
        </p:nvSpPr>
        <p:spPr/>
        <p:txBody>
          <a:bodyPr>
            <a:normAutofit fontScale="85000" lnSpcReduction="20000"/>
          </a:bodyPr>
          <a:lstStyle/>
          <a:p>
            <a:r>
              <a:rPr lang="en-US" dirty="0"/>
              <a:t>Events allow the convenient usage of the EVM logging facilities, which in turn can be used to “call” JavaScript callbacks in the user interface of a </a:t>
            </a:r>
            <a:r>
              <a:rPr lang="en-US" dirty="0" err="1"/>
              <a:t>dapp</a:t>
            </a:r>
            <a:r>
              <a:rPr lang="en-US" dirty="0"/>
              <a:t>, which listen for these events (e.g. using web3.js contract watch declaration).</a:t>
            </a:r>
          </a:p>
          <a:p>
            <a:endParaRPr lang="en-US" dirty="0"/>
          </a:p>
          <a:p>
            <a:pPr fontAlgn="base"/>
            <a:r>
              <a:rPr lang="en-US" dirty="0"/>
              <a:t>In the Solidity source code, to define an event, you mark it as such by preceding it with the event keyword (similar in usage to the function keyword). </a:t>
            </a:r>
          </a:p>
          <a:p>
            <a:pPr fontAlgn="base"/>
            <a:r>
              <a:rPr lang="en-US" dirty="0"/>
              <a:t>You then call or fire the event in the body of whatever function you wish to cause to generate the event. </a:t>
            </a:r>
          </a:p>
          <a:p>
            <a:pPr fontAlgn="base"/>
            <a:r>
              <a:rPr lang="en-US" dirty="0"/>
              <a:t>You may fire events from any function.</a:t>
            </a:r>
          </a:p>
          <a:p>
            <a:endParaRPr lang="en-US"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9" name="Content Placeholder 8"/>
          <p:cNvSpPr>
            <a:spLocks noGrp="1"/>
          </p:cNvSpPr>
          <p:nvPr>
            <p:ph idx="1"/>
          </p:nvPr>
        </p:nvSpPr>
        <p:spPr/>
        <p:txBody>
          <a:bodyPr>
            <a:normAutofit fontScale="70000" lnSpcReduction="20000"/>
          </a:bodyPr>
          <a:lstStyle/>
          <a:p>
            <a:r>
              <a:rPr lang="en-US" dirty="0"/>
              <a:t>Events are inheritable members of contracts. When they are called, they cause the arguments to be stored in the transaction’s log; a special data structure in the blockchain. </a:t>
            </a:r>
          </a:p>
          <a:p>
            <a:endParaRPr lang="en-US" dirty="0"/>
          </a:p>
          <a:p>
            <a:pPr fontAlgn="base"/>
            <a:r>
              <a:rPr lang="en-US" dirty="0"/>
              <a:t>Log entries represent the result of events having fired from a smart contract.</a:t>
            </a:r>
          </a:p>
          <a:p>
            <a:pPr fontAlgn="base"/>
            <a:r>
              <a:rPr lang="en-US" dirty="0"/>
              <a:t>Each completed transaction in the blockchain has an attached receipt which contains zero or more log entries. </a:t>
            </a:r>
          </a:p>
          <a:p>
            <a:pPr fontAlgn="base"/>
            <a:endParaRPr lang="en-US" dirty="0"/>
          </a:p>
          <a:p>
            <a:r>
              <a:rPr lang="en-US" dirty="0"/>
              <a:t>These logs are associated with the address of the contract and will be incorporated into the blockchain and stay there as long as a block is accessible</a:t>
            </a:r>
          </a:p>
          <a:p>
            <a:r>
              <a:rPr lang="en-US" dirty="0"/>
              <a:t>Log and event data is not accessible from within contracts (not even from the contract that created them), though there are also low-level logging commands.</a:t>
            </a:r>
          </a:p>
          <a:p>
            <a:pPr fontAlgn="base"/>
            <a:endParaRPr lang="en-US" dirty="0"/>
          </a:p>
          <a:p>
            <a:pPr fontAlgn="base"/>
            <a:endParaRPr lang="en-US" dirty="0"/>
          </a:p>
          <a:p>
            <a:pPr fontAlgn="base"/>
            <a:endParaRPr lang="en-US" dirty="0"/>
          </a:p>
          <a:p>
            <a:pPr fontAlgn="base"/>
            <a:endParaRPr lang="en-US" dirty="0"/>
          </a:p>
          <a:p>
            <a:pPr fontAlgn="base"/>
            <a:endParaRPr lang="en-US" dirty="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Imports</a:t>
            </a:r>
          </a:p>
        </p:txBody>
      </p:sp>
      <p:sp>
        <p:nvSpPr>
          <p:cNvPr id="3" name="Content Placeholder 2"/>
          <p:cNvSpPr>
            <a:spLocks noGrp="1"/>
          </p:cNvSpPr>
          <p:nvPr>
            <p:ph idx="1"/>
          </p:nvPr>
        </p:nvSpPr>
        <p:spPr/>
        <p:txBody>
          <a:bodyPr>
            <a:normAutofit fontScale="62500" lnSpcReduction="20000"/>
          </a:bodyPr>
          <a:lstStyle/>
          <a:p>
            <a:r>
              <a:rPr lang="en-US" dirty="0"/>
              <a:t>Solidity supports import statements that are very similar to those available in JavaScript</a:t>
            </a:r>
          </a:p>
          <a:p>
            <a:endParaRPr lang="en-US" dirty="0"/>
          </a:p>
          <a:p>
            <a:r>
              <a:rPr lang="en-US" dirty="0"/>
              <a:t>At a global level, you can use import statements of the following form:</a:t>
            </a:r>
          </a:p>
          <a:p>
            <a:pPr>
              <a:buNone/>
            </a:pPr>
            <a:r>
              <a:rPr lang="en-US" b="1" dirty="0"/>
              <a:t>import</a:t>
            </a:r>
            <a:r>
              <a:rPr lang="en-US" dirty="0"/>
              <a:t> "filename"; </a:t>
            </a:r>
          </a:p>
          <a:p>
            <a:r>
              <a:rPr lang="en-US" dirty="0"/>
              <a:t>This statement imports all global symbols from “filename” into the current global scope</a:t>
            </a:r>
          </a:p>
          <a:p>
            <a:endParaRPr lang="en-US" dirty="0"/>
          </a:p>
          <a:p>
            <a:pPr>
              <a:buNone/>
            </a:pPr>
            <a:r>
              <a:rPr lang="en-US" b="1" dirty="0"/>
              <a:t>import</a:t>
            </a:r>
            <a:r>
              <a:rPr lang="en-US" dirty="0"/>
              <a:t> </a:t>
            </a:r>
            <a:r>
              <a:rPr lang="en-US" b="1" dirty="0"/>
              <a:t>*</a:t>
            </a:r>
            <a:r>
              <a:rPr lang="en-US" dirty="0"/>
              <a:t> </a:t>
            </a:r>
            <a:r>
              <a:rPr lang="en-US" b="1" dirty="0"/>
              <a:t>as</a:t>
            </a:r>
            <a:r>
              <a:rPr lang="en-US" dirty="0"/>
              <a:t> </a:t>
            </a:r>
            <a:r>
              <a:rPr lang="en-US" dirty="0" err="1"/>
              <a:t>symbolName</a:t>
            </a:r>
            <a:r>
              <a:rPr lang="en-US" dirty="0"/>
              <a:t> from "filename"; </a:t>
            </a:r>
          </a:p>
          <a:p>
            <a:r>
              <a:rPr lang="en-US" dirty="0"/>
              <a:t>…creates a new global symbol </a:t>
            </a:r>
            <a:r>
              <a:rPr lang="en-US" dirty="0" err="1"/>
              <a:t>symbolName</a:t>
            </a:r>
            <a:r>
              <a:rPr lang="en-US" dirty="0"/>
              <a:t> whose members are all the global symbols from "filename".</a:t>
            </a:r>
          </a:p>
          <a:p>
            <a:endParaRPr lang="en-US" dirty="0"/>
          </a:p>
          <a:p>
            <a:pPr>
              <a:buNone/>
            </a:pPr>
            <a:r>
              <a:rPr lang="en-US" b="1" dirty="0"/>
              <a:t>import</a:t>
            </a:r>
            <a:r>
              <a:rPr lang="en-US" dirty="0"/>
              <a:t> "filename" </a:t>
            </a:r>
            <a:r>
              <a:rPr lang="en-US" b="1" dirty="0"/>
              <a:t>as</a:t>
            </a:r>
            <a:r>
              <a:rPr lang="en-US" dirty="0"/>
              <a:t> </a:t>
            </a:r>
            <a:r>
              <a:rPr lang="en-US" dirty="0" err="1"/>
              <a:t>symbolName</a:t>
            </a:r>
            <a:r>
              <a:rPr lang="en-US" dirty="0"/>
              <a:t>; </a:t>
            </a:r>
          </a:p>
          <a:p>
            <a:r>
              <a:rPr lang="en-US" dirty="0"/>
              <a:t>which is equivalent to import * as </a:t>
            </a:r>
            <a:r>
              <a:rPr lang="en-US" dirty="0" err="1"/>
              <a:t>symbolName</a:t>
            </a:r>
            <a:r>
              <a:rPr lang="en-US" dirty="0"/>
              <a:t> from "filename";.</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Contracts</a:t>
            </a:r>
          </a:p>
        </p:txBody>
      </p:sp>
      <p:sp>
        <p:nvSpPr>
          <p:cNvPr id="3" name="Content Placeholder 2"/>
          <p:cNvSpPr>
            <a:spLocks noGrp="1"/>
          </p:cNvSpPr>
          <p:nvPr>
            <p:ph idx="1"/>
          </p:nvPr>
        </p:nvSpPr>
        <p:spPr/>
        <p:txBody>
          <a:bodyPr>
            <a:normAutofit/>
          </a:bodyPr>
          <a:lstStyle/>
          <a:p>
            <a:r>
              <a:rPr lang="en-US" sz="2000" dirty="0"/>
              <a:t>Contracts are marked as abstract when at least one of their functions lacks an implementation as in the following example </a:t>
            </a:r>
          </a:p>
          <a:p>
            <a:pPr lvl="1"/>
            <a:r>
              <a:rPr lang="en-US" sz="2000" dirty="0"/>
              <a:t>contract test { function </a:t>
            </a:r>
            <a:r>
              <a:rPr lang="en-US" sz="2000" dirty="0" err="1"/>
              <a:t>foo</a:t>
            </a:r>
            <a:r>
              <a:rPr lang="en-US" sz="2000" dirty="0"/>
              <a:t>() public returns (bytes32); }</a:t>
            </a:r>
          </a:p>
          <a:p>
            <a:r>
              <a:rPr lang="en-US" sz="2000" dirty="0"/>
              <a:t>(note that the function declaration header is terminated by ;)</a:t>
            </a:r>
          </a:p>
          <a:p>
            <a:endParaRPr lang="en-US" sz="2000" dirty="0"/>
          </a:p>
          <a:p>
            <a:r>
              <a:rPr lang="en-US" sz="2000" dirty="0"/>
              <a:t>Such contracts cannot be compiled (even if they contain implemented functions alongside non-implemented functions), but they can be used as base contracts.</a:t>
            </a:r>
          </a:p>
          <a:p>
            <a:endParaRPr lang="en-US" sz="2000" dirty="0"/>
          </a:p>
          <a:p>
            <a:r>
              <a:rPr lang="en-US" sz="2000" dirty="0"/>
              <a:t>If a contract inherits from an abstract contract and does not implement all non-implemented functions by overriding, it will itself be abstract.</a:t>
            </a:r>
          </a:p>
          <a:p>
            <a:endParaRPr lang="en-US" sz="2200" dirty="0"/>
          </a:p>
          <a:p>
            <a:pPr>
              <a:buNone/>
            </a:pPr>
            <a:endParaRPr lang="en-US" dirty="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p:txBody>
          <a:bodyPr>
            <a:normAutofit/>
          </a:bodyPr>
          <a:lstStyle/>
          <a:p>
            <a:r>
              <a:rPr lang="en-US" sz="2000" dirty="0"/>
              <a:t>Solidity also supports interfaces, defined using the “interface” keyword in place of the “contract” keyword.</a:t>
            </a:r>
          </a:p>
          <a:p>
            <a:r>
              <a:rPr lang="en-US" sz="2000" dirty="0"/>
              <a:t>The functions are defined in the same way as an abstract contract defines unimplemented functions.</a:t>
            </a:r>
          </a:p>
          <a:p>
            <a:endParaRPr lang="en-US" sz="2000" dirty="0"/>
          </a:p>
          <a:p>
            <a:r>
              <a:rPr lang="en-US" sz="2000" dirty="0"/>
              <a:t>An abstract contract in which none of the functions contains an implementation is effectively the same as an interface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Ranges</a:t>
            </a:r>
          </a:p>
        </p:txBody>
      </p:sp>
      <p:sp>
        <p:nvSpPr>
          <p:cNvPr id="3" name="Content Placeholder 2"/>
          <p:cNvSpPr>
            <a:spLocks noGrp="1"/>
          </p:cNvSpPr>
          <p:nvPr>
            <p:ph idx="1"/>
          </p:nvPr>
        </p:nvSpPr>
        <p:spPr/>
        <p:txBody>
          <a:bodyPr>
            <a:normAutofit fontScale="70000" lnSpcReduction="20000"/>
          </a:bodyPr>
          <a:lstStyle/>
          <a:p>
            <a:r>
              <a:rPr lang="en-US" dirty="0"/>
              <a:t>The </a:t>
            </a:r>
            <a:r>
              <a:rPr lang="en-US" dirty="0" err="1"/>
              <a:t>pragma</a:t>
            </a:r>
            <a:r>
              <a:rPr lang="en-US" dirty="0"/>
              <a:t> version specification can be complex including a range or multiple ranges</a:t>
            </a:r>
          </a:p>
          <a:p>
            <a:endParaRPr lang="en-US" dirty="0"/>
          </a:p>
          <a:p>
            <a:r>
              <a:rPr lang="en-US" dirty="0"/>
              <a:t>A range is a set of operators (&lt;, &lt;=, &gt;, &gt;=, =) which specify versions that satisfy the range.</a:t>
            </a:r>
          </a:p>
          <a:p>
            <a:r>
              <a:rPr lang="en-US" dirty="0"/>
              <a:t>If no operator is specified, then equality is assumed</a:t>
            </a:r>
          </a:p>
          <a:p>
            <a:endParaRPr lang="en-US" dirty="0"/>
          </a:p>
          <a:p>
            <a:r>
              <a:rPr lang="en-US" dirty="0"/>
              <a:t>A space is an “and” while || is an “or”</a:t>
            </a:r>
          </a:p>
          <a:p>
            <a:endParaRPr lang="en-US" dirty="0"/>
          </a:p>
          <a:p>
            <a:r>
              <a:rPr lang="en-US" dirty="0"/>
              <a:t>For example, </a:t>
            </a:r>
          </a:p>
          <a:p>
            <a:pPr>
              <a:buNone/>
            </a:pPr>
            <a:r>
              <a:rPr lang="en-US" dirty="0" err="1"/>
              <a:t>pragma</a:t>
            </a:r>
            <a:r>
              <a:rPr lang="en-US" dirty="0"/>
              <a:t> solidity &gt;=0.4.25 &lt;0.6.0;</a:t>
            </a:r>
          </a:p>
          <a:p>
            <a:pPr>
              <a:buNone/>
            </a:pPr>
            <a:r>
              <a:rPr lang="en-US" dirty="0"/>
              <a:t>Would compile with version 0.4.25 and any subsequent version prior to 0.6.0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a:xfrm>
            <a:off x="457200" y="1600201"/>
            <a:ext cx="8229600" cy="4419600"/>
          </a:xfrm>
        </p:spPr>
        <p:txBody>
          <a:bodyPr>
            <a:normAutofit fontScale="70000" lnSpcReduction="20000"/>
          </a:bodyPr>
          <a:lstStyle/>
          <a:p>
            <a:r>
              <a:rPr lang="en-US" dirty="0"/>
              <a:t>Comment syntax is the same as for most C-based languages:</a:t>
            </a:r>
          </a:p>
          <a:p>
            <a:endParaRPr lang="en-US" dirty="0"/>
          </a:p>
          <a:p>
            <a:r>
              <a:rPr lang="en-US" dirty="0"/>
              <a:t>Single-line comments (//) and multi-line comments (/*...*/) are possible.</a:t>
            </a:r>
          </a:p>
          <a:p>
            <a:endParaRPr lang="en-US" dirty="0"/>
          </a:p>
          <a:p>
            <a:pPr>
              <a:buNone/>
            </a:pPr>
            <a:r>
              <a:rPr lang="en-US" i="1" dirty="0"/>
              <a:t>// This is a single-line comment.</a:t>
            </a:r>
            <a:r>
              <a:rPr lang="en-US" dirty="0"/>
              <a:t> </a:t>
            </a:r>
          </a:p>
          <a:p>
            <a:endParaRPr lang="en-US" i="1" dirty="0"/>
          </a:p>
          <a:p>
            <a:pPr>
              <a:buNone/>
            </a:pPr>
            <a:r>
              <a:rPr lang="en-US" i="1" dirty="0"/>
              <a:t>/*</a:t>
            </a:r>
            <a:r>
              <a:rPr lang="en-US" dirty="0"/>
              <a:t> </a:t>
            </a:r>
          </a:p>
          <a:p>
            <a:pPr>
              <a:buNone/>
            </a:pPr>
            <a:r>
              <a:rPr lang="en-US" i="1" dirty="0"/>
              <a:t>This is a</a:t>
            </a:r>
            <a:r>
              <a:rPr lang="en-US" dirty="0"/>
              <a:t> </a:t>
            </a:r>
            <a:r>
              <a:rPr lang="en-US" i="1" dirty="0"/>
              <a:t>multi-line </a:t>
            </a:r>
          </a:p>
          <a:p>
            <a:pPr>
              <a:buNone/>
            </a:pPr>
            <a:r>
              <a:rPr lang="en-US" i="1" dirty="0"/>
              <a:t>comment.</a:t>
            </a:r>
            <a:r>
              <a:rPr lang="en-US" dirty="0"/>
              <a:t> </a:t>
            </a:r>
          </a:p>
          <a:p>
            <a:pPr>
              <a:buNone/>
            </a:pPr>
            <a:r>
              <a:rPr lang="en-US" i="1" dirty="0"/>
              <a:t>*/</a:t>
            </a:r>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Contracts</a:t>
            </a:r>
          </a:p>
        </p:txBody>
      </p:sp>
      <p:sp>
        <p:nvSpPr>
          <p:cNvPr id="3" name="Content Placeholder 2"/>
          <p:cNvSpPr>
            <a:spLocks noGrp="1"/>
          </p:cNvSpPr>
          <p:nvPr>
            <p:ph idx="1"/>
          </p:nvPr>
        </p:nvSpPr>
        <p:spPr>
          <a:xfrm>
            <a:off x="457200" y="1600200"/>
            <a:ext cx="8229600" cy="4724400"/>
          </a:xfrm>
        </p:spPr>
        <p:txBody>
          <a:bodyPr>
            <a:normAutofit/>
          </a:bodyPr>
          <a:lstStyle/>
          <a:p>
            <a:r>
              <a:rPr lang="en-US" sz="2000" dirty="0"/>
              <a:t>Contracts in Solidity are similar to classes in object-oriented languages. </a:t>
            </a:r>
          </a:p>
          <a:p>
            <a:endParaRPr lang="en-US" sz="2000" dirty="0"/>
          </a:p>
          <a:p>
            <a:r>
              <a:rPr lang="en-US" sz="2000" dirty="0"/>
              <a:t>Contracts can contain State Variables, Functions, Function Modifiers, </a:t>
            </a:r>
            <a:r>
              <a:rPr lang="en-US" sz="2000" dirty="0" err="1"/>
              <a:t>Structs</a:t>
            </a:r>
            <a:r>
              <a:rPr lang="en-US" sz="2000" dirty="0"/>
              <a:t>, </a:t>
            </a:r>
            <a:r>
              <a:rPr lang="en-US" sz="2000" dirty="0" err="1"/>
              <a:t>Enums</a:t>
            </a:r>
            <a:r>
              <a:rPr lang="en-US" sz="2000" dirty="0"/>
              <a:t>, and Events.</a:t>
            </a:r>
          </a:p>
          <a:p>
            <a:pPr>
              <a:buNone/>
            </a:pPr>
            <a:endParaRPr lang="en-US" sz="2000" dirty="0"/>
          </a:p>
          <a:p>
            <a:r>
              <a:rPr lang="en-US" sz="2000" dirty="0"/>
              <a:t>Solidity supports inheritance via the “is” keyword following the contract name in the contract declaration statement (in place of “extends” in Java or “:” in other languages)</a:t>
            </a:r>
          </a:p>
          <a:p>
            <a:endParaRPr lang="en-US" sz="2000" dirty="0"/>
          </a:p>
          <a:p>
            <a:pPr>
              <a:buNone/>
            </a:pPr>
            <a:r>
              <a:rPr lang="en-US" sz="2000" dirty="0"/>
              <a:t>Contract </a:t>
            </a:r>
            <a:r>
              <a:rPr lang="en-US" sz="2000" dirty="0" err="1"/>
              <a:t>myContract</a:t>
            </a:r>
            <a:r>
              <a:rPr lang="en-US" sz="2000" dirty="0"/>
              <a:t> is </a:t>
            </a:r>
            <a:r>
              <a:rPr lang="en-US" sz="2000" dirty="0" err="1"/>
              <a:t>myBase</a:t>
            </a:r>
            <a:r>
              <a:rPr lang="en-US" sz="2000" dirty="0"/>
              <a:t> {</a:t>
            </a:r>
          </a:p>
          <a:p>
            <a:pPr>
              <a:buNone/>
            </a:pPr>
            <a:r>
              <a:rPr lang="en-US" sz="2000" dirty="0"/>
              <a:t>…</a:t>
            </a:r>
          </a:p>
          <a:p>
            <a:pPr>
              <a:buNone/>
            </a:pPr>
            <a:endParaRPr lang="en-US" sz="2000" dirty="0"/>
          </a:p>
          <a:p>
            <a:pPr>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Contracts</a:t>
            </a:r>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sz="2200" dirty="0"/>
              <a:t>Solidity supports multiple inheritance by specifying multiple base classes separated by commas in the contract declaration.</a:t>
            </a:r>
          </a:p>
          <a:p>
            <a:r>
              <a:rPr lang="en-US" sz="2200" dirty="0"/>
              <a:t>Internally it’s done by effectively copying the code.</a:t>
            </a:r>
          </a:p>
          <a:p>
            <a:endParaRPr lang="en-US" sz="2200" dirty="0"/>
          </a:p>
          <a:p>
            <a:r>
              <a:rPr lang="en-US" sz="2200" dirty="0"/>
              <a:t>When a contract inherits from multiple contracts, a single contract is created on the blockchain, and the code from all the base contracts is effectively copied into the created contract.</a:t>
            </a:r>
          </a:p>
          <a:p>
            <a:endParaRPr lang="en-US" sz="2200" dirty="0"/>
          </a:p>
          <a:p>
            <a:r>
              <a:rPr lang="en-US" sz="2200" dirty="0"/>
              <a:t>All function calls are virtual, which means that the most derived function is called, except when the contract name is explicitly given.</a:t>
            </a:r>
          </a:p>
          <a:p>
            <a:endParaRPr lang="en-US" sz="2200" dirty="0"/>
          </a:p>
          <a:p>
            <a:endParaRPr lang="en-US" sz="2200" dirty="0"/>
          </a:p>
          <a:p>
            <a:r>
              <a:rPr lang="en-US" sz="2200" dirty="0"/>
              <a:t>The general inheritance system is very similar to Python’s, especially concerning multiple inheritance.</a:t>
            </a:r>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14870</TotalTime>
  <Words>4635</Words>
  <Application>Microsoft Office PowerPoint</Application>
  <PresentationFormat>On-screen Show (4:3)</PresentationFormat>
  <Paragraphs>535</Paragraphs>
  <Slides>55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Calibri</vt:lpstr>
      <vt:lpstr>Office Theme</vt:lpstr>
      <vt:lpstr>Solidity</vt:lpstr>
      <vt:lpstr>Solidity</vt:lpstr>
      <vt:lpstr>Solidity</vt:lpstr>
      <vt:lpstr>Version</vt:lpstr>
      <vt:lpstr>Version</vt:lpstr>
      <vt:lpstr>Version Ranges</vt:lpstr>
      <vt:lpstr>Comments</vt:lpstr>
      <vt:lpstr>Contracts</vt:lpstr>
      <vt:lpstr>Contracts</vt:lpstr>
      <vt:lpstr>Constructors</vt:lpstr>
      <vt:lpstr>Base Constructors</vt:lpstr>
      <vt:lpstr>Control Statements</vt:lpstr>
      <vt:lpstr>State Variables</vt:lpstr>
      <vt:lpstr>Types</vt:lpstr>
      <vt:lpstr>Value Types: Booleans</vt:lpstr>
      <vt:lpstr>Value Types: Integers</vt:lpstr>
      <vt:lpstr>Integer Arithmetic</vt:lpstr>
      <vt:lpstr>Integer Arithmetic</vt:lpstr>
      <vt:lpstr>Integer Arithmetic</vt:lpstr>
      <vt:lpstr>Shorthand Operators</vt:lpstr>
      <vt:lpstr>Operators Order of Precedence</vt:lpstr>
      <vt:lpstr>Value Types: Fixed/Decimal</vt:lpstr>
      <vt:lpstr>Value Types: Address</vt:lpstr>
      <vt:lpstr>Fixed Size Byte Strings</vt:lpstr>
      <vt:lpstr>Dynamic Sized Strings</vt:lpstr>
      <vt:lpstr>Strings</vt:lpstr>
      <vt:lpstr>Hexadecimals</vt:lpstr>
      <vt:lpstr>Enums</vt:lpstr>
      <vt:lpstr>PowerPoint Presentation</vt:lpstr>
      <vt:lpstr>Functions</vt:lpstr>
      <vt:lpstr>Modifiers</vt:lpstr>
      <vt:lpstr>Function Modifiers</vt:lpstr>
      <vt:lpstr>Input and Output Parameters</vt:lpstr>
      <vt:lpstr>Memory vs Storage</vt:lpstr>
      <vt:lpstr>Reference Types</vt:lpstr>
      <vt:lpstr>Arrays</vt:lpstr>
      <vt:lpstr>Arrays</vt:lpstr>
      <vt:lpstr>Structs</vt:lpstr>
      <vt:lpstr>Mappings</vt:lpstr>
      <vt:lpstr>PowerPoint Presentation</vt:lpstr>
      <vt:lpstr>PowerPoint Presentation</vt:lpstr>
      <vt:lpstr>Initialize Values</vt:lpstr>
      <vt:lpstr>Type Conversion</vt:lpstr>
      <vt:lpstr>Implicit Type Specification</vt:lpstr>
      <vt:lpstr>Units</vt:lpstr>
      <vt:lpstr>PowerPoint Presentation</vt:lpstr>
      <vt:lpstr>Units</vt:lpstr>
      <vt:lpstr>Visibility</vt:lpstr>
      <vt:lpstr>Visibility</vt:lpstr>
      <vt:lpstr>Visibility</vt:lpstr>
      <vt:lpstr>Events</vt:lpstr>
      <vt:lpstr>Events</vt:lpstr>
      <vt:lpstr>Imports</vt:lpstr>
      <vt:lpstr>Abstract Contracts</vt:lpstr>
      <vt:lpstr>Interfaces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Solidity</dc:title>
  <dc:creator>BP - FL</dc:creator>
  <cp:lastModifiedBy>Bernard Parenteau</cp:lastModifiedBy>
  <cp:revision>66</cp:revision>
  <dcterms:created xsi:type="dcterms:W3CDTF">2018-03-20T16:48:50Z</dcterms:created>
  <dcterms:modified xsi:type="dcterms:W3CDTF">2021-03-26T16:01:55Z</dcterms:modified>
</cp:coreProperties>
</file>