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57" r:id="rId6"/>
    <p:sldId id="259" r:id="rId7"/>
    <p:sldId id="271" r:id="rId8"/>
    <p:sldId id="269" r:id="rId9"/>
    <p:sldId id="263" r:id="rId10"/>
    <p:sldId id="270" r:id="rId11"/>
    <p:sldId id="264" r:id="rId12"/>
    <p:sldId id="272" r:id="rId13"/>
    <p:sldId id="273" r:id="rId14"/>
    <p:sldId id="275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F4EB-A392-4882-81AA-D6C5DBDF47A3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35-D395-4655-B8A4-C3B6895E0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F4EB-A392-4882-81AA-D6C5DBDF47A3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35-D395-4655-B8A4-C3B6895E0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F4EB-A392-4882-81AA-D6C5DBDF47A3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35-D395-4655-B8A4-C3B6895E0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F4EB-A392-4882-81AA-D6C5DBDF47A3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35-D395-4655-B8A4-C3B6895E0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F4EB-A392-4882-81AA-D6C5DBDF47A3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35-D395-4655-B8A4-C3B6895E0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F4EB-A392-4882-81AA-D6C5DBDF47A3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35-D395-4655-B8A4-C3B6895E0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F4EB-A392-4882-81AA-D6C5DBDF47A3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35-D395-4655-B8A4-C3B6895E0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F4EB-A392-4882-81AA-D6C5DBDF47A3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35-D395-4655-B8A4-C3B6895E0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F4EB-A392-4882-81AA-D6C5DBDF47A3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35-D395-4655-B8A4-C3B6895E0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F4EB-A392-4882-81AA-D6C5DBDF47A3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35-D395-4655-B8A4-C3B6895E0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F4EB-A392-4882-81AA-D6C5DBDF47A3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35-D395-4655-B8A4-C3B6895E0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0F4EB-A392-4882-81AA-D6C5DBDF47A3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09335-D395-4655-B8A4-C3B6895E0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vable.xyz/" TargetMode="External"/><Relationship Id="rId2" Type="http://schemas.openxmlformats.org/officeDocument/2006/relationships/hyperlink" Target="http://www.oraclize.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ize.it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vable-thing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ain.link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ity.eth.lin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therscan.io/toke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eum/EIPs/blob/master/EIPS/eip-20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senSys/Tokens/tree/master/contracts/eip2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zeppelin.com/learn/sending-gasless-transactions" TargetMode="External"/><Relationship Id="rId2" Type="http://schemas.openxmlformats.org/officeDocument/2006/relationships/hyperlink" Target="https://github.com/OpenZeppelin/openzeppelin-contracts/tree/master/contracts/toke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rc721.org/" TargetMode="External"/><Relationship Id="rId2" Type="http://schemas.openxmlformats.org/officeDocument/2006/relationships/hyperlink" Target="https://eips.ethereum.org/EIPS/eip-7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um/web3.js/" TargetMode="External"/><Relationship Id="rId2" Type="http://schemas.openxmlformats.org/officeDocument/2006/relationships/hyperlink" Target="https://web3js.readthedocs.io/en/v1.3.4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thereum.org/en/developers/docs/oracl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ERC-20, Web3.js, Oracles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Oracles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sz="2000" dirty="0"/>
              <a:t>Oracles provide external data by invoking a smart contract function which may in turn trigger other smart contract functions. </a:t>
            </a:r>
          </a:p>
          <a:p>
            <a:r>
              <a:rPr lang="en-US" sz="2000" dirty="0"/>
              <a:t>Examples of provided data could be financial market prices, payment verifications, results of events like games or elections, weather, or any other real-world data.</a:t>
            </a:r>
          </a:p>
          <a:p>
            <a:r>
              <a:rPr lang="en-US" sz="2000" dirty="0"/>
              <a:t>Even hardware devices can be the source of oracle information, particularly in </a:t>
            </a:r>
            <a:r>
              <a:rPr lang="en-US" sz="2000" dirty="0" err="1"/>
              <a:t>IoT</a:t>
            </a:r>
            <a:r>
              <a:rPr lang="en-US" sz="2000" dirty="0"/>
              <a:t> use cases.</a:t>
            </a:r>
          </a:p>
          <a:p>
            <a:endParaRPr lang="en-US" sz="2000" dirty="0"/>
          </a:p>
          <a:p>
            <a:r>
              <a:rPr lang="en-US" sz="2000" dirty="0"/>
              <a:t>Prediction markets like Augur and Gnosis may use an oracle or a consensus of oracles to confirm the outcomes of events on which users have placed bets.</a:t>
            </a:r>
          </a:p>
          <a:p>
            <a:r>
              <a:rPr lang="en-US" sz="2000" dirty="0"/>
              <a:t>Or they may use users who have earned trust via a rating system and/or have effectively staked tokens.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Oracles: </a:t>
            </a:r>
            <a:r>
              <a:rPr lang="en-US" dirty="0" err="1"/>
              <a:t>Oraclize</a:t>
            </a:r>
            <a:r>
              <a:rPr lang="en-US" dirty="0"/>
              <a:t>/Provable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/>
              <a:t>Oraclize</a:t>
            </a:r>
            <a:r>
              <a:rPr lang="en-US" sz="2400" dirty="0"/>
              <a:t>, which rebranded as “Provable” or “Provable Things” is one of the best known Oracle providers.</a:t>
            </a:r>
          </a:p>
          <a:p>
            <a:r>
              <a:rPr lang="en-US" sz="2400" dirty="0">
                <a:hlinkClick r:id="rId2"/>
              </a:rPr>
              <a:t>http://www.oraclize.it/</a:t>
            </a:r>
            <a:endParaRPr lang="en-US" sz="2400" dirty="0"/>
          </a:p>
          <a:p>
            <a:r>
              <a:rPr lang="en-US" sz="2400" dirty="0">
                <a:hlinkClick r:id="rId3"/>
              </a:rPr>
              <a:t>Provable - blockchain oracle service, enabling data-rich smart contracts</a:t>
            </a:r>
            <a:endParaRPr lang="en-US" sz="2400" dirty="0"/>
          </a:p>
          <a:p>
            <a:r>
              <a:rPr lang="en-US" sz="2400" u="sng" dirty="0">
                <a:hlinkClick r:id="rId4"/>
              </a:rPr>
              <a:t>https://docs.oraclize.it/#ethereum-quick-start</a:t>
            </a:r>
            <a:endParaRPr lang="en-US" sz="2400" dirty="0"/>
          </a:p>
          <a:p>
            <a:r>
              <a:rPr lang="en-US" sz="2400" dirty="0"/>
              <a:t> Note that </a:t>
            </a:r>
            <a:r>
              <a:rPr lang="en-US" sz="2400" dirty="0" err="1"/>
              <a:t>oraclize</a:t>
            </a:r>
            <a:r>
              <a:rPr lang="en-US" sz="2400" dirty="0"/>
              <a:t> has predefined functions that can be called by a smart contract function, and these functions can include calls to URLs, the Wolfram Alpha knowledge engine, IPFS to get a file, a couple ways to get a random number, or a </a:t>
            </a:r>
            <a:r>
              <a:rPr lang="en-US" sz="2400" dirty="0" err="1"/>
              <a:t>Docker</a:t>
            </a:r>
            <a:r>
              <a:rPr lang="en-US" sz="2400" dirty="0"/>
              <a:t> virtual machine on AWS.</a:t>
            </a:r>
          </a:p>
          <a:p>
            <a:r>
              <a:rPr lang="en-US" sz="2400" dirty="0" err="1"/>
              <a:t>Oraclize</a:t>
            </a:r>
            <a:r>
              <a:rPr lang="en-US" sz="2400" dirty="0"/>
              <a:t> has implementations for Ethereum, EOS, R3 </a:t>
            </a:r>
            <a:r>
              <a:rPr lang="en-US" sz="2400" dirty="0" err="1"/>
              <a:t>Corda</a:t>
            </a:r>
            <a:r>
              <a:rPr lang="en-US" sz="2400" dirty="0"/>
              <a:t>, </a:t>
            </a:r>
            <a:r>
              <a:rPr lang="en-US" sz="2400" dirty="0" err="1"/>
              <a:t>Hyperledger</a:t>
            </a:r>
            <a:r>
              <a:rPr lang="en-US" sz="2400" dirty="0"/>
              <a:t>, and Rootstock.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Oracles: </a:t>
            </a:r>
            <a:r>
              <a:rPr lang="en-US" dirty="0" err="1"/>
              <a:t>Oraclize</a:t>
            </a:r>
            <a:r>
              <a:rPr lang="en-US" dirty="0"/>
              <a:t>/Provable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Provable Things · GitHub</a:t>
            </a:r>
            <a:endParaRPr lang="en-US" sz="2400" dirty="0"/>
          </a:p>
          <a:p>
            <a:r>
              <a:rPr lang="en-US" sz="2400" dirty="0"/>
              <a:t>The page above has links to quite a lot of implementations and examples, including Ethereum, EOS, R3 Corda, Hyperledger Fabric, and various tools such as a data proof and an implementation for Truffle.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Oracles: </a:t>
            </a:r>
            <a:r>
              <a:rPr lang="en-US" dirty="0" err="1"/>
              <a:t>ChainLink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www.chain.link</a:t>
            </a:r>
            <a:endParaRPr lang="en-US" sz="2400" dirty="0"/>
          </a:p>
          <a:p>
            <a:r>
              <a:rPr lang="en-US" sz="2400" dirty="0" err="1"/>
              <a:t>ChainLink</a:t>
            </a:r>
            <a:r>
              <a:rPr lang="en-US" sz="2400" dirty="0"/>
              <a:t> is another Oracle framework that will work with Ethereum and other networks (e.g. Bitcoin, </a:t>
            </a:r>
            <a:r>
              <a:rPr lang="en-US" sz="2400" dirty="0" err="1"/>
              <a:t>HyperLedger</a:t>
            </a:r>
            <a:r>
              <a:rPr lang="en-US" sz="2400" dirty="0"/>
              <a:t>).</a:t>
            </a:r>
          </a:p>
          <a:p>
            <a:r>
              <a:rPr lang="en-US" sz="2400" dirty="0"/>
              <a:t>It is designed to be a decentralized Oracle network, free from a single point of failure</a:t>
            </a:r>
          </a:p>
          <a:p>
            <a:r>
              <a:rPr lang="en-US" sz="2400" dirty="0"/>
              <a:t>It provides the frameworks for getting information for smart contracts from Oracles, as well as pushing blockchain data to off-chain </a:t>
            </a:r>
            <a:r>
              <a:rPr lang="en-US" sz="2400" dirty="0" err="1"/>
              <a:t>servic</a:t>
            </a:r>
            <a:endParaRPr lang="en-US" sz="2400" dirty="0"/>
          </a:p>
          <a:p>
            <a:r>
              <a:rPr lang="en-US" sz="2400" dirty="0"/>
              <a:t>As an oracle service, </a:t>
            </a:r>
            <a:r>
              <a:rPr lang="en-US" sz="2400" dirty="0" err="1"/>
              <a:t>ChainLink</a:t>
            </a:r>
            <a:r>
              <a:rPr lang="en-US" sz="2400" dirty="0"/>
              <a:t> nodes return replies to data requests or queries made by or on behalf of a user </a:t>
            </a:r>
            <a:r>
              <a:rPr lang="en-US" sz="2400" dirty="0" err="1"/>
              <a:t>contractes</a:t>
            </a:r>
            <a:r>
              <a:rPr lang="en-US" sz="2400" dirty="0"/>
              <a:t> such as payment services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Oracles: </a:t>
            </a:r>
            <a:r>
              <a:rPr lang="en-US" dirty="0" err="1"/>
              <a:t>ChainLink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The external APIs that </a:t>
            </a:r>
            <a:r>
              <a:rPr lang="en-US" sz="2400" dirty="0" err="1"/>
              <a:t>ChainLink</a:t>
            </a:r>
            <a:r>
              <a:rPr lang="en-US" sz="2400" dirty="0"/>
              <a:t> gets data from are ideally disparate data sources.</a:t>
            </a:r>
          </a:p>
          <a:p>
            <a:endParaRPr lang="en-US" sz="2400" dirty="0"/>
          </a:p>
          <a:p>
            <a:r>
              <a:rPr lang="en-US" sz="2400" dirty="0"/>
              <a:t>The main idea is that every logical component is decentralized, from the sources, to the </a:t>
            </a:r>
            <a:r>
              <a:rPr lang="en-US" sz="2400" dirty="0" err="1"/>
              <a:t>ChainLink</a:t>
            </a:r>
            <a:r>
              <a:rPr lang="en-US" sz="2400" dirty="0"/>
              <a:t> oracles.</a:t>
            </a:r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Oracles: Reality Keys / </a:t>
            </a:r>
            <a:r>
              <a:rPr lang="en-US" dirty="0" err="1"/>
              <a:t>Realito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Realito</a:t>
            </a:r>
            <a:endParaRPr lang="en-US" sz="2400" dirty="0"/>
          </a:p>
          <a:p>
            <a:r>
              <a:rPr lang="en-US" sz="2400" dirty="0" err="1">
                <a:hlinkClick r:id="rId2"/>
              </a:rPr>
              <a:t>reality.eth</a:t>
            </a:r>
            <a:r>
              <a:rPr lang="en-US" sz="2400" dirty="0">
                <a:hlinkClick r:id="rId2"/>
              </a:rPr>
              <a:t> - Crowd-sourced verification for smart contracts</a:t>
            </a:r>
            <a:endParaRPr lang="en-US" sz="2400" dirty="0"/>
          </a:p>
          <a:p>
            <a:r>
              <a:rPr lang="en-US" sz="2400" dirty="0"/>
              <a:t>Reality keys is a framework for crowd-sourced oracles.</a:t>
            </a:r>
          </a:p>
          <a:p>
            <a:r>
              <a:rPr lang="en-US" sz="2400" dirty="0"/>
              <a:t>It is designed to reward correct answers and penalize users that submit incorrect answers</a:t>
            </a:r>
          </a:p>
          <a:p>
            <a:r>
              <a:rPr lang="en-US" sz="2400" dirty="0"/>
              <a:t>Answers that are contested can be ultimately sent to an off-chain arbiter of choice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ERC-20 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ERC-20 is a specification of an interface that tokens trading on the Ethereum network should implement</a:t>
            </a:r>
          </a:p>
          <a:p>
            <a:endParaRPr lang="en-US" sz="2400" dirty="0"/>
          </a:p>
          <a:p>
            <a:r>
              <a:rPr lang="en-US" sz="2400" dirty="0"/>
              <a:t>Many tokens that now have, and trade on, their own networks began trading as ICOs implementing the ERC-20 spec on the Ethereum network</a:t>
            </a:r>
          </a:p>
          <a:p>
            <a:pPr lvl="1"/>
            <a:r>
              <a:rPr lang="en-US" sz="2000" dirty="0"/>
              <a:t>EOS (until June 2018)</a:t>
            </a:r>
          </a:p>
          <a:p>
            <a:pPr lvl="1"/>
            <a:r>
              <a:rPr lang="en-US" sz="2000" dirty="0"/>
              <a:t>TRON (until June 2018)</a:t>
            </a:r>
          </a:p>
          <a:p>
            <a:r>
              <a:rPr lang="en-US" sz="2400" dirty="0"/>
              <a:t>Many tokens still trade as ERC20 tokens on Eth</a:t>
            </a:r>
          </a:p>
          <a:p>
            <a:r>
              <a:rPr lang="en-US" sz="2400" dirty="0">
                <a:hlinkClick r:id="rId2"/>
              </a:rPr>
              <a:t>https://etherscan.io/tokens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ERC-20 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 you may be able to see from the following link, it’s an EIP or Ethereum Improvement Proposal, and is actually very simple</a:t>
            </a:r>
          </a:p>
          <a:p>
            <a:r>
              <a:rPr lang="en-US" sz="2000" u="sng" dirty="0">
                <a:hlinkClick r:id="rId2"/>
              </a:rPr>
              <a:t>https://github.com/ethereum/EIPs/blob/master/EIPS/eip-20.md</a:t>
            </a:r>
            <a:endParaRPr lang="en-US" sz="2000" u="sng" dirty="0"/>
          </a:p>
          <a:p>
            <a:endParaRPr lang="en-US" sz="2400" dirty="0"/>
          </a:p>
          <a:p>
            <a:r>
              <a:rPr lang="en-US" sz="2400" dirty="0"/>
              <a:t>It contains the following optional properties, as well as the interface on the following slide</a:t>
            </a:r>
          </a:p>
          <a:p>
            <a:pPr>
              <a:buNone/>
            </a:pPr>
            <a:r>
              <a:rPr lang="en-US" sz="2000" i="1" dirty="0"/>
              <a:t>string </a:t>
            </a:r>
            <a:r>
              <a:rPr lang="en-US" sz="2000" b="1" i="1" dirty="0"/>
              <a:t>public</a:t>
            </a:r>
            <a:r>
              <a:rPr lang="en-US" sz="2000" i="1" dirty="0"/>
              <a:t> constant name = "Token Name";    </a:t>
            </a:r>
          </a:p>
          <a:p>
            <a:pPr>
              <a:buNone/>
            </a:pPr>
            <a:r>
              <a:rPr lang="en-US" sz="2000" i="1" dirty="0"/>
              <a:t>string </a:t>
            </a:r>
            <a:r>
              <a:rPr lang="en-US" sz="2000" b="1" i="1" dirty="0"/>
              <a:t>public</a:t>
            </a:r>
            <a:r>
              <a:rPr lang="en-US" sz="2000" i="1" dirty="0"/>
              <a:t> constant symbol = "SYM";    </a:t>
            </a:r>
          </a:p>
          <a:p>
            <a:pPr>
              <a:buNone/>
            </a:pPr>
            <a:r>
              <a:rPr lang="en-US" sz="2000" i="1" dirty="0"/>
              <a:t>uint8 </a:t>
            </a:r>
            <a:r>
              <a:rPr lang="en-US" sz="2000" b="1" i="1" dirty="0"/>
              <a:t>public</a:t>
            </a:r>
            <a:r>
              <a:rPr lang="en-US" sz="2000" i="1" dirty="0"/>
              <a:t> constant decimals = 18;  // 18 is the most common number of decimal places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ERC-20 token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i="1" dirty="0"/>
              <a:t>// ----------------------------------------------------------------------------</a:t>
            </a:r>
            <a:endParaRPr lang="en-US" sz="1400" dirty="0"/>
          </a:p>
          <a:p>
            <a:r>
              <a:rPr lang="en-US" sz="1400" dirty="0"/>
              <a:t> 2 </a:t>
            </a:r>
            <a:r>
              <a:rPr lang="en-US" sz="1400" i="1" dirty="0"/>
              <a:t>// ERC Token Standard #20 Interface</a:t>
            </a:r>
            <a:endParaRPr lang="en-US" sz="1400" dirty="0"/>
          </a:p>
          <a:p>
            <a:r>
              <a:rPr lang="en-US" sz="1400" dirty="0"/>
              <a:t> 3 </a:t>
            </a:r>
            <a:r>
              <a:rPr lang="en-US" sz="1400" i="1" dirty="0"/>
              <a:t>// https://github.com/ethereum/EIPs/blob/master/EIPS/eip-20.md</a:t>
            </a:r>
            <a:endParaRPr lang="en-US" sz="1400" dirty="0"/>
          </a:p>
          <a:p>
            <a:r>
              <a:rPr lang="en-US" sz="1400" dirty="0"/>
              <a:t> 4 </a:t>
            </a:r>
            <a:r>
              <a:rPr lang="en-US" sz="1400" i="1" dirty="0"/>
              <a:t>// ----------------------------------------------------------------------------</a:t>
            </a:r>
            <a:endParaRPr lang="en-US" sz="1400" dirty="0"/>
          </a:p>
          <a:p>
            <a:r>
              <a:rPr lang="en-US" sz="1400" dirty="0"/>
              <a:t> 5 contract ERC20Interface {</a:t>
            </a:r>
          </a:p>
          <a:p>
            <a:r>
              <a:rPr lang="en-US" sz="1400" dirty="0"/>
              <a:t> 6     </a:t>
            </a:r>
            <a:r>
              <a:rPr lang="en-US" sz="1400" b="1" dirty="0"/>
              <a:t>function</a:t>
            </a:r>
            <a:r>
              <a:rPr lang="en-US" sz="1400" dirty="0"/>
              <a:t> </a:t>
            </a:r>
            <a:r>
              <a:rPr lang="en-US" sz="1400" dirty="0" err="1"/>
              <a:t>totalSupply</a:t>
            </a:r>
            <a:r>
              <a:rPr lang="en-US" sz="1400" dirty="0"/>
              <a:t>() </a:t>
            </a:r>
            <a:r>
              <a:rPr lang="en-US" sz="1400" b="1" dirty="0"/>
              <a:t>public</a:t>
            </a:r>
            <a:r>
              <a:rPr lang="en-US" sz="1400" dirty="0"/>
              <a:t> view returns (</a:t>
            </a:r>
            <a:r>
              <a:rPr lang="en-US" sz="1400" dirty="0" err="1"/>
              <a:t>uint</a:t>
            </a:r>
            <a:r>
              <a:rPr lang="en-US" sz="1400" dirty="0"/>
              <a:t>);</a:t>
            </a:r>
          </a:p>
          <a:p>
            <a:r>
              <a:rPr lang="en-US" sz="1400" dirty="0"/>
              <a:t> 7     </a:t>
            </a:r>
            <a:r>
              <a:rPr lang="en-US" sz="1400" b="1" dirty="0"/>
              <a:t>function</a:t>
            </a:r>
            <a:r>
              <a:rPr lang="en-US" sz="1400" dirty="0"/>
              <a:t> </a:t>
            </a:r>
            <a:r>
              <a:rPr lang="en-US" sz="1400" dirty="0" err="1"/>
              <a:t>balanceOf</a:t>
            </a:r>
            <a:r>
              <a:rPr lang="en-US" sz="1400" dirty="0"/>
              <a:t>(address </a:t>
            </a:r>
            <a:r>
              <a:rPr lang="en-US" sz="1400" dirty="0" err="1"/>
              <a:t>tokenOwner</a:t>
            </a:r>
            <a:r>
              <a:rPr lang="en-US" sz="1400" dirty="0"/>
              <a:t>) </a:t>
            </a:r>
            <a:r>
              <a:rPr lang="en-US" sz="1400" b="1" dirty="0"/>
              <a:t>public</a:t>
            </a:r>
            <a:r>
              <a:rPr lang="en-US" sz="1400" dirty="0"/>
              <a:t> view returns (</a:t>
            </a:r>
            <a:r>
              <a:rPr lang="en-US" sz="1400" dirty="0" err="1"/>
              <a:t>uint</a:t>
            </a:r>
            <a:r>
              <a:rPr lang="en-US" sz="1400" dirty="0"/>
              <a:t> balance);</a:t>
            </a:r>
          </a:p>
          <a:p>
            <a:r>
              <a:rPr lang="en-US" sz="1400" dirty="0"/>
              <a:t> 8     </a:t>
            </a:r>
            <a:r>
              <a:rPr lang="en-US" sz="1400" b="1" dirty="0"/>
              <a:t>function</a:t>
            </a:r>
            <a:r>
              <a:rPr lang="en-US" sz="1400" dirty="0"/>
              <a:t> allowance(address </a:t>
            </a:r>
            <a:r>
              <a:rPr lang="en-US" sz="1400" dirty="0" err="1"/>
              <a:t>tokenOwner</a:t>
            </a:r>
            <a:r>
              <a:rPr lang="en-US" sz="1400" dirty="0"/>
              <a:t>, address spender) </a:t>
            </a:r>
            <a:r>
              <a:rPr lang="en-US" sz="1400" b="1" dirty="0"/>
              <a:t>public</a:t>
            </a:r>
            <a:r>
              <a:rPr lang="en-US" sz="1400" dirty="0"/>
              <a:t> view returns (</a:t>
            </a:r>
            <a:r>
              <a:rPr lang="en-US" sz="1400" dirty="0" err="1"/>
              <a:t>uint</a:t>
            </a:r>
            <a:r>
              <a:rPr lang="en-US" sz="1400" dirty="0"/>
              <a:t> remaining);</a:t>
            </a:r>
          </a:p>
          <a:p>
            <a:r>
              <a:rPr lang="en-US" sz="1400" dirty="0"/>
              <a:t> 9     </a:t>
            </a:r>
            <a:r>
              <a:rPr lang="en-US" sz="1400" b="1" dirty="0"/>
              <a:t>function</a:t>
            </a:r>
            <a:r>
              <a:rPr lang="en-US" sz="1400" dirty="0"/>
              <a:t> transfer(address to, </a:t>
            </a:r>
            <a:r>
              <a:rPr lang="en-US" sz="1400" dirty="0" err="1"/>
              <a:t>uint</a:t>
            </a:r>
            <a:r>
              <a:rPr lang="en-US" sz="1400" dirty="0"/>
              <a:t> tokens) </a:t>
            </a:r>
            <a:r>
              <a:rPr lang="en-US" sz="1400" b="1" dirty="0"/>
              <a:t>public</a:t>
            </a:r>
            <a:r>
              <a:rPr lang="en-US" sz="1400" dirty="0"/>
              <a:t> returns (</a:t>
            </a:r>
            <a:r>
              <a:rPr lang="en-US" sz="1400" dirty="0" err="1"/>
              <a:t>bool</a:t>
            </a:r>
            <a:r>
              <a:rPr lang="en-US" sz="1400" dirty="0"/>
              <a:t> success);</a:t>
            </a:r>
          </a:p>
          <a:p>
            <a:r>
              <a:rPr lang="en-US" sz="1400" dirty="0"/>
              <a:t>10     </a:t>
            </a:r>
            <a:r>
              <a:rPr lang="en-US" sz="1400" b="1" dirty="0"/>
              <a:t>function</a:t>
            </a:r>
            <a:r>
              <a:rPr lang="en-US" sz="1400" dirty="0"/>
              <a:t> approve(address spender, </a:t>
            </a:r>
            <a:r>
              <a:rPr lang="en-US" sz="1400" dirty="0" err="1"/>
              <a:t>uint</a:t>
            </a:r>
            <a:r>
              <a:rPr lang="en-US" sz="1400" dirty="0"/>
              <a:t> tokens) </a:t>
            </a:r>
            <a:r>
              <a:rPr lang="en-US" sz="1400" b="1" dirty="0"/>
              <a:t>public</a:t>
            </a:r>
            <a:r>
              <a:rPr lang="en-US" sz="1400" dirty="0"/>
              <a:t> returns (</a:t>
            </a:r>
            <a:r>
              <a:rPr lang="en-US" sz="1400" dirty="0" err="1"/>
              <a:t>bool</a:t>
            </a:r>
            <a:r>
              <a:rPr lang="en-US" sz="1400" dirty="0"/>
              <a:t> success);</a:t>
            </a:r>
          </a:p>
          <a:p>
            <a:r>
              <a:rPr lang="en-US" sz="1400" dirty="0"/>
              <a:t>11     </a:t>
            </a:r>
            <a:r>
              <a:rPr lang="en-US" sz="1400" b="1" dirty="0"/>
              <a:t>function</a:t>
            </a:r>
            <a:r>
              <a:rPr lang="en-US" sz="1400" dirty="0"/>
              <a:t> </a:t>
            </a:r>
            <a:r>
              <a:rPr lang="en-US" sz="1400" dirty="0" err="1"/>
              <a:t>transferFrom</a:t>
            </a:r>
            <a:r>
              <a:rPr lang="en-US" sz="1400" dirty="0"/>
              <a:t>(address from, address to, </a:t>
            </a:r>
            <a:r>
              <a:rPr lang="en-US" sz="1400" dirty="0" err="1"/>
              <a:t>uint</a:t>
            </a:r>
            <a:r>
              <a:rPr lang="en-US" sz="1400" dirty="0"/>
              <a:t> tokens) </a:t>
            </a:r>
            <a:r>
              <a:rPr lang="en-US" sz="1400" b="1" dirty="0"/>
              <a:t>public</a:t>
            </a:r>
            <a:r>
              <a:rPr lang="en-US" sz="1400" dirty="0"/>
              <a:t> returns (</a:t>
            </a:r>
            <a:r>
              <a:rPr lang="en-US" sz="1400" dirty="0" err="1"/>
              <a:t>bool</a:t>
            </a:r>
            <a:r>
              <a:rPr lang="en-US" sz="1400" dirty="0"/>
              <a:t> success);</a:t>
            </a:r>
          </a:p>
          <a:p>
            <a:r>
              <a:rPr lang="en-US" sz="1400" dirty="0"/>
              <a:t>12 </a:t>
            </a:r>
          </a:p>
          <a:p>
            <a:r>
              <a:rPr lang="en-US" sz="1400" dirty="0"/>
              <a:t>13     event Transfer(address indexed from, address indexed to, </a:t>
            </a:r>
            <a:r>
              <a:rPr lang="en-US" sz="1400" dirty="0" err="1"/>
              <a:t>uint</a:t>
            </a:r>
            <a:r>
              <a:rPr lang="en-US" sz="1400" dirty="0"/>
              <a:t> tokens);</a:t>
            </a:r>
          </a:p>
          <a:p>
            <a:r>
              <a:rPr lang="en-US" sz="1400" dirty="0"/>
              <a:t>14     event Approval(address indexed </a:t>
            </a:r>
            <a:r>
              <a:rPr lang="en-US" sz="1400" dirty="0" err="1"/>
              <a:t>tokenOwner</a:t>
            </a:r>
            <a:r>
              <a:rPr lang="en-US" sz="1400" dirty="0"/>
              <a:t>, address indexed spender, </a:t>
            </a:r>
            <a:r>
              <a:rPr lang="en-US" sz="1400" dirty="0" err="1"/>
              <a:t>uint</a:t>
            </a:r>
            <a:r>
              <a:rPr lang="en-US" sz="1400" dirty="0"/>
              <a:t> tokens);</a:t>
            </a:r>
          </a:p>
          <a:p>
            <a:r>
              <a:rPr lang="en-US" sz="1400" dirty="0"/>
              <a:t>15 }</a:t>
            </a:r>
          </a:p>
          <a:p>
            <a:pPr>
              <a:buNone/>
            </a:pPr>
            <a:r>
              <a:rPr lang="en-US" sz="2000" dirty="0"/>
              <a:t> 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ConsenSys</a:t>
            </a:r>
            <a:r>
              <a:rPr lang="en-US" dirty="0"/>
              <a:t> ERC-20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u="sng" dirty="0">
                <a:hlinkClick r:id="rId2"/>
              </a:rPr>
              <a:t>https://github.com/ConsenSys/Tokens/tree/master/contracts/eip20</a:t>
            </a:r>
            <a:endParaRPr lang="en-US" sz="2000" u="sng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Notes:</a:t>
            </a:r>
          </a:p>
          <a:p>
            <a:pPr>
              <a:buFontTx/>
              <a:buChar char="-"/>
            </a:pPr>
            <a:r>
              <a:rPr lang="en-US" sz="2000" dirty="0" err="1"/>
              <a:t>pragma</a:t>
            </a:r>
            <a:r>
              <a:rPr lang="en-US" sz="2000" dirty="0"/>
              <a:t> 0.4.21 so constructor is a function using the contact name</a:t>
            </a:r>
          </a:p>
          <a:p>
            <a:pPr>
              <a:buFontTx/>
              <a:buChar char="-"/>
            </a:pPr>
            <a:r>
              <a:rPr lang="en-US" sz="2000" dirty="0"/>
              <a:t>Imports (same directory) and derives from EIP20Interface.sol</a:t>
            </a:r>
          </a:p>
          <a:p>
            <a:pPr>
              <a:buFontTx/>
              <a:buChar char="-"/>
            </a:pPr>
            <a:r>
              <a:rPr lang="en-US" sz="2000" dirty="0"/>
              <a:t>Definition of MAX_UINT </a:t>
            </a:r>
          </a:p>
          <a:p>
            <a:pPr>
              <a:buFontTx/>
              <a:buChar char="-"/>
            </a:pPr>
            <a:r>
              <a:rPr lang="en-US" sz="2000" dirty="0" err="1"/>
              <a:t>totalSupply</a:t>
            </a:r>
            <a:r>
              <a:rPr lang="en-US" sz="2000" dirty="0"/>
              <a:t> is part of base contract</a:t>
            </a:r>
          </a:p>
          <a:p>
            <a:pPr>
              <a:buFontTx/>
              <a:buChar char="-"/>
            </a:pPr>
            <a:r>
              <a:rPr lang="en-US" sz="2000" dirty="0"/>
              <a:t>transfer </a:t>
            </a:r>
            <a:r>
              <a:rPr lang="en-US" sz="2000" dirty="0" err="1"/>
              <a:t>vs</a:t>
            </a:r>
            <a:r>
              <a:rPr lang="en-US" sz="2000" dirty="0"/>
              <a:t> </a:t>
            </a:r>
            <a:r>
              <a:rPr lang="en-US" sz="2000" dirty="0" err="1"/>
              <a:t>transferFrom</a:t>
            </a: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OpenZeppelin</a:t>
            </a:r>
            <a:r>
              <a:rPr lang="en-US" dirty="0"/>
              <a:t> ERC-20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u="sng" dirty="0">
                <a:hlinkClick r:id="rId2"/>
              </a:rPr>
              <a:t>https://github.com/OpenZeppelin/openzeppelin-contracts/tree/master/contracts/token</a:t>
            </a:r>
            <a:endParaRPr lang="en-US" sz="2000" u="sng" dirty="0"/>
          </a:p>
          <a:p>
            <a:pPr>
              <a:buNone/>
            </a:pPr>
            <a:endParaRPr lang="en-US" sz="2000" u="sng" dirty="0"/>
          </a:p>
          <a:p>
            <a:pPr>
              <a:buNone/>
            </a:pPr>
            <a:r>
              <a:rPr lang="en-US" sz="2000" dirty="0"/>
              <a:t>Also inherits from base interfaces</a:t>
            </a:r>
          </a:p>
          <a:p>
            <a:pPr>
              <a:buNone/>
            </a:pPr>
            <a:r>
              <a:rPr lang="en-US" sz="2000" dirty="0"/>
              <a:t>Includes a number of additional functions:</a:t>
            </a:r>
          </a:p>
          <a:p>
            <a:pPr lvl="1">
              <a:buFontTx/>
              <a:buChar char="-"/>
            </a:pPr>
            <a:r>
              <a:rPr lang="en-US" sz="1800" dirty="0" err="1"/>
              <a:t>increaseAllowance</a:t>
            </a:r>
            <a:r>
              <a:rPr lang="en-US" sz="1800" dirty="0"/>
              <a:t>, </a:t>
            </a:r>
            <a:r>
              <a:rPr lang="en-US" sz="1800" dirty="0" err="1"/>
              <a:t>decreaseAllowance</a:t>
            </a:r>
            <a:endParaRPr lang="en-US" sz="1800" dirty="0"/>
          </a:p>
          <a:p>
            <a:pPr lvl="1">
              <a:buFontTx/>
              <a:buChar char="-"/>
            </a:pPr>
            <a:r>
              <a:rPr lang="en-US" sz="1800" dirty="0"/>
              <a:t>_mint, _burn are internal; only callable from within the contract:</a:t>
            </a:r>
          </a:p>
          <a:p>
            <a:pPr lvl="1">
              <a:buFontTx/>
              <a:buChar char="-"/>
            </a:pPr>
            <a:r>
              <a:rPr lang="en-US" sz="1800" dirty="0"/>
              <a:t>Specialized types of ERC20, deriving from ERC20.sol are in the same directory, and some of those use the _mint or _burn functions</a:t>
            </a:r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Also inherits from abstract contract Context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https://docs.openzeppelin.com/learn/sending-gasless-transactions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ERC-20, ERC-721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ERC-20 tokens are fungible; one token is exactly equivalent and indistinguishable from another, like most currency: If you have $100 in an account and pay a merchant $50,  you do not have to specify exactly which 50 of the 100 dollars you are paying; they are all the same.</a:t>
            </a:r>
          </a:p>
          <a:p>
            <a:endParaRPr lang="en-US" sz="2000" dirty="0"/>
          </a:p>
          <a:p>
            <a:r>
              <a:rPr lang="en-US" sz="2000" dirty="0"/>
              <a:t>ERC-721 is for non-fungible tokens.</a:t>
            </a:r>
          </a:p>
          <a:p>
            <a:r>
              <a:rPr lang="en-US" sz="2000" dirty="0">
                <a:hlinkClick r:id="rId2"/>
              </a:rPr>
              <a:t>https://eips.ethereum.org/EIPS/eip-721</a:t>
            </a:r>
            <a:endParaRPr lang="en-US" sz="2000" dirty="0"/>
          </a:p>
          <a:p>
            <a:r>
              <a:rPr lang="en-US" sz="2000" dirty="0"/>
              <a:t>So the tokens represent a “class” of tokens comprising any number of unique tokens.</a:t>
            </a:r>
          </a:p>
          <a:p>
            <a:r>
              <a:rPr lang="en-US" sz="2000" dirty="0">
                <a:hlinkClick r:id="rId3"/>
              </a:rPr>
              <a:t>http://erc721.org/</a:t>
            </a:r>
            <a:endParaRPr lang="en-US" sz="2000" dirty="0"/>
          </a:p>
          <a:p>
            <a:r>
              <a:rPr lang="en-US" sz="2000" dirty="0" err="1"/>
              <a:t>OpenZeppelin</a:t>
            </a:r>
            <a:r>
              <a:rPr lang="en-US" sz="2000" dirty="0"/>
              <a:t> has an implementation of this spec</a:t>
            </a:r>
          </a:p>
          <a:p>
            <a:r>
              <a:rPr lang="en-US" sz="2000" dirty="0" err="1"/>
              <a:t>OpenZeppelin</a:t>
            </a:r>
            <a:r>
              <a:rPr lang="en-US" sz="2000" dirty="0"/>
              <a:t> also has contracts for a number of other use cases.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Web3.js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web3.js is a collection of libraries which allow you to use javascript to query and send commands to an ethereum network (</a:t>
            </a:r>
            <a:r>
              <a:rPr lang="en-US" sz="2000" dirty="0" err="1"/>
              <a:t>mainnet</a:t>
            </a:r>
            <a:r>
              <a:rPr lang="en-US" sz="2000" dirty="0"/>
              <a:t>, a </a:t>
            </a:r>
            <a:r>
              <a:rPr lang="en-US" sz="2000" dirty="0" err="1"/>
              <a:t>testnet</a:t>
            </a:r>
            <a:r>
              <a:rPr lang="en-US" sz="2000" dirty="0"/>
              <a:t>, or a local test network) via a local or remote ethereum node, using an HTTP or IPC connection.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https://web3js.readthedocs.io/en/v1.3.4/index.html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It can be found at</a:t>
            </a:r>
          </a:p>
          <a:p>
            <a:pPr>
              <a:buNone/>
            </a:pPr>
            <a:r>
              <a:rPr lang="en-US" sz="2000" dirty="0">
                <a:hlinkClick r:id="rId3"/>
              </a:rPr>
              <a:t>https://github.com/ethereum/web3.js/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Which also contains info on installation, usage, as well as similar libraries for other languages like python and </a:t>
            </a:r>
            <a:r>
              <a:rPr lang="en-US" sz="2000" dirty="0" err="1"/>
              <a:t>php</a:t>
            </a:r>
            <a:r>
              <a:rPr lang="en-US" sz="2000" dirty="0"/>
              <a:t> (see the bottom of that page)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Oracles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000" dirty="0"/>
              <a:t>What are Oracles?</a:t>
            </a:r>
          </a:p>
          <a:p>
            <a:r>
              <a:rPr lang="en-US" sz="2000" u="sng" dirty="0">
                <a:hlinkClick r:id="rId2"/>
              </a:rPr>
              <a:t>https://ethereum.org/en/developers/docs/oracles/</a:t>
            </a:r>
            <a:endParaRPr lang="en-US" sz="2000" u="sng" dirty="0"/>
          </a:p>
          <a:p>
            <a:endParaRPr lang="en-US" sz="2000" dirty="0"/>
          </a:p>
          <a:p>
            <a:r>
              <a:rPr lang="en-US" sz="2000" dirty="0"/>
              <a:t>Blockchains cannot access data outside their blockchain network. </a:t>
            </a:r>
          </a:p>
          <a:p>
            <a:endParaRPr lang="en-US" sz="2000" dirty="0"/>
          </a:p>
          <a:p>
            <a:r>
              <a:rPr lang="en-US" sz="2000" dirty="0"/>
              <a:t>An oracle, in the context of blockchains and smart contracts, is an agent that finds and verifies real-world occurrences and submits this information to a blockchain.</a:t>
            </a:r>
          </a:p>
          <a:p>
            <a:endParaRPr lang="en-US" sz="2000" dirty="0"/>
          </a:p>
          <a:p>
            <a:r>
              <a:rPr lang="en-US" sz="2000" dirty="0"/>
              <a:t>It is usually a data feed provided and signed by a trusted third party service that provides real-world data to smart contracts on the blockchain.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6416</TotalTime>
  <Words>1294</Words>
  <Application>Microsoft Office PowerPoint</Application>
  <PresentationFormat>On-screen Show (4:3)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ERC-20, Web3.js, Oracles</vt:lpstr>
      <vt:lpstr>ERC-20 token</vt:lpstr>
      <vt:lpstr>ERC-20 token</vt:lpstr>
      <vt:lpstr>ERC-20 token interface</vt:lpstr>
      <vt:lpstr>ConsenSys ERC-20 Contract</vt:lpstr>
      <vt:lpstr>OpenZeppelin ERC-20 Contract</vt:lpstr>
      <vt:lpstr>ERC-20, ERC-721</vt:lpstr>
      <vt:lpstr>Web3.js</vt:lpstr>
      <vt:lpstr>Oracles</vt:lpstr>
      <vt:lpstr>Oracles</vt:lpstr>
      <vt:lpstr>Oracles: Oraclize/Provable</vt:lpstr>
      <vt:lpstr>Oracles: Oraclize/Provable</vt:lpstr>
      <vt:lpstr>Oracles: ChainLink</vt:lpstr>
      <vt:lpstr>Oracles: ChainLink</vt:lpstr>
      <vt:lpstr>Oracles: Reality Keys / Realito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BP - FL</dc:creator>
  <cp:lastModifiedBy>Bernard Parenteau</cp:lastModifiedBy>
  <cp:revision>25</cp:revision>
  <dcterms:created xsi:type="dcterms:W3CDTF">2019-04-01T17:52:04Z</dcterms:created>
  <dcterms:modified xsi:type="dcterms:W3CDTF">2021-04-03T13:48:00Z</dcterms:modified>
</cp:coreProperties>
</file>