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5" r:id="rId4"/>
    <p:sldId id="276" r:id="rId5"/>
    <p:sldId id="277" r:id="rId6"/>
    <p:sldId id="278" r:id="rId7"/>
    <p:sldId id="279" r:id="rId8"/>
    <p:sldId id="281" r:id="rId9"/>
    <p:sldId id="282" r:id="rId10"/>
    <p:sldId id="257" r:id="rId11"/>
    <p:sldId id="266" r:id="rId12"/>
    <p:sldId id="267" r:id="rId13"/>
    <p:sldId id="265" r:id="rId14"/>
    <p:sldId id="259" r:id="rId15"/>
    <p:sldId id="260" r:id="rId16"/>
    <p:sldId id="269" r:id="rId17"/>
    <p:sldId id="270" r:id="rId18"/>
    <p:sldId id="268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 varScale="1">
        <p:scale>
          <a:sx n="108" d="100"/>
          <a:sy n="108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557D-615F-4ED9-9DE2-548CAFCB7EB8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B5B-6235-4788-9551-B2DE24EEA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557D-615F-4ED9-9DE2-548CAFCB7EB8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B5B-6235-4788-9551-B2DE24EEA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557D-615F-4ED9-9DE2-548CAFCB7EB8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B5B-6235-4788-9551-B2DE24EEA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557D-615F-4ED9-9DE2-548CAFCB7EB8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B5B-6235-4788-9551-B2DE24EEA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557D-615F-4ED9-9DE2-548CAFCB7EB8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B5B-6235-4788-9551-B2DE24EEA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557D-615F-4ED9-9DE2-548CAFCB7EB8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B5B-6235-4788-9551-B2DE24EEA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557D-615F-4ED9-9DE2-548CAFCB7EB8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B5B-6235-4788-9551-B2DE24EEA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557D-615F-4ED9-9DE2-548CAFCB7EB8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B5B-6235-4788-9551-B2DE24EEA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557D-615F-4ED9-9DE2-548CAFCB7EB8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B5B-6235-4788-9551-B2DE24EEA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557D-615F-4ED9-9DE2-548CAFCB7EB8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B5B-6235-4788-9551-B2DE24EEA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557D-615F-4ED9-9DE2-548CAFCB7EB8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B5B-6235-4788-9551-B2DE24EEA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D557D-615F-4ED9-9DE2-548CAFCB7EB8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42B5B-6235-4788-9551-B2DE24EEA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platform.readme.io/docs/introduction-what-is-dash" TargetMode="External"/><Relationship Id="rId2" Type="http://schemas.openxmlformats.org/officeDocument/2006/relationships/hyperlink" Target="https://www.das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sh.org/roadma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.cash/support/faq/" TargetMode="External"/><Relationship Id="rId2" Type="http://schemas.openxmlformats.org/officeDocument/2006/relationships/hyperlink" Target="https://z.cash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ravenewcoin.com/insights/dash-monero-zcash-and-more-anonymous-cryptocurrencies-explaine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cash/zcash/releases" TargetMode="External"/><Relationship Id="rId2" Type="http://schemas.openxmlformats.org/officeDocument/2006/relationships/hyperlink" Target="https://zcash.readthedocs.io/en/latest/rtd_pages/basic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monero.org/resources/ab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i2p.net/en/" TargetMode="External"/><Relationship Id="rId2" Type="http://schemas.openxmlformats.org/officeDocument/2006/relationships/hyperlink" Target="https://www.monerooutreach.org/stories/dandel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nero-project/monero/releas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crypt.co/47508/shapeshift-quietly-delists-monero-privacy-coin" TargetMode="External"/><Relationship Id="rId2" Type="http://schemas.openxmlformats.org/officeDocument/2006/relationships/hyperlink" Target="https://www.coindesk.com/bittrex-to-delist-privacy-coins-monero-dash-and-zcas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indesk.com/shapeshift-delists-privacy-coin-zcash-over-regulatory-concerns" TargetMode="External"/><Relationship Id="rId4" Type="http://schemas.openxmlformats.org/officeDocument/2006/relationships/hyperlink" Target="https://www.coindesk.com/privacy-coin-advocates-crypto-exchange-delisting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consensus.com/regulation/irs-bets-1m-monero-transactions-are-traceable/" TargetMode="External"/><Relationship Id="rId2" Type="http://schemas.openxmlformats.org/officeDocument/2006/relationships/hyperlink" Target="https://www.forbes.com/sites/kellyphillipserb/2020/09/14/irs-will-pay-up-to-625000-if-you-can-crack-monero-other-privacy-coins/?sh=26ca1ff085c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Privacy Coins:</a:t>
            </a:r>
            <a:br>
              <a:rPr lang="en-US" dirty="0"/>
            </a:br>
            <a:r>
              <a:rPr lang="en-US" dirty="0" err="1"/>
              <a:t>Monero</a:t>
            </a:r>
            <a:r>
              <a:rPr lang="en-US" dirty="0"/>
              <a:t>, Dash, Zcash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4191000"/>
            <a:ext cx="1864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bparente@fit.edu</a:t>
            </a: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Dash is meant to be more private than Bitcoin and to have the ability to confirm transactions instantly.</a:t>
            </a:r>
          </a:p>
          <a:p>
            <a:endParaRPr lang="en-US" dirty="0"/>
          </a:p>
          <a:p>
            <a:r>
              <a:rPr lang="en-US" dirty="0"/>
              <a:t>It was launched in early 2014, forked from the </a:t>
            </a:r>
            <a:r>
              <a:rPr lang="en-US" dirty="0" err="1"/>
              <a:t>LiteCoin</a:t>
            </a:r>
            <a:r>
              <a:rPr lang="en-US" dirty="0"/>
              <a:t> code (which in turn was forked from the Bitcoin Core code).</a:t>
            </a:r>
          </a:p>
          <a:p>
            <a:endParaRPr lang="en-US" dirty="0"/>
          </a:p>
          <a:p>
            <a:r>
              <a:rPr lang="en-US" dirty="0"/>
              <a:t>Dash was originally called </a:t>
            </a:r>
            <a:r>
              <a:rPr lang="en-US" dirty="0" err="1"/>
              <a:t>Xcoin</a:t>
            </a:r>
            <a:r>
              <a:rPr lang="en-US" dirty="0"/>
              <a:t>, later became “</a:t>
            </a:r>
            <a:r>
              <a:rPr lang="en-US" dirty="0" err="1"/>
              <a:t>DarkCoin</a:t>
            </a:r>
            <a:r>
              <a:rPr lang="en-US" dirty="0"/>
              <a:t>”, and was eventually rebranded as Dash, short for “Digital Cash”.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https://www.dash.org/</a:t>
            </a:r>
            <a:endParaRPr lang="en-US" dirty="0"/>
          </a:p>
          <a:p>
            <a:r>
              <a:rPr lang="en-US" dirty="0">
                <a:hlinkClick r:id="rId3"/>
              </a:rPr>
              <a:t>https://dashplatform.readme.io/docs/introduction-what-is-dash</a:t>
            </a:r>
            <a:endParaRPr lang="en-US" dirty="0"/>
          </a:p>
          <a:p>
            <a:r>
              <a:rPr lang="en-US" dirty="0">
                <a:hlinkClick r:id="rId4"/>
              </a:rPr>
              <a:t>https://www.dash.org/roadmap/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</a:t>
            </a:r>
            <a:r>
              <a:rPr lang="en-US" dirty="0" err="1"/>
              <a:t>Masternodes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Dash was the first cryptocurrency to implement the </a:t>
            </a:r>
            <a:r>
              <a:rPr lang="en-US" dirty="0" err="1"/>
              <a:t>Masternode</a:t>
            </a:r>
            <a:r>
              <a:rPr lang="en-US" dirty="0"/>
              <a:t> model into its protocol. </a:t>
            </a:r>
          </a:p>
          <a:p>
            <a:endParaRPr lang="en-US" dirty="0"/>
          </a:p>
          <a:p>
            <a:r>
              <a:rPr lang="en-US" dirty="0" err="1"/>
              <a:t>Masternodes</a:t>
            </a:r>
            <a:r>
              <a:rPr lang="en-US" dirty="0"/>
              <a:t> are like the full nodes in the Bitcoin network, except that they provide specific services to the network.</a:t>
            </a:r>
          </a:p>
          <a:p>
            <a:endParaRPr lang="en-US" dirty="0"/>
          </a:p>
          <a:p>
            <a:r>
              <a:rPr lang="en-US" dirty="0"/>
              <a:t>To run a </a:t>
            </a:r>
            <a:r>
              <a:rPr lang="en-US" dirty="0" err="1"/>
              <a:t>Masternode</a:t>
            </a:r>
            <a:r>
              <a:rPr lang="en-US" dirty="0"/>
              <a:t> requires an investment of 1000 DASH, effectively as a Proof-of-Stake.</a:t>
            </a:r>
          </a:p>
          <a:p>
            <a:r>
              <a:rPr lang="en-US" dirty="0"/>
              <a:t>In return </a:t>
            </a:r>
            <a:r>
              <a:rPr lang="en-US" dirty="0" err="1"/>
              <a:t>Masternodes</a:t>
            </a:r>
            <a:r>
              <a:rPr lang="en-US" dirty="0"/>
              <a:t> get paid back “interest”  by a portion of the mining rewards.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masternodes</a:t>
            </a:r>
            <a:r>
              <a:rPr lang="en-US" dirty="0"/>
              <a:t> create a second tier network, following a Proof of service algorithm, which exists on top of the normal first tier network of miners (</a:t>
            </a:r>
            <a:r>
              <a:rPr lang="en-US" dirty="0" err="1"/>
              <a:t>PoW</a:t>
            </a:r>
            <a:r>
              <a:rPr lang="en-US" dirty="0"/>
              <a:t> using X11 mining algorithm).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</a:t>
            </a:r>
            <a:r>
              <a:rPr lang="en-US" dirty="0" err="1"/>
              <a:t>Masternodes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Masternodes</a:t>
            </a:r>
            <a:r>
              <a:rPr lang="en-US" dirty="0"/>
              <a:t> primary function is to relay transactions across the Dash network.</a:t>
            </a:r>
          </a:p>
          <a:p>
            <a:endParaRPr lang="en-US" dirty="0"/>
          </a:p>
          <a:p>
            <a:r>
              <a:rPr lang="en-US" dirty="0"/>
              <a:t>Additionally they carry out the </a:t>
            </a:r>
            <a:r>
              <a:rPr lang="en-US" dirty="0" err="1"/>
              <a:t>anonymization</a:t>
            </a:r>
            <a:r>
              <a:rPr lang="en-US" dirty="0"/>
              <a:t> of funds (</a:t>
            </a:r>
            <a:r>
              <a:rPr lang="en-US" dirty="0" err="1"/>
              <a:t>PrivateSend</a:t>
            </a:r>
            <a:r>
              <a:rPr lang="en-US" dirty="0"/>
              <a:t>) and enable double-spend-proof transactions through instant lockdowns (</a:t>
            </a:r>
            <a:r>
              <a:rPr lang="en-US" dirty="0" err="1"/>
              <a:t>InstantSend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Another major feature is Decentralized Governance by Blockchain, in which </a:t>
            </a:r>
            <a:r>
              <a:rPr lang="en-US" dirty="0" err="1"/>
              <a:t>masternodes</a:t>
            </a:r>
            <a:r>
              <a:rPr lang="en-US" dirty="0"/>
              <a:t> vote, enabling Dash to fund budget proposals and finance its own development.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Dash uses a form of </a:t>
            </a:r>
            <a:r>
              <a:rPr lang="en-US" dirty="0" err="1"/>
              <a:t>coinmixing</a:t>
            </a:r>
            <a:r>
              <a:rPr lang="en-US" dirty="0"/>
              <a:t> to mask transactions in the </a:t>
            </a:r>
            <a:r>
              <a:rPr lang="en-US" dirty="0" err="1"/>
              <a:t>PrivateSend</a:t>
            </a:r>
            <a:r>
              <a:rPr lang="en-US" dirty="0"/>
              <a:t> feature. (</a:t>
            </a:r>
            <a:r>
              <a:rPr lang="en-US" dirty="0" err="1"/>
              <a:t>PrivateSend</a:t>
            </a:r>
            <a:r>
              <a:rPr lang="en-US" dirty="0"/>
              <a:t> is optional)</a:t>
            </a:r>
          </a:p>
          <a:p>
            <a:endParaRPr lang="en-US" dirty="0"/>
          </a:p>
          <a:p>
            <a:r>
              <a:rPr lang="en-US" dirty="0"/>
              <a:t>Funds that will be sent via </a:t>
            </a:r>
            <a:r>
              <a:rPr lang="en-US" dirty="0" err="1"/>
              <a:t>PrivateSend</a:t>
            </a:r>
            <a:r>
              <a:rPr lang="en-US" dirty="0"/>
              <a:t> are transparently subdivided into smaller units each with a separate address in your Dash wallet.</a:t>
            </a:r>
          </a:p>
          <a:p>
            <a:r>
              <a:rPr lang="en-US" dirty="0"/>
              <a:t>When using </a:t>
            </a:r>
            <a:r>
              <a:rPr lang="en-US" dirty="0" err="1"/>
              <a:t>PrivateSend</a:t>
            </a:r>
            <a:r>
              <a:rPr lang="en-US" dirty="0"/>
              <a:t>, a number of these are combined with similar amounts from other transactions thereby obscuring actual senders, recipients, and amounts.</a:t>
            </a:r>
          </a:p>
          <a:p>
            <a:endParaRPr lang="en-US" dirty="0"/>
          </a:p>
          <a:p>
            <a:r>
              <a:rPr lang="en-US" dirty="0"/>
              <a:t>Dash uses a </a:t>
            </a:r>
            <a:r>
              <a:rPr lang="en-US" dirty="0" err="1"/>
              <a:t>masternodes</a:t>
            </a:r>
            <a:r>
              <a:rPr lang="en-US" dirty="0"/>
              <a:t> “quorum” to facilitate the </a:t>
            </a:r>
            <a:r>
              <a:rPr lang="en-US" dirty="0" err="1"/>
              <a:t>InstantSend</a:t>
            </a:r>
            <a:r>
              <a:rPr lang="en-US" dirty="0"/>
              <a:t> feature.</a:t>
            </a:r>
          </a:p>
          <a:p>
            <a:r>
              <a:rPr lang="en-US" dirty="0"/>
              <a:t>Ten </a:t>
            </a:r>
            <a:r>
              <a:rPr lang="en-US" dirty="0" err="1"/>
              <a:t>masternodes</a:t>
            </a:r>
            <a:r>
              <a:rPr lang="en-US" dirty="0"/>
              <a:t> pseudo-randomly selected after each block is mined (based on the block hash), become be the authority to permit and validate instant transactions before the next block is mined.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>
                <a:hlinkClick r:id="rId2"/>
              </a:rPr>
              <a:t>https://z.cash/</a:t>
            </a:r>
            <a:endParaRPr lang="en-US" dirty="0"/>
          </a:p>
          <a:p>
            <a:pPr fontAlgn="base"/>
            <a:r>
              <a:rPr lang="en-US" dirty="0" err="1"/>
              <a:t>Zcash</a:t>
            </a:r>
            <a:r>
              <a:rPr lang="en-US" dirty="0"/>
              <a:t> is a decentralized and open-source cryptocurrency, based on the Bitcoin Core code, that offers privacy and selective transparency of transactions. </a:t>
            </a:r>
          </a:p>
          <a:p>
            <a:pPr fontAlgn="base"/>
            <a:r>
              <a:rPr lang="en-US" dirty="0">
                <a:hlinkClick r:id="rId3"/>
              </a:rPr>
              <a:t>https://z.cash/support/faq/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Like Bitcoin, Zcash payments are published on a public blockchain.  </a:t>
            </a:r>
          </a:p>
          <a:p>
            <a:pPr fontAlgn="base"/>
            <a:r>
              <a:rPr lang="en-US" dirty="0"/>
              <a:t>But the sender, recipient, and amount of a transaction remain private.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Though Zcash transactions are private, users can provide selective disclosure via a sharable view-key to enable those transactions to be auditable.</a:t>
            </a:r>
          </a:p>
          <a:p>
            <a:pPr fontAlgn="base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Zcash uses cryptographic techniques called zero-knowledge proofs to guarantee the validity of transactions without revealing additional information about them.</a:t>
            </a:r>
          </a:p>
          <a:p>
            <a:endParaRPr lang="en-US" dirty="0"/>
          </a:p>
          <a:p>
            <a:r>
              <a:rPr lang="en-US" dirty="0"/>
              <a:t>Zcash uses their own versions of zero-knowledge proofs, called </a:t>
            </a:r>
            <a:r>
              <a:rPr lang="en-US" dirty="0" err="1"/>
              <a:t>zk</a:t>
            </a:r>
            <a:r>
              <a:rPr lang="en-US" dirty="0"/>
              <a:t>-SNARKS, for Zero-Knowledge Succinct Non-Interactive Argument of Knowledge.</a:t>
            </a:r>
          </a:p>
          <a:p>
            <a:r>
              <a:rPr lang="en-US" dirty="0"/>
              <a:t>Zcash has made these open source.</a:t>
            </a:r>
          </a:p>
          <a:p>
            <a:endParaRPr lang="en-US" dirty="0"/>
          </a:p>
          <a:p>
            <a:r>
              <a:rPr lang="en-US" dirty="0"/>
              <a:t>The Succinct and Non-Interactive terms refer to advances that </a:t>
            </a:r>
            <a:r>
              <a:rPr lang="en-US" dirty="0" err="1"/>
              <a:t>zk</a:t>
            </a:r>
            <a:r>
              <a:rPr lang="en-US" dirty="0"/>
              <a:t>-SNARKS has over previously developed zero-knowledge proofs in enabling more efficient, single-step zero-knowledge verification.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previous zero-knowledge protocols, the verification was more computationally intensive, and the </a:t>
            </a:r>
            <a:r>
              <a:rPr lang="en-US" dirty="0" err="1"/>
              <a:t>prover</a:t>
            </a:r>
            <a:r>
              <a:rPr lang="en-US" dirty="0"/>
              <a:t> and verifier had to communicate back and forth for multiple rounds.</a:t>
            </a:r>
          </a:p>
          <a:p>
            <a:endParaRPr lang="en-US" dirty="0"/>
          </a:p>
          <a:p>
            <a:r>
              <a:rPr lang="en-US" dirty="0"/>
              <a:t>Currently, the only known way to produce zero-knowledge proofs that are non-interactive and short enough to publish to a block chain is to use public parameters shared between </a:t>
            </a:r>
            <a:r>
              <a:rPr lang="en-US" dirty="0" err="1"/>
              <a:t>prover</a:t>
            </a:r>
            <a:r>
              <a:rPr lang="en-US" dirty="0"/>
              <a:t> and verifier. </a:t>
            </a:r>
          </a:p>
          <a:p>
            <a:endParaRPr lang="en-US" dirty="0"/>
          </a:p>
          <a:p>
            <a:r>
              <a:rPr lang="en-US" dirty="0"/>
              <a:t>Zcash initially created these in October 2016 just prior to its launch.</a:t>
            </a:r>
          </a:p>
          <a:p>
            <a:r>
              <a:rPr lang="en-US" dirty="0"/>
              <a:t>In November 2017, The Zcash Foundation announced a second multi-party computation ceremony which reached its conclusion in early 2018. </a:t>
            </a:r>
          </a:p>
          <a:p>
            <a:r>
              <a:rPr lang="en-US" dirty="0"/>
              <a:t>In this ceremony a total of 87 participants took turns performing computations to be used in the generation of new </a:t>
            </a:r>
            <a:r>
              <a:rPr lang="en-US" dirty="0" err="1"/>
              <a:t>zk</a:t>
            </a:r>
            <a:r>
              <a:rPr lang="en-US" dirty="0"/>
              <a:t>-SNARK parameters.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/>
              <a:t>Due to cryptographic limitations, these public parameters must be generated in a setup phase: some random numbers are sampled (aka "toxic waste") which are then used to construct the parameters.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After the setup phase, the toxic waste must be destroyed to prevent counterfeiting of Zcash.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In order to ensure the toxic waste does not come into existence, a multi-party computation protocol was designed and used in both the initial and recent rounds which allowed multiple independent parties to collaboratively construct the parameters.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This protocol has the property that, in order to compromise the final parameters, </a:t>
            </a:r>
            <a:r>
              <a:rPr lang="en-US" i="1" dirty="0"/>
              <a:t>all</a:t>
            </a:r>
            <a:r>
              <a:rPr lang="en-US" dirty="0"/>
              <a:t> of the participants would have to be compromised or dishonest.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fontAlgn="base"/>
            <a:r>
              <a:rPr lang="en-US" sz="2200" dirty="0"/>
              <a:t>Bitcoin tracks unspent transaction outputs (UTXOs) to determine what transactions are spendable. </a:t>
            </a:r>
          </a:p>
          <a:p>
            <a:pPr lvl="1" fontAlgn="base"/>
            <a:endParaRPr lang="en-US" sz="1800" dirty="0"/>
          </a:p>
          <a:p>
            <a:pPr fontAlgn="base"/>
            <a:r>
              <a:rPr lang="en-US" sz="2200" dirty="0"/>
              <a:t>In Zcash, the shielded equivalent of a UTXO is called a commitment”, and spending a commitment involves revealing a “nullifier”. </a:t>
            </a:r>
          </a:p>
          <a:p>
            <a:pPr lvl="1" fontAlgn="base"/>
            <a:endParaRPr lang="en-US" sz="1800" dirty="0"/>
          </a:p>
          <a:p>
            <a:pPr fontAlgn="base"/>
            <a:r>
              <a:rPr lang="en-US" sz="2200" dirty="0"/>
              <a:t>Zcash nodes keep lists of all the commitments that have been created, and all the nullifiers that have been revealed. </a:t>
            </a:r>
          </a:p>
          <a:p>
            <a:pPr lvl="1" fontAlgn="base"/>
            <a:endParaRPr lang="en-US" sz="1800" dirty="0"/>
          </a:p>
          <a:p>
            <a:pPr fontAlgn="base"/>
            <a:r>
              <a:rPr lang="en-US" sz="2200" dirty="0"/>
              <a:t>Commitments and nullifiers are stored as hashes, to avoid disclosing any information about the commitments, or which nullifiers relate to which commitments.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/>
              <a:t>For each new note created by a shielded payment, a commitment is published which consists of a hash of: </a:t>
            </a:r>
          </a:p>
          <a:p>
            <a:pPr lvl="1" fontAlgn="base"/>
            <a:r>
              <a:rPr lang="en-US" dirty="0"/>
              <a:t>the address to which the note was sent, </a:t>
            </a:r>
          </a:p>
          <a:p>
            <a:pPr lvl="1" fontAlgn="base"/>
            <a:r>
              <a:rPr lang="en-US" dirty="0"/>
              <a:t>the amount being sent, </a:t>
            </a:r>
          </a:p>
          <a:p>
            <a:pPr lvl="1" fontAlgn="base"/>
            <a:r>
              <a:rPr lang="en-US" dirty="0"/>
              <a:t>a secret unique number.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When a shielded transaction is spent, the sender uses their spending key to publish a nullifier which is the hash of the secret unique number, and provides a zero-knowledge proof demonstrating that they are authorized to spend it.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This hash must not already be in the set of nullifiers tracking spent transactions kept by every node in the blockchain.</a:t>
            </a:r>
          </a:p>
          <a:p>
            <a:pPr fontAlgn="base"/>
            <a:r>
              <a:rPr lang="en-US" dirty="0"/>
              <a:t>(this is similar to the way that </a:t>
            </a:r>
            <a:r>
              <a:rPr lang="en-US" dirty="0" err="1"/>
              <a:t>Monero’s</a:t>
            </a:r>
            <a:r>
              <a:rPr lang="en-US" dirty="0"/>
              <a:t> key images are used to record tokens as spent, without storing identifiable information)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Coins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Cryptocurrencies like Bitcoin are “anonymous” in that there are no identities attached to the public/private key pairs that control accounts</a:t>
            </a:r>
          </a:p>
          <a:p>
            <a:endParaRPr lang="en-US" sz="2000" dirty="0"/>
          </a:p>
          <a:p>
            <a:r>
              <a:rPr lang="en-US" sz="2000" dirty="0"/>
              <a:t>But the blockchain transaction history is public, and there are tools and techniques that can be used to infer information about transactions, addresses, and public keys.</a:t>
            </a:r>
          </a:p>
          <a:p>
            <a:endParaRPr lang="en-US" sz="2000" dirty="0"/>
          </a:p>
          <a:p>
            <a:r>
              <a:rPr lang="en-US" sz="2000" dirty="0"/>
              <a:t>A number of cryptocurrencies have been developed that go well beyond Bitcoin’s anonymity features, and obscure the records of transactions so that little if an information can be inferred.</a:t>
            </a:r>
          </a:p>
          <a:p>
            <a:r>
              <a:rPr lang="en-US" sz="2000" dirty="0"/>
              <a:t>Among these “privacy coins” are </a:t>
            </a:r>
            <a:r>
              <a:rPr lang="en-US" sz="2000" dirty="0" err="1"/>
              <a:t>Monero</a:t>
            </a:r>
            <a:r>
              <a:rPr lang="en-US" sz="2000" dirty="0"/>
              <a:t>, Dash, Zcash, Verge, Komodo, and many others.</a:t>
            </a:r>
          </a:p>
          <a:p>
            <a:r>
              <a:rPr lang="en-US" sz="2000" dirty="0">
                <a:hlinkClick r:id="rId2"/>
              </a:rPr>
              <a:t>https://bravenewcoin.com/insights/dash-monero-zcash-and-more-anonymous-cryptocurrencies-explained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Zcash was designed and developed by the Zcash Company.   The Zcash Foundation, a non-profit, assumed management of Zcash in early 2017.</a:t>
            </a:r>
          </a:p>
          <a:p>
            <a:r>
              <a:rPr lang="en-US" dirty="0"/>
              <a:t>Neither the company nor the foundation control mining or distribution of the coins, but rather offer technical upgrades that the nodes may or may not implement.</a:t>
            </a:r>
          </a:p>
          <a:p>
            <a:r>
              <a:rPr lang="en-US" dirty="0"/>
              <a:t>See History at the bottom of </a:t>
            </a:r>
            <a:r>
              <a:rPr lang="en-US" dirty="0">
                <a:hlinkClick r:id="rId2"/>
              </a:rPr>
              <a:t>https://zcash.readthedocs.io/en/latest/rtd_pages/basics.html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During the first four years of </a:t>
            </a:r>
            <a:r>
              <a:rPr lang="en-US" dirty="0" err="1"/>
              <a:t>Zcash’s</a:t>
            </a:r>
            <a:r>
              <a:rPr lang="en-US" dirty="0"/>
              <a:t> existence, 10% of the new coins created will accrue to the founders and developers, a portion of which will be donated to the Zcash Foundation.</a:t>
            </a:r>
          </a:p>
          <a:p>
            <a:endParaRPr lang="en-US" dirty="0"/>
          </a:p>
          <a:p>
            <a:r>
              <a:rPr lang="en-US" dirty="0"/>
              <a:t>Zcash remains in active development and regularly rolls out updated software versions (soft forks) as well as occasional major network and protocol updates (hard forks).</a:t>
            </a:r>
          </a:p>
          <a:p>
            <a:r>
              <a:rPr lang="en-US" dirty="0">
                <a:hlinkClick r:id="rId3"/>
              </a:rPr>
              <a:t>https://github.com/zcash/zcash/releases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Monero</a:t>
            </a:r>
            <a:r>
              <a:rPr lang="en-US" dirty="0"/>
              <a:t>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/>
              <a:t>Monero</a:t>
            </a:r>
            <a:r>
              <a:rPr lang="en-US" dirty="0"/>
              <a:t> is more private that most cryptocurrencies:</a:t>
            </a:r>
          </a:p>
          <a:p>
            <a:pPr lvl="1" fontAlgn="base"/>
            <a:r>
              <a:rPr lang="en-US" dirty="0"/>
              <a:t>The sender is obfuscated with by ring signatures.</a:t>
            </a:r>
          </a:p>
          <a:p>
            <a:pPr lvl="1" fontAlgn="base"/>
            <a:r>
              <a:rPr lang="en-US" dirty="0"/>
              <a:t>The receiver is obfuscated by stealth addresses.</a:t>
            </a:r>
          </a:p>
          <a:p>
            <a:pPr lvl="1" fontAlgn="base"/>
            <a:r>
              <a:rPr lang="en-US" dirty="0"/>
              <a:t>The amount is obfuscated by </a:t>
            </a:r>
            <a:r>
              <a:rPr lang="en-US" dirty="0" err="1"/>
              <a:t>RingCT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IP routing is obfuscated with I2P and Dandelion</a:t>
            </a:r>
          </a:p>
          <a:p>
            <a:pPr fontAlgn="base"/>
            <a:endParaRPr lang="en-US" dirty="0"/>
          </a:p>
          <a:p>
            <a:pPr fontAlgn="base"/>
            <a:r>
              <a:rPr lang="en-US" sz="2000" dirty="0">
                <a:hlinkClick r:id="rId2"/>
              </a:rPr>
              <a:t>https://www.getmonero.org/resources/about/</a:t>
            </a:r>
            <a:endParaRPr lang="en-US" sz="2000" dirty="0"/>
          </a:p>
          <a:p>
            <a:pPr fontAlgn="base"/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Monero</a:t>
            </a:r>
            <a:r>
              <a:rPr lang="en-US" dirty="0"/>
              <a:t> Ring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Ring signatures; A valid signature is possible from a number of public keys and it’s effectively impossible to determine which key signed the transaction.</a:t>
            </a:r>
          </a:p>
          <a:p>
            <a:r>
              <a:rPr lang="en-US" dirty="0"/>
              <a:t>To keep track of outputs that are spent, </a:t>
            </a:r>
            <a:r>
              <a:rPr lang="en-US" dirty="0" err="1"/>
              <a:t>Monero</a:t>
            </a:r>
            <a:r>
              <a:rPr lang="en-US" dirty="0"/>
              <a:t> uses key images.</a:t>
            </a:r>
          </a:p>
          <a:p>
            <a:r>
              <a:rPr lang="en-US" dirty="0"/>
              <a:t>A key image is a cryptographically secure key that is derived from an output transaction being spent, and is made part of every ring signature transaction. </a:t>
            </a:r>
          </a:p>
          <a:p>
            <a:r>
              <a:rPr lang="en-US" dirty="0"/>
              <a:t>It’s not possible to determine which output created which key image. </a:t>
            </a:r>
          </a:p>
          <a:p>
            <a:endParaRPr lang="en-US" dirty="0"/>
          </a:p>
          <a:p>
            <a:r>
              <a:rPr lang="en-US" dirty="0"/>
              <a:t>A list of all used key images is maintained on the </a:t>
            </a:r>
            <a:r>
              <a:rPr lang="en-US" dirty="0" err="1"/>
              <a:t>Monero</a:t>
            </a:r>
            <a:r>
              <a:rPr lang="en-US" dirty="0"/>
              <a:t> blockchain, which allows miners to prevent double-spending by checking if the key image already exists; if so the output has already been spent.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Monero</a:t>
            </a:r>
            <a:r>
              <a:rPr lang="en-US" dirty="0"/>
              <a:t> Stealth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Stealth addresses require the sender to create random one-time addresses for every transaction on behalf of the recipient. </a:t>
            </a:r>
          </a:p>
          <a:p>
            <a:endParaRPr lang="en-US" sz="2600" dirty="0"/>
          </a:p>
          <a:p>
            <a:r>
              <a:rPr lang="en-US" sz="2600" dirty="0"/>
              <a:t>The recipient can publish just one address, yet have all of his/her incoming payments go to unique addresses on the blockchain, where they cannot be linked back to either the recipient's published address or any other transactions' addresses. </a:t>
            </a:r>
          </a:p>
          <a:p>
            <a:endParaRPr lang="en-US" sz="2600" dirty="0"/>
          </a:p>
          <a:p>
            <a:r>
              <a:rPr lang="en-US" sz="2600" dirty="0"/>
              <a:t>By using stealth addresses, only the sender and receiver can determine where a payment was sent.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Monero</a:t>
            </a:r>
            <a:r>
              <a:rPr lang="en-US" dirty="0"/>
              <a:t> </a:t>
            </a:r>
            <a:r>
              <a:rPr lang="en-US" dirty="0" err="1"/>
              <a:t>RingCT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RingCT</a:t>
            </a:r>
            <a:r>
              <a:rPr lang="en-US" dirty="0"/>
              <a:t>, short for Ring Confidential Transactions, is how transaction amounts are hidden in </a:t>
            </a:r>
            <a:r>
              <a:rPr lang="en-US" dirty="0" err="1"/>
              <a:t>Monero</a:t>
            </a:r>
            <a:r>
              <a:rPr lang="en-US" dirty="0"/>
              <a:t>.</a:t>
            </a:r>
          </a:p>
          <a:p>
            <a:r>
              <a:rPr lang="en-US" dirty="0"/>
              <a:t>Ring CT was implemented in January 2017 and after September 2017, it became mandatory for all transactions on the network.</a:t>
            </a:r>
          </a:p>
          <a:p>
            <a:r>
              <a:rPr lang="en-US" dirty="0" err="1"/>
              <a:t>RingCT</a:t>
            </a:r>
            <a:r>
              <a:rPr lang="en-US" dirty="0"/>
              <a:t> introduces an improved version of ring signatures called "A Multi-layered Linkable Spontaneous Anonymous Group signature", which allows for hidden amounts, origins and destinations of transactions with reasonable efficiency and verifiability.</a:t>
            </a:r>
          </a:p>
          <a:p>
            <a:r>
              <a:rPr lang="en-US" dirty="0"/>
              <a:t> </a:t>
            </a:r>
            <a:r>
              <a:rPr lang="en-US" dirty="0" err="1"/>
              <a:t>RingCT</a:t>
            </a:r>
            <a:r>
              <a:rPr lang="en-US" dirty="0"/>
              <a:t> was designed by Bitcoin core developer Adam Back (who some believe to be Satoshi Nakamoto) and is also implementation in Lightning network.</a:t>
            </a:r>
          </a:p>
          <a:p>
            <a:r>
              <a:rPr lang="en-US" dirty="0"/>
              <a:t>It obscures amounts by including multiple amounts and applying a function to each.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Monero</a:t>
            </a:r>
            <a:r>
              <a:rPr lang="en-US" dirty="0"/>
              <a:t> Routing, Releases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Monero</a:t>
            </a:r>
            <a:r>
              <a:rPr lang="en-US" dirty="0"/>
              <a:t> support Tor and I2P routing to obscure routing information for transactions, and has implemented additional IP address obfuscation with Dandelion++</a:t>
            </a:r>
          </a:p>
          <a:p>
            <a:r>
              <a:rPr lang="en-US" dirty="0">
                <a:hlinkClick r:id="rId2"/>
              </a:rPr>
              <a:t>https://www.monerooutreach.org/stories/dandelion.html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I2P is an </a:t>
            </a:r>
            <a:r>
              <a:rPr lang="en-US" dirty="0" err="1"/>
              <a:t>anonymized</a:t>
            </a:r>
            <a:r>
              <a:rPr lang="en-US" dirty="0"/>
              <a:t> network internet overlay</a:t>
            </a:r>
          </a:p>
          <a:p>
            <a:r>
              <a:rPr lang="en-US" dirty="0">
                <a:hlinkClick r:id="rId3"/>
              </a:rPr>
              <a:t>https://geti2p.net/en/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Monero</a:t>
            </a:r>
            <a:r>
              <a:rPr lang="en-US" dirty="0"/>
              <a:t> remains in active development</a:t>
            </a:r>
          </a:p>
          <a:p>
            <a:r>
              <a:rPr lang="en-US" dirty="0">
                <a:hlinkClick r:id="rId4"/>
              </a:rPr>
              <a:t>https://github.com/monero-project/monero/releases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F864-2735-4991-B2C9-ACB5D5AA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Coins and KYC/AML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A3900-00D9-4757-B021-8157F798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Exchanges around the world are relenting to pressure from monetary authorities to delist privacy coins</a:t>
            </a:r>
          </a:p>
          <a:p>
            <a:endParaRPr lang="en-US" sz="2000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https://www.coindesk.com/bittrex-to-delist-privacy-coins-monero-dash-and-zcash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https://decrypt.co/47508/shapeshift-quietly-delists-monero-privacy-coin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4"/>
              </a:rPr>
              <a:t>https://www.coindesk.com/privacy-coin-advocates-crypto-exchange-delistings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5"/>
              </a:rPr>
              <a:t>https://www.coindesk.com/shapeshift-delists-privacy-coin-zcash-over-regulatory-concerns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17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F864-2735-4991-B2C9-ACB5D5AA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Coins and KYC/AML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A3900-00D9-4757-B021-8157F798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IRS is also most interested</a:t>
            </a:r>
          </a:p>
          <a:p>
            <a:r>
              <a:rPr lang="en-US" sz="2000" dirty="0">
                <a:hlinkClick r:id="rId2"/>
              </a:rPr>
              <a:t>https://www.forbes.com/sites/kellyphillipserb/2020/09/14/irs-will-pay-up-to-625000-if-you-can-crack-monero-other-privacy-coins/?sh=26ca1ff085cc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https://modernconsensus.com/regulation/irs-bets-1m-monero-transactions-are-traceable/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278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4341</TotalTime>
  <Words>1555</Words>
  <Application>Microsoft Office PowerPoint</Application>
  <PresentationFormat>On-screen Show (4:3)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Privacy Coins: Monero, Dash, Zcash</vt:lpstr>
      <vt:lpstr>Privacy Coins</vt:lpstr>
      <vt:lpstr>Monero Privacy</vt:lpstr>
      <vt:lpstr>Monero Ring Signatures</vt:lpstr>
      <vt:lpstr>Monero Stealth Addresses</vt:lpstr>
      <vt:lpstr>Monero RingCT</vt:lpstr>
      <vt:lpstr>Monero Routing, Releases</vt:lpstr>
      <vt:lpstr>Privacy Coins and KYC/AML</vt:lpstr>
      <vt:lpstr>Privacy Coins and KYC/AML</vt:lpstr>
      <vt:lpstr>Dash</vt:lpstr>
      <vt:lpstr>Dash Masternodes</vt:lpstr>
      <vt:lpstr>Dash Masternodes</vt:lpstr>
      <vt:lpstr>Dash Features</vt:lpstr>
      <vt:lpstr>Zcash</vt:lpstr>
      <vt:lpstr>Zcash</vt:lpstr>
      <vt:lpstr>Zcash</vt:lpstr>
      <vt:lpstr>Zcash</vt:lpstr>
      <vt:lpstr>Zcash</vt:lpstr>
      <vt:lpstr>Zcash</vt:lpstr>
      <vt:lpstr>Zcash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 - FL</dc:creator>
  <cp:lastModifiedBy>Bernard Parenteau</cp:lastModifiedBy>
  <cp:revision>30</cp:revision>
  <dcterms:created xsi:type="dcterms:W3CDTF">2018-04-22T21:50:34Z</dcterms:created>
  <dcterms:modified xsi:type="dcterms:W3CDTF">2021-04-10T13:46:12Z</dcterms:modified>
</cp:coreProperties>
</file>