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7" r:id="rId4"/>
    <p:sldId id="322" r:id="rId5"/>
    <p:sldId id="323" r:id="rId6"/>
    <p:sldId id="328" r:id="rId7"/>
    <p:sldId id="329" r:id="rId8"/>
    <p:sldId id="270" r:id="rId9"/>
    <p:sldId id="333" r:id="rId10"/>
    <p:sldId id="332" r:id="rId11"/>
    <p:sldId id="309" r:id="rId12"/>
    <p:sldId id="310" r:id="rId13"/>
    <p:sldId id="311" r:id="rId14"/>
    <p:sldId id="313" r:id="rId15"/>
    <p:sldId id="314" r:id="rId16"/>
    <p:sldId id="315" r:id="rId17"/>
    <p:sldId id="319" r:id="rId18"/>
    <p:sldId id="263" r:id="rId19"/>
    <p:sldId id="334" r:id="rId20"/>
    <p:sldId id="264" r:id="rId21"/>
    <p:sldId id="308" r:id="rId22"/>
    <p:sldId id="32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853" autoAdjust="0"/>
  </p:normalViewPr>
  <p:slideViewPr>
    <p:cSldViewPr>
      <p:cViewPr varScale="1">
        <p:scale>
          <a:sx n="104" d="100"/>
          <a:sy n="104" d="100"/>
        </p:scale>
        <p:origin x="183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00C04B-5F01-4189-9A46-5FB762BB57D2}"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00C04B-5F01-4189-9A46-5FB762BB57D2}"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00C04B-5F01-4189-9A46-5FB762BB57D2}"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00C04B-5F01-4189-9A46-5FB762BB57D2}"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0C04B-5F01-4189-9A46-5FB762BB57D2}"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00C04B-5F01-4189-9A46-5FB762BB57D2}"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00C04B-5F01-4189-9A46-5FB762BB57D2}" type="datetimeFigureOut">
              <a:rPr lang="en-US" smtClean="0"/>
              <a:pPr/>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00C04B-5F01-4189-9A46-5FB762BB57D2}" type="datetimeFigureOut">
              <a:rPr lang="en-US" smtClean="0"/>
              <a:pPr/>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0C04B-5F01-4189-9A46-5FB762BB57D2}" type="datetimeFigureOut">
              <a:rPr lang="en-US" smtClean="0"/>
              <a:pPr/>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0C04B-5F01-4189-9A46-5FB762BB57D2}"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0C04B-5F01-4189-9A46-5FB762BB57D2}"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11902-1CB7-4349-BBFC-D32724FF26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0C04B-5F01-4189-9A46-5FB762BB57D2}" type="datetimeFigureOut">
              <a:rPr lang="en-US" smtClean="0"/>
              <a:pPr/>
              <a:t>4/9/2021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11902-1CB7-4349-BBFC-D32724FF26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rda.net/" TargetMode="External"/><Relationship Id="rId2" Type="http://schemas.openxmlformats.org/officeDocument/2006/relationships/hyperlink" Target="https://www.multichain.com/blog/2018/05/r3-corda-deep-dive-and-technical-review/"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onsenSys/quorum" TargetMode="External"/><Relationship Id="rId2" Type="http://schemas.openxmlformats.org/officeDocument/2006/relationships/hyperlink" Target="https://consensys.net/quor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pmorgan.com/solutions/cib/news/digital-coin-payments" TargetMode="External"/><Relationship Id="rId2" Type="http://schemas.openxmlformats.org/officeDocument/2006/relationships/hyperlink" Target="https://consensys.net/blog/press-release/consensys-acquires-quorum-platform-from-jp-morga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lementsproject.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penchain.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inance.com/en/blog/421499824684900933/Binance-Smart-Chain-Launches-Today/" TargetMode="External"/><Relationship Id="rId2" Type="http://schemas.openxmlformats.org/officeDocument/2006/relationships/hyperlink" Target="https://www.coindesk.com/crypto/binance-coin" TargetMode="External"/><Relationship Id="rId1" Type="http://schemas.openxmlformats.org/officeDocument/2006/relationships/slideLayout" Target="../slideLayouts/slideLayout2.xml"/><Relationship Id="rId4" Type="http://schemas.openxmlformats.org/officeDocument/2006/relationships/hyperlink" Target="https://www.coindesk.com/binance-adds-former-fatf-officers-to-regulatory-strategy-te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Other Cryptocurrency and Commercial Blockchains</a:t>
            </a:r>
          </a:p>
        </p:txBody>
      </p:sp>
      <p:sp>
        <p:nvSpPr>
          <p:cNvPr id="3" name="Subtitle 2"/>
          <p:cNvSpPr>
            <a:spLocks noGrp="1"/>
          </p:cNvSpPr>
          <p:nvPr>
            <p:ph type="subTitle" idx="1"/>
          </p:nvPr>
        </p:nvSpPr>
        <p:spPr/>
        <p:txBody>
          <a:bodyPr/>
          <a:lstStyle/>
          <a:p>
            <a:r>
              <a:rPr lang="en-US" sz="2000" dirty="0"/>
              <a:t>bparente@fit.edu</a:t>
            </a:r>
          </a:p>
          <a:p>
            <a:endParaRPr lang="en-US" sz="2000" dirty="0"/>
          </a:p>
          <a:p>
            <a:r>
              <a:rPr lang="en-US" sz="2000" dirty="0"/>
              <a:t>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Commercial Blockchains</a:t>
            </a:r>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a:t>There are a number of companies that make blockchain products for applications not necessarily related to a cryptocurrency.</a:t>
            </a:r>
          </a:p>
          <a:p>
            <a:endParaRPr lang="en-US" sz="2000" dirty="0"/>
          </a:p>
          <a:p>
            <a:r>
              <a:rPr lang="en-US" sz="2000" dirty="0"/>
              <a:t>Hyperledger is perhaps the highest profile of these commercial blockchains and is described more fully in a separate presentation.</a:t>
            </a:r>
          </a:p>
          <a:p>
            <a:endParaRPr lang="en-US" sz="2000" dirty="0"/>
          </a:p>
          <a:p>
            <a:r>
              <a:rPr lang="en-US" sz="2000" dirty="0"/>
              <a:t>Multichain is also fairly well-known and will be described in some detail in the following slides, followed by brief descriptions of other commercial blockchain projects.</a:t>
            </a:r>
          </a:p>
          <a:p>
            <a:endParaRPr lang="en-US" sz="2000" dirty="0"/>
          </a:p>
          <a:p>
            <a:r>
              <a:rPr lang="en-US" sz="2000" dirty="0"/>
              <a:t>Most of these are open source so the code is freely available, while the companies offer implementation, support, and consulting services.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Multichain</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err="1"/>
              <a:t>Multichain</a:t>
            </a:r>
            <a:r>
              <a:rPr lang="en-US" sz="2600" dirty="0"/>
              <a:t> is an open source, freely available commercial blockchain that has been in development for years (multichain.com)</a:t>
            </a:r>
          </a:p>
          <a:p>
            <a:endParaRPr lang="en-US" sz="2600" dirty="0"/>
          </a:p>
          <a:p>
            <a:r>
              <a:rPr lang="en-US" sz="2600" dirty="0"/>
              <a:t>It has been developed by Coin Sciences Ltd., a UK company that was previously involved with “Colored Coins” on the Bitcoin blockchain</a:t>
            </a:r>
          </a:p>
          <a:p>
            <a:endParaRPr lang="en-US" sz="2600" dirty="0"/>
          </a:p>
          <a:p>
            <a:r>
              <a:rPr lang="en-US" sz="2600" dirty="0" err="1"/>
              <a:t>Multichain</a:t>
            </a:r>
            <a:r>
              <a:rPr lang="en-US" sz="2600" dirty="0"/>
              <a:t> is forked from Bitcoin</a:t>
            </a:r>
          </a:p>
          <a:p>
            <a:endParaRPr lang="en-US" sz="2600" dirty="0"/>
          </a:p>
          <a:p>
            <a:r>
              <a:rPr lang="en-US" sz="2600" dirty="0"/>
              <a:t>It is a configurable private blockchain with several levels of security / access-control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Multichain</a:t>
            </a:r>
            <a:endParaRPr lang="en-US" dirty="0"/>
          </a:p>
        </p:txBody>
      </p:sp>
      <p:sp>
        <p:nvSpPr>
          <p:cNvPr id="3" name="Content Placeholder 2"/>
          <p:cNvSpPr>
            <a:spLocks noGrp="1"/>
          </p:cNvSpPr>
          <p:nvPr>
            <p:ph idx="1"/>
          </p:nvPr>
        </p:nvSpPr>
        <p:spPr/>
        <p:txBody>
          <a:bodyPr>
            <a:normAutofit/>
          </a:bodyPr>
          <a:lstStyle/>
          <a:p>
            <a:r>
              <a:rPr lang="en-US" sz="2000" dirty="0"/>
              <a:t>MultiChain offers three areas of high-level functionality:</a:t>
            </a:r>
          </a:p>
          <a:p>
            <a:pPr lvl="1"/>
            <a:r>
              <a:rPr lang="en-US" sz="2000" b="1" dirty="0"/>
              <a:t>Permissions</a:t>
            </a:r>
            <a:r>
              <a:rPr lang="en-US" sz="2000" dirty="0"/>
              <a:t> to control who can connect, transact, create assets/streams, mine/validate and administrate.</a:t>
            </a:r>
          </a:p>
          <a:p>
            <a:pPr lvl="1"/>
            <a:r>
              <a:rPr lang="en-US" sz="2000" b="1" dirty="0"/>
              <a:t>Assets</a:t>
            </a:r>
            <a:r>
              <a:rPr lang="en-US" sz="2000" dirty="0"/>
              <a:t> including issuance, reissuance, transfer, atomic exchange, escrow and destruction.</a:t>
            </a:r>
          </a:p>
          <a:p>
            <a:pPr lvl="1"/>
            <a:r>
              <a:rPr lang="en-US" sz="2000" b="1" dirty="0"/>
              <a:t>Streams</a:t>
            </a:r>
            <a:r>
              <a:rPr lang="en-US" sz="2000" dirty="0"/>
              <a:t> with APIs for creating streams, writing, subscribing, indexing and retrieving.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Multichain</a:t>
            </a:r>
            <a:r>
              <a:rPr lang="en-US" dirty="0"/>
              <a:t> Permissions</a:t>
            </a:r>
          </a:p>
        </p:txBody>
      </p:sp>
      <p:sp>
        <p:nvSpPr>
          <p:cNvPr id="3" name="Content Placeholder 2"/>
          <p:cNvSpPr>
            <a:spLocks noGrp="1"/>
          </p:cNvSpPr>
          <p:nvPr>
            <p:ph idx="1"/>
          </p:nvPr>
        </p:nvSpPr>
        <p:spPr/>
        <p:txBody>
          <a:bodyPr>
            <a:normAutofit fontScale="55000" lnSpcReduction="20000"/>
          </a:bodyPr>
          <a:lstStyle/>
          <a:p>
            <a:r>
              <a:rPr lang="en-US" dirty="0"/>
              <a:t>In MultiChain, there are eight types of global permissions that can be granted to addresses:</a:t>
            </a:r>
          </a:p>
          <a:p>
            <a:r>
              <a:rPr lang="en-US" dirty="0"/>
              <a:t>connect – to connect to other nodes and see the blockchain’s contents.</a:t>
            </a:r>
          </a:p>
          <a:p>
            <a:r>
              <a:rPr lang="en-US" dirty="0"/>
              <a:t>send – to send funds, i.e. sign inputs of transactions.</a:t>
            </a:r>
          </a:p>
          <a:p>
            <a:r>
              <a:rPr lang="en-US" dirty="0"/>
              <a:t>receive – to receive funds, i.e. appear in the outputs of transactions.</a:t>
            </a:r>
          </a:p>
          <a:p>
            <a:endParaRPr lang="en-US" dirty="0"/>
          </a:p>
          <a:p>
            <a:r>
              <a:rPr lang="en-US" dirty="0"/>
              <a:t>issue – to issue assets, i.e. sign inputs of transactions which create new native assets.</a:t>
            </a:r>
          </a:p>
          <a:p>
            <a:r>
              <a:rPr lang="en-US" dirty="0"/>
              <a:t>create – to create streams, i.e. sign inputs of transactions which create new streams.</a:t>
            </a:r>
          </a:p>
          <a:p>
            <a:r>
              <a:rPr lang="en-US" dirty="0"/>
              <a:t>mine – to mine blocks, i.e. to sign the metadata of coinbase transactions.</a:t>
            </a:r>
          </a:p>
          <a:p>
            <a:endParaRPr lang="en-US" dirty="0"/>
          </a:p>
          <a:p>
            <a:r>
              <a:rPr lang="en-US" dirty="0"/>
              <a:t>activate – to change connect, send and receive permissions for other users, i.e. sign transactions which change those permissions.</a:t>
            </a:r>
          </a:p>
          <a:p>
            <a:r>
              <a:rPr lang="en-US" dirty="0"/>
              <a:t>admin – to change all permissions for other  users including issue, mine, activate and admin.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Multichain</a:t>
            </a:r>
            <a:r>
              <a:rPr lang="en-US" dirty="0"/>
              <a:t> Assets</a:t>
            </a:r>
          </a:p>
        </p:txBody>
      </p:sp>
      <p:sp>
        <p:nvSpPr>
          <p:cNvPr id="3" name="Content Placeholder 2"/>
          <p:cNvSpPr>
            <a:spLocks noGrp="1"/>
          </p:cNvSpPr>
          <p:nvPr>
            <p:ph idx="1"/>
          </p:nvPr>
        </p:nvSpPr>
        <p:spPr/>
        <p:txBody>
          <a:bodyPr>
            <a:normAutofit fontScale="62500" lnSpcReduction="20000"/>
          </a:bodyPr>
          <a:lstStyle/>
          <a:p>
            <a:r>
              <a:rPr lang="en-US" dirty="0"/>
              <a:t>When a MultiChain asset is created, it can be open or closed. </a:t>
            </a:r>
          </a:p>
          <a:p>
            <a:r>
              <a:rPr lang="en-US" dirty="0"/>
              <a:t>If an asset is open, then more units of the same asset can be created in future “reissuance” events. </a:t>
            </a:r>
          </a:p>
          <a:p>
            <a:r>
              <a:rPr lang="en-US" dirty="0"/>
              <a:t>By default, only the original issuer can do this, however they can optionally grant this right to other addresses as well.</a:t>
            </a:r>
          </a:p>
          <a:p>
            <a:endParaRPr lang="en-US" dirty="0"/>
          </a:p>
          <a:p>
            <a:r>
              <a:rPr lang="en-US" dirty="0"/>
              <a:t>All units of a particular asset are fungible on the blockchain, no matter who issued them and when. </a:t>
            </a:r>
          </a:p>
          <a:p>
            <a:r>
              <a:rPr lang="en-US" dirty="0"/>
              <a:t>When an asset quantity is sent or exchanged using MultiChain’s  API commands, no distinction is made between units created in the original or subsequent issuances. </a:t>
            </a:r>
          </a:p>
          <a:p>
            <a:r>
              <a:rPr lang="en-US" dirty="0"/>
              <a:t>Applications should therefore assume that these units are fully interchangeable, mixed together and equal in value. </a:t>
            </a:r>
          </a:p>
          <a:p>
            <a:r>
              <a:rPr lang="en-US" dirty="0"/>
              <a:t>If there needs to be a distinction between the units created by different issuances of the same asset, these should actually be separate assets instead.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Multichain</a:t>
            </a:r>
            <a:r>
              <a:rPr lang="en-US" dirty="0"/>
              <a:t> Streams</a:t>
            </a:r>
          </a:p>
        </p:txBody>
      </p:sp>
      <p:sp>
        <p:nvSpPr>
          <p:cNvPr id="3" name="Content Placeholder 2"/>
          <p:cNvSpPr>
            <a:spLocks noGrp="1"/>
          </p:cNvSpPr>
          <p:nvPr>
            <p:ph idx="1"/>
          </p:nvPr>
        </p:nvSpPr>
        <p:spPr/>
        <p:txBody>
          <a:bodyPr>
            <a:normAutofit fontScale="70000" lnSpcReduction="20000"/>
          </a:bodyPr>
          <a:lstStyle/>
          <a:p>
            <a:r>
              <a:rPr lang="en-US" dirty="0"/>
              <a:t>Streams provide a natural abstraction for blockchain use cases which focus on general data retrieval, </a:t>
            </a:r>
            <a:r>
              <a:rPr lang="en-US" dirty="0" err="1"/>
              <a:t>timestamping</a:t>
            </a:r>
            <a:r>
              <a:rPr lang="en-US" dirty="0"/>
              <a:t> and archiving, rather than the transfer of assets between participants. </a:t>
            </a:r>
          </a:p>
          <a:p>
            <a:endParaRPr lang="en-US" dirty="0"/>
          </a:p>
          <a:p>
            <a:r>
              <a:rPr lang="en-US" dirty="0"/>
              <a:t>Streams can be used to implement three different types of databases on a chain:</a:t>
            </a:r>
          </a:p>
          <a:p>
            <a:pPr lvl="1"/>
            <a:r>
              <a:rPr lang="en-US" sz="3200" dirty="0"/>
              <a:t>A key-value database or document store, in the style of </a:t>
            </a:r>
            <a:r>
              <a:rPr lang="en-US" sz="3200" dirty="0" err="1"/>
              <a:t>NoSQL</a:t>
            </a:r>
            <a:r>
              <a:rPr lang="en-US" sz="3200" dirty="0"/>
              <a:t>.</a:t>
            </a:r>
          </a:p>
          <a:p>
            <a:pPr lvl="1"/>
            <a:r>
              <a:rPr lang="en-US" sz="3200" dirty="0"/>
              <a:t>A time series database, which focuses on the ordering of entries.</a:t>
            </a:r>
          </a:p>
          <a:p>
            <a:pPr lvl="1"/>
            <a:r>
              <a:rPr lang="en-US" sz="3200" dirty="0"/>
              <a:t>An identity-driven database where entries are classified according to their author.</a:t>
            </a:r>
          </a:p>
          <a:p>
            <a:r>
              <a:rPr lang="en-US" dirty="0"/>
              <a:t>These can be considered as the ‘what’, ‘when’ and ‘who’ of a shared database.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Multichain</a:t>
            </a:r>
            <a:r>
              <a:rPr lang="en-US" dirty="0"/>
              <a:t> Streams</a:t>
            </a:r>
          </a:p>
        </p:txBody>
      </p:sp>
      <p:sp>
        <p:nvSpPr>
          <p:cNvPr id="3" name="Content Placeholder 2"/>
          <p:cNvSpPr>
            <a:spLocks noGrp="1"/>
          </p:cNvSpPr>
          <p:nvPr>
            <p:ph idx="1"/>
          </p:nvPr>
        </p:nvSpPr>
        <p:spPr/>
        <p:txBody>
          <a:bodyPr>
            <a:normAutofit fontScale="85000" lnSpcReduction="20000"/>
          </a:bodyPr>
          <a:lstStyle/>
          <a:p>
            <a:r>
              <a:rPr lang="en-US" sz="2600" dirty="0"/>
              <a:t>Any number of streams can be created in a MultiChain blockchain, and each stream acts as an independent append-only collection of items. </a:t>
            </a:r>
          </a:p>
          <a:p>
            <a:endParaRPr lang="en-US" sz="2600" dirty="0"/>
          </a:p>
          <a:p>
            <a:r>
              <a:rPr lang="en-US" sz="2600" dirty="0"/>
              <a:t>Each item in a stream has the following characteristics:</a:t>
            </a:r>
          </a:p>
          <a:p>
            <a:pPr lvl="1"/>
            <a:r>
              <a:rPr lang="en-US" sz="2600" dirty="0"/>
              <a:t>One or more </a:t>
            </a:r>
            <a:r>
              <a:rPr lang="en-US" sz="2600" b="1" dirty="0"/>
              <a:t>publishers</a:t>
            </a:r>
            <a:r>
              <a:rPr lang="en-US" sz="2600" dirty="0"/>
              <a:t> who have digitally signed that item.</a:t>
            </a:r>
          </a:p>
          <a:p>
            <a:pPr lvl="1"/>
            <a:r>
              <a:rPr lang="en-US" sz="2600" dirty="0"/>
              <a:t>An optional </a:t>
            </a:r>
            <a:r>
              <a:rPr lang="en-US" sz="2600" b="1" dirty="0"/>
              <a:t>key</a:t>
            </a:r>
            <a:r>
              <a:rPr lang="en-US" sz="2600" dirty="0"/>
              <a:t> for convenient later retrieval.</a:t>
            </a:r>
          </a:p>
          <a:p>
            <a:pPr lvl="1"/>
            <a:r>
              <a:rPr lang="en-US" sz="2600" dirty="0"/>
              <a:t>Some </a:t>
            </a:r>
            <a:r>
              <a:rPr lang="en-US" sz="2600" b="1" dirty="0"/>
              <a:t>data</a:t>
            </a:r>
            <a:r>
              <a:rPr lang="en-US" sz="2600" dirty="0"/>
              <a:t>, which can range from a small piece of text to many megabytes of raw binary.</a:t>
            </a:r>
          </a:p>
          <a:p>
            <a:pPr lvl="1"/>
            <a:r>
              <a:rPr lang="en-US" sz="2600" dirty="0"/>
              <a:t>A </a:t>
            </a:r>
            <a:r>
              <a:rPr lang="en-US" sz="2600" b="1" dirty="0"/>
              <a:t>timestamp</a:t>
            </a:r>
            <a:r>
              <a:rPr lang="en-US" sz="2600" dirty="0"/>
              <a:t>, which is taken from the header of the block in which the item is confirmed.</a:t>
            </a:r>
          </a:p>
          <a:p>
            <a:pPr lvl="1"/>
            <a:r>
              <a:rPr lang="en-US" sz="2600" dirty="0"/>
              <a:t>Behind the scenes, each item in a stream is represented by a blockchain transaction, but developers can read and write streams with no awareness of this underlying mechanism.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about smart contracts?</a:t>
            </a:r>
          </a:p>
        </p:txBody>
      </p:sp>
      <p:sp>
        <p:nvSpPr>
          <p:cNvPr id="3" name="Content Placeholder 2"/>
          <p:cNvSpPr>
            <a:spLocks noGrp="1"/>
          </p:cNvSpPr>
          <p:nvPr>
            <p:ph idx="1"/>
          </p:nvPr>
        </p:nvSpPr>
        <p:spPr/>
        <p:txBody>
          <a:bodyPr>
            <a:noAutofit/>
          </a:bodyPr>
          <a:lstStyle/>
          <a:p>
            <a:r>
              <a:rPr lang="en-US" sz="2000" dirty="0"/>
              <a:t>In a general sense, MultiChain takes the approach in which </a:t>
            </a:r>
            <a:r>
              <a:rPr lang="en-US" sz="2000" i="1" dirty="0"/>
              <a:t>data</a:t>
            </a:r>
            <a:r>
              <a:rPr lang="en-US" sz="2000" dirty="0"/>
              <a:t> is embedded immutably in a blockchain, but the </a:t>
            </a:r>
            <a:r>
              <a:rPr lang="en-US" sz="2000" i="1" dirty="0"/>
              <a:t>code </a:t>
            </a:r>
            <a:r>
              <a:rPr lang="en-US" sz="2000" dirty="0"/>
              <a:t>for interpreting that data is in the node or application layer. </a:t>
            </a:r>
          </a:p>
          <a:p>
            <a:r>
              <a:rPr lang="en-US" sz="2000" dirty="0"/>
              <a:t>This is deliberately different from the “smart contracts” paradigm as exemplified by Ethereum in which code is embedded in the blockchain and runs in a virtual machine. </a:t>
            </a:r>
          </a:p>
          <a:p>
            <a:r>
              <a:rPr lang="en-US" sz="2000" dirty="0"/>
              <a:t>In theory, because smart contract functionality is not limited (i.e. they are Turing complete), they can reproduce the behavior of MultiChain or any other blockchain platform.</a:t>
            </a:r>
          </a:p>
          <a:p>
            <a:endParaRPr lang="en-US" sz="2000" dirty="0"/>
          </a:p>
          <a:p>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R3 and </a:t>
            </a:r>
            <a:r>
              <a:rPr lang="en-US" dirty="0" err="1"/>
              <a:t>Corda</a:t>
            </a:r>
            <a:endParaRPr lang="en-US" dirty="0"/>
          </a:p>
        </p:txBody>
      </p:sp>
      <p:sp>
        <p:nvSpPr>
          <p:cNvPr id="3" name="Content Placeholder 2"/>
          <p:cNvSpPr>
            <a:spLocks noGrp="1"/>
          </p:cNvSpPr>
          <p:nvPr>
            <p:ph idx="1"/>
          </p:nvPr>
        </p:nvSpPr>
        <p:spPr/>
        <p:txBody>
          <a:bodyPr>
            <a:normAutofit fontScale="47500" lnSpcReduction="20000"/>
          </a:bodyPr>
          <a:lstStyle/>
          <a:p>
            <a:r>
              <a:rPr lang="en-US" sz="3800" dirty="0"/>
              <a:t>R3 is a consortium of over 300 partners include many of the largest global financial institutions, that seeks to leverage distributed ledger technologies to record, manage, and automate legal agreements between businesses through its software solution, called </a:t>
            </a:r>
            <a:r>
              <a:rPr lang="en-US" sz="3800" dirty="0" err="1"/>
              <a:t>Corda</a:t>
            </a:r>
            <a:r>
              <a:rPr lang="en-US" sz="3800" dirty="0"/>
              <a:t>.</a:t>
            </a:r>
          </a:p>
          <a:p>
            <a:endParaRPr lang="en-US" sz="3800" dirty="0"/>
          </a:p>
          <a:p>
            <a:r>
              <a:rPr lang="en-US" sz="3800" dirty="0" err="1"/>
              <a:t>Corda</a:t>
            </a:r>
            <a:r>
              <a:rPr lang="en-US" sz="3800" dirty="0"/>
              <a:t> is a distributed ledger platform, which features a blockchain-style P2P network; however, it is not a blockchain platform. </a:t>
            </a:r>
          </a:p>
          <a:p>
            <a:r>
              <a:rPr lang="en-US" sz="3800" dirty="0"/>
              <a:t>Unlike most blockchains, which involve global availability of data across the network and third party validators, </a:t>
            </a:r>
            <a:r>
              <a:rPr lang="en-US" sz="3800" dirty="0" err="1"/>
              <a:t>Corda</a:t>
            </a:r>
            <a:r>
              <a:rPr lang="en-US" sz="3800" dirty="0"/>
              <a:t> only allows information access and validation functions to parties actually involved in the transaction. </a:t>
            </a:r>
          </a:p>
          <a:p>
            <a:r>
              <a:rPr lang="en-US" sz="3800" dirty="0"/>
              <a:t>So depending on one’s viewpoint, </a:t>
            </a:r>
            <a:r>
              <a:rPr lang="en-US" sz="3800" dirty="0" err="1"/>
              <a:t>Corda</a:t>
            </a:r>
            <a:r>
              <a:rPr lang="en-US" sz="3800" dirty="0"/>
              <a:t> may not technically be a blockchain:</a:t>
            </a:r>
          </a:p>
          <a:p>
            <a:pPr>
              <a:buNone/>
            </a:pPr>
            <a:r>
              <a:rPr lang="en-US" sz="3800" dirty="0">
                <a:hlinkClick r:id="rId2"/>
              </a:rPr>
              <a:t>https://www.multichain.com/blog/2018/05/r3-corda-deep-dive-and-technical-review/</a:t>
            </a:r>
            <a:endParaRPr lang="en-US" sz="3800" dirty="0"/>
          </a:p>
          <a:p>
            <a:endParaRPr lang="en-US" sz="3800" dirty="0"/>
          </a:p>
          <a:p>
            <a:r>
              <a:rPr lang="en-US" sz="3800" dirty="0"/>
              <a:t>Also unlike many blockchains, </a:t>
            </a:r>
            <a:r>
              <a:rPr lang="en-US" sz="3800" dirty="0" err="1"/>
              <a:t>Corda</a:t>
            </a:r>
            <a:r>
              <a:rPr lang="en-US" sz="3800" dirty="0"/>
              <a:t> achieves consensus between firms at the level of individual deals, rather than at system level, while supporting a variety of consensus mechanisms.</a:t>
            </a:r>
          </a:p>
          <a:p>
            <a:pPr>
              <a:buNone/>
            </a:pPr>
            <a:endParaRPr lang="en-US" dirty="0">
              <a:hlinkClick r:id="rId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Quorum</a:t>
            </a:r>
          </a:p>
        </p:txBody>
      </p:sp>
      <p:sp>
        <p:nvSpPr>
          <p:cNvPr id="3" name="Content Placeholder 2"/>
          <p:cNvSpPr>
            <a:spLocks noGrp="1"/>
          </p:cNvSpPr>
          <p:nvPr>
            <p:ph idx="1"/>
          </p:nvPr>
        </p:nvSpPr>
        <p:spPr>
          <a:xfrm>
            <a:off x="457200" y="1600200"/>
            <a:ext cx="8229600" cy="4953000"/>
          </a:xfrm>
        </p:spPr>
        <p:txBody>
          <a:bodyPr>
            <a:noAutofit/>
          </a:bodyPr>
          <a:lstStyle/>
          <a:p>
            <a:r>
              <a:rPr lang="en-US" sz="1800" dirty="0"/>
              <a:t>Quorum is a fork of the Ethereum public blockchain, which uses a voting-based consensus algorithm to facilitate an enterprise-focused, permissioned distributed ledger and smart contract platform. </a:t>
            </a:r>
          </a:p>
          <a:p>
            <a:r>
              <a:rPr lang="en-US" sz="1800" dirty="0"/>
              <a:t>The network validates all smart contracts and overall system state through the involvement of all running nodes. </a:t>
            </a:r>
          </a:p>
          <a:p>
            <a:r>
              <a:rPr lang="en-US" sz="1800" dirty="0"/>
              <a:t>The platform is designed to support both transaction-level privacy and network-wide transparency. </a:t>
            </a:r>
          </a:p>
          <a:p>
            <a:r>
              <a:rPr lang="en-US" sz="1800" dirty="0"/>
              <a:t>Regulatory compliance is a primary focus in the Quorum platform.</a:t>
            </a:r>
          </a:p>
          <a:p>
            <a:r>
              <a:rPr lang="en-US" sz="1800" dirty="0"/>
              <a:t>Quorum was acquired by </a:t>
            </a:r>
            <a:r>
              <a:rPr lang="en-US" sz="1800" dirty="0" err="1"/>
              <a:t>Consensys</a:t>
            </a:r>
            <a:r>
              <a:rPr lang="en-US" sz="1800" dirty="0"/>
              <a:t> in August 2020</a:t>
            </a:r>
          </a:p>
          <a:p>
            <a:pPr>
              <a:buNone/>
            </a:pPr>
            <a:r>
              <a:rPr lang="en-US" sz="2000" dirty="0" err="1">
                <a:hlinkClick r:id="rId2"/>
              </a:rPr>
              <a:t>ConsenSys</a:t>
            </a:r>
            <a:r>
              <a:rPr lang="en-US" sz="2000" dirty="0">
                <a:hlinkClick r:id="rId2"/>
              </a:rPr>
              <a:t> Quorum | </a:t>
            </a:r>
            <a:r>
              <a:rPr lang="en-US" sz="2000" dirty="0" err="1">
                <a:hlinkClick r:id="rId2"/>
              </a:rPr>
              <a:t>ConsenSys</a:t>
            </a:r>
            <a:endParaRPr lang="en-US" sz="2000" dirty="0"/>
          </a:p>
          <a:p>
            <a:pPr>
              <a:buNone/>
            </a:pPr>
            <a:r>
              <a:rPr lang="en-US" sz="1800" dirty="0"/>
              <a:t>It is free and open source.</a:t>
            </a:r>
          </a:p>
          <a:p>
            <a:pPr>
              <a:buNone/>
            </a:pPr>
            <a:r>
              <a:rPr lang="en-US" sz="2000" dirty="0">
                <a:hlinkClick r:id="rId3"/>
              </a:rPr>
              <a:t>GitHub - </a:t>
            </a:r>
            <a:r>
              <a:rPr lang="en-US" sz="2000" dirty="0" err="1">
                <a:hlinkClick r:id="rId3"/>
              </a:rPr>
              <a:t>ConsenSys</a:t>
            </a:r>
            <a:r>
              <a:rPr lang="en-US" sz="2000" dirty="0">
                <a:hlinkClick r:id="rId3"/>
              </a:rPr>
              <a:t>/quorum: A permissioned implementation of Ethereum supporting data privacy</a:t>
            </a:r>
            <a:endParaRPr lang="en-US" sz="2000" dirty="0"/>
          </a:p>
          <a:p>
            <a:pPr>
              <a:buNone/>
            </a:pPr>
            <a:endParaRPr lang="en-US" sz="1800" dirty="0"/>
          </a:p>
        </p:txBody>
      </p:sp>
    </p:spTree>
    <p:extLst>
      <p:ext uri="{BB962C8B-B14F-4D97-AF65-F5344CB8AC3E}">
        <p14:creationId xmlns:p14="http://schemas.microsoft.com/office/powerpoint/2010/main" val="104403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Cryptocurrency Blockchains</a:t>
            </a:r>
          </a:p>
        </p:txBody>
      </p:sp>
      <p:sp>
        <p:nvSpPr>
          <p:cNvPr id="3" name="Content Placeholder 2"/>
          <p:cNvSpPr>
            <a:spLocks noGrp="1"/>
          </p:cNvSpPr>
          <p:nvPr>
            <p:ph idx="1"/>
          </p:nvPr>
        </p:nvSpPr>
        <p:spPr/>
        <p:txBody>
          <a:bodyPr>
            <a:normAutofit/>
          </a:bodyPr>
          <a:lstStyle/>
          <a:p>
            <a:r>
              <a:rPr lang="en-US" sz="2000" dirty="0"/>
              <a:t>Many cryptocurrencies trade on the Ethereum network or on other host networks</a:t>
            </a:r>
          </a:p>
          <a:p>
            <a:r>
              <a:rPr lang="en-US" sz="2000" dirty="0"/>
              <a:t>There are also many that have their own blockchain networks, though not all have substantial network traffic.</a:t>
            </a:r>
          </a:p>
          <a:p>
            <a:endParaRPr lang="en-US" sz="2000" dirty="0"/>
          </a:p>
          <a:p>
            <a:r>
              <a:rPr lang="en-US" sz="2000" dirty="0"/>
              <a:t> </a:t>
            </a:r>
            <a:r>
              <a:rPr lang="en-US" sz="2000" dirty="0" err="1"/>
              <a:t>Litecoin</a:t>
            </a:r>
            <a:r>
              <a:rPr lang="en-US" sz="2000" dirty="0"/>
              <a:t>, EOS, </a:t>
            </a:r>
            <a:r>
              <a:rPr lang="en-US" sz="2000" dirty="0" err="1"/>
              <a:t>Cardano</a:t>
            </a:r>
            <a:r>
              <a:rPr lang="en-US" sz="2000" dirty="0"/>
              <a:t>, NEO and TRON are among the most prominent of the other cryptocurrency blockchains that have substantial traffic.</a:t>
            </a:r>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Quorum / JP Morgan</a:t>
            </a:r>
          </a:p>
        </p:txBody>
      </p:sp>
      <p:sp>
        <p:nvSpPr>
          <p:cNvPr id="3" name="Content Placeholder 2"/>
          <p:cNvSpPr>
            <a:spLocks noGrp="1"/>
          </p:cNvSpPr>
          <p:nvPr>
            <p:ph idx="1"/>
          </p:nvPr>
        </p:nvSpPr>
        <p:spPr>
          <a:xfrm>
            <a:off x="457200" y="1600200"/>
            <a:ext cx="8229600" cy="4953000"/>
          </a:xfrm>
        </p:spPr>
        <p:txBody>
          <a:bodyPr>
            <a:noAutofit/>
          </a:bodyPr>
          <a:lstStyle/>
          <a:p>
            <a:r>
              <a:rPr lang="en-US" sz="1800" dirty="0"/>
              <a:t>Quorum was created by JPMorgan as a fork of Geth in 2017.</a:t>
            </a:r>
          </a:p>
          <a:p>
            <a:r>
              <a:rPr lang="en-US" sz="1800" dirty="0"/>
              <a:t>Quorum was acquired by </a:t>
            </a:r>
            <a:r>
              <a:rPr lang="en-US" sz="1800" dirty="0" err="1"/>
              <a:t>Consensys</a:t>
            </a:r>
            <a:r>
              <a:rPr lang="en-US" sz="1800" dirty="0"/>
              <a:t> in August 2020 and rebranded as </a:t>
            </a:r>
            <a:r>
              <a:rPr lang="en-US" sz="1800" dirty="0" err="1"/>
              <a:t>GoQuorum</a:t>
            </a:r>
            <a:endParaRPr lang="en-US" sz="1800" dirty="0"/>
          </a:p>
          <a:p>
            <a:pPr>
              <a:buNone/>
            </a:pPr>
            <a:r>
              <a:rPr lang="en-US" sz="1800" dirty="0">
                <a:hlinkClick r:id="rId2"/>
              </a:rPr>
              <a:t>https://consensys.net/blog/press-release/consensys-acquires-quorum-platform-from-jp-morgan/</a:t>
            </a:r>
            <a:endParaRPr lang="en-US" sz="1800" dirty="0"/>
          </a:p>
          <a:p>
            <a:endParaRPr lang="en-US" sz="1800" dirty="0"/>
          </a:p>
          <a:p>
            <a:pPr>
              <a:buNone/>
            </a:pPr>
            <a:endParaRPr lang="en-US" sz="1800" dirty="0"/>
          </a:p>
          <a:p>
            <a:r>
              <a:rPr lang="en-US" sz="1800" dirty="0"/>
              <a:t>JP Morgan was concurrently working on their own coin for use by their own clients, JPM coin.</a:t>
            </a:r>
          </a:p>
          <a:p>
            <a:r>
              <a:rPr lang="en-US" sz="1800" dirty="0"/>
              <a:t>In February 2019, JP Morgan announced the creation and first tests of JPM coin, and work has continued since that time.</a:t>
            </a:r>
          </a:p>
          <a:p>
            <a:r>
              <a:rPr lang="en-US" sz="1800" dirty="0">
                <a:hlinkClick r:id="rId3"/>
              </a:rPr>
              <a:t>https://www.jpmorgan.com/solutions/cib/news/digital-coin-payments</a:t>
            </a:r>
            <a:endParaRPr lang="en-US" sz="1800" dirty="0"/>
          </a:p>
          <a:p>
            <a:endParaRPr lang="en-US" sz="1800" dirty="0"/>
          </a:p>
          <a:p>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normAutofit/>
          </a:bodyPr>
          <a:lstStyle/>
          <a:p>
            <a:r>
              <a:rPr lang="en-US" sz="2000" dirty="0"/>
              <a:t>Elements (</a:t>
            </a:r>
            <a:r>
              <a:rPr lang="en-US" sz="2000" dirty="0">
                <a:hlinkClick r:id="rId2"/>
              </a:rPr>
              <a:t>https://elementsproject.org/</a:t>
            </a:r>
            <a:r>
              <a:rPr lang="en-US" sz="2000" dirty="0"/>
              <a:t>)is an open source, </a:t>
            </a:r>
            <a:r>
              <a:rPr lang="en-US" sz="2000" dirty="0" err="1"/>
              <a:t>sidechain</a:t>
            </a:r>
            <a:r>
              <a:rPr lang="en-US" sz="2000" dirty="0"/>
              <a:t>-capable blockchain platform</a:t>
            </a:r>
          </a:p>
          <a:p>
            <a:endParaRPr lang="en-US" sz="2000" dirty="0"/>
          </a:p>
          <a:p>
            <a:r>
              <a:rPr lang="en-US" sz="2000" dirty="0"/>
              <a:t>Built upon and extending Bitcoin’s codebase, it lets developers familiar with the </a:t>
            </a:r>
            <a:r>
              <a:rPr lang="en-US" sz="2000" dirty="0" err="1"/>
              <a:t>bitcoind</a:t>
            </a:r>
            <a:r>
              <a:rPr lang="en-US" sz="2000" dirty="0"/>
              <a:t> API to quickly and cost-effectively create working blockchains and test proof-of-concept projects. </a:t>
            </a:r>
          </a:p>
          <a:p>
            <a:r>
              <a:rPr lang="en-US" sz="2000" dirty="0"/>
              <a:t>Being built on the Bitcoin codebase also allows Elements to function as a </a:t>
            </a:r>
            <a:r>
              <a:rPr lang="en-US" sz="2000" dirty="0" err="1"/>
              <a:t>testbed</a:t>
            </a:r>
            <a:r>
              <a:rPr lang="en-US" sz="2000" dirty="0"/>
              <a:t> for changes to the Bitcoin protocol itself.</a:t>
            </a:r>
          </a:p>
          <a:p>
            <a:endParaRPr lang="en-US" sz="2000" b="1" dirty="0"/>
          </a:p>
          <a:p>
            <a:r>
              <a:rPr lang="en-US" sz="2000" dirty="0"/>
              <a:t>Like most of those previously mentioned, it too has been used in international bank trials for settlements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Openchain</a:t>
            </a:r>
            <a:endParaRPr lang="en-US" dirty="0"/>
          </a:p>
        </p:txBody>
      </p:sp>
      <p:sp>
        <p:nvSpPr>
          <p:cNvPr id="3" name="Content Placeholder 2"/>
          <p:cNvSpPr>
            <a:spLocks noGrp="1"/>
          </p:cNvSpPr>
          <p:nvPr>
            <p:ph idx="1"/>
          </p:nvPr>
        </p:nvSpPr>
        <p:spPr/>
        <p:txBody>
          <a:bodyPr>
            <a:normAutofit/>
          </a:bodyPr>
          <a:lstStyle/>
          <a:p>
            <a:r>
              <a:rPr lang="en-US" sz="2000" dirty="0" err="1"/>
              <a:t>Openchain</a:t>
            </a:r>
            <a:r>
              <a:rPr lang="en-US" sz="2000" dirty="0"/>
              <a:t> is an open source distributed ledger technology. </a:t>
            </a:r>
          </a:p>
          <a:p>
            <a:r>
              <a:rPr lang="en-US" sz="2000" dirty="0"/>
              <a:t>It is suited for organizations wishing to issue and manage digital assets in a robust, secure and scalable way.</a:t>
            </a:r>
          </a:p>
          <a:p>
            <a:r>
              <a:rPr lang="en-US" sz="2000" dirty="0"/>
              <a:t>The consensus mechanism used by </a:t>
            </a:r>
            <a:r>
              <a:rPr lang="en-US" sz="2000" dirty="0" err="1"/>
              <a:t>Openchain</a:t>
            </a:r>
            <a:r>
              <a:rPr lang="en-US" sz="2000" dirty="0"/>
              <a:t> differs from other Bitcoin-based systems, in that it uses </a:t>
            </a:r>
            <a:r>
              <a:rPr lang="en-US" sz="2000" dirty="0" err="1"/>
              <a:t>Partionned</a:t>
            </a:r>
            <a:r>
              <a:rPr lang="en-US" sz="2000" dirty="0"/>
              <a:t> Consensus where every </a:t>
            </a:r>
            <a:r>
              <a:rPr lang="en-US" sz="2000" dirty="0" err="1"/>
              <a:t>Openchain</a:t>
            </a:r>
            <a:r>
              <a:rPr lang="en-US" sz="2000" dirty="0"/>
              <a:t> instance only has one authority validating transactions.</a:t>
            </a:r>
          </a:p>
          <a:p>
            <a:r>
              <a:rPr lang="en-US" sz="2000" dirty="0"/>
              <a:t>Instead of one single central ledger, each organization controls their own </a:t>
            </a:r>
            <a:r>
              <a:rPr lang="en-US" sz="2000" dirty="0" err="1"/>
              <a:t>Openchain</a:t>
            </a:r>
            <a:r>
              <a:rPr lang="en-US" sz="2000" dirty="0"/>
              <a:t> instance. Instances can connect to each other.</a:t>
            </a:r>
          </a:p>
          <a:p>
            <a:r>
              <a:rPr lang="en-US" sz="2000" dirty="0"/>
              <a:t>Different transactions will be validated by different authorities depending on the assets being exchanged.</a:t>
            </a:r>
          </a:p>
          <a:p>
            <a:r>
              <a:rPr lang="en-US" sz="2000" dirty="0"/>
              <a:t>Every asset issuer has full control on the transactions relevant to that asset.</a:t>
            </a:r>
          </a:p>
          <a:p>
            <a:r>
              <a:rPr lang="en-US" sz="2000" dirty="0">
                <a:hlinkClick r:id="rId2"/>
              </a:rPr>
              <a:t>https://www.openchain.org/</a:t>
            </a:r>
            <a:endParaRPr lang="en-US" sz="2000" dirty="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Litecoin</a:t>
            </a:r>
            <a:r>
              <a:rPr lang="en-US" dirty="0"/>
              <a:t> (LTC)</a:t>
            </a:r>
          </a:p>
        </p:txBody>
      </p:sp>
      <p:sp>
        <p:nvSpPr>
          <p:cNvPr id="3" name="Content Placeholder 2"/>
          <p:cNvSpPr>
            <a:spLocks noGrp="1"/>
          </p:cNvSpPr>
          <p:nvPr>
            <p:ph idx="1"/>
          </p:nvPr>
        </p:nvSpPr>
        <p:spPr/>
        <p:txBody>
          <a:bodyPr/>
          <a:lstStyle/>
          <a:p>
            <a:r>
              <a:rPr lang="en-US" sz="2000" dirty="0" err="1"/>
              <a:t>Litecoin</a:t>
            </a:r>
            <a:r>
              <a:rPr lang="en-US" sz="2000" dirty="0"/>
              <a:t> was created by Charlie Lee from a fork of Bitcoin in 2011.</a:t>
            </a:r>
          </a:p>
          <a:p>
            <a:r>
              <a:rPr lang="en-US" sz="2000" dirty="0"/>
              <a:t>It is managed by the </a:t>
            </a:r>
            <a:r>
              <a:rPr lang="en-US" sz="2000" dirty="0" err="1"/>
              <a:t>Litecoin</a:t>
            </a:r>
            <a:r>
              <a:rPr lang="en-US" sz="2000" dirty="0"/>
              <a:t> Foundation, the Managing Director of which is still Charlie Lee.</a:t>
            </a:r>
          </a:p>
          <a:p>
            <a:r>
              <a:rPr lang="en-US" sz="2000" dirty="0"/>
              <a:t>It implemented an almost identical blockchain to Bitcoin, with the main differences being:</a:t>
            </a:r>
          </a:p>
          <a:p>
            <a:pPr lvl="1"/>
            <a:r>
              <a:rPr lang="en-US" sz="2000" dirty="0"/>
              <a:t>a shorter period between blocks (2.5 minutes).</a:t>
            </a:r>
          </a:p>
          <a:p>
            <a:pPr lvl="1"/>
            <a:r>
              <a:rPr lang="en-US" sz="2000" dirty="0"/>
              <a:t>It uses a Script hash function rather than SHA-256 as it’s more memory intensive and less easily parallelized.</a:t>
            </a:r>
          </a:p>
          <a:p>
            <a:r>
              <a:rPr lang="en-US" sz="2000" dirty="0"/>
              <a:t>It also has several minor technical adjustments</a:t>
            </a:r>
          </a:p>
          <a:p>
            <a:r>
              <a:rPr lang="en-US" sz="2000" dirty="0"/>
              <a:t>It has a very similar declining block reward schedule as Bitcoin (halved approx every 4 years) and hash difficulty adjustment as Bitcoin (recalculated every 2 weeks).</a:t>
            </a:r>
          </a:p>
          <a:p>
            <a:r>
              <a:rPr lang="en-US" sz="2000" dirty="0"/>
              <a:t>It also implemented </a:t>
            </a:r>
            <a:r>
              <a:rPr lang="en-US" sz="2000" dirty="0" err="1"/>
              <a:t>segwit</a:t>
            </a:r>
            <a:r>
              <a:rPr lang="en-US" sz="2000" dirty="0"/>
              <a:t>, several months before Bitcoin did.</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EOS</a:t>
            </a:r>
          </a:p>
        </p:txBody>
      </p:sp>
      <p:sp>
        <p:nvSpPr>
          <p:cNvPr id="3" name="Content Placeholder 2"/>
          <p:cNvSpPr>
            <a:spLocks noGrp="1"/>
          </p:cNvSpPr>
          <p:nvPr>
            <p:ph idx="1"/>
          </p:nvPr>
        </p:nvSpPr>
        <p:spPr/>
        <p:txBody>
          <a:bodyPr>
            <a:normAutofit fontScale="70000" lnSpcReduction="20000"/>
          </a:bodyPr>
          <a:lstStyle/>
          <a:p>
            <a:r>
              <a:rPr lang="en-US" dirty="0"/>
              <a:t>EOS: Developed by </a:t>
            </a:r>
            <a:r>
              <a:rPr lang="en-US" dirty="0" err="1"/>
              <a:t>block.one</a:t>
            </a:r>
            <a:r>
              <a:rPr lang="en-US" dirty="0"/>
              <a:t> and introduced in 2017 </a:t>
            </a:r>
          </a:p>
          <a:p>
            <a:r>
              <a:rPr lang="en-US" dirty="0"/>
              <a:t>Raised over $4B, among the largest crypto projects</a:t>
            </a:r>
          </a:p>
          <a:p>
            <a:endParaRPr lang="en-US" dirty="0"/>
          </a:p>
          <a:p>
            <a:r>
              <a:rPr lang="en-US" dirty="0" err="1"/>
              <a:t>Testnet</a:t>
            </a:r>
            <a:r>
              <a:rPr lang="en-US" dirty="0"/>
              <a:t> became available in late 2017 and </a:t>
            </a:r>
            <a:r>
              <a:rPr lang="en-US" dirty="0" err="1"/>
              <a:t>mainnet</a:t>
            </a:r>
            <a:r>
              <a:rPr lang="en-US" dirty="0"/>
              <a:t> in mid 2018</a:t>
            </a:r>
          </a:p>
          <a:p>
            <a:endParaRPr lang="en-US" dirty="0"/>
          </a:p>
          <a:p>
            <a:r>
              <a:rPr lang="en-US" dirty="0"/>
              <a:t>EOS is a scalable, open source, distributed “operating system” for smart contracts or decentralized applications (</a:t>
            </a:r>
            <a:r>
              <a:rPr lang="en-US" dirty="0" err="1"/>
              <a:t>dapps</a:t>
            </a:r>
            <a:r>
              <a:rPr lang="en-US" dirty="0"/>
              <a:t>).  </a:t>
            </a:r>
          </a:p>
          <a:p>
            <a:endParaRPr lang="en-US" dirty="0"/>
          </a:p>
          <a:p>
            <a:r>
              <a:rPr lang="en-US" dirty="0"/>
              <a:t>Any language that can be compiled to Web Assembly language can be used. C++ is the most common. </a:t>
            </a:r>
          </a:p>
          <a:p>
            <a:endParaRPr lang="en-US" dirty="0"/>
          </a:p>
          <a:p>
            <a:r>
              <a:rPr lang="en-US" dirty="0"/>
              <a:t>It is designed to support high throughput via distributed proof of stake (</a:t>
            </a:r>
            <a:r>
              <a:rPr lang="en-US" dirty="0" err="1"/>
              <a:t>DPoS</a:t>
            </a:r>
            <a:r>
              <a:rPr lang="en-US" dirty="0"/>
              <a:t>). </a:t>
            </a:r>
          </a:p>
          <a:p>
            <a:r>
              <a:rPr lang="en-US" dirty="0"/>
              <a:t>The main goals include scalability, and the prevention of censorship.</a:t>
            </a:r>
          </a:p>
          <a:p>
            <a:endParaRPr lang="en-US" b="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Cardano</a:t>
            </a:r>
            <a:r>
              <a:rPr lang="en-US" dirty="0"/>
              <a:t> (ADA)</a:t>
            </a:r>
          </a:p>
        </p:txBody>
      </p:sp>
      <p:sp>
        <p:nvSpPr>
          <p:cNvPr id="3" name="Content Placeholder 2"/>
          <p:cNvSpPr>
            <a:spLocks noGrp="1"/>
          </p:cNvSpPr>
          <p:nvPr>
            <p:ph idx="1"/>
          </p:nvPr>
        </p:nvSpPr>
        <p:spPr/>
        <p:txBody>
          <a:bodyPr>
            <a:normAutofit fontScale="62500" lnSpcReduction="20000"/>
          </a:bodyPr>
          <a:lstStyle/>
          <a:p>
            <a:r>
              <a:rPr lang="en-US" dirty="0" err="1"/>
              <a:t>Cardano</a:t>
            </a:r>
            <a:r>
              <a:rPr lang="en-US" dirty="0"/>
              <a:t> (ADA): Developed by IOHK, based on academic research and proofs, written in Haskell (a functional programming language), and is open source.  </a:t>
            </a:r>
          </a:p>
          <a:p>
            <a:endParaRPr lang="en-US" dirty="0"/>
          </a:p>
          <a:p>
            <a:r>
              <a:rPr lang="en-US" dirty="0"/>
              <a:t>It employs a novel consensus algorithm, and privacy principles that could provide total or selective privacy including accommodating a regulator. </a:t>
            </a:r>
          </a:p>
          <a:p>
            <a:endParaRPr lang="en-US" dirty="0"/>
          </a:p>
          <a:p>
            <a:r>
              <a:rPr lang="en-US" dirty="0"/>
              <a:t>The </a:t>
            </a:r>
            <a:r>
              <a:rPr lang="en-US" dirty="0" err="1"/>
              <a:t>mainnet</a:t>
            </a:r>
            <a:r>
              <a:rPr lang="en-US" dirty="0"/>
              <a:t> became available in late 2017 with settlement for coin transfer, and a wallet shortly thereafter.  </a:t>
            </a:r>
          </a:p>
          <a:p>
            <a:endParaRPr lang="en-US" dirty="0"/>
          </a:p>
          <a:p>
            <a:r>
              <a:rPr lang="en-US" dirty="0"/>
              <a:t>They’ve introduced a Haskell-like language, “</a:t>
            </a:r>
            <a:r>
              <a:rPr lang="en-US" dirty="0" err="1"/>
              <a:t>Plutus</a:t>
            </a:r>
            <a:r>
              <a:rPr lang="en-US" dirty="0"/>
              <a:t>”, for use in smart contracts, which became fully functional in early 2020.</a:t>
            </a:r>
          </a:p>
          <a:p>
            <a:endParaRPr lang="en-US" dirty="0"/>
          </a:p>
          <a:p>
            <a:r>
              <a:rPr lang="en-US" dirty="0"/>
              <a:t>It has been very actively developed and considerable development continues.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Tron</a:t>
            </a:r>
            <a:r>
              <a:rPr lang="en-US" dirty="0"/>
              <a:t> (TRX)</a:t>
            </a:r>
          </a:p>
        </p:txBody>
      </p:sp>
      <p:sp>
        <p:nvSpPr>
          <p:cNvPr id="3" name="Content Placeholder 2"/>
          <p:cNvSpPr>
            <a:spLocks noGrp="1"/>
          </p:cNvSpPr>
          <p:nvPr>
            <p:ph idx="1"/>
          </p:nvPr>
        </p:nvSpPr>
        <p:spPr/>
        <p:txBody>
          <a:bodyPr/>
          <a:lstStyle/>
          <a:p>
            <a:r>
              <a:rPr lang="en-US" sz="2000" dirty="0" err="1"/>
              <a:t>Tron</a:t>
            </a:r>
            <a:r>
              <a:rPr lang="en-US" sz="2000" dirty="0"/>
              <a:t> is a smart contract blockchain supporting </a:t>
            </a:r>
            <a:r>
              <a:rPr lang="en-US" sz="2000" dirty="0" err="1"/>
              <a:t>dapps</a:t>
            </a:r>
            <a:r>
              <a:rPr lang="en-US" sz="2000" dirty="0"/>
              <a:t> written in Solidity with plans to support other languages such as Javascript.  It’s VM is written in Java (originally from a fork of </a:t>
            </a:r>
            <a:r>
              <a:rPr lang="en-US" sz="2000" dirty="0" err="1"/>
              <a:t>EthereumJ</a:t>
            </a:r>
            <a:r>
              <a:rPr lang="en-US" sz="2000" dirty="0"/>
              <a:t>).</a:t>
            </a:r>
          </a:p>
          <a:p>
            <a:r>
              <a:rPr lang="en-US" sz="2000" dirty="0" err="1"/>
              <a:t>Tron</a:t>
            </a:r>
            <a:r>
              <a:rPr lang="en-US" sz="2000" dirty="0"/>
              <a:t> </a:t>
            </a:r>
            <a:r>
              <a:rPr lang="en-US" sz="2000" dirty="0" err="1"/>
              <a:t>testnet</a:t>
            </a:r>
            <a:r>
              <a:rPr lang="en-US" sz="2000" dirty="0"/>
              <a:t> and </a:t>
            </a:r>
            <a:r>
              <a:rPr lang="en-US" sz="2000" dirty="0" err="1"/>
              <a:t>mainnet</a:t>
            </a:r>
            <a:r>
              <a:rPr lang="en-US" sz="2000" dirty="0"/>
              <a:t> were both released in the first half of 2018.</a:t>
            </a:r>
          </a:p>
          <a:p>
            <a:r>
              <a:rPr lang="en-US" sz="2000" dirty="0" err="1"/>
              <a:t>Tron’s</a:t>
            </a:r>
            <a:r>
              <a:rPr lang="en-US" sz="2000" dirty="0"/>
              <a:t> blockchain uses a Delegated </a:t>
            </a:r>
            <a:r>
              <a:rPr lang="en-US" sz="2000" dirty="0" err="1"/>
              <a:t>PoS</a:t>
            </a:r>
            <a:r>
              <a:rPr lang="en-US" sz="2000" dirty="0"/>
              <a:t> (called </a:t>
            </a:r>
            <a:r>
              <a:rPr lang="en-US" sz="2000" dirty="0" err="1"/>
              <a:t>TPoS</a:t>
            </a:r>
            <a:r>
              <a:rPr lang="en-US" sz="2000" dirty="0"/>
              <a:t>) rather than </a:t>
            </a:r>
            <a:r>
              <a:rPr lang="en-US" sz="2000" dirty="0" err="1"/>
              <a:t>PoW</a:t>
            </a:r>
            <a:r>
              <a:rPr lang="en-US" sz="2000" dirty="0"/>
              <a:t>.  </a:t>
            </a:r>
          </a:p>
          <a:p>
            <a:r>
              <a:rPr lang="en-US" sz="2000" dirty="0" err="1"/>
              <a:t>Tron</a:t>
            </a:r>
            <a:r>
              <a:rPr lang="en-US" sz="2000" dirty="0"/>
              <a:t> accounts may vote on Super Representatives (SRs), similar to </a:t>
            </a:r>
            <a:r>
              <a:rPr lang="en-US" sz="2000" dirty="0" err="1"/>
              <a:t>MasterNodes</a:t>
            </a:r>
            <a:r>
              <a:rPr lang="en-US" sz="2000" dirty="0"/>
              <a:t> in other blockchains. The vote weight is proportional to the account’s temporarily frozen assets.  There is a cost (in TRX) to become a candidate.</a:t>
            </a:r>
          </a:p>
          <a:p>
            <a:r>
              <a:rPr lang="en-US" sz="2000" dirty="0"/>
              <a:t>There are 27 SRs, and votes are recounted very 6 hours.</a:t>
            </a:r>
          </a:p>
          <a:p>
            <a:r>
              <a:rPr lang="en-US" sz="2000" dirty="0"/>
              <a:t>SRs produce blocks and get a block reward.  The average block time is 3 seconds.</a:t>
            </a:r>
          </a:p>
          <a:p>
            <a:r>
              <a:rPr lang="en-US" sz="2000" dirty="0"/>
              <a:t>The founder and CEO of </a:t>
            </a:r>
            <a:r>
              <a:rPr lang="en-US" sz="2000" dirty="0" err="1"/>
              <a:t>Tron</a:t>
            </a:r>
            <a:r>
              <a:rPr lang="en-US" sz="2000" dirty="0"/>
              <a:t> is Justin Sun.</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a:t>
            </a:r>
          </a:p>
        </p:txBody>
      </p:sp>
      <p:sp>
        <p:nvSpPr>
          <p:cNvPr id="3" name="Content Placeholder 2"/>
          <p:cNvSpPr>
            <a:spLocks noGrp="1"/>
          </p:cNvSpPr>
          <p:nvPr>
            <p:ph idx="1"/>
          </p:nvPr>
        </p:nvSpPr>
        <p:spPr/>
        <p:txBody>
          <a:bodyPr/>
          <a:lstStyle/>
          <a:p>
            <a:r>
              <a:rPr lang="en-US" sz="2000" dirty="0"/>
              <a:t>An ambitious project, founded (by </a:t>
            </a:r>
            <a:r>
              <a:rPr lang="en-US" sz="2000" dirty="0" err="1"/>
              <a:t>Da</a:t>
            </a:r>
            <a:r>
              <a:rPr lang="en-US" sz="2000" dirty="0"/>
              <a:t> </a:t>
            </a:r>
            <a:r>
              <a:rPr lang="en-US" sz="2000" dirty="0" err="1"/>
              <a:t>Hongfei</a:t>
            </a:r>
            <a:r>
              <a:rPr lang="en-US" sz="2000" dirty="0"/>
              <a:t> and Erik Zhang) in 2014 (originally called </a:t>
            </a:r>
            <a:r>
              <a:rPr lang="en-US" sz="2000" dirty="0" err="1"/>
              <a:t>Antshares</a:t>
            </a:r>
            <a:r>
              <a:rPr lang="en-US" sz="2000" dirty="0"/>
              <a:t>) sometimes called the Chinese Ethereum.</a:t>
            </a:r>
          </a:p>
          <a:p>
            <a:r>
              <a:rPr lang="en-US" sz="2000" dirty="0"/>
              <a:t>Has aspirations beyond smart contracts as it’s meant to power a smart economy, supporting digital assets, digital identities, and smart contracts</a:t>
            </a:r>
          </a:p>
          <a:p>
            <a:r>
              <a:rPr lang="en-US" sz="2000" dirty="0"/>
              <a:t>Enables smart contracts to be written in a number of languages, including C#, Java, and Python.</a:t>
            </a:r>
          </a:p>
          <a:p>
            <a:r>
              <a:rPr lang="en-US" sz="2000" dirty="0"/>
              <a:t>Uses a concept similar to Ethereum gas in terms of smart contract function costs, though for NEO it’s a separate token named GAS, and NEO holders also earn gas.</a:t>
            </a:r>
          </a:p>
          <a:p>
            <a:r>
              <a:rPr lang="en-US" sz="2000" dirty="0"/>
              <a:t>Uses </a:t>
            </a:r>
            <a:r>
              <a:rPr lang="en-US" sz="2000" dirty="0" err="1"/>
              <a:t>dBFT</a:t>
            </a:r>
            <a:r>
              <a:rPr lang="en-US" sz="2000" dirty="0"/>
              <a:t> (delegated Byzantine Fault Tolerant) consensus protocol with nodes elected by NEO holders, and can generate a new block every 15-20 seconds.</a:t>
            </a:r>
          </a:p>
          <a:p>
            <a:endParaRPr lang="en-US" sz="20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Decred</a:t>
            </a:r>
            <a:r>
              <a:rPr lang="en-US" dirty="0"/>
              <a:t> (DCR)</a:t>
            </a:r>
          </a:p>
        </p:txBody>
      </p:sp>
      <p:sp>
        <p:nvSpPr>
          <p:cNvPr id="3" name="Content Placeholder 2"/>
          <p:cNvSpPr>
            <a:spLocks noGrp="1"/>
          </p:cNvSpPr>
          <p:nvPr>
            <p:ph idx="1"/>
          </p:nvPr>
        </p:nvSpPr>
        <p:spPr/>
        <p:txBody>
          <a:bodyPr>
            <a:normAutofit lnSpcReduction="10000"/>
          </a:bodyPr>
          <a:lstStyle/>
          <a:p>
            <a:r>
              <a:rPr lang="en-US" sz="1600" dirty="0"/>
              <a:t>One of the original bases for </a:t>
            </a:r>
            <a:r>
              <a:rPr lang="en-US" sz="1600" dirty="0" err="1"/>
              <a:t>Decred</a:t>
            </a:r>
            <a:r>
              <a:rPr lang="en-US" sz="1600" dirty="0"/>
              <a:t> was described in a paper in 2013 “MEMCOIN</a:t>
            </a:r>
            <a:r>
              <a:rPr lang="en-US" sz="1600" baseline="-25000" dirty="0"/>
              <a:t>2</a:t>
            </a:r>
            <a:r>
              <a:rPr lang="en-US" sz="1600" dirty="0"/>
              <a:t>: A Hybrid Proof-of-Work, Proof-of-State Crypto-Currency” by Adam Mackenzie</a:t>
            </a:r>
          </a:p>
          <a:p>
            <a:endParaRPr lang="en-US" sz="1600" dirty="0"/>
          </a:p>
          <a:p>
            <a:r>
              <a:rPr lang="en-US" sz="1600" dirty="0"/>
              <a:t>In late 2015 </a:t>
            </a:r>
            <a:r>
              <a:rPr lang="en-US" sz="1600" dirty="0" err="1"/>
              <a:t>Decred</a:t>
            </a:r>
            <a:r>
              <a:rPr lang="en-US" sz="1600" dirty="0"/>
              <a:t> was announced, which used a hybrid </a:t>
            </a:r>
            <a:r>
              <a:rPr lang="en-US" sz="1600" dirty="0" err="1"/>
              <a:t>PoS-PoW</a:t>
            </a:r>
            <a:r>
              <a:rPr lang="en-US" sz="1600" dirty="0"/>
              <a:t> mining scheme which also used the stakes for voting on governance </a:t>
            </a:r>
            <a:r>
              <a:rPr lang="en-US" sz="1600" dirty="0" err="1"/>
              <a:t>isssues</a:t>
            </a:r>
            <a:r>
              <a:rPr lang="en-US" sz="1600" dirty="0"/>
              <a:t>.</a:t>
            </a:r>
          </a:p>
          <a:p>
            <a:endParaRPr lang="en-US" sz="1600" dirty="0"/>
          </a:p>
          <a:p>
            <a:r>
              <a:rPr lang="en-US" sz="1600" dirty="0" err="1"/>
              <a:t>Decred</a:t>
            </a:r>
            <a:r>
              <a:rPr lang="en-US" sz="1600" dirty="0"/>
              <a:t> includes a number of other modifications to Bitcoin’s original ideas, including</a:t>
            </a:r>
          </a:p>
          <a:p>
            <a:pPr lvl="1"/>
            <a:r>
              <a:rPr lang="en-US" sz="1600" dirty="0"/>
              <a:t>A modified Elliptical Curve DSA</a:t>
            </a:r>
          </a:p>
          <a:p>
            <a:pPr lvl="1"/>
            <a:r>
              <a:rPr lang="en-US" sz="1600" dirty="0"/>
              <a:t>A modified hash function, Blake-256, which is more efficient on most microprocessors and considered more secure</a:t>
            </a:r>
          </a:p>
          <a:p>
            <a:pPr lvl="1"/>
            <a:r>
              <a:rPr lang="en-US" sz="1600" dirty="0"/>
              <a:t>Expanded scripting capabilities</a:t>
            </a:r>
          </a:p>
          <a:p>
            <a:pPr lvl="1"/>
            <a:r>
              <a:rPr lang="en-US" sz="1600" dirty="0"/>
              <a:t>The use of </a:t>
            </a:r>
            <a:r>
              <a:rPr lang="en-US" sz="1600" dirty="0" err="1"/>
              <a:t>Schnorr</a:t>
            </a:r>
            <a:r>
              <a:rPr lang="en-US" sz="1600" dirty="0"/>
              <a:t> signatures which is currently proposed for Bitcoin but not yet implemented.  </a:t>
            </a:r>
            <a:r>
              <a:rPr lang="en-US" sz="1600" dirty="0" err="1"/>
              <a:t>Schnorr</a:t>
            </a:r>
            <a:r>
              <a:rPr lang="en-US" sz="1600" dirty="0"/>
              <a:t> signatures are provably secure, non-malleable (there is not an alternative signature that would work), and efficient for multi-signature usages.</a:t>
            </a:r>
          </a:p>
          <a:p>
            <a:endParaRPr lang="en-US" sz="1600" dirty="0"/>
          </a:p>
          <a:p>
            <a:r>
              <a:rPr lang="en-US" sz="1600" dirty="0"/>
              <a:t>But the central tenet of </a:t>
            </a:r>
            <a:r>
              <a:rPr lang="en-US" sz="1600" dirty="0" err="1"/>
              <a:t>Decred</a:t>
            </a:r>
            <a:r>
              <a:rPr lang="en-US" sz="1600" dirty="0"/>
              <a:t> is the governance model based on the staking also used in the hybrid </a:t>
            </a:r>
            <a:r>
              <a:rPr lang="en-US" sz="1600" dirty="0" err="1"/>
              <a:t>PoS-PoW</a:t>
            </a:r>
            <a:r>
              <a:rPr lang="en-US" sz="1600" dirty="0"/>
              <a:t> mining consensus algorithm</a:t>
            </a:r>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EF55-83F7-4E52-BBA8-5587C89411AA}"/>
              </a:ext>
            </a:extLst>
          </p:cNvPr>
          <p:cNvSpPr>
            <a:spLocks noGrp="1"/>
          </p:cNvSpPr>
          <p:nvPr>
            <p:ph type="title"/>
          </p:nvPr>
        </p:nvSpPr>
        <p:spPr/>
        <p:txBody>
          <a:bodyPr/>
          <a:lstStyle/>
          <a:p>
            <a:r>
              <a:rPr lang="en-US" dirty="0" err="1"/>
              <a:t>Binance</a:t>
            </a:r>
            <a:r>
              <a:rPr lang="en-US" dirty="0"/>
              <a:t>, Ripple, Stellar</a:t>
            </a:r>
          </a:p>
        </p:txBody>
      </p:sp>
      <p:sp>
        <p:nvSpPr>
          <p:cNvPr id="3" name="Content Placeholder 2">
            <a:extLst>
              <a:ext uri="{FF2B5EF4-FFF2-40B4-BE49-F238E27FC236}">
                <a16:creationId xmlns:a16="http://schemas.microsoft.com/office/drawing/2014/main" id="{33211968-2CFB-41C1-9CC3-475EA8EDB21A}"/>
              </a:ext>
            </a:extLst>
          </p:cNvPr>
          <p:cNvSpPr>
            <a:spLocks noGrp="1"/>
          </p:cNvSpPr>
          <p:nvPr>
            <p:ph idx="1"/>
          </p:nvPr>
        </p:nvSpPr>
        <p:spPr/>
        <p:txBody>
          <a:bodyPr>
            <a:normAutofit/>
          </a:bodyPr>
          <a:lstStyle/>
          <a:p>
            <a:r>
              <a:rPr lang="en-US" sz="2000" dirty="0" err="1"/>
              <a:t>Binance</a:t>
            </a:r>
            <a:endParaRPr lang="en-US" sz="2000" dirty="0"/>
          </a:p>
          <a:p>
            <a:r>
              <a:rPr lang="en-US" sz="2000" dirty="0">
                <a:hlinkClick r:id="rId2"/>
              </a:rPr>
              <a:t>https://www.coindesk.com/crypto/binance-coin</a:t>
            </a:r>
            <a:endParaRPr lang="en-US" sz="2000" dirty="0"/>
          </a:p>
          <a:p>
            <a:r>
              <a:rPr lang="en-US" sz="2000" dirty="0">
                <a:hlinkClick r:id="rId3"/>
              </a:rPr>
              <a:t>https://www.binance.com/en/blog/421499824684900933/Binance-Smart-Chain-Launches-Today/</a:t>
            </a:r>
            <a:endParaRPr lang="en-US" sz="2000" dirty="0"/>
          </a:p>
          <a:p>
            <a:r>
              <a:rPr lang="en-US" sz="2000" dirty="0">
                <a:hlinkClick r:id="rId4"/>
              </a:rPr>
              <a:t>https://www.coindesk.com/binance-adds-former-fatf-officers-to-regulatory-strategy-team</a:t>
            </a:r>
            <a:endParaRPr lang="en-US" sz="2000" dirty="0"/>
          </a:p>
          <a:p>
            <a:endParaRPr lang="en-US" sz="2000" dirty="0"/>
          </a:p>
          <a:p>
            <a:r>
              <a:rPr lang="en-US" sz="2000" dirty="0"/>
              <a:t>Ripple (XRP)</a:t>
            </a:r>
          </a:p>
          <a:p>
            <a:r>
              <a:rPr lang="en-US" sz="2000" dirty="0"/>
              <a:t>Stellar (XLM)</a:t>
            </a:r>
          </a:p>
        </p:txBody>
      </p:sp>
    </p:spTree>
    <p:extLst>
      <p:ext uri="{BB962C8B-B14F-4D97-AF65-F5344CB8AC3E}">
        <p14:creationId xmlns:p14="http://schemas.microsoft.com/office/powerpoint/2010/main" val="1152606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5460</TotalTime>
  <Words>2332</Words>
  <Application>Microsoft Office PowerPoint</Application>
  <PresentationFormat>On-screen Show (4:3)</PresentationFormat>
  <Paragraphs>179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Other Cryptocurrency and Commercial Blockchains</vt:lpstr>
      <vt:lpstr>Cryptocurrency Blockchains</vt:lpstr>
      <vt:lpstr> Litecoin (LTC)</vt:lpstr>
      <vt:lpstr>EOS</vt:lpstr>
      <vt:lpstr>Cardano (ADA)</vt:lpstr>
      <vt:lpstr>Tron (TRX)</vt:lpstr>
      <vt:lpstr>NEO</vt:lpstr>
      <vt:lpstr>Decred (DCR)</vt:lpstr>
      <vt:lpstr>Binance, Ripple, Stellar</vt:lpstr>
      <vt:lpstr>Commercial Blockchains</vt:lpstr>
      <vt:lpstr>Multichain</vt:lpstr>
      <vt:lpstr>Multichain</vt:lpstr>
      <vt:lpstr>Multichain Permissions</vt:lpstr>
      <vt:lpstr>Multichain Assets</vt:lpstr>
      <vt:lpstr>Multichain Streams</vt:lpstr>
      <vt:lpstr>Multichain Streams</vt:lpstr>
      <vt:lpstr>What about smart contracts?</vt:lpstr>
      <vt:lpstr>R3 and Corda</vt:lpstr>
      <vt:lpstr>Quorum</vt:lpstr>
      <vt:lpstr>Quorum / JP Morgan</vt:lpstr>
      <vt:lpstr>Elements</vt:lpstr>
      <vt:lpstr>Openchain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BP - FL</dc:creator>
  <cp:lastModifiedBy>Bernard Parenteau</cp:lastModifiedBy>
  <cp:revision>49</cp:revision>
  <dcterms:created xsi:type="dcterms:W3CDTF">2018-01-23T01:17:37Z</dcterms:created>
  <dcterms:modified xsi:type="dcterms:W3CDTF">2021-04-09T18:21:58Z</dcterms:modified>
</cp:coreProperties>
</file>