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7" r:id="rId5"/>
    <p:sldId id="266" r:id="rId6"/>
    <p:sldId id="274" r:id="rId7"/>
    <p:sldId id="301" r:id="rId8"/>
    <p:sldId id="302" r:id="rId9"/>
    <p:sldId id="269" r:id="rId10"/>
    <p:sldId id="270" r:id="rId11"/>
    <p:sldId id="310" r:id="rId12"/>
    <p:sldId id="272" r:id="rId13"/>
    <p:sldId id="273" r:id="rId14"/>
    <p:sldId id="304" r:id="rId15"/>
    <p:sldId id="271" r:id="rId16"/>
    <p:sldId id="311" r:id="rId17"/>
    <p:sldId id="305" r:id="rId18"/>
    <p:sldId id="306" r:id="rId19"/>
    <p:sldId id="276" r:id="rId20"/>
    <p:sldId id="290" r:id="rId21"/>
    <p:sldId id="277" r:id="rId22"/>
    <p:sldId id="278" r:id="rId23"/>
    <p:sldId id="279" r:id="rId24"/>
    <p:sldId id="282" r:id="rId25"/>
    <p:sldId id="283" r:id="rId26"/>
    <p:sldId id="285" r:id="rId27"/>
    <p:sldId id="286" r:id="rId28"/>
    <p:sldId id="287" r:id="rId29"/>
    <p:sldId id="289" r:id="rId30"/>
    <p:sldId id="307"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853" autoAdjust="0"/>
  </p:normalViewPr>
  <p:slideViewPr>
    <p:cSldViewPr>
      <p:cViewPr varScale="1">
        <p:scale>
          <a:sx n="108" d="100"/>
          <a:sy n="108" d="100"/>
        </p:scale>
        <p:origin x="171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00C04B-5F01-4189-9A46-5FB762BB57D2}"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00C04B-5F01-4189-9A46-5FB762BB57D2}"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00C04B-5F01-4189-9A46-5FB762BB57D2}"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00C04B-5F01-4189-9A46-5FB762BB57D2}"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0C04B-5F01-4189-9A46-5FB762BB57D2}"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00C04B-5F01-4189-9A46-5FB762BB57D2}"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00C04B-5F01-4189-9A46-5FB762BB57D2}" type="datetimeFigureOut">
              <a:rPr lang="en-US" smtClean="0"/>
              <a:pPr/>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00C04B-5F01-4189-9A46-5FB762BB57D2}" type="datetimeFigureOut">
              <a:rPr lang="en-US" smtClean="0"/>
              <a:pPr/>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0C04B-5F01-4189-9A46-5FB762BB57D2}" type="datetimeFigureOut">
              <a:rPr lang="en-US" smtClean="0"/>
              <a:pPr/>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0C04B-5F01-4189-9A46-5FB762BB57D2}"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0C04B-5F01-4189-9A46-5FB762BB57D2}"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0C04B-5F01-4189-9A46-5FB762BB57D2}" type="datetimeFigureOut">
              <a:rPr lang="en-US" smtClean="0"/>
              <a:pPr/>
              <a:t>4/16/2021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11902-1CB7-4349-BBFC-D32724FF26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www.hyperledger.org/use/distributed-ledger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pdf/1807.0493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hyperledger.org/use/distributed-ledg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hyperledger.org/use/tools"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hyperledger.org/use/libraries"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oftware.intel.com/en-us/sg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hyperledger.org/use/distributed-ledger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yperledger/fabric/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Blockchains: Hyperledger</a:t>
            </a:r>
          </a:p>
        </p:txBody>
      </p:sp>
      <p:sp>
        <p:nvSpPr>
          <p:cNvPr id="3" name="Subtitle 2"/>
          <p:cNvSpPr>
            <a:spLocks noGrp="1"/>
          </p:cNvSpPr>
          <p:nvPr>
            <p:ph type="subTitle" idx="1"/>
          </p:nvPr>
        </p:nvSpPr>
        <p:spPr/>
        <p:txBody>
          <a:bodyPr/>
          <a:lstStyle/>
          <a:p>
            <a:r>
              <a:rPr lang="en-US" dirty="0"/>
              <a:t>Introduction</a:t>
            </a:r>
          </a:p>
          <a:p>
            <a:r>
              <a:rPr lang="en-US" sz="2000" dirty="0"/>
              <a:t>bparente@fit.edu</a:t>
            </a:r>
          </a:p>
          <a:p>
            <a:r>
              <a:rPr lang="en-US" sz="2000" dirty="0"/>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Sawtooth</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Sawtooth</a:t>
            </a:r>
            <a:r>
              <a:rPr lang="en-US" dirty="0"/>
              <a:t> project originally came from Intel. It includes a novel consensus algorithm called Proof of Elapsed Time (</a:t>
            </a:r>
            <a:r>
              <a:rPr lang="en-US" dirty="0" err="1"/>
              <a:t>PoET</a:t>
            </a:r>
            <a:r>
              <a:rPr lang="en-US" dirty="0"/>
              <a:t>). </a:t>
            </a:r>
          </a:p>
          <a:p>
            <a:endParaRPr lang="en-US" dirty="0"/>
          </a:p>
          <a:p>
            <a:r>
              <a:rPr lang="en-US" dirty="0"/>
              <a:t>The </a:t>
            </a:r>
            <a:r>
              <a:rPr lang="en-US" dirty="0" err="1"/>
              <a:t>Sawtooth</a:t>
            </a:r>
            <a:r>
              <a:rPr lang="en-US" dirty="0"/>
              <a:t> consensus software targets large distributed validator populations with minimal resource consumption. </a:t>
            </a:r>
          </a:p>
          <a:p>
            <a:endParaRPr lang="en-US" dirty="0"/>
          </a:p>
          <a:p>
            <a:r>
              <a:rPr lang="en-US" dirty="0"/>
              <a:t>It is designed to work with very broad and flat networks of hundreds to thousands of nodes without having the CPU burden of cryptocurrencies’ validation methods like Proof of Work.</a:t>
            </a:r>
          </a:p>
          <a:p>
            <a:endParaRPr lang="en-US" dirty="0"/>
          </a:p>
          <a:p>
            <a:r>
              <a:rPr lang="en-US" dirty="0"/>
              <a:t>Hyperledger </a:t>
            </a:r>
            <a:r>
              <a:rPr lang="en-US" dirty="0" err="1"/>
              <a:t>Sawtooth</a:t>
            </a:r>
            <a:r>
              <a:rPr lang="en-US" dirty="0"/>
              <a:t> offers an SDK to abstract away many of the complicated aspects of blockchain technology. </a:t>
            </a:r>
          </a:p>
          <a:p>
            <a:r>
              <a:rPr lang="en-US" dirty="0"/>
              <a:t>SDKs are available in multiple languages, including Java, Python, and Javascript.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 Frameworks</a:t>
            </a:r>
          </a:p>
        </p:txBody>
      </p:sp>
      <p:pic>
        <p:nvPicPr>
          <p:cNvPr id="9" name="Content Placeholder 8" descr="Burrow.JPG"/>
          <p:cNvPicPr>
            <a:picLocks noGrp="1" noChangeAspect="1"/>
          </p:cNvPicPr>
          <p:nvPr>
            <p:ph idx="1"/>
          </p:nvPr>
        </p:nvPicPr>
        <p:blipFill>
          <a:blip r:embed="rId2" cstate="print"/>
          <a:stretch>
            <a:fillRect/>
          </a:stretch>
        </p:blipFill>
        <p:spPr>
          <a:xfrm>
            <a:off x="609600" y="1600200"/>
            <a:ext cx="4000500" cy="4295775"/>
          </a:xfrm>
        </p:spPr>
      </p:pic>
      <p:pic>
        <p:nvPicPr>
          <p:cNvPr id="10" name="Picture 9" descr="Iroha.JPG"/>
          <p:cNvPicPr>
            <a:picLocks noChangeAspect="1"/>
          </p:cNvPicPr>
          <p:nvPr/>
        </p:nvPicPr>
        <p:blipFill>
          <a:blip r:embed="rId3" cstate="print"/>
          <a:stretch>
            <a:fillRect/>
          </a:stretch>
        </p:blipFill>
        <p:spPr>
          <a:xfrm>
            <a:off x="4495800" y="1600200"/>
            <a:ext cx="3933825" cy="2552700"/>
          </a:xfrm>
          <a:prstGeom prst="rect">
            <a:avLst/>
          </a:prstGeom>
        </p:spPr>
      </p:pic>
      <p:sp>
        <p:nvSpPr>
          <p:cNvPr id="11" name="TextBox 10"/>
          <p:cNvSpPr txBox="1"/>
          <p:nvPr/>
        </p:nvSpPr>
        <p:spPr>
          <a:xfrm>
            <a:off x="914400" y="6096000"/>
            <a:ext cx="5212966" cy="369332"/>
          </a:xfrm>
          <a:prstGeom prst="rect">
            <a:avLst/>
          </a:prstGeom>
          <a:noFill/>
        </p:spPr>
        <p:txBody>
          <a:bodyPr wrap="none" rtlCol="0">
            <a:spAutoFit/>
          </a:bodyPr>
          <a:lstStyle/>
          <a:p>
            <a:r>
              <a:rPr lang="en-US" dirty="0">
                <a:hlinkClick r:id="rId4"/>
              </a:rPr>
              <a:t>https://www.hyperledger.org/use/distributed-ledgers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Burrow</a:t>
            </a:r>
          </a:p>
        </p:txBody>
      </p:sp>
      <p:sp>
        <p:nvSpPr>
          <p:cNvPr id="3" name="Content Placeholder 2"/>
          <p:cNvSpPr>
            <a:spLocks noGrp="1"/>
          </p:cNvSpPr>
          <p:nvPr>
            <p:ph idx="1"/>
          </p:nvPr>
        </p:nvSpPr>
        <p:spPr/>
        <p:txBody>
          <a:bodyPr>
            <a:normAutofit fontScale="62500" lnSpcReduction="20000"/>
          </a:bodyPr>
          <a:lstStyle/>
          <a:p>
            <a:r>
              <a:rPr lang="en-US" dirty="0"/>
              <a:t>Burrow is a blockchain node and smart contract execution engine -- a distributed database that executes code.</a:t>
            </a:r>
          </a:p>
          <a:p>
            <a:endParaRPr lang="en-US" dirty="0"/>
          </a:p>
          <a:p>
            <a:r>
              <a:rPr lang="en-US" dirty="0"/>
              <a:t>Burrow runs Ethereum Virtual Machine (EVM) and Web Assembly (WASM) smart contracts. (many languages can compile to WASM)</a:t>
            </a:r>
          </a:p>
          <a:p>
            <a:r>
              <a:rPr lang="en-US" dirty="0"/>
              <a:t>Burrow networks are synchronized using the </a:t>
            </a:r>
            <a:r>
              <a:rPr lang="en-US" dirty="0" err="1"/>
              <a:t>Tendermint</a:t>
            </a:r>
            <a:r>
              <a:rPr lang="en-US" dirty="0">
                <a:solidFill>
                  <a:srgbClr val="FF0000"/>
                </a:solidFill>
              </a:rPr>
              <a:t> </a:t>
            </a:r>
            <a:r>
              <a:rPr lang="en-US" dirty="0"/>
              <a:t>consensus algorithm.(</a:t>
            </a:r>
            <a:r>
              <a:rPr lang="en-US" sz="2300" dirty="0">
                <a:hlinkClick r:id="rId2"/>
              </a:rPr>
              <a:t>https://arxiv.org/pdf/1807.04938.pdf</a:t>
            </a:r>
            <a:r>
              <a:rPr lang="en-US" dirty="0"/>
              <a:t>)</a:t>
            </a:r>
          </a:p>
          <a:p>
            <a:endParaRPr lang="en-US" dirty="0"/>
          </a:p>
          <a:p>
            <a:r>
              <a:rPr lang="en-US" dirty="0"/>
              <a:t>Burrow supports </a:t>
            </a:r>
            <a:r>
              <a:rPr lang="en-US" dirty="0" err="1"/>
              <a:t>permissioned</a:t>
            </a:r>
            <a:r>
              <a:rPr lang="en-US" dirty="0"/>
              <a:t> networks that are, in some sense ‘open to the public.’ There are many potential variations; validators may be established on an invite-only basis, or Burrow could be configured much like </a:t>
            </a:r>
            <a:r>
              <a:rPr lang="en-US" dirty="0" err="1"/>
              <a:t>permissionless</a:t>
            </a:r>
            <a:r>
              <a:rPr lang="en-US" dirty="0"/>
              <a:t> public Ethereum. </a:t>
            </a:r>
          </a:p>
          <a:p>
            <a:endParaRPr lang="en-US" dirty="0"/>
          </a:p>
          <a:p>
            <a:r>
              <a:rPr lang="en-US" dirty="0"/>
              <a:t>Burrow targets modes of operation that bridge the gap between private chains and public </a:t>
            </a:r>
            <a:r>
              <a:rPr lang="en-US" dirty="0" err="1"/>
              <a:t>permissionless</a:t>
            </a:r>
            <a:r>
              <a:rPr lang="en-US" dirty="0"/>
              <a:t> ones. </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Iroha</a:t>
            </a:r>
            <a:endParaRPr lang="en-US" dirty="0"/>
          </a:p>
        </p:txBody>
      </p:sp>
      <p:sp>
        <p:nvSpPr>
          <p:cNvPr id="3" name="Content Placeholder 2"/>
          <p:cNvSpPr>
            <a:spLocks noGrp="1"/>
          </p:cNvSpPr>
          <p:nvPr>
            <p:ph idx="1"/>
          </p:nvPr>
        </p:nvSpPr>
        <p:spPr/>
        <p:txBody>
          <a:bodyPr>
            <a:normAutofit fontScale="62500" lnSpcReduction="20000"/>
          </a:bodyPr>
          <a:lstStyle/>
          <a:p>
            <a:r>
              <a:rPr lang="en-US" dirty="0"/>
              <a:t>Hyperledger </a:t>
            </a:r>
            <a:r>
              <a:rPr lang="en-US" dirty="0" err="1"/>
              <a:t>Iroha</a:t>
            </a:r>
            <a:r>
              <a:rPr lang="en-US" dirty="0"/>
              <a:t> is a blockchain framework contributed by </a:t>
            </a:r>
            <a:r>
              <a:rPr lang="en-US" dirty="0" err="1"/>
              <a:t>Soramitsu</a:t>
            </a:r>
            <a:r>
              <a:rPr lang="en-US" dirty="0"/>
              <a:t>, Hitachi, NTT Data, and </a:t>
            </a:r>
            <a:r>
              <a:rPr lang="en-US" dirty="0" err="1"/>
              <a:t>Colu</a:t>
            </a:r>
            <a:r>
              <a:rPr lang="en-US" dirty="0"/>
              <a:t>. </a:t>
            </a:r>
          </a:p>
          <a:p>
            <a:r>
              <a:rPr lang="en-US" dirty="0"/>
              <a:t>It is designed to be simple and easy to incorporate into infrastructure projects requiring distributed ledger technology. </a:t>
            </a:r>
          </a:p>
          <a:p>
            <a:endParaRPr lang="en-US" dirty="0"/>
          </a:p>
          <a:p>
            <a:r>
              <a:rPr lang="en-US" dirty="0"/>
              <a:t>It emphasizes mobile application development with client libraries for Android and </a:t>
            </a:r>
            <a:r>
              <a:rPr lang="en-US" dirty="0" err="1"/>
              <a:t>iOS</a:t>
            </a:r>
            <a:r>
              <a:rPr lang="en-US" dirty="0"/>
              <a:t>, making it distinct from other Hyperledger frameworks. </a:t>
            </a:r>
          </a:p>
          <a:p>
            <a:endParaRPr lang="en-US" dirty="0"/>
          </a:p>
          <a:p>
            <a:r>
              <a:rPr lang="en-US" dirty="0"/>
              <a:t>Inspired by Hyperledger Fabric, Hyperledger </a:t>
            </a:r>
            <a:r>
              <a:rPr lang="en-US" dirty="0" err="1"/>
              <a:t>Iroha</a:t>
            </a:r>
            <a:r>
              <a:rPr lang="en-US" dirty="0"/>
              <a:t> seeks to complement Hyperledger Fabric and Hyperledger </a:t>
            </a:r>
            <a:r>
              <a:rPr lang="en-US" dirty="0" err="1"/>
              <a:t>Sawtooth</a:t>
            </a:r>
            <a:r>
              <a:rPr lang="en-US" dirty="0"/>
              <a:t>, while providing a development environment for C++ developers to contribute to Hyperledger.</a:t>
            </a:r>
          </a:p>
          <a:p>
            <a:r>
              <a:rPr lang="en-US" dirty="0" err="1"/>
              <a:t>Iroha</a:t>
            </a:r>
            <a:r>
              <a:rPr lang="en-US" dirty="0"/>
              <a:t> features a simple construction, modern, domain-driven C++ design, along with the consensus algorithm YAC (Yet Another Consensus algorithm).</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 Frameworks (cont’d)</a:t>
            </a:r>
          </a:p>
        </p:txBody>
      </p:sp>
      <p:pic>
        <p:nvPicPr>
          <p:cNvPr id="7" name="Content Placeholder 6" descr="Indy.JPG"/>
          <p:cNvPicPr>
            <a:picLocks noGrp="1" noChangeAspect="1"/>
          </p:cNvPicPr>
          <p:nvPr>
            <p:ph idx="1"/>
          </p:nvPr>
        </p:nvPicPr>
        <p:blipFill>
          <a:blip r:embed="rId2" cstate="print"/>
          <a:stretch>
            <a:fillRect/>
          </a:stretch>
        </p:blipFill>
        <p:spPr>
          <a:xfrm>
            <a:off x="381000" y="1600200"/>
            <a:ext cx="4267200" cy="3600450"/>
          </a:xfrm>
        </p:spPr>
      </p:pic>
      <p:pic>
        <p:nvPicPr>
          <p:cNvPr id="8" name="Picture 7" descr="Besu.JPG"/>
          <p:cNvPicPr>
            <a:picLocks noChangeAspect="1"/>
          </p:cNvPicPr>
          <p:nvPr/>
        </p:nvPicPr>
        <p:blipFill>
          <a:blip r:embed="rId3" cstate="print"/>
          <a:stretch>
            <a:fillRect/>
          </a:stretch>
        </p:blipFill>
        <p:spPr>
          <a:xfrm>
            <a:off x="4876800" y="1676400"/>
            <a:ext cx="3924300" cy="3895725"/>
          </a:xfrm>
          <a:prstGeom prst="rect">
            <a:avLst/>
          </a:prstGeom>
        </p:spPr>
      </p:pic>
      <p:sp>
        <p:nvSpPr>
          <p:cNvPr id="9" name="TextBox 8"/>
          <p:cNvSpPr txBox="1"/>
          <p:nvPr/>
        </p:nvSpPr>
        <p:spPr>
          <a:xfrm>
            <a:off x="914400" y="6096000"/>
            <a:ext cx="5212966" cy="369332"/>
          </a:xfrm>
          <a:prstGeom prst="rect">
            <a:avLst/>
          </a:prstGeom>
          <a:noFill/>
        </p:spPr>
        <p:txBody>
          <a:bodyPr wrap="none" rtlCol="0">
            <a:spAutoFit/>
          </a:bodyPr>
          <a:lstStyle/>
          <a:p>
            <a:r>
              <a:rPr lang="en-US" dirty="0">
                <a:hlinkClick r:id="rId4"/>
              </a:rPr>
              <a:t>https://www.hyperledger.org/use/distributed-ledgers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Indy</a:t>
            </a:r>
          </a:p>
        </p:txBody>
      </p:sp>
      <p:sp>
        <p:nvSpPr>
          <p:cNvPr id="3" name="Content Placeholder 2"/>
          <p:cNvSpPr>
            <a:spLocks noGrp="1"/>
          </p:cNvSpPr>
          <p:nvPr>
            <p:ph idx="1"/>
          </p:nvPr>
        </p:nvSpPr>
        <p:spPr/>
        <p:txBody>
          <a:bodyPr>
            <a:normAutofit fontScale="92500" lnSpcReduction="20000"/>
          </a:bodyPr>
          <a:lstStyle/>
          <a:p>
            <a:r>
              <a:rPr lang="en-US" sz="2800" dirty="0"/>
              <a:t>The Indy project was originally the brainchild of the nonprofit group the </a:t>
            </a:r>
            <a:r>
              <a:rPr lang="en-US" sz="2800" dirty="0" err="1"/>
              <a:t>Sorvin</a:t>
            </a:r>
            <a:r>
              <a:rPr lang="en-US" sz="2800" dirty="0"/>
              <a:t> Foundation. </a:t>
            </a:r>
          </a:p>
          <a:p>
            <a:endParaRPr lang="en-US" sz="2800" dirty="0"/>
          </a:p>
          <a:p>
            <a:r>
              <a:rPr lang="en-US" sz="2800" dirty="0"/>
              <a:t>The idea is to provide digital identities for individuals and give them the power to share their identity with whom they chose.</a:t>
            </a:r>
          </a:p>
          <a:p>
            <a:endParaRPr lang="en-US" sz="2800" dirty="0"/>
          </a:p>
          <a:p>
            <a:r>
              <a:rPr lang="en-US" sz="2800" dirty="0"/>
              <a:t>Not only does it give the individual control over that information, it benefits companies in that they don’t have to store so much personal data, which is a potential liability (e.g. Experian and other hacks).</a:t>
            </a:r>
          </a:p>
          <a:p>
            <a:r>
              <a:rPr lang="en-US" sz="2800" dirty="0"/>
              <a:t>Instead, they can store a pointer to the identity.</a:t>
            </a:r>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Besu</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err="1"/>
              <a:t>Besu</a:t>
            </a:r>
            <a:r>
              <a:rPr lang="en-US" sz="2400" dirty="0"/>
              <a:t> is the most recent of the </a:t>
            </a:r>
            <a:r>
              <a:rPr lang="en-US" sz="2400" dirty="0" err="1"/>
              <a:t>Hyperledger</a:t>
            </a:r>
            <a:r>
              <a:rPr lang="en-US" sz="2400" dirty="0"/>
              <a:t> frameworks.  It is a Java-based Ethereum client that can operate on a public blockchain as well as a permissioned network. </a:t>
            </a:r>
          </a:p>
          <a:p>
            <a:endParaRPr lang="en-US" sz="2400" dirty="0"/>
          </a:p>
          <a:p>
            <a:r>
              <a:rPr lang="en-US" sz="2400" dirty="0" err="1"/>
              <a:t>Besu</a:t>
            </a:r>
            <a:r>
              <a:rPr lang="en-US" sz="2400" dirty="0"/>
              <a:t> is designed to be as modular as possible, with a separation of concerns between consensus algorithms and other key blockchain features, making these components easy to upgrade or implement.</a:t>
            </a:r>
          </a:p>
          <a:p>
            <a:endParaRPr lang="en-US" sz="2400" dirty="0"/>
          </a:p>
          <a:p>
            <a:r>
              <a:rPr lang="en-US" sz="2400" dirty="0" err="1"/>
              <a:t>Besu</a:t>
            </a:r>
            <a:r>
              <a:rPr lang="en-US" sz="2400" dirty="0"/>
              <a:t> implements the Enterprise Ethereum Alliance (EEA) specification. </a:t>
            </a:r>
          </a:p>
          <a:p>
            <a:r>
              <a:rPr lang="en-US" sz="2400" dirty="0"/>
              <a:t>The EEA specification was established to create common interfaces amongst the various open and closed source projects within Ethereum, to ensure users do not have vendor lock-in, and to create standard interfaces for teams building applications.</a:t>
            </a:r>
            <a:endParaRPr lang="en-US" sz="2800" dirty="0"/>
          </a:p>
          <a:p>
            <a:pPr>
              <a:buNone/>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 Tools</a:t>
            </a:r>
          </a:p>
        </p:txBody>
      </p:sp>
      <p:sp>
        <p:nvSpPr>
          <p:cNvPr id="5" name="TextBox 4"/>
          <p:cNvSpPr txBox="1"/>
          <p:nvPr/>
        </p:nvSpPr>
        <p:spPr>
          <a:xfrm>
            <a:off x="533400" y="6172200"/>
            <a:ext cx="3897605" cy="369332"/>
          </a:xfrm>
          <a:prstGeom prst="rect">
            <a:avLst/>
          </a:prstGeom>
          <a:noFill/>
        </p:spPr>
        <p:txBody>
          <a:bodyPr wrap="none" rtlCol="0">
            <a:spAutoFit/>
          </a:bodyPr>
          <a:lstStyle/>
          <a:p>
            <a:r>
              <a:rPr lang="en-US" dirty="0">
                <a:hlinkClick r:id="rId2"/>
              </a:rPr>
              <a:t>https://www.hyperledger.org/use/tools</a:t>
            </a:r>
            <a:endParaRPr lang="en-US" dirty="0"/>
          </a:p>
        </p:txBody>
      </p:sp>
      <p:pic>
        <p:nvPicPr>
          <p:cNvPr id="7" name="Content Placeholder 6" descr="Cactus.JPG"/>
          <p:cNvPicPr>
            <a:picLocks noGrp="1" noChangeAspect="1"/>
          </p:cNvPicPr>
          <p:nvPr>
            <p:ph idx="1"/>
          </p:nvPr>
        </p:nvPicPr>
        <p:blipFill>
          <a:blip r:embed="rId3" cstate="print"/>
          <a:stretch>
            <a:fillRect/>
          </a:stretch>
        </p:blipFill>
        <p:spPr>
          <a:xfrm>
            <a:off x="457200" y="1447800"/>
            <a:ext cx="4067175" cy="2047875"/>
          </a:xfrm>
        </p:spPr>
      </p:pic>
      <p:pic>
        <p:nvPicPr>
          <p:cNvPr id="8" name="Picture 7" descr="Caliper.JPG"/>
          <p:cNvPicPr>
            <a:picLocks noChangeAspect="1"/>
          </p:cNvPicPr>
          <p:nvPr/>
        </p:nvPicPr>
        <p:blipFill>
          <a:blip r:embed="rId4" cstate="print"/>
          <a:stretch>
            <a:fillRect/>
          </a:stretch>
        </p:blipFill>
        <p:spPr>
          <a:xfrm>
            <a:off x="4419600" y="1447800"/>
            <a:ext cx="3838575" cy="2552700"/>
          </a:xfrm>
          <a:prstGeom prst="rect">
            <a:avLst/>
          </a:prstGeom>
        </p:spPr>
      </p:pic>
      <p:pic>
        <p:nvPicPr>
          <p:cNvPr id="9" name="Picture 8" descr="Cello.JPG"/>
          <p:cNvPicPr>
            <a:picLocks noChangeAspect="1"/>
          </p:cNvPicPr>
          <p:nvPr/>
        </p:nvPicPr>
        <p:blipFill>
          <a:blip r:embed="rId5" cstate="print"/>
          <a:stretch>
            <a:fillRect/>
          </a:stretch>
        </p:blipFill>
        <p:spPr>
          <a:xfrm>
            <a:off x="381000" y="3429000"/>
            <a:ext cx="4162425" cy="2533650"/>
          </a:xfrm>
          <a:prstGeom prst="rect">
            <a:avLst/>
          </a:prstGeom>
        </p:spPr>
      </p:pic>
      <p:pic>
        <p:nvPicPr>
          <p:cNvPr id="10" name="Picture 9" descr="Explorer.JPG"/>
          <p:cNvPicPr>
            <a:picLocks noChangeAspect="1"/>
          </p:cNvPicPr>
          <p:nvPr/>
        </p:nvPicPr>
        <p:blipFill>
          <a:blip r:embed="rId6" cstate="print"/>
          <a:stretch>
            <a:fillRect/>
          </a:stretch>
        </p:blipFill>
        <p:spPr>
          <a:xfrm>
            <a:off x="4648200" y="3886200"/>
            <a:ext cx="3924300" cy="2495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r>
              <a:rPr lang="en-US" dirty="0"/>
              <a:t> Libraries</a:t>
            </a:r>
          </a:p>
        </p:txBody>
      </p:sp>
      <p:sp>
        <p:nvSpPr>
          <p:cNvPr id="5" name="TextBox 4"/>
          <p:cNvSpPr txBox="1"/>
          <p:nvPr/>
        </p:nvSpPr>
        <p:spPr>
          <a:xfrm>
            <a:off x="762000" y="6172200"/>
            <a:ext cx="4188454" cy="369332"/>
          </a:xfrm>
          <a:prstGeom prst="rect">
            <a:avLst/>
          </a:prstGeom>
          <a:noFill/>
        </p:spPr>
        <p:txBody>
          <a:bodyPr wrap="none" rtlCol="0">
            <a:spAutoFit/>
          </a:bodyPr>
          <a:lstStyle/>
          <a:p>
            <a:r>
              <a:rPr lang="en-US" dirty="0">
                <a:hlinkClick r:id="rId2"/>
              </a:rPr>
              <a:t>https://www.hyperledger.org/use/libraries</a:t>
            </a:r>
            <a:endParaRPr lang="en-US" dirty="0"/>
          </a:p>
        </p:txBody>
      </p:sp>
      <p:pic>
        <p:nvPicPr>
          <p:cNvPr id="7" name="Content Placeholder 6" descr="Aires.JPG"/>
          <p:cNvPicPr>
            <a:picLocks noGrp="1" noChangeAspect="1"/>
          </p:cNvPicPr>
          <p:nvPr>
            <p:ph idx="1"/>
          </p:nvPr>
        </p:nvPicPr>
        <p:blipFill>
          <a:blip r:embed="rId3" cstate="print"/>
          <a:stretch>
            <a:fillRect/>
          </a:stretch>
        </p:blipFill>
        <p:spPr>
          <a:xfrm>
            <a:off x="381000" y="1524000"/>
            <a:ext cx="4095750" cy="3590925"/>
          </a:xfrm>
        </p:spPr>
      </p:pic>
      <p:pic>
        <p:nvPicPr>
          <p:cNvPr id="8" name="Picture 7" descr="Ursa.JPG"/>
          <p:cNvPicPr>
            <a:picLocks noChangeAspect="1"/>
          </p:cNvPicPr>
          <p:nvPr/>
        </p:nvPicPr>
        <p:blipFill>
          <a:blip r:embed="rId4" cstate="print"/>
          <a:stretch>
            <a:fillRect/>
          </a:stretch>
        </p:blipFill>
        <p:spPr>
          <a:xfrm>
            <a:off x="4724400" y="1447800"/>
            <a:ext cx="3895725" cy="3762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a:t>
            </a:r>
          </a:p>
        </p:txBody>
      </p:sp>
      <p:sp>
        <p:nvSpPr>
          <p:cNvPr id="3" name="Content Placeholder 2"/>
          <p:cNvSpPr>
            <a:spLocks noGrp="1"/>
          </p:cNvSpPr>
          <p:nvPr>
            <p:ph idx="1"/>
          </p:nvPr>
        </p:nvSpPr>
        <p:spPr/>
        <p:txBody>
          <a:bodyPr>
            <a:noAutofit/>
          </a:bodyPr>
          <a:lstStyle/>
          <a:p>
            <a:r>
              <a:rPr lang="en-US" sz="1800" dirty="0"/>
              <a:t>All Hyperledger projects follow a design philosophy that includes a modular extensible approach, interoperability, an emphasis on highly secure solutions, a token-agnostic approach with no native cryptocurrency, and the development of a rich and easy-to-use Application Programming Interface (API). </a:t>
            </a:r>
          </a:p>
          <a:p>
            <a:r>
              <a:rPr lang="en-US" sz="1800" dirty="0"/>
              <a:t>The Hyperledger Architecture WG has distinguished the following business blockchain components:</a:t>
            </a:r>
          </a:p>
          <a:p>
            <a:pPr lvl="1"/>
            <a:r>
              <a:rPr lang="en-US" sz="1800" dirty="0"/>
              <a:t>Consensus Layer - Responsible for generating an agreement on the order and confirming the correctness of the set of transactions that constitute a block.</a:t>
            </a:r>
          </a:p>
          <a:p>
            <a:pPr lvl="1"/>
            <a:r>
              <a:rPr lang="en-US" sz="1800" dirty="0"/>
              <a:t>Smart Contract Layer - Responsible for processing transaction requests and determining if transactions are valid by executing business logic.</a:t>
            </a:r>
          </a:p>
          <a:p>
            <a:pPr lvl="1"/>
            <a:r>
              <a:rPr lang="en-US" sz="1800" dirty="0"/>
              <a:t>Communication Layer - Responsible for peer-to-peer message transport between the nodes that participate in a shared ledger instance.</a:t>
            </a:r>
          </a:p>
          <a:p>
            <a:pPr lvl="1"/>
            <a:r>
              <a:rPr lang="en-US" sz="1800" dirty="0"/>
              <a:t>Data Store Abstraction - Allows different data-stores to be used by other modules.  </a:t>
            </a:r>
            <a:r>
              <a:rPr lang="en-US" sz="1800" dirty="0" err="1"/>
              <a:t>LevelDB</a:t>
            </a:r>
            <a:r>
              <a:rPr lang="en-US" sz="1800" dirty="0"/>
              <a:t> is the default, and </a:t>
            </a:r>
            <a:r>
              <a:rPr lang="en-US" sz="1800" dirty="0" err="1"/>
              <a:t>CouchDB</a:t>
            </a:r>
            <a:r>
              <a:rPr lang="en-US" sz="1800" dirty="0"/>
              <a:t> is another built-in option.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Permissionless</a:t>
            </a:r>
            <a:r>
              <a:rPr lang="en-US" dirty="0"/>
              <a:t> </a:t>
            </a:r>
            <a:r>
              <a:rPr lang="en-US" dirty="0" err="1"/>
              <a:t>vs</a:t>
            </a:r>
            <a:r>
              <a:rPr lang="en-US" dirty="0"/>
              <a:t> </a:t>
            </a:r>
            <a:r>
              <a:rPr lang="en-US" dirty="0" err="1"/>
              <a:t>Permissioned</a:t>
            </a:r>
            <a:r>
              <a:rPr lang="en-US" dirty="0"/>
              <a:t> Blockchains</a:t>
            </a:r>
          </a:p>
        </p:txBody>
      </p:sp>
      <p:sp>
        <p:nvSpPr>
          <p:cNvPr id="3" name="Content Placeholder 2"/>
          <p:cNvSpPr>
            <a:spLocks noGrp="1"/>
          </p:cNvSpPr>
          <p:nvPr>
            <p:ph idx="1"/>
          </p:nvPr>
        </p:nvSpPr>
        <p:spPr/>
        <p:txBody>
          <a:bodyPr>
            <a:normAutofit fontScale="70000" lnSpcReduction="20000"/>
          </a:bodyPr>
          <a:lstStyle/>
          <a:p>
            <a:r>
              <a:rPr lang="en-US" dirty="0"/>
              <a:t>With </a:t>
            </a:r>
            <a:r>
              <a:rPr lang="en-US" dirty="0" err="1"/>
              <a:t>permissionless</a:t>
            </a:r>
            <a:r>
              <a:rPr lang="en-US" dirty="0"/>
              <a:t> blockchains like the Bitcoin blockchain or the </a:t>
            </a:r>
            <a:r>
              <a:rPr lang="en-US" dirty="0" err="1"/>
              <a:t>Ethereum</a:t>
            </a:r>
            <a:r>
              <a:rPr lang="en-US" dirty="0"/>
              <a:t> blockchain, anyone can join the network, as well as write and read transactions. </a:t>
            </a:r>
          </a:p>
          <a:p>
            <a:r>
              <a:rPr lang="en-US" dirty="0"/>
              <a:t>The actors in the system are not known, which means there could be some malicious actors within the network.</a:t>
            </a:r>
          </a:p>
          <a:p>
            <a:endParaRPr lang="en-US" dirty="0"/>
          </a:p>
          <a:p>
            <a:r>
              <a:rPr lang="en-US" dirty="0" err="1"/>
              <a:t>Permissioned</a:t>
            </a:r>
            <a:r>
              <a:rPr lang="en-US" dirty="0"/>
              <a:t> blockchains restrict membership to only approved entities and thereby reduce these security risks.  </a:t>
            </a:r>
          </a:p>
          <a:p>
            <a:r>
              <a:rPr lang="en-US" dirty="0"/>
              <a:t>They can also limit visibility of transactions to only to the parties involved or other defined subsets of the membership population. </a:t>
            </a:r>
          </a:p>
          <a:p>
            <a:endParaRPr lang="en-US" dirty="0"/>
          </a:p>
          <a:p>
            <a:r>
              <a:rPr lang="en-US" dirty="0"/>
              <a:t>Both </a:t>
            </a:r>
            <a:r>
              <a:rPr lang="en-US" dirty="0" err="1"/>
              <a:t>permissioned</a:t>
            </a:r>
            <a:r>
              <a:rPr lang="en-US" dirty="0"/>
              <a:t> and </a:t>
            </a:r>
            <a:r>
              <a:rPr lang="en-US" dirty="0" err="1"/>
              <a:t>permissionless</a:t>
            </a:r>
            <a:r>
              <a:rPr lang="en-US" dirty="0"/>
              <a:t> may have smart contract capabilities.</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Overview</a:t>
            </a:r>
            <a:br>
              <a:rPr lang="en-US" dirty="0"/>
            </a:br>
            <a:r>
              <a:rPr lang="en-US" dirty="0"/>
              <a:t>Blockchain components (cont’d)</a:t>
            </a:r>
          </a:p>
        </p:txBody>
      </p:sp>
      <p:sp>
        <p:nvSpPr>
          <p:cNvPr id="3" name="Content Placeholder 2"/>
          <p:cNvSpPr>
            <a:spLocks noGrp="1"/>
          </p:cNvSpPr>
          <p:nvPr>
            <p:ph idx="1"/>
          </p:nvPr>
        </p:nvSpPr>
        <p:spPr/>
        <p:txBody>
          <a:bodyPr>
            <a:noAutofit/>
          </a:bodyPr>
          <a:lstStyle/>
          <a:p>
            <a:pPr lvl="1"/>
            <a:r>
              <a:rPr lang="en-US" sz="1800" dirty="0"/>
              <a:t>Crypto Abstraction - Allows different crypto algorithms or modules to be swapped out without affecting other modules.</a:t>
            </a:r>
          </a:p>
          <a:p>
            <a:pPr lvl="1"/>
            <a:r>
              <a:rPr lang="en-US" sz="1800" dirty="0"/>
              <a:t>Identity Services - Enables the establishment of a root of trust during setup of a blockchain instance, the enrollment and registration of identities or system entities during network operation, and the management of changes like drops, adds, and revocations. Also, provides authentication and authorization.</a:t>
            </a:r>
          </a:p>
          <a:p>
            <a:pPr lvl="1"/>
            <a:r>
              <a:rPr lang="en-US" sz="1800" dirty="0"/>
              <a:t>Policy Services - Responsible for policy management of various policies specified in the system, such as the endorsement policy, consensus policy, or group management policy. It interfaces and depends on other modules to enforce the various policies.</a:t>
            </a:r>
          </a:p>
          <a:p>
            <a:pPr lvl="1"/>
            <a:r>
              <a:rPr lang="en-US" sz="1800" dirty="0"/>
              <a:t>APIs - Enables clients and applications to interface to blockchains.</a:t>
            </a:r>
          </a:p>
          <a:p>
            <a:pPr lvl="1"/>
            <a:r>
              <a:rPr lang="en-US" sz="1800" dirty="0"/>
              <a:t>Interoperation - Supports the interoperation between different blockchain instances.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Consensus</a:t>
            </a:r>
          </a:p>
        </p:txBody>
      </p:sp>
      <p:sp>
        <p:nvSpPr>
          <p:cNvPr id="3" name="Content Placeholder 2"/>
          <p:cNvSpPr>
            <a:spLocks noGrp="1"/>
          </p:cNvSpPr>
          <p:nvPr>
            <p:ph idx="1"/>
          </p:nvPr>
        </p:nvSpPr>
        <p:spPr/>
        <p:txBody>
          <a:bodyPr>
            <a:normAutofit fontScale="77500" lnSpcReduction="20000"/>
          </a:bodyPr>
          <a:lstStyle/>
          <a:p>
            <a:r>
              <a:rPr lang="en-US" sz="2600" dirty="0"/>
              <a:t>Consensus must provide the following core functionality:</a:t>
            </a:r>
          </a:p>
          <a:p>
            <a:pPr lvl="1"/>
            <a:r>
              <a:rPr lang="en-US" sz="2600" dirty="0"/>
              <a:t>Confirms the correctness of all transactions in a proposed block, according to endorsement and consensus policies.</a:t>
            </a:r>
          </a:p>
          <a:p>
            <a:pPr lvl="1"/>
            <a:r>
              <a:rPr lang="en-US" sz="2600" dirty="0"/>
              <a:t>Agrees on order and correctness and hence on results of execution (implies agreement on global state).</a:t>
            </a:r>
          </a:p>
          <a:p>
            <a:pPr lvl="1"/>
            <a:r>
              <a:rPr lang="en-US" sz="2600" dirty="0"/>
              <a:t>Interfaces and depends on smart-contract layer, if applicable, to verify correctness of an ordered set of transactions in a block.</a:t>
            </a:r>
          </a:p>
          <a:p>
            <a:pPr lvl="1"/>
            <a:endParaRPr lang="en-US" sz="2600" dirty="0"/>
          </a:p>
          <a:p>
            <a:r>
              <a:rPr lang="en-US" sz="2600" dirty="0"/>
              <a:t>The operating assumption for Hyperledger developers is that business blockchain networks will operate in an environment of partial trust. </a:t>
            </a:r>
          </a:p>
          <a:p>
            <a:endParaRPr lang="en-US" sz="2600" dirty="0"/>
          </a:p>
          <a:p>
            <a:r>
              <a:rPr lang="en-US" sz="2600" dirty="0"/>
              <a:t>Given this, standard </a:t>
            </a:r>
            <a:r>
              <a:rPr lang="en-US" sz="2600" dirty="0" err="1"/>
              <a:t>PoW</a:t>
            </a:r>
            <a:r>
              <a:rPr lang="en-US" sz="2600" dirty="0"/>
              <a:t> consensus approaches with anonymous miners are purposely not included, as these approaches impose too great a cost in terms of resources and time to be optimal for business blockchain networks.</a:t>
            </a:r>
          </a:p>
          <a:p>
            <a:r>
              <a:rPr lang="en-US" sz="2600" dirty="0"/>
              <a:t>Many </a:t>
            </a:r>
            <a:r>
              <a:rPr lang="en-US" sz="2600" dirty="0" err="1"/>
              <a:t>PoS</a:t>
            </a:r>
            <a:r>
              <a:rPr lang="en-US" sz="2600" dirty="0"/>
              <a:t> methods are also not applicable given partial trust.</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of Consensus Types</a:t>
            </a:r>
          </a:p>
        </p:txBody>
      </p:sp>
      <p:sp>
        <p:nvSpPr>
          <p:cNvPr id="3" name="Content Placeholder 2"/>
          <p:cNvSpPr>
            <a:spLocks noGrp="1"/>
          </p:cNvSpPr>
          <p:nvPr>
            <p:ph idx="1"/>
          </p:nvPr>
        </p:nvSpPr>
        <p:spPr/>
        <p:txBody>
          <a:bodyPr>
            <a:normAutofit fontScale="70000" lnSpcReduction="20000"/>
          </a:bodyPr>
          <a:lstStyle/>
          <a:p>
            <a:r>
              <a:rPr lang="en-US" dirty="0"/>
              <a:t>Alternatives to </a:t>
            </a:r>
            <a:r>
              <a:rPr lang="en-US" dirty="0" err="1"/>
              <a:t>PoW</a:t>
            </a:r>
            <a:r>
              <a:rPr lang="en-US" dirty="0"/>
              <a:t> and </a:t>
            </a:r>
            <a:r>
              <a:rPr lang="en-US" dirty="0" err="1"/>
              <a:t>PoS</a:t>
            </a:r>
            <a:r>
              <a:rPr lang="en-US" dirty="0"/>
              <a:t> algorithms that may be more applicable to partial trust blockchains such as Hyperledger include  lottery and voting-based methods.</a:t>
            </a:r>
          </a:p>
          <a:p>
            <a:endParaRPr lang="en-US" dirty="0"/>
          </a:p>
          <a:p>
            <a:r>
              <a:rPr lang="en-US" dirty="0"/>
              <a:t>Each of these approaches targets different network requirements and fault tolerance models.</a:t>
            </a:r>
          </a:p>
          <a:p>
            <a:endParaRPr lang="en-US" dirty="0"/>
          </a:p>
          <a:p>
            <a:r>
              <a:rPr lang="en-US" dirty="0"/>
              <a:t>The lottery-based algorithms are advantageous in that they can scale to a large number of nodes since the winner of the lottery proposes a block and transmits it to the rest of the network for validation. </a:t>
            </a:r>
          </a:p>
          <a:p>
            <a:r>
              <a:rPr lang="en-US" dirty="0"/>
              <a:t>On the other hand, these algorithms may lead to forking when two “winners” propose a block. </a:t>
            </a:r>
          </a:p>
          <a:p>
            <a:r>
              <a:rPr lang="en-US" dirty="0"/>
              <a:t>Each fork must be resolved, which results in a longer time to finality.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 Algorithms</a:t>
            </a: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sz="2600" dirty="0"/>
              <a:t>The voting-based algorithms are advantageous in that they provide low-latency finality; no potential forking to be resolved.</a:t>
            </a:r>
          </a:p>
          <a:p>
            <a:endParaRPr lang="en-US" sz="2600" dirty="0"/>
          </a:p>
          <a:p>
            <a:r>
              <a:rPr lang="en-US" sz="2600" dirty="0"/>
              <a:t>When a majority of nodes validates a transaction or block, consensus exists and finality occurs. </a:t>
            </a:r>
          </a:p>
          <a:p>
            <a:endParaRPr lang="en-US" sz="2600" dirty="0"/>
          </a:p>
          <a:p>
            <a:r>
              <a:rPr lang="en-US" sz="2600" dirty="0"/>
              <a:t>Because voting-based algorithms typically require nodes to transfer messages to each of the other nodes on the network, the more nodes that exist on the network, the more time it takes to reach consensus. </a:t>
            </a:r>
          </a:p>
          <a:p>
            <a:endParaRPr lang="en-US" sz="2600" dirty="0"/>
          </a:p>
          <a:p>
            <a:r>
              <a:rPr lang="en-US" sz="2600" dirty="0"/>
              <a:t>This results in a trade-off between scalability and speed.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Consensus in Hyperledger </a:t>
            </a:r>
            <a:r>
              <a:rPr lang="en-US" dirty="0" err="1"/>
              <a:t>Sawtooth</a:t>
            </a:r>
            <a:endParaRPr lang="en-US" dirty="0"/>
          </a:p>
        </p:txBody>
      </p:sp>
      <p:sp>
        <p:nvSpPr>
          <p:cNvPr id="3" name="Content Placeholder 2"/>
          <p:cNvSpPr>
            <a:spLocks noGrp="1"/>
          </p:cNvSpPr>
          <p:nvPr>
            <p:ph idx="1"/>
          </p:nvPr>
        </p:nvSpPr>
        <p:spPr/>
        <p:txBody>
          <a:bodyPr>
            <a:noAutofit/>
          </a:bodyPr>
          <a:lstStyle/>
          <a:p>
            <a:r>
              <a:rPr lang="en-US" sz="1800" dirty="0"/>
              <a:t>Hyperledger </a:t>
            </a:r>
            <a:r>
              <a:rPr lang="en-US" sz="1800" dirty="0" err="1"/>
              <a:t>Sawtooth</a:t>
            </a:r>
            <a:r>
              <a:rPr lang="en-US" sz="1800" dirty="0"/>
              <a:t> facilitates pluggable consensus for both lottery and voting algorithms. </a:t>
            </a:r>
          </a:p>
          <a:p>
            <a:r>
              <a:rPr lang="en-US" sz="1800" dirty="0"/>
              <a:t>By default, Hyperledger </a:t>
            </a:r>
            <a:r>
              <a:rPr lang="en-US" sz="1800" dirty="0" err="1"/>
              <a:t>Sawtooth</a:t>
            </a:r>
            <a:r>
              <a:rPr lang="en-US" sz="1800" dirty="0"/>
              <a:t> uses a lottery-based consensus algorithm called </a:t>
            </a:r>
            <a:r>
              <a:rPr lang="en-US" sz="1800" dirty="0" err="1"/>
              <a:t>PoET</a:t>
            </a:r>
            <a:r>
              <a:rPr lang="en-US" sz="1800" dirty="0"/>
              <a:t>. </a:t>
            </a:r>
          </a:p>
          <a:p>
            <a:r>
              <a:rPr lang="en-US" sz="1800" dirty="0" err="1"/>
              <a:t>PoET</a:t>
            </a:r>
            <a:r>
              <a:rPr lang="en-US" sz="1800" dirty="0"/>
              <a:t> uses a lottery for leader election based on a guaranteed wait time provided through a Trusted Execution Environment (TEE)</a:t>
            </a:r>
          </a:p>
          <a:p>
            <a:r>
              <a:rPr lang="en-US" sz="1800" dirty="0"/>
              <a:t>The current implementation of Hyperledger </a:t>
            </a:r>
            <a:r>
              <a:rPr lang="en-US" sz="1800" dirty="0" err="1"/>
              <a:t>Sawtooth</a:t>
            </a:r>
            <a:r>
              <a:rPr lang="en-US" sz="1800" dirty="0"/>
              <a:t> builds on a TEE provided by Intel’s Software Guard Extensions (SGX). (</a:t>
            </a:r>
            <a:r>
              <a:rPr lang="en-US" sz="1800" dirty="0">
                <a:hlinkClick r:id="rId2"/>
              </a:rPr>
              <a:t>https://software.intel.com/en-us/sgx</a:t>
            </a:r>
            <a:r>
              <a:rPr lang="en-US" sz="1800" dirty="0"/>
              <a:t>)</a:t>
            </a:r>
          </a:p>
          <a:p>
            <a:r>
              <a:rPr lang="en-US" sz="1800" dirty="0"/>
              <a:t>This ensures the safety and randomness of the leader election process without requiring the costly investment of power and specialized hardware inherent in most “proof” algorithms.</a:t>
            </a:r>
          </a:p>
          <a:p>
            <a:r>
              <a:rPr lang="en-US" sz="1800" dirty="0"/>
              <a:t>Every </a:t>
            </a:r>
            <a:r>
              <a:rPr lang="en-US" sz="1800" dirty="0" err="1"/>
              <a:t>PoET</a:t>
            </a:r>
            <a:r>
              <a:rPr lang="en-US" sz="1800" dirty="0"/>
              <a:t> </a:t>
            </a:r>
            <a:r>
              <a:rPr lang="en-US" sz="1800" dirty="0" err="1"/>
              <a:t>validator</a:t>
            </a:r>
            <a:r>
              <a:rPr lang="en-US" sz="1800" dirty="0"/>
              <a:t> requests a random time to wait from a trusted function before claiming leadership. The </a:t>
            </a:r>
            <a:r>
              <a:rPr lang="en-US" sz="1800" dirty="0" err="1"/>
              <a:t>validator</a:t>
            </a:r>
            <a:r>
              <a:rPr lang="en-US" sz="1800" dirty="0"/>
              <a:t> with the shortest wait time for a particular transaction block is implicitly elected the leader.</a:t>
            </a:r>
          </a:p>
        </p:txBody>
      </p:sp>
      <p:sp>
        <p:nvSpPr>
          <p:cNvPr id="4" name="TextBox 3"/>
          <p:cNvSpPr txBox="1"/>
          <p:nvPr/>
        </p:nvSpPr>
        <p:spPr>
          <a:xfrm>
            <a:off x="533400" y="6172200"/>
            <a:ext cx="7969105" cy="369332"/>
          </a:xfrm>
          <a:prstGeom prst="rect">
            <a:avLst/>
          </a:prstGeom>
          <a:noFill/>
        </p:spPr>
        <p:txBody>
          <a:bodyPr wrap="none" rtlCol="0">
            <a:spAutoFit/>
          </a:bodyPr>
          <a:lstStyle/>
          <a:p>
            <a:r>
              <a:rPr lang="en-US" dirty="0"/>
              <a:t>https://sawtooth.hyperledger.org/docs/core/releases/latest/architecture/poet.html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Sawtooth</a:t>
            </a:r>
            <a:r>
              <a:rPr lang="en-US" dirty="0"/>
              <a:t> and </a:t>
            </a:r>
            <a:r>
              <a:rPr lang="en-US" dirty="0" err="1"/>
              <a:t>PoET</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dirty="0" err="1"/>
              <a:t>PoET</a:t>
            </a:r>
            <a:r>
              <a:rPr lang="en-US" dirty="0"/>
              <a:t> leader election algorithm meets the criteria for a good lottery algorithm. </a:t>
            </a:r>
          </a:p>
          <a:p>
            <a:r>
              <a:rPr lang="en-US" dirty="0"/>
              <a:t>It randomly distributes leadership election across the entire population of </a:t>
            </a:r>
            <a:r>
              <a:rPr lang="en-US" dirty="0" err="1"/>
              <a:t>validators</a:t>
            </a:r>
            <a:r>
              <a:rPr lang="en-US" dirty="0"/>
              <a:t> with a distribution that is similar to what is provided by other lottery algorithms. </a:t>
            </a:r>
          </a:p>
          <a:p>
            <a:endParaRPr lang="en-US" dirty="0"/>
          </a:p>
          <a:p>
            <a:r>
              <a:rPr lang="en-US" dirty="0"/>
              <a:t>The probability of election is proportional to the resources contributed, where resources are general purpose processors with a TEE. </a:t>
            </a:r>
          </a:p>
          <a:p>
            <a:endParaRPr lang="en-US" dirty="0"/>
          </a:p>
          <a:p>
            <a:r>
              <a:rPr lang="en-US" dirty="0"/>
              <a:t>An attestation of execution provides information for verifying that the certificate was created within the TEE and that the </a:t>
            </a:r>
            <a:r>
              <a:rPr lang="en-US" dirty="0" err="1"/>
              <a:t>validator</a:t>
            </a:r>
            <a:r>
              <a:rPr lang="en-US" dirty="0"/>
              <a:t> waited the allotted time. </a:t>
            </a:r>
          </a:p>
          <a:p>
            <a:endParaRPr lang="en-US" dirty="0"/>
          </a:p>
          <a:p>
            <a:r>
              <a:rPr lang="en-US" dirty="0"/>
              <a:t>Further, the low cost of participation increases the likelihood that the population of </a:t>
            </a:r>
            <a:r>
              <a:rPr lang="en-US" dirty="0" err="1"/>
              <a:t>validators</a:t>
            </a:r>
            <a:r>
              <a:rPr lang="en-US" dirty="0"/>
              <a:t> will be large, increasing the robustness of the consensus algorithm.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Hyperledger Fabric Model</a:t>
            </a:r>
          </a:p>
        </p:txBody>
      </p:sp>
      <p:sp>
        <p:nvSpPr>
          <p:cNvPr id="3" name="Content Placeholder 2"/>
          <p:cNvSpPr>
            <a:spLocks noGrp="1"/>
          </p:cNvSpPr>
          <p:nvPr>
            <p:ph idx="1"/>
          </p:nvPr>
        </p:nvSpPr>
        <p:spPr/>
        <p:txBody>
          <a:bodyPr>
            <a:normAutofit fontScale="55000" lnSpcReduction="20000"/>
          </a:bodyPr>
          <a:lstStyle/>
          <a:p>
            <a:pPr>
              <a:buNone/>
            </a:pPr>
            <a:r>
              <a:rPr lang="en-US" dirty="0"/>
              <a:t>Key Design Features:</a:t>
            </a:r>
          </a:p>
          <a:p>
            <a:r>
              <a:rPr lang="en-US" b="1" dirty="0"/>
              <a:t>Assets</a:t>
            </a:r>
            <a:r>
              <a:rPr lang="en-US" dirty="0"/>
              <a:t> - Asset definitions enable the exchange of almost anything with monetary value over the network, from whole foods to antique cars to currency futures.</a:t>
            </a:r>
          </a:p>
          <a:p>
            <a:r>
              <a:rPr lang="en-US" b="1" dirty="0" err="1"/>
              <a:t>Chaincode</a:t>
            </a:r>
            <a:r>
              <a:rPr lang="en-US" dirty="0"/>
              <a:t> - </a:t>
            </a:r>
            <a:r>
              <a:rPr lang="en-US" dirty="0" err="1"/>
              <a:t>Chaincode</a:t>
            </a:r>
            <a:r>
              <a:rPr lang="en-US" dirty="0"/>
              <a:t> execution is partitioned from transaction ordering, limiting the required levels of trust and verification across node types, and optimizing network scalability and performance.</a:t>
            </a:r>
          </a:p>
          <a:p>
            <a:r>
              <a:rPr lang="en-US" b="1" dirty="0"/>
              <a:t>Ledger Features</a:t>
            </a:r>
            <a:r>
              <a:rPr lang="en-US" dirty="0"/>
              <a:t> - The immutable, shared ledger encodes the entire transaction history for each channel, and includes SQL-like query capability for efficient auditing and dispute resolution.</a:t>
            </a:r>
          </a:p>
          <a:p>
            <a:r>
              <a:rPr lang="en-US" b="1" dirty="0"/>
              <a:t>Privacy through Channels</a:t>
            </a:r>
            <a:r>
              <a:rPr lang="en-US" dirty="0"/>
              <a:t> - Channels enable multi-lateral transactions with the high degrees of privacy and confidentiality required by competing businesses and regulated industries that exchange assets on a common network.</a:t>
            </a:r>
          </a:p>
          <a:p>
            <a:r>
              <a:rPr lang="en-US" b="1" dirty="0"/>
              <a:t>Security &amp; Membership Services</a:t>
            </a:r>
            <a:r>
              <a:rPr lang="en-US" dirty="0"/>
              <a:t> - </a:t>
            </a:r>
            <a:r>
              <a:rPr lang="en-US" dirty="0" err="1"/>
              <a:t>Permissioned</a:t>
            </a:r>
            <a:r>
              <a:rPr lang="en-US" dirty="0"/>
              <a:t> membership provides a trusted blockchain network, where participants know that all transactions can be detected and traced by authorized regulators and auditors.</a:t>
            </a:r>
          </a:p>
          <a:p>
            <a:r>
              <a:rPr lang="en-US" b="1" dirty="0"/>
              <a:t>Consensus</a:t>
            </a:r>
            <a:r>
              <a:rPr lang="en-US" dirty="0"/>
              <a:t> - a unique approach to consensus enables the flexibility and scalability needed for the enterprise.</a:t>
            </a:r>
          </a:p>
          <a:p>
            <a:pPr>
              <a:buNone/>
            </a:pPr>
            <a:r>
              <a:rPr lang="en-US" dirty="0"/>
              <a:t>http://hyperledger-fabric.readthedocs.io/en/release/fabric_model.html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a:t>
            </a:r>
          </a:p>
        </p:txBody>
      </p:sp>
      <p:sp>
        <p:nvSpPr>
          <p:cNvPr id="3" name="Content Placeholder 2"/>
          <p:cNvSpPr>
            <a:spLocks noGrp="1"/>
          </p:cNvSpPr>
          <p:nvPr>
            <p:ph idx="1"/>
          </p:nvPr>
        </p:nvSpPr>
        <p:spPr/>
        <p:txBody>
          <a:bodyPr>
            <a:normAutofit fontScale="70000" lnSpcReduction="20000"/>
          </a:bodyPr>
          <a:lstStyle/>
          <a:p>
            <a:r>
              <a:rPr lang="en-US" dirty="0"/>
              <a:t>Assets can range from the tangible (real estate and hardware) to the intangible (contracts and intellectual property), with a user-defined set of properties. </a:t>
            </a:r>
          </a:p>
          <a:p>
            <a:endParaRPr lang="en-US" dirty="0"/>
          </a:p>
          <a:p>
            <a:r>
              <a:rPr lang="en-US" dirty="0"/>
              <a:t>Hyperledger Fabric provides the ability to modify assets using </a:t>
            </a:r>
            <a:r>
              <a:rPr lang="en-US" dirty="0" err="1"/>
              <a:t>chaincode</a:t>
            </a:r>
            <a:r>
              <a:rPr lang="en-US" dirty="0"/>
              <a:t> transactions.</a:t>
            </a:r>
          </a:p>
          <a:p>
            <a:endParaRPr lang="en-US" dirty="0"/>
          </a:p>
          <a:p>
            <a:r>
              <a:rPr lang="en-US" dirty="0"/>
              <a:t>Assets are represented in Hyperledger Fabric as a collection of key-value pairs, with state changes recorded as transactions on a Channel ledger. </a:t>
            </a:r>
          </a:p>
          <a:p>
            <a:r>
              <a:rPr lang="en-US" dirty="0"/>
              <a:t>Assets can be represented in binary and/or JSON form.</a:t>
            </a:r>
          </a:p>
          <a:p>
            <a:endParaRPr lang="en-US" dirty="0"/>
          </a:p>
          <a:p>
            <a:r>
              <a:rPr lang="en-US" dirty="0"/>
              <a:t>You can easily define and use assets in your Hyperledger Fabric applications using the Hyperledger Composer tool.</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Chaincode</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r>
              <a:rPr lang="en-US" sz="2200" dirty="0" err="1"/>
              <a:t>Chaincode</a:t>
            </a:r>
            <a:r>
              <a:rPr lang="en-US" sz="2200" dirty="0"/>
              <a:t> is software defining an asset or assets, and the transaction instructions for modifying the asset(s); it’s the business logic, or the smart contract.</a:t>
            </a:r>
          </a:p>
          <a:p>
            <a:endParaRPr lang="en-US" sz="2200" dirty="0"/>
          </a:p>
          <a:p>
            <a:r>
              <a:rPr lang="en-US" sz="2200" dirty="0" err="1"/>
              <a:t>Chaincode</a:t>
            </a:r>
            <a:r>
              <a:rPr lang="en-US" sz="2200" dirty="0"/>
              <a:t> enforces the rules for reading or altering key value pairs or other state database information. </a:t>
            </a:r>
          </a:p>
          <a:p>
            <a:endParaRPr lang="en-US" sz="2200" dirty="0"/>
          </a:p>
          <a:p>
            <a:r>
              <a:rPr lang="en-US" sz="2200" dirty="0" err="1"/>
              <a:t>Chaincode</a:t>
            </a:r>
            <a:r>
              <a:rPr lang="en-US" sz="2200" dirty="0"/>
              <a:t> functions execute against the ledger’s current state database and are initiated through a transaction proposal. </a:t>
            </a:r>
          </a:p>
          <a:p>
            <a:endParaRPr lang="en-US" sz="2200" dirty="0"/>
          </a:p>
          <a:p>
            <a:r>
              <a:rPr lang="en-US" sz="2200" dirty="0" err="1"/>
              <a:t>Chaincode</a:t>
            </a:r>
            <a:r>
              <a:rPr lang="en-US" sz="2200" dirty="0"/>
              <a:t> execution results in a set of key value writes (write set) that can be submitted to the network and applied to the ledger on all peers.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Ledger, Transactions</a:t>
            </a:r>
          </a:p>
        </p:txBody>
      </p:sp>
      <p:sp>
        <p:nvSpPr>
          <p:cNvPr id="3" name="Content Placeholder 2"/>
          <p:cNvSpPr>
            <a:spLocks noGrp="1"/>
          </p:cNvSpPr>
          <p:nvPr>
            <p:ph idx="1"/>
          </p:nvPr>
        </p:nvSpPr>
        <p:spPr/>
        <p:txBody>
          <a:bodyPr>
            <a:normAutofit/>
          </a:bodyPr>
          <a:lstStyle/>
          <a:p>
            <a:r>
              <a:rPr lang="en-US" sz="2000" dirty="0"/>
              <a:t>The ledger is the sequenced, tamper-resistant record of all state transitions in the fabric; the blockchain.</a:t>
            </a:r>
          </a:p>
          <a:p>
            <a:endParaRPr lang="en-US" sz="2000" dirty="0"/>
          </a:p>
          <a:p>
            <a:r>
              <a:rPr lang="en-US" sz="2000" dirty="0"/>
              <a:t>State transitions are a result of </a:t>
            </a:r>
            <a:r>
              <a:rPr lang="en-US" sz="2000" dirty="0" err="1"/>
              <a:t>chaincode</a:t>
            </a:r>
            <a:r>
              <a:rPr lang="en-US" sz="2000" dirty="0"/>
              <a:t> transactions submitted by participating parties. </a:t>
            </a:r>
          </a:p>
          <a:p>
            <a:r>
              <a:rPr lang="en-US" sz="2000" dirty="0"/>
              <a:t>Transactions consist of the versions of keys/values that were read in </a:t>
            </a:r>
            <a:r>
              <a:rPr lang="en-US" sz="2000" dirty="0" err="1"/>
              <a:t>chaincode</a:t>
            </a:r>
            <a:r>
              <a:rPr lang="en-US" sz="2000" dirty="0"/>
              <a:t> (read set) and keys/values that were written in </a:t>
            </a:r>
            <a:r>
              <a:rPr lang="en-US" sz="2000" dirty="0" err="1"/>
              <a:t>chaincode</a:t>
            </a:r>
            <a:r>
              <a:rPr lang="en-US" sz="2000" dirty="0"/>
              <a:t> (write set).</a:t>
            </a:r>
          </a:p>
          <a:p>
            <a:endParaRPr lang="en-US" sz="2000" dirty="0"/>
          </a:p>
          <a:p>
            <a:r>
              <a:rPr lang="en-US" sz="2000" dirty="0"/>
              <a:t>Transactions contain signatures of every endorsing peer and are submitted to ordering service.</a:t>
            </a:r>
          </a:p>
          <a:p>
            <a:r>
              <a:rPr lang="en-US" sz="2000" dirty="0"/>
              <a:t>Transactions are ordered into blocks and are “delivered” from an ordering service to peers on a channel.</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a:t>
            </a:r>
          </a:p>
        </p:txBody>
      </p:sp>
      <p:sp>
        <p:nvSpPr>
          <p:cNvPr id="3" name="Content Placeholder 2"/>
          <p:cNvSpPr>
            <a:spLocks noGrp="1"/>
          </p:cNvSpPr>
          <p:nvPr>
            <p:ph idx="1"/>
          </p:nvPr>
        </p:nvSpPr>
        <p:spPr/>
        <p:txBody>
          <a:bodyPr>
            <a:normAutofit/>
          </a:bodyPr>
          <a:lstStyle/>
          <a:p>
            <a:r>
              <a:rPr lang="en-US" sz="2400" dirty="0"/>
              <a:t>Hyperledger is one of the more high-profile blockchain efforts.</a:t>
            </a:r>
          </a:p>
          <a:p>
            <a:r>
              <a:rPr lang="en-US" sz="2400" dirty="0"/>
              <a:t>It contains several blockchain projects most of which use a </a:t>
            </a:r>
            <a:r>
              <a:rPr lang="en-US" sz="2400" dirty="0" err="1"/>
              <a:t>permissioned</a:t>
            </a:r>
            <a:r>
              <a:rPr lang="en-US" sz="2400" dirty="0"/>
              <a:t> blockchain by default.</a:t>
            </a:r>
          </a:p>
          <a:p>
            <a:endParaRPr lang="en-US" sz="2400" dirty="0"/>
          </a:p>
          <a:p>
            <a:r>
              <a:rPr lang="en-US" sz="2400" dirty="0"/>
              <a:t>The Hyperledger Project began when a set of companies who were starting to pay attention to the Bitcoin, cryptocurrency, and blockchain space</a:t>
            </a:r>
            <a:r>
              <a:rPr lang="en-US" sz="2400" b="1" dirty="0"/>
              <a:t> </a:t>
            </a:r>
            <a:r>
              <a:rPr lang="en-US" sz="2400" dirty="0"/>
              <a:t>approached The Linux Foundation and planned a joint project within the Foundation.</a:t>
            </a:r>
          </a:p>
          <a:p>
            <a:endParaRPr lang="en-US" dirty="0"/>
          </a:p>
          <a:p>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Ledger Features</a:t>
            </a:r>
          </a:p>
        </p:txBody>
      </p:sp>
      <p:sp>
        <p:nvSpPr>
          <p:cNvPr id="3" name="Content Placeholder 2"/>
          <p:cNvSpPr>
            <a:spLocks noGrp="1"/>
          </p:cNvSpPr>
          <p:nvPr>
            <p:ph idx="1"/>
          </p:nvPr>
        </p:nvSpPr>
        <p:spPr/>
        <p:txBody>
          <a:bodyPr>
            <a:normAutofit fontScale="92500" lnSpcReduction="10000"/>
          </a:bodyPr>
          <a:lstStyle/>
          <a:p>
            <a:r>
              <a:rPr lang="en-US" sz="2200" dirty="0"/>
              <a:t>So the ledger is comprised of a blockchain to store the immutable, sequenced record in blocks, as well as a state database to maintain current fabric state. </a:t>
            </a:r>
          </a:p>
          <a:p>
            <a:endParaRPr lang="en-US" sz="2200" dirty="0"/>
          </a:p>
          <a:p>
            <a:r>
              <a:rPr lang="en-US" sz="2200" dirty="0"/>
              <a:t>There is one ledger per channel. </a:t>
            </a:r>
          </a:p>
          <a:p>
            <a:r>
              <a:rPr lang="en-US" sz="2200" dirty="0"/>
              <a:t>Each peer maintains a copy of the ledger for each channel of which they are a member.</a:t>
            </a:r>
          </a:p>
          <a:p>
            <a:endParaRPr lang="en-US" sz="2200" dirty="0"/>
          </a:p>
          <a:p>
            <a:r>
              <a:rPr lang="en-US" sz="2200" dirty="0"/>
              <a:t>The ledger supports</a:t>
            </a:r>
          </a:p>
          <a:p>
            <a:pPr lvl="1"/>
            <a:r>
              <a:rPr lang="en-US" sz="2200" dirty="0"/>
              <a:t>Blockchain explorer functions</a:t>
            </a:r>
          </a:p>
          <a:p>
            <a:pPr lvl="1"/>
            <a:r>
              <a:rPr lang="en-US" sz="2200" dirty="0"/>
              <a:t>Query and update using key-based lookups, range queries, and composite key queries</a:t>
            </a:r>
          </a:p>
          <a:p>
            <a:pPr lvl="1"/>
            <a:r>
              <a:rPr lang="en-US" sz="2200" dirty="0"/>
              <a:t>Read-only queries using a rich query language (if using </a:t>
            </a:r>
            <a:r>
              <a:rPr lang="en-US" sz="2200" dirty="0" err="1"/>
              <a:t>CouchDB</a:t>
            </a:r>
            <a:r>
              <a:rPr lang="en-US" sz="2200" dirty="0"/>
              <a:t> as state database)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through Channels</a:t>
            </a:r>
          </a:p>
        </p:txBody>
      </p:sp>
      <p:sp>
        <p:nvSpPr>
          <p:cNvPr id="3" name="Content Placeholder 2"/>
          <p:cNvSpPr>
            <a:spLocks noGrp="1"/>
          </p:cNvSpPr>
          <p:nvPr>
            <p:ph idx="1"/>
          </p:nvPr>
        </p:nvSpPr>
        <p:spPr/>
        <p:txBody>
          <a:bodyPr>
            <a:normAutofit fontScale="85000" lnSpcReduction="20000"/>
          </a:bodyPr>
          <a:lstStyle/>
          <a:p>
            <a:r>
              <a:rPr lang="en-US" sz="2600" dirty="0"/>
              <a:t>Hyperledger Fabric employs an immutable ledger and associated </a:t>
            </a:r>
            <a:r>
              <a:rPr lang="en-US" sz="2600" dirty="0" err="1"/>
              <a:t>chaincode</a:t>
            </a:r>
            <a:r>
              <a:rPr lang="en-US" sz="2600" dirty="0"/>
              <a:t> on a per-channel basis. </a:t>
            </a:r>
          </a:p>
          <a:p>
            <a:endParaRPr lang="en-US" sz="2600" dirty="0"/>
          </a:p>
          <a:p>
            <a:r>
              <a:rPr lang="en-US" sz="2600" dirty="0"/>
              <a:t>A ledger exists in the scope of a channel - it can be shared across the entire network (assuming every participant is operating on one common channel) - or it can be privatized to only include a specific set of participants.</a:t>
            </a:r>
          </a:p>
          <a:p>
            <a:endParaRPr lang="en-US" sz="2600" dirty="0"/>
          </a:p>
          <a:p>
            <a:r>
              <a:rPr lang="en-US" sz="2600" dirty="0"/>
              <a:t>And within a channel access can be more finely grained as </a:t>
            </a:r>
            <a:r>
              <a:rPr lang="en-US" sz="2600" dirty="0" err="1"/>
              <a:t>chaincode</a:t>
            </a:r>
            <a:r>
              <a:rPr lang="en-US" sz="2600" dirty="0"/>
              <a:t> functions can be selectively installed.</a:t>
            </a:r>
          </a:p>
          <a:p>
            <a:endParaRPr lang="en-US" sz="2600" dirty="0"/>
          </a:p>
          <a:p>
            <a:r>
              <a:rPr lang="en-US" sz="2600" dirty="0"/>
              <a:t>To further obfuscate the data, values within </a:t>
            </a:r>
            <a:r>
              <a:rPr lang="en-US" sz="2600" dirty="0" err="1"/>
              <a:t>chaincode</a:t>
            </a:r>
            <a:r>
              <a:rPr lang="en-US" sz="2600" dirty="0"/>
              <a:t> can be encrypted (in part or in total) using common cryptographic algorithms such as AES before appending to the ledger.</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Membership Services</a:t>
            </a:r>
          </a:p>
        </p:txBody>
      </p:sp>
      <p:sp>
        <p:nvSpPr>
          <p:cNvPr id="3" name="Content Placeholder 2"/>
          <p:cNvSpPr>
            <a:spLocks noGrp="1"/>
          </p:cNvSpPr>
          <p:nvPr>
            <p:ph idx="1"/>
          </p:nvPr>
        </p:nvSpPr>
        <p:spPr/>
        <p:txBody>
          <a:bodyPr>
            <a:normAutofit fontScale="70000" lnSpcReduction="20000"/>
          </a:bodyPr>
          <a:lstStyle/>
          <a:p>
            <a:r>
              <a:rPr lang="en-US" dirty="0"/>
              <a:t>Hyperledger Fabric underpins a transactional network where all participants have known identities. </a:t>
            </a:r>
          </a:p>
          <a:p>
            <a:endParaRPr lang="en-US" dirty="0"/>
          </a:p>
          <a:p>
            <a:r>
              <a:rPr lang="en-US" dirty="0"/>
              <a:t>Public Key Infrastructure is used to generate cryptographic certificates which are tied to organizations, network components, and end users or client applications. </a:t>
            </a:r>
          </a:p>
          <a:p>
            <a:endParaRPr lang="en-US" dirty="0"/>
          </a:p>
          <a:p>
            <a:r>
              <a:rPr lang="en-US" dirty="0"/>
              <a:t>As a result, data access control can be manipulated and governed on the broader network and on channel levels.</a:t>
            </a:r>
          </a:p>
          <a:p>
            <a:pPr>
              <a:buNone/>
            </a:pPr>
            <a:endParaRPr lang="en-US" dirty="0"/>
          </a:p>
          <a:p>
            <a:r>
              <a:rPr lang="en-US" dirty="0"/>
              <a:t>This “</a:t>
            </a:r>
            <a:r>
              <a:rPr lang="en-US" dirty="0" err="1"/>
              <a:t>permissioned</a:t>
            </a:r>
            <a:r>
              <a:rPr lang="en-US" dirty="0"/>
              <a:t>” notion of Hyperledger Fabric, coupled with the existence and capabilities of channels, helps address scenarios where privacy and confidentiality are paramount concerns.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a:t>
            </a:r>
          </a:p>
        </p:txBody>
      </p:sp>
      <p:sp>
        <p:nvSpPr>
          <p:cNvPr id="3" name="Content Placeholder 2"/>
          <p:cNvSpPr>
            <a:spLocks noGrp="1"/>
          </p:cNvSpPr>
          <p:nvPr>
            <p:ph idx="1"/>
          </p:nvPr>
        </p:nvSpPr>
        <p:spPr/>
        <p:txBody>
          <a:bodyPr>
            <a:normAutofit fontScale="77500" lnSpcReduction="20000"/>
          </a:bodyPr>
          <a:lstStyle/>
          <a:p>
            <a:r>
              <a:rPr lang="en-US" dirty="0"/>
              <a:t>In December of 2015, The Linux Foundation, in conjunction with about 30 companies including IBM, Intel, and JP Morgan, announced the launch of the Hyperledger project.</a:t>
            </a:r>
          </a:p>
          <a:p>
            <a:endParaRPr lang="en-US" dirty="0"/>
          </a:p>
          <a:p>
            <a:r>
              <a:rPr lang="en-US" dirty="0"/>
              <a:t>Its first release of software was in February of 2016 with the Fabric codebase.</a:t>
            </a:r>
          </a:p>
          <a:p>
            <a:r>
              <a:rPr lang="en-US" dirty="0"/>
              <a:t>Initially it had been built inside of IBM, but was contributed to be part of the open-source Hyperledger project.  </a:t>
            </a:r>
          </a:p>
          <a:p>
            <a:endParaRPr lang="en-US" dirty="0"/>
          </a:p>
          <a:p>
            <a:r>
              <a:rPr lang="en-US" dirty="0"/>
              <a:t>It was followed soon after by </a:t>
            </a:r>
            <a:r>
              <a:rPr lang="en-US" dirty="0" err="1"/>
              <a:t>Sawtooth</a:t>
            </a:r>
            <a:r>
              <a:rPr lang="en-US" dirty="0"/>
              <a:t> Lake from Intel.</a:t>
            </a:r>
          </a:p>
          <a:p>
            <a:endParaRPr lang="en-US" dirty="0"/>
          </a:p>
          <a:p>
            <a:r>
              <a:rPr lang="en-US" dirty="0"/>
              <a:t>Currently, over 250 organizations support Hyperledger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a:t>
            </a:r>
          </a:p>
        </p:txBody>
      </p:sp>
      <p:sp>
        <p:nvSpPr>
          <p:cNvPr id="3" name="Content Placeholder 2"/>
          <p:cNvSpPr>
            <a:spLocks noGrp="1"/>
          </p:cNvSpPr>
          <p:nvPr>
            <p:ph idx="1"/>
          </p:nvPr>
        </p:nvSpPr>
        <p:spPr/>
        <p:txBody>
          <a:bodyPr>
            <a:normAutofit fontScale="77500" lnSpcReduction="20000"/>
          </a:bodyPr>
          <a:lstStyle/>
          <a:p>
            <a:r>
              <a:rPr lang="en-US" dirty="0"/>
              <a:t>Hyperledger is a growing group of open source projects facilitating cross-industry distributed ledger technologies. Its focus is to support collaborative blockchain development.</a:t>
            </a:r>
          </a:p>
          <a:p>
            <a:endParaRPr lang="en-US" dirty="0"/>
          </a:p>
          <a:p>
            <a:r>
              <a:rPr lang="en-US" dirty="0"/>
              <a:t>It is hosted by The Linux Foundation and includes collaborators from technology, finance, banking, supply chain management, manufacturing, </a:t>
            </a:r>
            <a:r>
              <a:rPr lang="en-US" dirty="0" err="1"/>
              <a:t>IoT</a:t>
            </a:r>
            <a:r>
              <a:rPr lang="en-US" dirty="0"/>
              <a:t>, and other industries.</a:t>
            </a:r>
          </a:p>
          <a:p>
            <a:endParaRPr lang="en-US" dirty="0"/>
          </a:p>
          <a:p>
            <a:r>
              <a:rPr lang="en-US" dirty="0" err="1"/>
              <a:t>Hyperledger</a:t>
            </a:r>
            <a:r>
              <a:rPr lang="en-US" dirty="0"/>
              <a:t> now consists of 16 projects including 6 blockchain frameworks, as well as several tools and libraries that can be used with these frameworks.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HYPERLEDGER MODULAR UMBRELLA APPROACH</a:t>
            </a:r>
          </a:p>
        </p:txBody>
      </p:sp>
      <p:pic>
        <p:nvPicPr>
          <p:cNvPr id="5" name="Content Placeholder 4" descr="HyperledgerProjectsJune2020.JPG"/>
          <p:cNvPicPr>
            <a:picLocks noGrp="1" noChangeAspect="1"/>
          </p:cNvPicPr>
          <p:nvPr>
            <p:ph idx="1"/>
          </p:nvPr>
        </p:nvPicPr>
        <p:blipFill>
          <a:blip r:embed="rId2" cstate="print"/>
          <a:stretch>
            <a:fillRect/>
          </a:stretch>
        </p:blipFill>
        <p:spPr>
          <a:xfrm>
            <a:off x="457200" y="1524000"/>
            <a:ext cx="8229600" cy="50291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a:t>
            </a:r>
          </a:p>
        </p:txBody>
      </p:sp>
      <p:sp>
        <p:nvSpPr>
          <p:cNvPr id="3" name="Content Placeholder 2"/>
          <p:cNvSpPr>
            <a:spLocks noGrp="1"/>
          </p:cNvSpPr>
          <p:nvPr>
            <p:ph idx="1"/>
          </p:nvPr>
        </p:nvSpPr>
        <p:spPr/>
        <p:txBody>
          <a:bodyPr>
            <a:normAutofit/>
          </a:bodyPr>
          <a:lstStyle/>
          <a:p>
            <a:r>
              <a:rPr lang="en-US" sz="2400" dirty="0"/>
              <a:t>Hyperledger provides an alternative to the cryptocurrency-based blockchain model, and focuses on developing blockchain frameworks and modules to support global enterprise solutions.</a:t>
            </a:r>
          </a:p>
          <a:p>
            <a:endParaRPr lang="en-US" sz="2400" dirty="0"/>
          </a:p>
          <a:p>
            <a:r>
              <a:rPr lang="en-US" sz="2400" dirty="0"/>
              <a:t>Many of the features are geared towards </a:t>
            </a:r>
            <a:r>
              <a:rPr lang="en-US" sz="2400" dirty="0" err="1"/>
              <a:t>permissioned</a:t>
            </a:r>
            <a:r>
              <a:rPr lang="en-US" sz="2400" dirty="0"/>
              <a:t> blockchain applications that involve partial trust.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Hyperledger Frameworks</a:t>
            </a:r>
          </a:p>
        </p:txBody>
      </p:sp>
      <p:pic>
        <p:nvPicPr>
          <p:cNvPr id="7" name="Content Placeholder 6" descr="Fabric.JPG"/>
          <p:cNvPicPr>
            <a:picLocks noGrp="1" noChangeAspect="1"/>
          </p:cNvPicPr>
          <p:nvPr>
            <p:ph idx="1"/>
          </p:nvPr>
        </p:nvPicPr>
        <p:blipFill>
          <a:blip r:embed="rId2" cstate="print"/>
          <a:stretch>
            <a:fillRect/>
          </a:stretch>
        </p:blipFill>
        <p:spPr>
          <a:xfrm>
            <a:off x="533400" y="1752600"/>
            <a:ext cx="4124325" cy="3514725"/>
          </a:xfrm>
        </p:spPr>
      </p:pic>
      <p:pic>
        <p:nvPicPr>
          <p:cNvPr id="8" name="Picture 7" descr="Sawtooth.JPG"/>
          <p:cNvPicPr>
            <a:picLocks noChangeAspect="1"/>
          </p:cNvPicPr>
          <p:nvPr/>
        </p:nvPicPr>
        <p:blipFill>
          <a:blip r:embed="rId3" cstate="print"/>
          <a:stretch>
            <a:fillRect/>
          </a:stretch>
        </p:blipFill>
        <p:spPr>
          <a:xfrm>
            <a:off x="4572000" y="1676400"/>
            <a:ext cx="4191000" cy="3705225"/>
          </a:xfrm>
          <a:prstGeom prst="rect">
            <a:avLst/>
          </a:prstGeom>
        </p:spPr>
      </p:pic>
      <p:sp>
        <p:nvSpPr>
          <p:cNvPr id="9" name="TextBox 8"/>
          <p:cNvSpPr txBox="1"/>
          <p:nvPr/>
        </p:nvSpPr>
        <p:spPr>
          <a:xfrm>
            <a:off x="914400" y="6096000"/>
            <a:ext cx="5212966" cy="369332"/>
          </a:xfrm>
          <a:prstGeom prst="rect">
            <a:avLst/>
          </a:prstGeom>
          <a:noFill/>
        </p:spPr>
        <p:txBody>
          <a:bodyPr wrap="none" rtlCol="0">
            <a:spAutoFit/>
          </a:bodyPr>
          <a:lstStyle/>
          <a:p>
            <a:r>
              <a:rPr lang="en-US" dirty="0">
                <a:hlinkClick r:id="rId4"/>
              </a:rPr>
              <a:t>https://www.hyperledger.org/use/distributed-ledgers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Fabric</a:t>
            </a:r>
          </a:p>
        </p:txBody>
      </p:sp>
      <p:sp>
        <p:nvSpPr>
          <p:cNvPr id="3" name="Content Placeholder 2"/>
          <p:cNvSpPr>
            <a:spLocks noGrp="1"/>
          </p:cNvSpPr>
          <p:nvPr>
            <p:ph idx="1"/>
          </p:nvPr>
        </p:nvSpPr>
        <p:spPr/>
        <p:txBody>
          <a:bodyPr>
            <a:normAutofit fontScale="70000" lnSpcReduction="20000"/>
          </a:bodyPr>
          <a:lstStyle/>
          <a:p>
            <a:r>
              <a:rPr lang="en-US" dirty="0"/>
              <a:t>Fabric is </a:t>
            </a:r>
            <a:r>
              <a:rPr lang="en-US" dirty="0" err="1"/>
              <a:t>Hyperledger’s</a:t>
            </a:r>
            <a:r>
              <a:rPr lang="en-US" dirty="0"/>
              <a:t> most active project to date. The Fabric 1.0 release was issued in July 2017, and the latest releases as of mid-April 2021 are 2.3.1 (Feb 3, 2021) and 1.4.11 (Mar 2, 2021) (</a:t>
            </a:r>
            <a:r>
              <a:rPr lang="en-US" dirty="0">
                <a:hlinkClick r:id="rId2"/>
              </a:rPr>
              <a:t>https://github.com/hyperledger/fabric/releases</a:t>
            </a:r>
            <a:r>
              <a:rPr lang="en-US" dirty="0"/>
              <a:t>).</a:t>
            </a:r>
          </a:p>
          <a:p>
            <a:r>
              <a:rPr lang="en-US" dirty="0"/>
              <a:t>IBM initiated the Fabric project. It’s intended as a foundation for developing blockchain distributed ledger applications with a modular architecture. It allows components, such as consensus and membership services, to be plug-and-play.</a:t>
            </a:r>
          </a:p>
          <a:p>
            <a:r>
              <a:rPr lang="en-US" dirty="0"/>
              <a:t>The core of the platform is written in the Go programming language, as are the applications that run on it.</a:t>
            </a:r>
          </a:p>
          <a:p>
            <a:endParaRPr lang="en-US" dirty="0"/>
          </a:p>
          <a:p>
            <a:r>
              <a:rPr lang="en-US" dirty="0"/>
              <a:t>A unique characteristic of Fabric is that its distributed ledger and smart contract platform allows for private channels.</a:t>
            </a:r>
          </a:p>
          <a:p>
            <a:r>
              <a:rPr lang="en-US" dirty="0"/>
              <a:t>If you want to share data with only certain blockchain participants, you can create a private channel with just those participants.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5433</TotalTime>
  <Words>2833</Words>
  <Application>Microsoft Office PowerPoint</Application>
  <PresentationFormat>On-screen Show (4:3)</PresentationFormat>
  <Paragraphs>213</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Blockchains: Hyperledger</vt:lpstr>
      <vt:lpstr>Permissionless vs Permissioned Blockchains</vt:lpstr>
      <vt:lpstr>Hyperledger</vt:lpstr>
      <vt:lpstr>Hyperledger</vt:lpstr>
      <vt:lpstr>Hyperledger</vt:lpstr>
      <vt:lpstr>HYPERLEDGER MODULAR UMBRELLA APPROACH</vt:lpstr>
      <vt:lpstr>Hyperledger</vt:lpstr>
      <vt:lpstr>Hyperledger Frameworks</vt:lpstr>
      <vt:lpstr>Fabric</vt:lpstr>
      <vt:lpstr>Sawtooth</vt:lpstr>
      <vt:lpstr>Hyperledger Frameworks</vt:lpstr>
      <vt:lpstr>Burrow</vt:lpstr>
      <vt:lpstr>Iroha</vt:lpstr>
      <vt:lpstr>Hyperledger Frameworks (cont’d)</vt:lpstr>
      <vt:lpstr>Indy</vt:lpstr>
      <vt:lpstr>Besu</vt:lpstr>
      <vt:lpstr>Hyperledger Tools</vt:lpstr>
      <vt:lpstr>Hyperledger Libraries</vt:lpstr>
      <vt:lpstr>Architecture Overview</vt:lpstr>
      <vt:lpstr>Architecture Overview Blockchain components (cont’d)</vt:lpstr>
      <vt:lpstr>Consensus</vt:lpstr>
      <vt:lpstr>Comparison of Consensus Types</vt:lpstr>
      <vt:lpstr>Consensus Algorithms</vt:lpstr>
      <vt:lpstr>Consensus in Hyperledger Sawtooth</vt:lpstr>
      <vt:lpstr>Sawtooth and PoET</vt:lpstr>
      <vt:lpstr>Hyperledger Fabric Model</vt:lpstr>
      <vt:lpstr>Assets</vt:lpstr>
      <vt:lpstr>Chaincode</vt:lpstr>
      <vt:lpstr>The Ledger, Transactions</vt:lpstr>
      <vt:lpstr>Ledger Features</vt:lpstr>
      <vt:lpstr>Privacy through Channels</vt:lpstr>
      <vt:lpstr>Security and Membership Services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BP - FL</dc:creator>
  <cp:lastModifiedBy>Bernard Parenteau</cp:lastModifiedBy>
  <cp:revision>39</cp:revision>
  <dcterms:created xsi:type="dcterms:W3CDTF">2018-01-23T01:17:37Z</dcterms:created>
  <dcterms:modified xsi:type="dcterms:W3CDTF">2021-04-16T14:45:17Z</dcterms:modified>
</cp:coreProperties>
</file>