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0" r:id="rId4"/>
    <p:sldId id="280" r:id="rId5"/>
    <p:sldId id="281" r:id="rId6"/>
    <p:sldId id="282" r:id="rId7"/>
    <p:sldId id="258" r:id="rId8"/>
    <p:sldId id="259" r:id="rId9"/>
    <p:sldId id="306" r:id="rId10"/>
    <p:sldId id="307" r:id="rId11"/>
    <p:sldId id="278" r:id="rId12"/>
    <p:sldId id="316" r:id="rId13"/>
    <p:sldId id="317" r:id="rId14"/>
    <p:sldId id="318" r:id="rId15"/>
    <p:sldId id="279" r:id="rId16"/>
    <p:sldId id="308" r:id="rId17"/>
    <p:sldId id="309" r:id="rId18"/>
    <p:sldId id="285" r:id="rId19"/>
    <p:sldId id="310" r:id="rId20"/>
    <p:sldId id="286" r:id="rId21"/>
    <p:sldId id="287" r:id="rId22"/>
    <p:sldId id="344" r:id="rId23"/>
    <p:sldId id="323" r:id="rId24"/>
    <p:sldId id="288" r:id="rId25"/>
    <p:sldId id="345" r:id="rId26"/>
    <p:sldId id="311" r:id="rId27"/>
    <p:sldId id="346" r:id="rId28"/>
    <p:sldId id="289" r:id="rId29"/>
    <p:sldId id="291" r:id="rId30"/>
    <p:sldId id="292" r:id="rId31"/>
    <p:sldId id="347" r:id="rId32"/>
    <p:sldId id="355" r:id="rId33"/>
    <p:sldId id="320" r:id="rId34"/>
    <p:sldId id="348" r:id="rId35"/>
    <p:sldId id="293" r:id="rId36"/>
    <p:sldId id="294" r:id="rId37"/>
    <p:sldId id="315" r:id="rId38"/>
    <p:sldId id="295" r:id="rId39"/>
    <p:sldId id="298" r:id="rId40"/>
    <p:sldId id="313" r:id="rId41"/>
    <p:sldId id="299" r:id="rId42"/>
    <p:sldId id="322" r:id="rId43"/>
    <p:sldId id="327" r:id="rId44"/>
    <p:sldId id="328" r:id="rId45"/>
    <p:sldId id="329" r:id="rId46"/>
    <p:sldId id="332" r:id="rId47"/>
    <p:sldId id="349" r:id="rId48"/>
    <p:sldId id="352" r:id="rId49"/>
    <p:sldId id="331" r:id="rId50"/>
    <p:sldId id="33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94660"/>
  </p:normalViewPr>
  <p:slideViewPr>
    <p:cSldViewPr>
      <p:cViewPr varScale="1">
        <p:scale>
          <a:sx n="108" d="100"/>
          <a:sy n="108" d="100"/>
        </p:scale>
        <p:origin x="190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A3A4EF-BE0B-497F-8441-D91AC003A69F}"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3A4EF-BE0B-497F-8441-D91AC003A69F}"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3A4EF-BE0B-497F-8441-D91AC003A69F}"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3A4EF-BE0B-497F-8441-D91AC003A69F}"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3A4EF-BE0B-497F-8441-D91AC003A69F}" type="datetimeFigureOut">
              <a:rPr lang="en-US" smtClean="0"/>
              <a:pPr/>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A3A4EF-BE0B-497F-8441-D91AC003A69F}"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3A4EF-BE0B-497F-8441-D91AC003A69F}" type="datetimeFigureOut">
              <a:rPr lang="en-US" smtClean="0"/>
              <a:pPr/>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3A4EF-BE0B-497F-8441-D91AC003A69F}" type="datetimeFigureOut">
              <a:rPr lang="en-US" smtClean="0"/>
              <a:pPr/>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3A4EF-BE0B-497F-8441-D91AC003A69F}" type="datetimeFigureOut">
              <a:rPr lang="en-US" smtClean="0"/>
              <a:pPr/>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3A4EF-BE0B-497F-8441-D91AC003A69F}"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3A4EF-BE0B-497F-8441-D91AC003A69F}" type="datetimeFigureOut">
              <a:rPr lang="en-US" smtClean="0"/>
              <a:pPr/>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A4EF-BE0B-497F-8441-D91AC003A69F}" type="datetimeFigureOut">
              <a:rPr lang="en-US" smtClean="0"/>
              <a:pPr/>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D9D45-B467-4966-941D-3EA5A99689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ether.to/wp-content/uploads/2021/03/tether-assurance-feb-2021.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fsb.org/wp-content/uploads/P131019.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bbc.com/news/business-5003722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Stable Coin Future</a:t>
            </a:r>
          </a:p>
        </p:txBody>
      </p:sp>
      <p:sp>
        <p:nvSpPr>
          <p:cNvPr id="3" name="Subtitle 2"/>
          <p:cNvSpPr>
            <a:spLocks noGrp="1"/>
          </p:cNvSpPr>
          <p:nvPr>
            <p:ph type="subTitle" idx="1"/>
          </p:nvPr>
        </p:nvSpPr>
        <p:spPr/>
        <p:txBody>
          <a:bodyPr>
            <a:normAutofit/>
          </a:bodyPr>
          <a:lstStyle/>
          <a:p>
            <a:r>
              <a:rPr lang="en-US" sz="2400" dirty="0"/>
              <a:t>Bernard Parenteau</a:t>
            </a:r>
          </a:p>
          <a:p>
            <a:endParaRPr lang="en-US" sz="2400" dirty="0"/>
          </a:p>
          <a:p>
            <a:r>
              <a:rPr lang="en-US" sz="2400" dirty="0"/>
              <a:t>April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Uses</a:t>
            </a:r>
          </a:p>
        </p:txBody>
      </p:sp>
      <p:sp>
        <p:nvSpPr>
          <p:cNvPr id="3" name="Content Placeholder 2"/>
          <p:cNvSpPr>
            <a:spLocks noGrp="1"/>
          </p:cNvSpPr>
          <p:nvPr>
            <p:ph idx="1"/>
          </p:nvPr>
        </p:nvSpPr>
        <p:spPr/>
        <p:txBody>
          <a:bodyPr>
            <a:normAutofit/>
          </a:bodyPr>
          <a:lstStyle/>
          <a:p>
            <a:r>
              <a:rPr lang="en-US" sz="2400" dirty="0"/>
              <a:t>Blockchains are effective in situations where there is no central authority and there is less than full trust between the participants.</a:t>
            </a:r>
          </a:p>
          <a:p>
            <a:endParaRPr lang="en-US" sz="2400" dirty="0"/>
          </a:p>
          <a:p>
            <a:r>
              <a:rPr lang="en-US" sz="2400" dirty="0"/>
              <a:t>Cryptocurrencies are the initial and obvious application.</a:t>
            </a:r>
          </a:p>
          <a:p>
            <a:r>
              <a:rPr lang="en-US" sz="2400" dirty="0"/>
              <a:t>There are a number of other areas of potential use including supply chains, financial asset trading, identity and credentials.</a:t>
            </a:r>
          </a:p>
          <a:p>
            <a:endParaRPr lang="en-US" sz="2400" dirty="0"/>
          </a:p>
          <a:p>
            <a:r>
              <a:rPr lang="en-US" sz="2400" dirty="0"/>
              <a:t>Most current stable coins use blockchains, though this may not be the case for stable coins issued or approved by governments.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Blockchains </a:t>
            </a:r>
          </a:p>
        </p:txBody>
      </p:sp>
      <p:sp>
        <p:nvSpPr>
          <p:cNvPr id="3" name="Content Placeholder 2"/>
          <p:cNvSpPr>
            <a:spLocks noGrp="1"/>
          </p:cNvSpPr>
          <p:nvPr>
            <p:ph idx="1"/>
          </p:nvPr>
        </p:nvSpPr>
        <p:spPr/>
        <p:txBody>
          <a:bodyPr>
            <a:normAutofit/>
          </a:bodyPr>
          <a:lstStyle/>
          <a:p>
            <a:r>
              <a:rPr lang="en-US" sz="2400" dirty="0"/>
              <a:t>A number of stable coins have been issued on the Ethereum blockchain, and some of these also have versions running on other blockchains such as EOS, </a:t>
            </a:r>
            <a:r>
              <a:rPr lang="en-US" sz="2400" dirty="0" err="1"/>
              <a:t>Tron</a:t>
            </a:r>
            <a:r>
              <a:rPr lang="en-US" sz="2400" dirty="0"/>
              <a:t>, Stellar, </a:t>
            </a:r>
            <a:r>
              <a:rPr lang="en-US" sz="2400" dirty="0" err="1"/>
              <a:t>Binance</a:t>
            </a:r>
            <a:r>
              <a:rPr lang="en-US" sz="2400" dirty="0"/>
              <a:t> chain, and others, including the Bitcoin network.</a:t>
            </a:r>
          </a:p>
          <a:p>
            <a:endParaRPr lang="en-US" sz="2400" dirty="0"/>
          </a:p>
          <a:p>
            <a:r>
              <a:rPr lang="en-US" sz="2400" dirty="0"/>
              <a:t>Most of these stable coins use the ERC-20 specification as a basis for their smart contracts on the Ethereum network.</a:t>
            </a:r>
          </a:p>
          <a:p>
            <a:endParaRPr lang="en-US" sz="2400" dirty="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Cryptocurrency Hindrances</a:t>
            </a:r>
          </a:p>
        </p:txBody>
      </p:sp>
      <p:sp>
        <p:nvSpPr>
          <p:cNvPr id="3" name="Content Placeholder 2"/>
          <p:cNvSpPr>
            <a:spLocks noGrp="1"/>
          </p:cNvSpPr>
          <p:nvPr>
            <p:ph idx="1"/>
          </p:nvPr>
        </p:nvSpPr>
        <p:spPr/>
        <p:txBody>
          <a:bodyPr>
            <a:normAutofit/>
          </a:bodyPr>
          <a:lstStyle/>
          <a:p>
            <a:r>
              <a:rPr lang="en-US" sz="2200" dirty="0"/>
              <a:t>So given that cryptocurrencies can transfer value person-to-person almost immediately at very low cost, anywhere, why aren’t cryptocurrencies used more?</a:t>
            </a:r>
          </a:p>
          <a:p>
            <a:endParaRPr lang="en-US" sz="2200" dirty="0"/>
          </a:p>
          <a:p>
            <a:r>
              <a:rPr lang="en-US" sz="2200" dirty="0"/>
              <a:t>The major hindrances include; </a:t>
            </a:r>
          </a:p>
          <a:p>
            <a:pPr lvl="1"/>
            <a:r>
              <a:rPr lang="en-US" sz="2200" dirty="0"/>
              <a:t>value fluctuation (distrust), </a:t>
            </a:r>
          </a:p>
          <a:p>
            <a:pPr lvl="1"/>
            <a:r>
              <a:rPr lang="en-US" sz="2200" dirty="0"/>
              <a:t>lack of wide acceptance (this is changing),</a:t>
            </a:r>
          </a:p>
          <a:p>
            <a:pPr lvl="1"/>
            <a:r>
              <a:rPr lang="en-US" sz="2200" dirty="0"/>
              <a:t>technical and usability barriers</a:t>
            </a:r>
          </a:p>
          <a:p>
            <a:pPr>
              <a:buNone/>
            </a:pPr>
            <a:endParaRPr lang="en-US" sz="2200" dirty="0"/>
          </a:p>
          <a:p>
            <a:r>
              <a:rPr lang="en-US" sz="2200" dirty="0"/>
              <a:t>What if these could be overcome with a constant auditable value,  wider acceptance, and ease of use?</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Hurdles Overcome?</a:t>
            </a:r>
          </a:p>
        </p:txBody>
      </p:sp>
      <p:sp>
        <p:nvSpPr>
          <p:cNvPr id="3" name="Content Placeholder 2"/>
          <p:cNvSpPr>
            <a:spLocks noGrp="1"/>
          </p:cNvSpPr>
          <p:nvPr>
            <p:ph idx="1"/>
          </p:nvPr>
        </p:nvSpPr>
        <p:spPr/>
        <p:txBody>
          <a:bodyPr>
            <a:normAutofit/>
          </a:bodyPr>
          <a:lstStyle/>
          <a:p>
            <a:r>
              <a:rPr lang="en-US" sz="2200" dirty="0"/>
              <a:t>Stable coins have the promise to overcome some of these major hurdles.</a:t>
            </a:r>
          </a:p>
          <a:p>
            <a:endParaRPr lang="en-US" sz="2200" dirty="0"/>
          </a:p>
          <a:p>
            <a:r>
              <a:rPr lang="en-US" sz="2200" dirty="0"/>
              <a:t>By having a value backed by the currency to which it’s pegged, the value fluctuation issue is addressed.</a:t>
            </a:r>
          </a:p>
          <a:p>
            <a:endParaRPr lang="en-US" sz="2200" dirty="0"/>
          </a:p>
          <a:p>
            <a:r>
              <a:rPr lang="en-US" sz="2200" dirty="0"/>
              <a:t>If issued or supported by an entity with guaranteed wide acceptance, another of the major issues is addressed.</a:t>
            </a:r>
          </a:p>
          <a:p>
            <a:endParaRPr lang="en-US" sz="2200" dirty="0"/>
          </a:p>
          <a:p>
            <a:r>
              <a:rPr lang="en-US" sz="2200" dirty="0"/>
              <a:t>The remaining major issue is perhaps UX/UI, which can be addressed.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History</a:t>
            </a:r>
          </a:p>
        </p:txBody>
      </p:sp>
      <p:sp>
        <p:nvSpPr>
          <p:cNvPr id="3" name="Content Placeholder 2"/>
          <p:cNvSpPr>
            <a:spLocks noGrp="1"/>
          </p:cNvSpPr>
          <p:nvPr>
            <p:ph idx="1"/>
          </p:nvPr>
        </p:nvSpPr>
        <p:spPr/>
        <p:txBody>
          <a:bodyPr>
            <a:normAutofit/>
          </a:bodyPr>
          <a:lstStyle/>
          <a:p>
            <a:r>
              <a:rPr lang="en-US" sz="2400" dirty="0"/>
              <a:t>Stable coins have recently become an area of great interest, but they have been around for more than a few years.</a:t>
            </a:r>
          </a:p>
          <a:p>
            <a:endParaRPr lang="en-US" sz="2400" dirty="0"/>
          </a:p>
          <a:p>
            <a:r>
              <a:rPr lang="en-US" sz="2400" dirty="0"/>
              <a:t>Until recently, the backing has not always been reliably backed by auditable assets.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Tether USDT</a:t>
            </a:r>
          </a:p>
        </p:txBody>
      </p:sp>
      <p:sp>
        <p:nvSpPr>
          <p:cNvPr id="3" name="Content Placeholder 2"/>
          <p:cNvSpPr>
            <a:spLocks noGrp="1"/>
          </p:cNvSpPr>
          <p:nvPr>
            <p:ph idx="1"/>
          </p:nvPr>
        </p:nvSpPr>
        <p:spPr/>
        <p:txBody>
          <a:bodyPr>
            <a:normAutofit/>
          </a:bodyPr>
          <a:lstStyle/>
          <a:p>
            <a:r>
              <a:rPr lang="en-US" sz="2200" dirty="0"/>
              <a:t> The first widely distributed stable coin was Tether (USDT), issued by a company of the same name, with common ownership to crypto-exchange </a:t>
            </a:r>
            <a:r>
              <a:rPr lang="en-US" sz="2200" dirty="0" err="1"/>
              <a:t>Bitfinex</a:t>
            </a:r>
            <a:r>
              <a:rPr lang="en-US" sz="2200" dirty="0"/>
              <a:t>. </a:t>
            </a:r>
          </a:p>
          <a:p>
            <a:endParaRPr lang="en-US" sz="2200" dirty="0"/>
          </a:p>
          <a:p>
            <a:r>
              <a:rPr lang="en-US" sz="2200" dirty="0"/>
              <a:t>It was first issued in 2015.  Over time USDT proved extremely popular, especially for allowing crypto-only exchanges to have a proxy for the US dollar.  It has become the most widely traded cryptocurrency since April 2019, surpassing Bitcoin.</a:t>
            </a:r>
          </a:p>
          <a:p>
            <a:endParaRPr lang="en-US" sz="2200" dirty="0"/>
          </a:p>
          <a:p>
            <a:r>
              <a:rPr lang="en-US" sz="2200" dirty="0"/>
              <a:t>However both </a:t>
            </a:r>
            <a:r>
              <a:rPr lang="en-US" sz="2200" dirty="0" err="1"/>
              <a:t>Bitfinex</a:t>
            </a:r>
            <a:r>
              <a:rPr lang="en-US" sz="2200" dirty="0"/>
              <a:t> and Tether have been dogged with financial questions, in the case of USDT as to whether it was properly backed by USD as it claimed.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Tether</a:t>
            </a:r>
          </a:p>
        </p:txBody>
      </p:sp>
      <p:sp>
        <p:nvSpPr>
          <p:cNvPr id="3" name="Content Placeholder 2"/>
          <p:cNvSpPr>
            <a:spLocks noGrp="1"/>
          </p:cNvSpPr>
          <p:nvPr>
            <p:ph idx="1"/>
          </p:nvPr>
        </p:nvSpPr>
        <p:spPr/>
        <p:txBody>
          <a:bodyPr>
            <a:normAutofit lnSpcReduction="10000"/>
          </a:bodyPr>
          <a:lstStyle/>
          <a:p>
            <a:r>
              <a:rPr lang="en-US" sz="2400" dirty="0"/>
              <a:t>In March of 2021 Tether released an auditor’s assurance letter that affirmed that their assets exceeded the liabilities represented by the total Tether tokens released (&gt;$35B)*</a:t>
            </a:r>
          </a:p>
          <a:p>
            <a:endParaRPr lang="en-US" sz="2400" dirty="0"/>
          </a:p>
          <a:p>
            <a:r>
              <a:rPr lang="en-US" sz="2400" dirty="0"/>
              <a:t>Tether tokens are issued on both the Bitcoin and Ethereum blockchains.</a:t>
            </a:r>
          </a:p>
          <a:p>
            <a:endParaRPr lang="en-US" sz="2400" dirty="0"/>
          </a:p>
          <a:p>
            <a:r>
              <a:rPr lang="en-US" sz="2400" dirty="0"/>
              <a:t>For the Bitcoin blockchain, the Omni protocol layer is used which embeds additional information in the transaction’s return code.  </a:t>
            </a:r>
          </a:p>
          <a:p>
            <a:endParaRPr lang="en-US" sz="2400" dirty="0"/>
          </a:p>
          <a:p>
            <a:r>
              <a:rPr lang="en-US" sz="2400" dirty="0"/>
              <a:t>For the Ethereum blockchain, the ERC-20 standard is used.</a:t>
            </a:r>
          </a:p>
          <a:p>
            <a:endParaRPr lang="en-US" sz="2400" dirty="0"/>
          </a:p>
        </p:txBody>
      </p:sp>
      <p:sp>
        <p:nvSpPr>
          <p:cNvPr id="4" name="TextBox 3">
            <a:extLst>
              <a:ext uri="{FF2B5EF4-FFF2-40B4-BE49-F238E27FC236}">
                <a16:creationId xmlns:a16="http://schemas.microsoft.com/office/drawing/2014/main" id="{4ED6F275-C885-4499-BE40-F1B6F9D433C9}"/>
              </a:ext>
            </a:extLst>
          </p:cNvPr>
          <p:cNvSpPr txBox="1"/>
          <p:nvPr/>
        </p:nvSpPr>
        <p:spPr>
          <a:xfrm>
            <a:off x="437225" y="6308725"/>
            <a:ext cx="7674473" cy="369332"/>
          </a:xfrm>
          <a:prstGeom prst="rect">
            <a:avLst/>
          </a:prstGeom>
          <a:noFill/>
        </p:spPr>
        <p:txBody>
          <a:bodyPr wrap="none" rtlCol="0">
            <a:spAutoFit/>
          </a:bodyPr>
          <a:lstStyle/>
          <a:p>
            <a:r>
              <a:rPr lang="en-US" dirty="0">
                <a:hlinkClick r:id="rId2"/>
              </a:rPr>
              <a:t>https://tether.to/wp-content/uploads/2021/03/tether-assurance-feb-2021.pdf</a:t>
            </a:r>
            <a:endParaRPr lang="en-US" dirty="0"/>
          </a:p>
        </p:txBody>
      </p:sp>
      <p:sp>
        <p:nvSpPr>
          <p:cNvPr id="5" name="TextBox 4">
            <a:extLst>
              <a:ext uri="{FF2B5EF4-FFF2-40B4-BE49-F238E27FC236}">
                <a16:creationId xmlns:a16="http://schemas.microsoft.com/office/drawing/2014/main" id="{239926D5-EA31-4281-BAF4-DB5E27BC5899}"/>
              </a:ext>
            </a:extLst>
          </p:cNvPr>
          <p:cNvSpPr txBox="1"/>
          <p:nvPr/>
        </p:nvSpPr>
        <p:spPr>
          <a:xfrm>
            <a:off x="304800" y="6308725"/>
            <a:ext cx="432507" cy="369332"/>
          </a:xfrm>
          <a:prstGeom prst="rect">
            <a:avLst/>
          </a:prstGeom>
          <a:noFill/>
        </p:spPr>
        <p:txBody>
          <a:bodyPr wrap="square" rtlCol="0">
            <a:spAutoFit/>
          </a:bodyPr>
          <a:lstStyle/>
          <a:p>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Tether</a:t>
            </a:r>
          </a:p>
        </p:txBody>
      </p:sp>
      <p:sp>
        <p:nvSpPr>
          <p:cNvPr id="3" name="Content Placeholder 2"/>
          <p:cNvSpPr>
            <a:spLocks noGrp="1"/>
          </p:cNvSpPr>
          <p:nvPr>
            <p:ph idx="1"/>
          </p:nvPr>
        </p:nvSpPr>
        <p:spPr/>
        <p:txBody>
          <a:bodyPr>
            <a:normAutofit/>
          </a:bodyPr>
          <a:lstStyle/>
          <a:p>
            <a:r>
              <a:rPr lang="en-US" sz="2400" dirty="0"/>
              <a:t>Tether has also issued its USDT coin on the Tron network, the EOS network, the Liquid network and others, albeit in smaller quantities.</a:t>
            </a:r>
          </a:p>
          <a:p>
            <a:endParaRPr lang="en-US" sz="2400" dirty="0"/>
          </a:p>
          <a:p>
            <a:r>
              <a:rPr lang="en-US" sz="2400" dirty="0"/>
              <a:t>Tether also has issued a Euro stable coin on both the Bitcoin and Ethereum blockchains.</a:t>
            </a:r>
          </a:p>
          <a:p>
            <a:endParaRPr lang="en-US" sz="2400" dirty="0"/>
          </a:p>
          <a:p>
            <a:r>
              <a:rPr lang="en-US" sz="2400" dirty="0"/>
              <a:t>In late 2019 Tether launched a Chinese Yuan pegged stable coin on the Ethereum blockchain.</a:t>
            </a:r>
          </a:p>
          <a:p>
            <a:r>
              <a:rPr lang="en-US" sz="2400" dirty="0"/>
              <a:t>In early 2020 Tether also launched a stable coin pegged to gold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TrustToken</a:t>
            </a:r>
            <a:r>
              <a:rPr lang="en-US" dirty="0"/>
              <a:t> TUSD</a:t>
            </a:r>
          </a:p>
        </p:txBody>
      </p:sp>
      <p:sp>
        <p:nvSpPr>
          <p:cNvPr id="3" name="Content Placeholder 2"/>
          <p:cNvSpPr>
            <a:spLocks noGrp="1"/>
          </p:cNvSpPr>
          <p:nvPr>
            <p:ph idx="1"/>
          </p:nvPr>
        </p:nvSpPr>
        <p:spPr/>
        <p:txBody>
          <a:bodyPr>
            <a:normAutofit/>
          </a:bodyPr>
          <a:lstStyle/>
          <a:p>
            <a:r>
              <a:rPr lang="en-US" sz="2400" dirty="0" err="1"/>
              <a:t>TrustToken</a:t>
            </a:r>
            <a:r>
              <a:rPr lang="en-US" sz="2400" dirty="0"/>
              <a:t> created a platform, procedures, and contracts to tokenize real-world assets to be held in escrow and governed by smart contracts.  </a:t>
            </a:r>
          </a:p>
          <a:p>
            <a:endParaRPr lang="en-US" sz="2400" dirty="0"/>
          </a:p>
          <a:p>
            <a:r>
              <a:rPr lang="en-US" sz="2400" dirty="0"/>
              <a:t>In March 2018 </a:t>
            </a:r>
            <a:r>
              <a:rPr lang="en-US" sz="2400" dirty="0" err="1"/>
              <a:t>TrustToken</a:t>
            </a:r>
            <a:r>
              <a:rPr lang="en-US" sz="2400" dirty="0"/>
              <a:t> issued a tokenized US dollar stable coin called </a:t>
            </a:r>
            <a:r>
              <a:rPr lang="en-US" sz="2400" dirty="0" err="1"/>
              <a:t>TrueUSD</a:t>
            </a:r>
            <a:r>
              <a:rPr lang="en-US" sz="2400" dirty="0"/>
              <a:t>, symbol TUSD, that became available on the Bittrex exchange. </a:t>
            </a:r>
          </a:p>
          <a:p>
            <a:endParaRPr lang="en-US" sz="2400" dirty="0"/>
          </a:p>
          <a:p>
            <a:r>
              <a:rPr lang="en-US" sz="2400" dirty="0" err="1"/>
              <a:t>TrustToken</a:t>
            </a:r>
            <a:r>
              <a:rPr lang="en-US" sz="2400" dirty="0"/>
              <a:t> is based on the ERC-20 standard on Ethereum.</a:t>
            </a:r>
          </a:p>
          <a:p>
            <a:r>
              <a:rPr lang="en-US" sz="2400" dirty="0"/>
              <a:t>To buy or redeem </a:t>
            </a:r>
            <a:r>
              <a:rPr lang="en-US" sz="2400" dirty="0" err="1"/>
              <a:t>TrueUSD</a:t>
            </a:r>
            <a:r>
              <a:rPr lang="en-US" sz="2400" dirty="0"/>
              <a:t> directly from </a:t>
            </a:r>
            <a:r>
              <a:rPr lang="en-US" sz="2400" dirty="0" err="1"/>
              <a:t>TrustToken</a:t>
            </a:r>
            <a:r>
              <a:rPr lang="en-US" sz="2400" dirty="0"/>
              <a:t> requires KYC (“Know Your Customer” banking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TrustToken</a:t>
            </a:r>
            <a:endParaRPr lang="en-US" dirty="0"/>
          </a:p>
        </p:txBody>
      </p:sp>
      <p:sp>
        <p:nvSpPr>
          <p:cNvPr id="3" name="Content Placeholder 2"/>
          <p:cNvSpPr>
            <a:spLocks noGrp="1"/>
          </p:cNvSpPr>
          <p:nvPr>
            <p:ph idx="1"/>
          </p:nvPr>
        </p:nvSpPr>
        <p:spPr/>
        <p:txBody>
          <a:bodyPr>
            <a:normAutofit/>
          </a:bodyPr>
          <a:lstStyle/>
          <a:p>
            <a:r>
              <a:rPr lang="en-US" sz="2400" dirty="0"/>
              <a:t>In April 2019 </a:t>
            </a:r>
            <a:r>
              <a:rPr lang="en-US" sz="2400" dirty="0" err="1"/>
              <a:t>TrustToken</a:t>
            </a:r>
            <a:r>
              <a:rPr lang="en-US" sz="2400" dirty="0"/>
              <a:t> also created fully-backed </a:t>
            </a:r>
            <a:r>
              <a:rPr lang="en-US" sz="2400" dirty="0" err="1"/>
              <a:t>TrueGBP</a:t>
            </a:r>
            <a:r>
              <a:rPr lang="en-US" sz="2400" dirty="0"/>
              <a:t> for British Pounds and since has issued </a:t>
            </a:r>
            <a:r>
              <a:rPr lang="en-US" sz="2400" dirty="0" err="1"/>
              <a:t>TrueAUD</a:t>
            </a:r>
            <a:r>
              <a:rPr lang="en-US" sz="2400" dirty="0"/>
              <a:t> for Australian Dollars, </a:t>
            </a:r>
            <a:r>
              <a:rPr lang="en-US" sz="2400" dirty="0" err="1"/>
              <a:t>TrueCAD</a:t>
            </a:r>
            <a:r>
              <a:rPr lang="en-US" sz="2400" dirty="0"/>
              <a:t> for Canadian Dollars and </a:t>
            </a:r>
            <a:r>
              <a:rPr lang="en-US" sz="2400" dirty="0" err="1"/>
              <a:t>TrueHKD</a:t>
            </a:r>
            <a:r>
              <a:rPr lang="en-US" sz="2400" dirty="0"/>
              <a:t> for Hong Kong Dollars. </a:t>
            </a:r>
            <a:r>
              <a:rPr lang="en-US" sz="2400" dirty="0" err="1"/>
              <a:t>TrueSGD</a:t>
            </a:r>
            <a:r>
              <a:rPr lang="en-US" sz="2400" dirty="0"/>
              <a:t> for Singapore dollars and </a:t>
            </a:r>
            <a:r>
              <a:rPr lang="en-US" sz="2400" dirty="0" err="1"/>
              <a:t>TrueEUR</a:t>
            </a:r>
            <a:r>
              <a:rPr lang="en-US" sz="2400" dirty="0"/>
              <a:t> were previously announced but are not currently supported.</a:t>
            </a:r>
          </a:p>
          <a:p>
            <a:pPr>
              <a:buNone/>
            </a:pPr>
            <a:endParaRPr lang="en-US" sz="2400" dirty="0"/>
          </a:p>
        </p:txBody>
      </p:sp>
      <p:pic>
        <p:nvPicPr>
          <p:cNvPr id="4" name="Picture 3" descr="TUSD-500x500.png"/>
          <p:cNvPicPr>
            <a:picLocks noChangeAspect="1"/>
          </p:cNvPicPr>
          <p:nvPr/>
        </p:nvPicPr>
        <p:blipFill>
          <a:blip r:embed="rId2" cstate="print"/>
          <a:stretch>
            <a:fillRect/>
          </a:stretch>
        </p:blipFill>
        <p:spPr>
          <a:xfrm>
            <a:off x="609600" y="4267200"/>
            <a:ext cx="1620017" cy="1613278"/>
          </a:xfrm>
          <a:prstGeom prst="rect">
            <a:avLst/>
          </a:prstGeom>
        </p:spPr>
      </p:pic>
      <p:pic>
        <p:nvPicPr>
          <p:cNvPr id="5" name="Picture 4" descr="TGBP-500x500.png"/>
          <p:cNvPicPr>
            <a:picLocks noChangeAspect="1"/>
          </p:cNvPicPr>
          <p:nvPr/>
        </p:nvPicPr>
        <p:blipFill>
          <a:blip r:embed="rId3" cstate="print"/>
          <a:stretch>
            <a:fillRect/>
          </a:stretch>
        </p:blipFill>
        <p:spPr>
          <a:xfrm>
            <a:off x="2286000" y="4267200"/>
            <a:ext cx="1600200" cy="1600200"/>
          </a:xfrm>
          <a:prstGeom prst="rect">
            <a:avLst/>
          </a:prstGeom>
        </p:spPr>
      </p:pic>
      <p:pic>
        <p:nvPicPr>
          <p:cNvPr id="6" name="Picture 5" descr="TCAD-500x500.png"/>
          <p:cNvPicPr>
            <a:picLocks noChangeAspect="1"/>
          </p:cNvPicPr>
          <p:nvPr/>
        </p:nvPicPr>
        <p:blipFill>
          <a:blip r:embed="rId4" cstate="print"/>
          <a:stretch>
            <a:fillRect/>
          </a:stretch>
        </p:blipFill>
        <p:spPr>
          <a:xfrm>
            <a:off x="3962400" y="4267200"/>
            <a:ext cx="1580383" cy="1580383"/>
          </a:xfrm>
          <a:prstGeom prst="rect">
            <a:avLst/>
          </a:prstGeom>
        </p:spPr>
      </p:pic>
      <p:pic>
        <p:nvPicPr>
          <p:cNvPr id="7" name="Picture 6" descr="TAUD-500x500.png"/>
          <p:cNvPicPr>
            <a:picLocks noChangeAspect="1"/>
          </p:cNvPicPr>
          <p:nvPr/>
        </p:nvPicPr>
        <p:blipFill>
          <a:blip r:embed="rId5" cstate="print"/>
          <a:stretch>
            <a:fillRect/>
          </a:stretch>
        </p:blipFill>
        <p:spPr>
          <a:xfrm>
            <a:off x="5638800" y="4267200"/>
            <a:ext cx="1620017" cy="1620017"/>
          </a:xfrm>
          <a:prstGeom prst="rect">
            <a:avLst/>
          </a:prstGeom>
        </p:spPr>
      </p:pic>
      <p:pic>
        <p:nvPicPr>
          <p:cNvPr id="8" name="Picture 7" descr="THKD.png"/>
          <p:cNvPicPr>
            <a:picLocks noChangeAspect="1"/>
          </p:cNvPicPr>
          <p:nvPr/>
        </p:nvPicPr>
        <p:blipFill>
          <a:blip r:embed="rId6" cstate="print"/>
          <a:stretch>
            <a:fillRect/>
          </a:stretch>
        </p:blipFill>
        <p:spPr>
          <a:xfrm>
            <a:off x="7315200" y="4241404"/>
            <a:ext cx="1600200"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Stable Coins?</a:t>
            </a:r>
          </a:p>
        </p:txBody>
      </p:sp>
      <p:sp>
        <p:nvSpPr>
          <p:cNvPr id="3" name="Content Placeholder 2"/>
          <p:cNvSpPr>
            <a:spLocks noGrp="1"/>
          </p:cNvSpPr>
          <p:nvPr>
            <p:ph idx="1"/>
          </p:nvPr>
        </p:nvSpPr>
        <p:spPr/>
        <p:txBody>
          <a:bodyPr/>
          <a:lstStyle/>
          <a:p>
            <a:r>
              <a:rPr lang="en-US" sz="2400" dirty="0"/>
              <a:t>Stable coins are digital assets (“cryptocurrencies”) whose value is pegged to an existing government-issued currency.  </a:t>
            </a:r>
          </a:p>
          <a:p>
            <a:endParaRPr lang="en-US" sz="2400" dirty="0"/>
          </a:p>
          <a:p>
            <a:r>
              <a:rPr lang="en-US" sz="2400" dirty="0"/>
              <a:t>The issuer of the stable coin agrees to redeem any stable coins presented to them for the equivalent amount of local currency.  </a:t>
            </a:r>
          </a:p>
          <a:p>
            <a:endParaRPr lang="en-US" sz="2400" dirty="0"/>
          </a:p>
          <a:p>
            <a:r>
              <a:rPr lang="en-US" sz="2400" dirty="0"/>
              <a:t>This allows users to move value, denominated in local currency, between digital asset exchanges and personal wallets.  </a:t>
            </a:r>
          </a:p>
          <a:p>
            <a:endParaRPr lang="en-US" sz="2400" dirty="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Stably USDS</a:t>
            </a:r>
          </a:p>
        </p:txBody>
      </p:sp>
      <p:sp>
        <p:nvSpPr>
          <p:cNvPr id="3" name="Content Placeholder 2"/>
          <p:cNvSpPr>
            <a:spLocks noGrp="1"/>
          </p:cNvSpPr>
          <p:nvPr>
            <p:ph idx="1"/>
          </p:nvPr>
        </p:nvSpPr>
        <p:spPr/>
        <p:txBody>
          <a:bodyPr>
            <a:normAutofit lnSpcReduction="10000"/>
          </a:bodyPr>
          <a:lstStyle/>
          <a:p>
            <a:r>
              <a:rPr lang="en-US" sz="2400" dirty="0"/>
              <a:t>Seattle-based Stably created stable coin </a:t>
            </a:r>
            <a:r>
              <a:rPr lang="en-US" sz="2400" dirty="0" err="1"/>
              <a:t>StableUSD</a:t>
            </a:r>
            <a:r>
              <a:rPr lang="en-US" sz="2400" dirty="0"/>
              <a:t>, USDS. </a:t>
            </a:r>
          </a:p>
          <a:p>
            <a:r>
              <a:rPr lang="en-US" sz="2400" dirty="0"/>
              <a:t>USDS was first issued and supported by Bittrex in Dec. 2018.  </a:t>
            </a:r>
          </a:p>
          <a:p>
            <a:endParaRPr lang="en-US" sz="2400" dirty="0"/>
          </a:p>
          <a:p>
            <a:endParaRPr lang="en-US" sz="2400" dirty="0"/>
          </a:p>
          <a:p>
            <a:r>
              <a:rPr lang="en-US" sz="2400" dirty="0"/>
              <a:t>It is an ERC-20 token on the Ethereum blockchain, and also has a version on the </a:t>
            </a:r>
            <a:r>
              <a:rPr lang="en-US" sz="2400" dirty="0" err="1"/>
              <a:t>Binance</a:t>
            </a:r>
            <a:r>
              <a:rPr lang="en-US" sz="2400" dirty="0"/>
              <a:t> chain using the BEP-2 standard.  </a:t>
            </a:r>
          </a:p>
          <a:p>
            <a:r>
              <a:rPr lang="en-US" sz="2400" dirty="0"/>
              <a:t>Stably is also working with various other networks and projects including </a:t>
            </a:r>
            <a:r>
              <a:rPr lang="en-US" sz="2400" dirty="0" err="1"/>
              <a:t>DigitalBits</a:t>
            </a:r>
            <a:r>
              <a:rPr lang="en-US" sz="2400" dirty="0"/>
              <a:t>, Adamant, and </a:t>
            </a:r>
            <a:r>
              <a:rPr lang="en-US" sz="2400" dirty="0" err="1"/>
              <a:t>FamaCash</a:t>
            </a:r>
            <a:endParaRPr lang="en-US" sz="2400" dirty="0"/>
          </a:p>
          <a:p>
            <a:pPr>
              <a:buNone/>
            </a:pPr>
            <a:endParaRPr lang="en-US" sz="2400" dirty="0"/>
          </a:p>
          <a:p>
            <a:r>
              <a:rPr lang="en-US" sz="2400" dirty="0"/>
              <a:t>Both USDS and TUSD are audited by Cohen &amp; Company and escrowed by Prime Trust LLC and allow users to verify escrow.</a:t>
            </a:r>
          </a:p>
          <a:p>
            <a:endParaRPr lang="en-US" sz="2400" dirty="0"/>
          </a:p>
        </p:txBody>
      </p:sp>
      <p:pic>
        <p:nvPicPr>
          <p:cNvPr id="4" name="Picture 3" descr="usds.png"/>
          <p:cNvPicPr>
            <a:picLocks noChangeAspect="1"/>
          </p:cNvPicPr>
          <p:nvPr/>
        </p:nvPicPr>
        <p:blipFill>
          <a:blip r:embed="rId2" cstate="print"/>
          <a:stretch>
            <a:fillRect/>
          </a:stretch>
        </p:blipFill>
        <p:spPr>
          <a:xfrm>
            <a:off x="2514600" y="2362200"/>
            <a:ext cx="3886200" cy="9501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Gemini GUSD</a:t>
            </a:r>
          </a:p>
        </p:txBody>
      </p:sp>
      <p:sp>
        <p:nvSpPr>
          <p:cNvPr id="3" name="Content Placeholder 2"/>
          <p:cNvSpPr>
            <a:spLocks noGrp="1"/>
          </p:cNvSpPr>
          <p:nvPr>
            <p:ph idx="1"/>
          </p:nvPr>
        </p:nvSpPr>
        <p:spPr/>
        <p:txBody>
          <a:bodyPr>
            <a:normAutofit/>
          </a:bodyPr>
          <a:lstStyle/>
          <a:p>
            <a:r>
              <a:rPr lang="en-US" sz="2400" dirty="0"/>
              <a:t>Gemini is one of the largest and highest profile crypto-currency exchanges in the US.</a:t>
            </a:r>
          </a:p>
          <a:p>
            <a:r>
              <a:rPr lang="en-US" sz="2400" dirty="0"/>
              <a:t>It is headquartered in New York and has followed that state’s most rigorous regulatory regime.</a:t>
            </a:r>
          </a:p>
          <a:p>
            <a:r>
              <a:rPr lang="en-US" sz="2400" dirty="0"/>
              <a:t>It was founded by the </a:t>
            </a:r>
            <a:r>
              <a:rPr lang="en-US" sz="2400" dirty="0" err="1"/>
              <a:t>Winklevoss</a:t>
            </a:r>
            <a:r>
              <a:rPr lang="en-US" sz="2400" dirty="0"/>
              <a:t> twins</a:t>
            </a:r>
          </a:p>
          <a:p>
            <a:pPr>
              <a:buNone/>
            </a:pPr>
            <a:r>
              <a:rPr lang="en-US" sz="2400" dirty="0"/>
              <a:t>	 (Harvard, </a:t>
            </a:r>
            <a:r>
              <a:rPr lang="en-US" sz="2400" dirty="0" err="1"/>
              <a:t>Facebook</a:t>
            </a:r>
            <a:r>
              <a:rPr lang="en-US" sz="2400" dirty="0"/>
              <a:t>).</a:t>
            </a:r>
          </a:p>
          <a:p>
            <a:endParaRPr lang="en-US" sz="2400" dirty="0"/>
          </a:p>
          <a:p>
            <a:endParaRPr lang="en-US" sz="2400" dirty="0"/>
          </a:p>
          <a:p>
            <a:endParaRPr lang="en-US" sz="2400" dirty="0"/>
          </a:p>
        </p:txBody>
      </p:sp>
      <p:pic>
        <p:nvPicPr>
          <p:cNvPr id="4" name="Picture 3" descr="BitcoinBillionaires.jpg"/>
          <p:cNvPicPr>
            <a:picLocks noChangeAspect="1"/>
          </p:cNvPicPr>
          <p:nvPr/>
        </p:nvPicPr>
        <p:blipFill>
          <a:blip r:embed="rId2" cstate="print"/>
          <a:stretch>
            <a:fillRect/>
          </a:stretch>
        </p:blipFill>
        <p:spPr>
          <a:xfrm>
            <a:off x="6019800" y="2971800"/>
            <a:ext cx="2361285" cy="3581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Gemini GUSD</a:t>
            </a:r>
          </a:p>
        </p:txBody>
      </p:sp>
      <p:sp>
        <p:nvSpPr>
          <p:cNvPr id="3" name="Content Placeholder 2"/>
          <p:cNvSpPr>
            <a:spLocks noGrp="1"/>
          </p:cNvSpPr>
          <p:nvPr>
            <p:ph idx="1"/>
          </p:nvPr>
        </p:nvSpPr>
        <p:spPr/>
        <p:txBody>
          <a:bodyPr>
            <a:normAutofit/>
          </a:bodyPr>
          <a:lstStyle/>
          <a:p>
            <a:r>
              <a:rPr lang="en-US" sz="2400" dirty="0"/>
              <a:t>In September of 2018 Gemini issued stable coin GUSD pegged to the US dollar, which it refers to as the first regulated stable coin.</a:t>
            </a:r>
          </a:p>
          <a:p>
            <a:endParaRPr lang="en-US" sz="2400" dirty="0"/>
          </a:p>
          <a:p>
            <a:r>
              <a:rPr lang="en-US" sz="2400" dirty="0"/>
              <a:t>GUSD is issued on the Ethereum network and based on the ERC-20 standard</a:t>
            </a:r>
          </a:p>
          <a:p>
            <a:endParaRPr lang="en-US" sz="2400" dirty="0"/>
          </a:p>
          <a:p>
            <a:endParaRPr lang="en-US" sz="2400" dirty="0"/>
          </a:p>
        </p:txBody>
      </p:sp>
      <p:pic>
        <p:nvPicPr>
          <p:cNvPr id="4" name="Picture 3" descr="GUSD.png"/>
          <p:cNvPicPr>
            <a:picLocks noChangeAspect="1"/>
          </p:cNvPicPr>
          <p:nvPr/>
        </p:nvPicPr>
        <p:blipFill>
          <a:blip r:embed="rId2" cstate="print"/>
          <a:stretch>
            <a:fillRect/>
          </a:stretch>
        </p:blipFill>
        <p:spPr>
          <a:xfrm>
            <a:off x="2667000" y="3962400"/>
            <a:ext cx="3589548" cy="19665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Paxos</a:t>
            </a:r>
            <a:endParaRPr lang="en-US" dirty="0"/>
          </a:p>
        </p:txBody>
      </p:sp>
      <p:sp>
        <p:nvSpPr>
          <p:cNvPr id="3" name="Content Placeholder 2"/>
          <p:cNvSpPr>
            <a:spLocks noGrp="1"/>
          </p:cNvSpPr>
          <p:nvPr>
            <p:ph idx="1"/>
          </p:nvPr>
        </p:nvSpPr>
        <p:spPr/>
        <p:txBody>
          <a:bodyPr>
            <a:normAutofit lnSpcReduction="10000"/>
          </a:bodyPr>
          <a:lstStyle/>
          <a:p>
            <a:r>
              <a:rPr lang="en-US" sz="2400" dirty="0" err="1"/>
              <a:t>Paxos</a:t>
            </a:r>
            <a:r>
              <a:rPr lang="en-US" sz="2400" dirty="0"/>
              <a:t> also issued its USD-backed stable coin PAX on the Ethereum network in  September 2018.</a:t>
            </a:r>
          </a:p>
          <a:p>
            <a:r>
              <a:rPr lang="en-US" sz="2400" dirty="0"/>
              <a:t>Like GUSD, PAX was approved by the New York Department of Financial Services with funds held in FDIC insured banks.  </a:t>
            </a:r>
          </a:p>
          <a:p>
            <a:endParaRPr lang="en-US" sz="2400" dirty="0"/>
          </a:p>
          <a:p>
            <a:endParaRPr lang="en-US" sz="2400" dirty="0"/>
          </a:p>
          <a:p>
            <a:endParaRPr lang="en-US" sz="2400" dirty="0"/>
          </a:p>
          <a:p>
            <a:r>
              <a:rPr lang="en-US" sz="2400" dirty="0"/>
              <a:t> Also like GUSD, PAX uses the ERC-20 standard on the Ethereum blockchain.</a:t>
            </a:r>
          </a:p>
          <a:p>
            <a:r>
              <a:rPr lang="en-US" sz="2400" dirty="0" err="1"/>
              <a:t>Paxos</a:t>
            </a:r>
            <a:r>
              <a:rPr lang="en-US" sz="2400" dirty="0"/>
              <a:t> refers to PAX as the most liquid regulated stable coin.</a:t>
            </a:r>
          </a:p>
          <a:p>
            <a:r>
              <a:rPr lang="en-US" sz="2400" dirty="0" err="1"/>
              <a:t>Paxos</a:t>
            </a:r>
            <a:r>
              <a:rPr lang="en-US" sz="2400" dirty="0"/>
              <a:t> has also issued PAXG, a gold-backed stable coin.</a:t>
            </a:r>
          </a:p>
          <a:p>
            <a:endParaRPr lang="en-US" sz="2400" dirty="0"/>
          </a:p>
          <a:p>
            <a:endParaRPr lang="en-US" sz="2400" dirty="0"/>
          </a:p>
          <a:p>
            <a:endParaRPr lang="en-US" sz="2400" dirty="0"/>
          </a:p>
        </p:txBody>
      </p:sp>
      <p:pic>
        <p:nvPicPr>
          <p:cNvPr id="4" name="Picture 3" descr="PAX.png"/>
          <p:cNvPicPr>
            <a:picLocks noChangeAspect="1"/>
          </p:cNvPicPr>
          <p:nvPr/>
        </p:nvPicPr>
        <p:blipFill>
          <a:blip r:embed="rId2" cstate="print"/>
          <a:stretch>
            <a:fillRect/>
          </a:stretch>
        </p:blipFill>
        <p:spPr>
          <a:xfrm>
            <a:off x="3048000" y="3124200"/>
            <a:ext cx="3028950" cy="1514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 USDC</a:t>
            </a:r>
          </a:p>
        </p:txBody>
      </p:sp>
      <p:sp>
        <p:nvSpPr>
          <p:cNvPr id="3" name="Content Placeholder 2"/>
          <p:cNvSpPr>
            <a:spLocks noGrp="1"/>
          </p:cNvSpPr>
          <p:nvPr>
            <p:ph idx="1"/>
          </p:nvPr>
        </p:nvSpPr>
        <p:spPr/>
        <p:txBody>
          <a:bodyPr>
            <a:normAutofit/>
          </a:bodyPr>
          <a:lstStyle/>
          <a:p>
            <a:r>
              <a:rPr lang="en-US" sz="2400" dirty="0"/>
              <a:t>Circle was founded in 2013 to focus on cryptocurrency market opportunities and counts Goldman Sachs and mining giant </a:t>
            </a:r>
            <a:r>
              <a:rPr lang="en-US" sz="2400" dirty="0" err="1"/>
              <a:t>Bitmain</a:t>
            </a:r>
            <a:r>
              <a:rPr lang="en-US" sz="2400" dirty="0"/>
              <a:t> among its investors. </a:t>
            </a:r>
          </a:p>
          <a:p>
            <a:endParaRPr lang="en-US" sz="2400" dirty="0"/>
          </a:p>
          <a:p>
            <a:r>
              <a:rPr lang="en-US" sz="2400" dirty="0"/>
              <a:t>Together with Coinbase, Circle founded CENTRE with a very broad vision of asset backed stable coins, starting with US dollar-based USDC.  </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USDC, CENTRE</a:t>
            </a:r>
          </a:p>
        </p:txBody>
      </p:sp>
      <p:sp>
        <p:nvSpPr>
          <p:cNvPr id="3" name="Content Placeholder 2"/>
          <p:cNvSpPr>
            <a:spLocks noGrp="1"/>
          </p:cNvSpPr>
          <p:nvPr>
            <p:ph idx="1"/>
          </p:nvPr>
        </p:nvSpPr>
        <p:spPr/>
        <p:txBody>
          <a:bodyPr>
            <a:normAutofit/>
          </a:bodyPr>
          <a:lstStyle/>
          <a:p>
            <a:r>
              <a:rPr lang="en-US" sz="2400" dirty="0"/>
              <a:t>CENTRE is both an open consortium, in the sense that it invites additional members to join, and it is a suite of protocols, procedures, and smart contracts through which stable coins can be issued and backed.  </a:t>
            </a:r>
          </a:p>
          <a:p>
            <a:r>
              <a:rPr lang="en-US" sz="2400" dirty="0"/>
              <a:t>USDC was launched in Oct. 2018 and the Ethereum blockchain</a:t>
            </a:r>
          </a:p>
          <a:p>
            <a:r>
              <a:rPr lang="en-US" sz="2400" dirty="0"/>
              <a:t>In June 2020 they announced issuance on the </a:t>
            </a:r>
            <a:r>
              <a:rPr lang="en-US" sz="2400" dirty="0" err="1"/>
              <a:t>Algorand</a:t>
            </a:r>
            <a:r>
              <a:rPr lang="en-US" sz="2400" dirty="0"/>
              <a:t> blockchain</a:t>
            </a:r>
          </a:p>
          <a:p>
            <a:endParaRPr lang="en-US" sz="2400" dirty="0"/>
          </a:p>
        </p:txBody>
      </p:sp>
      <p:pic>
        <p:nvPicPr>
          <p:cNvPr id="4" name="Picture 3" descr="USD-Coin-Horizontal lockup.png"/>
          <p:cNvPicPr>
            <a:picLocks noChangeAspect="1"/>
          </p:cNvPicPr>
          <p:nvPr/>
        </p:nvPicPr>
        <p:blipFill>
          <a:blip r:embed="rId2" cstate="print"/>
          <a:stretch>
            <a:fillRect/>
          </a:stretch>
        </p:blipFill>
        <p:spPr>
          <a:xfrm>
            <a:off x="1676400" y="4572000"/>
            <a:ext cx="5486400" cy="14240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Binance</a:t>
            </a:r>
            <a:r>
              <a:rPr lang="en-US" dirty="0"/>
              <a:t> BUSD</a:t>
            </a:r>
          </a:p>
        </p:txBody>
      </p:sp>
      <p:sp>
        <p:nvSpPr>
          <p:cNvPr id="3" name="Content Placeholder 2"/>
          <p:cNvSpPr>
            <a:spLocks noGrp="1"/>
          </p:cNvSpPr>
          <p:nvPr>
            <p:ph idx="1"/>
          </p:nvPr>
        </p:nvSpPr>
        <p:spPr/>
        <p:txBody>
          <a:bodyPr>
            <a:normAutofit/>
          </a:bodyPr>
          <a:lstStyle/>
          <a:p>
            <a:r>
              <a:rPr lang="en-US" sz="2200" dirty="0" err="1"/>
              <a:t>Binance</a:t>
            </a:r>
            <a:r>
              <a:rPr lang="en-US" sz="2200" dirty="0"/>
              <a:t> is one of the largest </a:t>
            </a:r>
            <a:r>
              <a:rPr lang="en-US" sz="2200" dirty="0" err="1"/>
              <a:t>cryptcurrency</a:t>
            </a:r>
            <a:r>
              <a:rPr lang="en-US" sz="2200" dirty="0"/>
              <a:t> exchanges in the world, and also has its own cryptocurrency (BNB) and blockchain (Bitcoin-like) on which that coin runs.</a:t>
            </a:r>
          </a:p>
          <a:p>
            <a:endParaRPr lang="en-US" sz="2200" dirty="0"/>
          </a:p>
        </p:txBody>
      </p:sp>
      <p:pic>
        <p:nvPicPr>
          <p:cNvPr id="4" name="Picture 3" descr="binance.png"/>
          <p:cNvPicPr>
            <a:picLocks noChangeAspect="1"/>
          </p:cNvPicPr>
          <p:nvPr/>
        </p:nvPicPr>
        <p:blipFill>
          <a:blip r:embed="rId2" cstate="print"/>
          <a:stretch>
            <a:fillRect/>
          </a:stretch>
        </p:blipFill>
        <p:spPr>
          <a:xfrm>
            <a:off x="2057400" y="2667000"/>
            <a:ext cx="4622492" cy="31726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Binance</a:t>
            </a:r>
            <a:r>
              <a:rPr lang="en-US" dirty="0"/>
              <a:t> BUSD</a:t>
            </a:r>
          </a:p>
        </p:txBody>
      </p:sp>
      <p:sp>
        <p:nvSpPr>
          <p:cNvPr id="3" name="Content Placeholder 2"/>
          <p:cNvSpPr>
            <a:spLocks noGrp="1"/>
          </p:cNvSpPr>
          <p:nvPr>
            <p:ph idx="1"/>
          </p:nvPr>
        </p:nvSpPr>
        <p:spPr/>
        <p:txBody>
          <a:bodyPr>
            <a:normAutofit lnSpcReduction="10000"/>
          </a:bodyPr>
          <a:lstStyle/>
          <a:p>
            <a:r>
              <a:rPr lang="en-US" sz="2200" dirty="0"/>
              <a:t>In September 2019, </a:t>
            </a:r>
            <a:r>
              <a:rPr lang="en-US" sz="2200" dirty="0" err="1"/>
              <a:t>Binance</a:t>
            </a:r>
            <a:r>
              <a:rPr lang="en-US" sz="2200" dirty="0"/>
              <a:t> announced issuance and NYDFS approval of its USD-pegged stable coin, </a:t>
            </a:r>
            <a:r>
              <a:rPr lang="en-US" sz="2200" dirty="0" err="1"/>
              <a:t>Binance</a:t>
            </a:r>
            <a:r>
              <a:rPr lang="en-US" sz="2200" dirty="0"/>
              <a:t> USD, with symbol BUSD, which it issued in conjunction with </a:t>
            </a:r>
            <a:r>
              <a:rPr lang="en-US" sz="2200" dirty="0" err="1"/>
              <a:t>Paxos</a:t>
            </a:r>
            <a:r>
              <a:rPr lang="en-US" sz="2200" dirty="0"/>
              <a:t>.</a:t>
            </a:r>
          </a:p>
          <a:p>
            <a:r>
              <a:rPr lang="en-US" sz="2200" dirty="0"/>
              <a:t>BUSD was issued as an ERC-20 based token on the Ethereum network, and in October was also issued on </a:t>
            </a:r>
            <a:r>
              <a:rPr lang="en-US" sz="2200" dirty="0" err="1"/>
              <a:t>Binance’s</a:t>
            </a:r>
            <a:r>
              <a:rPr lang="en-US" sz="2200" dirty="0"/>
              <a:t> blockchain.</a:t>
            </a:r>
          </a:p>
          <a:p>
            <a:endParaRPr lang="en-US" sz="2200" dirty="0"/>
          </a:p>
          <a:p>
            <a:endParaRPr lang="en-US" sz="2200" dirty="0"/>
          </a:p>
          <a:p>
            <a:endParaRPr lang="en-US" sz="2200" dirty="0"/>
          </a:p>
          <a:p>
            <a:endParaRPr lang="en-US" sz="2200" dirty="0"/>
          </a:p>
          <a:p>
            <a:endParaRPr lang="en-US" sz="2200" dirty="0"/>
          </a:p>
          <a:p>
            <a:r>
              <a:rPr lang="en-US" sz="2200" dirty="0"/>
              <a:t>In July 2019 </a:t>
            </a:r>
            <a:r>
              <a:rPr lang="en-US" sz="2200" dirty="0" err="1"/>
              <a:t>Binance</a:t>
            </a:r>
            <a:r>
              <a:rPr lang="en-US" sz="2200" dirty="0"/>
              <a:t> issued BGBP, pegged to the British Pound, which it discontinued in November 2020.</a:t>
            </a:r>
          </a:p>
          <a:p>
            <a:endParaRPr lang="en-US" sz="2200" dirty="0"/>
          </a:p>
        </p:txBody>
      </p:sp>
      <p:pic>
        <p:nvPicPr>
          <p:cNvPr id="4" name="Picture 3" descr="busd.png"/>
          <p:cNvPicPr>
            <a:picLocks noChangeAspect="1"/>
          </p:cNvPicPr>
          <p:nvPr/>
        </p:nvPicPr>
        <p:blipFill>
          <a:blip r:embed="rId2" cstate="print"/>
          <a:stretch>
            <a:fillRect/>
          </a:stretch>
        </p:blipFill>
        <p:spPr>
          <a:xfrm>
            <a:off x="2743200" y="3429000"/>
            <a:ext cx="3152775" cy="1447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Stasis Euro</a:t>
            </a:r>
          </a:p>
        </p:txBody>
      </p:sp>
      <p:sp>
        <p:nvSpPr>
          <p:cNvPr id="3" name="Content Placeholder 2"/>
          <p:cNvSpPr>
            <a:spLocks noGrp="1"/>
          </p:cNvSpPr>
          <p:nvPr>
            <p:ph idx="1"/>
          </p:nvPr>
        </p:nvSpPr>
        <p:spPr/>
        <p:txBody>
          <a:bodyPr>
            <a:normAutofit/>
          </a:bodyPr>
          <a:lstStyle/>
          <a:p>
            <a:r>
              <a:rPr lang="en-US" sz="2400" dirty="0"/>
              <a:t>While most stable coins have been pegged to the USD, the Stasis Foundation (Isle of Man) and their subsidiary STSS (Malta) introduced Stasis Euro in 2018, and have at times indicated plans for other stable coins as well.</a:t>
            </a:r>
          </a:p>
          <a:p>
            <a:endParaRPr lang="en-US" sz="2400" dirty="0"/>
          </a:p>
        </p:txBody>
      </p:sp>
      <p:pic>
        <p:nvPicPr>
          <p:cNvPr id="4" name="Picture 3" descr="eurs-logo@2x.png"/>
          <p:cNvPicPr>
            <a:picLocks noChangeAspect="1"/>
          </p:cNvPicPr>
          <p:nvPr/>
        </p:nvPicPr>
        <p:blipFill>
          <a:blip r:embed="rId2" cstate="print"/>
          <a:stretch>
            <a:fillRect/>
          </a:stretch>
        </p:blipFill>
        <p:spPr>
          <a:xfrm>
            <a:off x="3124200" y="3962400"/>
            <a:ext cx="2628900" cy="952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Stable Coins</a:t>
            </a:r>
          </a:p>
        </p:txBody>
      </p:sp>
      <p:sp>
        <p:nvSpPr>
          <p:cNvPr id="3" name="Content Placeholder 2"/>
          <p:cNvSpPr>
            <a:spLocks noGrp="1"/>
          </p:cNvSpPr>
          <p:nvPr>
            <p:ph idx="1"/>
          </p:nvPr>
        </p:nvSpPr>
        <p:spPr/>
        <p:txBody>
          <a:bodyPr>
            <a:noAutofit/>
          </a:bodyPr>
          <a:lstStyle/>
          <a:p>
            <a:r>
              <a:rPr lang="en-US" sz="2000" dirty="0"/>
              <a:t>There are also several stable coins that use algorithmic methods to stabilize the value, rather than being backed by the asset itself (e.g. USD).  </a:t>
            </a:r>
          </a:p>
          <a:p>
            <a:pPr>
              <a:buNone/>
            </a:pPr>
            <a:endParaRPr lang="en-US" sz="2000" dirty="0"/>
          </a:p>
          <a:p>
            <a:r>
              <a:rPr lang="en-US" sz="2000" dirty="0" err="1"/>
              <a:t>BitUSD</a:t>
            </a:r>
            <a:r>
              <a:rPr lang="en-US" sz="2000" dirty="0"/>
              <a:t> was the first notable stable coin being first issued in 2014 and trading on </a:t>
            </a:r>
            <a:r>
              <a:rPr lang="en-US" sz="2000" dirty="0" err="1"/>
              <a:t>Bitshares</a:t>
            </a:r>
            <a:r>
              <a:rPr lang="en-US" sz="2000" dirty="0"/>
              <a:t> network in 2015.</a:t>
            </a:r>
          </a:p>
          <a:p>
            <a:r>
              <a:rPr lang="en-US" sz="2000" dirty="0" err="1"/>
              <a:t>BitShares</a:t>
            </a:r>
            <a:r>
              <a:rPr lang="en-US" sz="2000" dirty="0"/>
              <a:t> has also several other stable coins including </a:t>
            </a:r>
            <a:r>
              <a:rPr lang="en-US" sz="2000" dirty="0" err="1"/>
              <a:t>BitCNY</a:t>
            </a:r>
            <a:r>
              <a:rPr lang="en-US" sz="2000" dirty="0"/>
              <a:t>, </a:t>
            </a:r>
            <a:r>
              <a:rPr lang="en-US" sz="2000" dirty="0" err="1"/>
              <a:t>BitEUR</a:t>
            </a:r>
            <a:r>
              <a:rPr lang="en-US" sz="2000" dirty="0"/>
              <a:t>, </a:t>
            </a:r>
            <a:r>
              <a:rPr lang="en-US" sz="2000" dirty="0" err="1"/>
              <a:t>BitBTC</a:t>
            </a:r>
            <a:r>
              <a:rPr lang="en-US" sz="2000" dirty="0"/>
              <a:t>, </a:t>
            </a:r>
            <a:r>
              <a:rPr lang="en-US" sz="2000" dirty="0" err="1"/>
              <a:t>BitGold</a:t>
            </a:r>
            <a:r>
              <a:rPr lang="en-US" sz="2000" dirty="0"/>
              <a:t> and </a:t>
            </a:r>
            <a:r>
              <a:rPr lang="en-US" sz="2000" dirty="0" err="1"/>
              <a:t>BitSilver</a:t>
            </a:r>
            <a:r>
              <a:rPr lang="en-US" sz="2000" dirty="0"/>
              <a:t>, but trading in all pairs except </a:t>
            </a:r>
            <a:r>
              <a:rPr lang="en-US" sz="2000" dirty="0" err="1"/>
              <a:t>BitCNY</a:t>
            </a:r>
            <a:r>
              <a:rPr lang="en-US" sz="2000" dirty="0"/>
              <a:t>/BTS is very thin.</a:t>
            </a:r>
          </a:p>
          <a:p>
            <a:pPr>
              <a:buNone/>
            </a:pPr>
            <a:endParaRPr lang="en-US" sz="2000" dirty="0"/>
          </a:p>
          <a:p>
            <a:r>
              <a:rPr lang="en-US" sz="2000" dirty="0" err="1"/>
              <a:t>MakerDAO</a:t>
            </a:r>
            <a:r>
              <a:rPr lang="en-US" sz="2000" dirty="0"/>
              <a:t> has also created a DAI stable coin for USD whose value is maintained algorithmically via somewhat complex rules governing collateral, via a smart contract on the Ethereum blockchain.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Stable Coins?</a:t>
            </a:r>
          </a:p>
        </p:txBody>
      </p:sp>
      <p:sp>
        <p:nvSpPr>
          <p:cNvPr id="3" name="Content Placeholder 2"/>
          <p:cNvSpPr>
            <a:spLocks noGrp="1"/>
          </p:cNvSpPr>
          <p:nvPr>
            <p:ph idx="1"/>
          </p:nvPr>
        </p:nvSpPr>
        <p:spPr/>
        <p:txBody>
          <a:bodyPr/>
          <a:lstStyle/>
          <a:p>
            <a:r>
              <a:rPr lang="en-US" sz="2400" dirty="0"/>
              <a:t>People may have heard of Tether (USDT), or Facebook’s Libra (which rebranded to Diem in December 2020)</a:t>
            </a:r>
          </a:p>
          <a:p>
            <a:pPr>
              <a:buNone/>
            </a:pPr>
            <a:endParaRPr lang="en-US" dirty="0"/>
          </a:p>
          <a:p>
            <a:pPr>
              <a:buNone/>
            </a:pPr>
            <a:endParaRPr lang="en-US" dirty="0"/>
          </a:p>
        </p:txBody>
      </p:sp>
      <p:pic>
        <p:nvPicPr>
          <p:cNvPr id="4" name="Picture 3" descr="Tether_full_logo_dm-e1537976162191.png"/>
          <p:cNvPicPr>
            <a:picLocks noChangeAspect="1"/>
          </p:cNvPicPr>
          <p:nvPr/>
        </p:nvPicPr>
        <p:blipFill>
          <a:blip r:embed="rId2" cstate="print"/>
          <a:stretch>
            <a:fillRect/>
          </a:stretch>
        </p:blipFill>
        <p:spPr>
          <a:xfrm>
            <a:off x="2514600" y="2590800"/>
            <a:ext cx="4009524" cy="942857"/>
          </a:xfrm>
          <a:prstGeom prst="rect">
            <a:avLst/>
          </a:prstGeom>
        </p:spPr>
      </p:pic>
      <p:pic>
        <p:nvPicPr>
          <p:cNvPr id="5" name="Picture 4" descr="libra.jpg"/>
          <p:cNvPicPr>
            <a:picLocks noChangeAspect="1"/>
          </p:cNvPicPr>
          <p:nvPr/>
        </p:nvPicPr>
        <p:blipFill>
          <a:blip r:embed="rId3" cstate="print"/>
          <a:stretch>
            <a:fillRect/>
          </a:stretch>
        </p:blipFill>
        <p:spPr>
          <a:xfrm>
            <a:off x="560538" y="3696984"/>
            <a:ext cx="3908124" cy="2194560"/>
          </a:xfrm>
          <a:prstGeom prst="rect">
            <a:avLst/>
          </a:prstGeom>
        </p:spPr>
      </p:pic>
      <p:pic>
        <p:nvPicPr>
          <p:cNvPr id="7" name="Picture 6" descr="Logo, company name&#10;&#10;Description automatically generated">
            <a:extLst>
              <a:ext uri="{FF2B5EF4-FFF2-40B4-BE49-F238E27FC236}">
                <a16:creationId xmlns:a16="http://schemas.microsoft.com/office/drawing/2014/main" id="{902906E3-CD65-462B-8E8F-4375B7D360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3414944"/>
            <a:ext cx="4088448" cy="271121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Libra/Diem</a:t>
            </a:r>
          </a:p>
        </p:txBody>
      </p:sp>
      <p:sp>
        <p:nvSpPr>
          <p:cNvPr id="3" name="Content Placeholder 2"/>
          <p:cNvSpPr>
            <a:spLocks noGrp="1"/>
          </p:cNvSpPr>
          <p:nvPr>
            <p:ph idx="1"/>
          </p:nvPr>
        </p:nvSpPr>
        <p:spPr>
          <a:xfrm>
            <a:off x="457200" y="1600200"/>
            <a:ext cx="8382000" cy="4525963"/>
          </a:xfrm>
        </p:spPr>
        <p:txBody>
          <a:bodyPr>
            <a:normAutofit/>
          </a:bodyPr>
          <a:lstStyle/>
          <a:p>
            <a:r>
              <a:rPr lang="en-US" sz="2000" dirty="0"/>
              <a:t>And then there is Diem, announced by Facebook as Libra on June 19, 2019, with expected launch in 2021.  </a:t>
            </a:r>
          </a:p>
          <a:p>
            <a:endParaRPr lang="en-US" sz="2000" dirty="0"/>
          </a:p>
          <a:p>
            <a:r>
              <a:rPr lang="en-US" sz="2000" dirty="0"/>
              <a:t>Diem will be issued and controlled by the Switzerland-based Diem Association (formerly Libra Assoc.), of which Facebook is a member.</a:t>
            </a:r>
          </a:p>
          <a:p>
            <a:r>
              <a:rPr lang="en-US" sz="2000" dirty="0"/>
              <a:t>Libra was originally intended to be a stable coin pegged to a basket of currencies, for use in any country, and would run on Libra’s own network.</a:t>
            </a:r>
          </a:p>
          <a:p>
            <a:endParaRPr lang="en-US" sz="2000" dirty="0"/>
          </a:p>
          <a:p>
            <a:r>
              <a:rPr lang="en-US" sz="2000" dirty="0"/>
              <a:t>After the original announcement in 2019, it ran into substantial regulatory headwinds, in both the US and Europe. Subsequently a number of the original partners including Visa, MasterCard, PayPal, eBay, Stripe and other companies left the group over regulatory concerns</a:t>
            </a:r>
          </a:p>
          <a:p>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a:t>
            </a:r>
          </a:p>
        </p:txBody>
      </p:sp>
      <p:sp>
        <p:nvSpPr>
          <p:cNvPr id="3" name="Content Placeholder 2"/>
          <p:cNvSpPr>
            <a:spLocks noGrp="1"/>
          </p:cNvSpPr>
          <p:nvPr>
            <p:ph idx="1"/>
          </p:nvPr>
        </p:nvSpPr>
        <p:spPr>
          <a:xfrm>
            <a:off x="457200" y="1600200"/>
            <a:ext cx="8458200" cy="4525963"/>
          </a:xfrm>
        </p:spPr>
        <p:txBody>
          <a:bodyPr>
            <a:normAutofit/>
          </a:bodyPr>
          <a:lstStyle/>
          <a:p>
            <a:r>
              <a:rPr lang="en-US" sz="2400" dirty="0"/>
              <a:t>In October 2019 the FSB (Financial Stability Board) reported to the G20 the following (note; the Osaka meeting was June 2019)</a:t>
            </a:r>
          </a:p>
          <a:p>
            <a:pPr lvl="1">
              <a:buNone/>
            </a:pPr>
            <a:r>
              <a:rPr lang="en-US" sz="1600" dirty="0"/>
              <a:t>	</a:t>
            </a:r>
            <a:r>
              <a:rPr lang="en-US" sz="2000" dirty="0"/>
              <a:t>G20 Leaders, in the Osaka Declaration, noted that crypto-assets do not pose a threat to global financial stability at this point, but that they remain vigilant to existing and emerging risks. However, the introduction of “global </a:t>
            </a:r>
            <a:r>
              <a:rPr lang="en-US" sz="2000" dirty="0" err="1"/>
              <a:t>stablecoins</a:t>
            </a:r>
            <a:r>
              <a:rPr lang="en-US" sz="2000" dirty="0"/>
              <a:t>” could pose a host of challenges to the regulatory community, not least because they have the potential to become systemically important, including through the substitution of domestic currencies. *</a:t>
            </a:r>
          </a:p>
          <a:p>
            <a:pPr>
              <a:buNone/>
            </a:pPr>
            <a:endParaRPr lang="en-US" sz="1600" dirty="0"/>
          </a:p>
        </p:txBody>
      </p:sp>
      <p:sp>
        <p:nvSpPr>
          <p:cNvPr id="4" name="TextBox 3"/>
          <p:cNvSpPr txBox="1"/>
          <p:nvPr/>
        </p:nvSpPr>
        <p:spPr>
          <a:xfrm>
            <a:off x="685800" y="6324600"/>
            <a:ext cx="5495287" cy="369332"/>
          </a:xfrm>
          <a:prstGeom prst="rect">
            <a:avLst/>
          </a:prstGeom>
          <a:noFill/>
        </p:spPr>
        <p:txBody>
          <a:bodyPr wrap="none" rtlCol="0">
            <a:spAutoFit/>
          </a:bodyPr>
          <a:lstStyle/>
          <a:p>
            <a:r>
              <a:rPr lang="en-US" dirty="0">
                <a:hlinkClick r:id="rId2"/>
              </a:rPr>
              <a:t>* https://www.fsb.org/wp-content/uploads/P131019.pdf</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a:t>
            </a:r>
          </a:p>
        </p:txBody>
      </p:sp>
      <p:sp>
        <p:nvSpPr>
          <p:cNvPr id="3" name="Content Placeholder 2"/>
          <p:cNvSpPr>
            <a:spLocks noGrp="1"/>
          </p:cNvSpPr>
          <p:nvPr>
            <p:ph idx="1"/>
          </p:nvPr>
        </p:nvSpPr>
        <p:spPr>
          <a:xfrm>
            <a:off x="457200" y="1600200"/>
            <a:ext cx="8458200" cy="4525963"/>
          </a:xfrm>
        </p:spPr>
        <p:txBody>
          <a:bodyPr>
            <a:normAutofit/>
          </a:bodyPr>
          <a:lstStyle/>
          <a:p>
            <a:r>
              <a:rPr lang="en-US" sz="2400" dirty="0"/>
              <a:t>In October 2019 </a:t>
            </a:r>
            <a:r>
              <a:rPr lang="en-US" sz="2400" dirty="0" err="1"/>
              <a:t>Facebook</a:t>
            </a:r>
            <a:r>
              <a:rPr lang="en-US" sz="2400" dirty="0"/>
              <a:t> indicated that Libra could actually issue several stable coins pegged to government currencies rather than a single currency pegged to a basket.</a:t>
            </a:r>
          </a:p>
          <a:p>
            <a:endParaRPr lang="en-US" sz="2400" dirty="0"/>
          </a:p>
          <a:p>
            <a:r>
              <a:rPr lang="en-US" sz="2400" dirty="0"/>
              <a:t>In April 2020 Facebook released Libra specifications and announced Libra’s plans to issue a number of stable coins each pegged to a national currency, rather than a single coin pegged to a basket of currencies (though that remains a possibility).</a:t>
            </a:r>
          </a:p>
          <a:p>
            <a:endParaRPr lang="en-US" sz="2400" dirty="0"/>
          </a:p>
          <a:p>
            <a:r>
              <a:rPr lang="en-US" sz="2400" dirty="0"/>
              <a:t>The launch date was expected to be Q1 2021 and is still expected soon</a:t>
            </a:r>
          </a:p>
          <a:p>
            <a:pPr>
              <a:buNone/>
            </a:pPr>
            <a:endParaRPr lang="en-US" sz="2400" dirty="0">
              <a:hlinkClick r:id="rId2"/>
            </a:endParaRPr>
          </a:p>
          <a:p>
            <a:pPr>
              <a:buNone/>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Walmart</a:t>
            </a:r>
            <a:endParaRPr lang="en-US" dirty="0"/>
          </a:p>
        </p:txBody>
      </p:sp>
      <p:sp>
        <p:nvSpPr>
          <p:cNvPr id="3" name="Content Placeholder 2"/>
          <p:cNvSpPr>
            <a:spLocks noGrp="1"/>
          </p:cNvSpPr>
          <p:nvPr>
            <p:ph idx="1"/>
          </p:nvPr>
        </p:nvSpPr>
        <p:spPr/>
        <p:txBody>
          <a:bodyPr>
            <a:normAutofit/>
          </a:bodyPr>
          <a:lstStyle/>
          <a:p>
            <a:r>
              <a:rPr lang="en-US" sz="2200" dirty="0"/>
              <a:t>In early 2019 </a:t>
            </a:r>
            <a:r>
              <a:rPr lang="en-US" sz="2200" dirty="0" err="1"/>
              <a:t>Walmart</a:t>
            </a:r>
            <a:r>
              <a:rPr lang="en-US" sz="2200" dirty="0"/>
              <a:t> filed a patent application for a stable coin, using the US dollar in the application as description of how it might work.</a:t>
            </a:r>
          </a:p>
          <a:p>
            <a:endParaRPr lang="en-US" sz="2200" dirty="0"/>
          </a:p>
          <a:p>
            <a:r>
              <a:rPr lang="en-US" sz="2200" dirty="0" err="1"/>
              <a:t>Walmart</a:t>
            </a:r>
            <a:r>
              <a:rPr lang="en-US" sz="2200" dirty="0"/>
              <a:t> and related stores and websites stores would represent immediate wide acceptance for a </a:t>
            </a:r>
            <a:r>
              <a:rPr lang="en-US" sz="2200" dirty="0" err="1"/>
              <a:t>Walmart</a:t>
            </a:r>
            <a:r>
              <a:rPr lang="en-US" sz="2200" dirty="0"/>
              <a:t> stable coin, similar to how </a:t>
            </a:r>
            <a:r>
              <a:rPr lang="en-US" sz="2200" dirty="0" err="1"/>
              <a:t>Facebook</a:t>
            </a:r>
            <a:r>
              <a:rPr lang="en-US" sz="2200" dirty="0"/>
              <a:t> would represent immediate and wide acceptance of Libra.</a:t>
            </a:r>
          </a:p>
          <a:p>
            <a:endParaRPr lang="en-US" sz="2200" dirty="0"/>
          </a:p>
          <a:p>
            <a:r>
              <a:rPr lang="en-US" sz="2200" dirty="0"/>
              <a:t>Recall that lack of wide acceptance is one of the factors that has hindered adoption of digital currencies.</a:t>
            </a:r>
          </a:p>
        </p:txBody>
      </p:sp>
      <p:pic>
        <p:nvPicPr>
          <p:cNvPr id="4" name="Picture 3" descr="walmart.jpg"/>
          <p:cNvPicPr>
            <a:picLocks noChangeAspect="1"/>
          </p:cNvPicPr>
          <p:nvPr/>
        </p:nvPicPr>
        <p:blipFill>
          <a:blip r:embed="rId2" cstate="print"/>
          <a:stretch>
            <a:fillRect/>
          </a:stretch>
        </p:blipFill>
        <p:spPr>
          <a:xfrm>
            <a:off x="3276600" y="0"/>
            <a:ext cx="2762250" cy="1657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Coins and Banks</a:t>
            </a:r>
          </a:p>
        </p:txBody>
      </p:sp>
      <p:sp>
        <p:nvSpPr>
          <p:cNvPr id="3" name="Content Placeholder 2"/>
          <p:cNvSpPr>
            <a:spLocks noGrp="1"/>
          </p:cNvSpPr>
          <p:nvPr>
            <p:ph idx="1"/>
          </p:nvPr>
        </p:nvSpPr>
        <p:spPr/>
        <p:txBody>
          <a:bodyPr>
            <a:normAutofit/>
          </a:bodyPr>
          <a:lstStyle/>
          <a:p>
            <a:r>
              <a:rPr lang="en-US" sz="2400" dirty="0"/>
              <a:t>So why are authorities concerned about stable coins?</a:t>
            </a:r>
          </a:p>
          <a:p>
            <a:endParaRPr lang="en-US" sz="2400" dirty="0"/>
          </a:p>
          <a:p>
            <a:r>
              <a:rPr lang="en-US" sz="2400" dirty="0"/>
              <a:t>How might they impact the financial system?</a:t>
            </a:r>
          </a:p>
          <a:p>
            <a:endParaRPr lang="en-US" sz="2400" dirty="0"/>
          </a:p>
          <a:p>
            <a:r>
              <a:rPr lang="en-US" sz="2400" dirty="0"/>
              <a:t>What about banks?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Banks Do</a:t>
            </a:r>
          </a:p>
        </p:txBody>
      </p:sp>
      <p:sp>
        <p:nvSpPr>
          <p:cNvPr id="3" name="Content Placeholder 2"/>
          <p:cNvSpPr>
            <a:spLocks noGrp="1"/>
          </p:cNvSpPr>
          <p:nvPr>
            <p:ph idx="1"/>
          </p:nvPr>
        </p:nvSpPr>
        <p:spPr/>
        <p:txBody>
          <a:bodyPr>
            <a:normAutofit/>
          </a:bodyPr>
          <a:lstStyle/>
          <a:p>
            <a:r>
              <a:rPr lang="en-US" sz="2000" dirty="0"/>
              <a:t>Banks take deposits from customers and use the proceeds to invest in assets and make loans to other customers.  </a:t>
            </a:r>
          </a:p>
          <a:p>
            <a:r>
              <a:rPr lang="en-US" sz="2000" dirty="0"/>
              <a:t>In most countries they are highly regulated including the types and riskiness of the assets they can hold, as well as how much they can lend out versus the portion of deposits they must keep in reserve (the reserve ratio).  </a:t>
            </a:r>
          </a:p>
          <a:p>
            <a:r>
              <a:rPr lang="en-US" sz="2000" dirty="0"/>
              <a:t>Banks perform several functions in the economy including allocation of capital from savers to more productive and profitable assets and borrowers.  </a:t>
            </a:r>
          </a:p>
          <a:p>
            <a:r>
              <a:rPr lang="en-US" sz="2000" dirty="0"/>
              <a:t>They also implement the government’s monetary policy through their transmission of interest rates, as well as through the amounts of loans available.</a:t>
            </a:r>
          </a:p>
          <a:p>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Issuers</a:t>
            </a:r>
          </a:p>
        </p:txBody>
      </p:sp>
      <p:sp>
        <p:nvSpPr>
          <p:cNvPr id="3" name="Content Placeholder 2"/>
          <p:cNvSpPr>
            <a:spLocks noGrp="1"/>
          </p:cNvSpPr>
          <p:nvPr>
            <p:ph idx="1"/>
          </p:nvPr>
        </p:nvSpPr>
        <p:spPr/>
        <p:txBody>
          <a:bodyPr>
            <a:normAutofit/>
          </a:bodyPr>
          <a:lstStyle/>
          <a:p>
            <a:r>
              <a:rPr lang="en-US" sz="2000" dirty="0"/>
              <a:t>Stable coin issuance allows the issuers, especially exchanges, to effectively be banks, or more broadly to be financial services companies with advantages over banks.  </a:t>
            </a:r>
          </a:p>
          <a:p>
            <a:endParaRPr lang="en-US" sz="2000" dirty="0"/>
          </a:p>
          <a:p>
            <a:r>
              <a:rPr lang="en-US" sz="2000" dirty="0"/>
              <a:t>Like banks, coin issuers take deposits in the form of users purchasing their stable coins, and then enable their depositors to spend those funds.  </a:t>
            </a:r>
          </a:p>
          <a:p>
            <a:endParaRPr lang="en-US" sz="2000" dirty="0"/>
          </a:p>
          <a:p>
            <a:r>
              <a:rPr lang="en-US" sz="2000" dirty="0"/>
              <a:t>The issuers currently do not pay interest (though they could).  </a:t>
            </a:r>
          </a:p>
          <a:p>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Issuers</a:t>
            </a:r>
          </a:p>
        </p:txBody>
      </p:sp>
      <p:sp>
        <p:nvSpPr>
          <p:cNvPr id="3" name="Content Placeholder 2"/>
          <p:cNvSpPr>
            <a:spLocks noGrp="1"/>
          </p:cNvSpPr>
          <p:nvPr>
            <p:ph idx="1"/>
          </p:nvPr>
        </p:nvSpPr>
        <p:spPr/>
        <p:txBody>
          <a:bodyPr>
            <a:normAutofit/>
          </a:bodyPr>
          <a:lstStyle/>
          <a:p>
            <a:r>
              <a:rPr lang="en-US" sz="2000" dirty="0"/>
              <a:t>Most stable coin issuers assure users that their stable coins are backed 100% by assets.  </a:t>
            </a:r>
          </a:p>
          <a:p>
            <a:r>
              <a:rPr lang="en-US" sz="2000" dirty="0"/>
              <a:t>But in many cases those assets need not be cash.  </a:t>
            </a:r>
          </a:p>
          <a:p>
            <a:r>
              <a:rPr lang="en-US" sz="2000" dirty="0"/>
              <a:t>In those cases, issuers can use the cash to purchase assets that generate income, provided that they have sufficient liquid assets to meet redemption requirements. </a:t>
            </a:r>
          </a:p>
          <a:p>
            <a:pPr>
              <a:buNone/>
            </a:pPr>
            <a:endParaRPr lang="en-US" sz="2000" dirty="0"/>
          </a:p>
          <a:p>
            <a:r>
              <a:rPr lang="en-US" sz="2000" dirty="0"/>
              <a:t>They will surely notice that as usage increases, net redemptions are actually negative.  </a:t>
            </a:r>
          </a:p>
          <a:p>
            <a:r>
              <a:rPr lang="en-US" sz="2000" dirty="0"/>
              <a:t>Most cryptocurrency exchanges currently limit withdrawal amounts per period, which would greatly aid in managing reserves.</a:t>
            </a:r>
          </a:p>
          <a:p>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Issuer Advantages</a:t>
            </a:r>
          </a:p>
        </p:txBody>
      </p:sp>
      <p:sp>
        <p:nvSpPr>
          <p:cNvPr id="3" name="Content Placeholder 2"/>
          <p:cNvSpPr>
            <a:spLocks noGrp="1"/>
          </p:cNvSpPr>
          <p:nvPr>
            <p:ph idx="1"/>
          </p:nvPr>
        </p:nvSpPr>
        <p:spPr/>
        <p:txBody>
          <a:bodyPr>
            <a:normAutofit/>
          </a:bodyPr>
          <a:lstStyle/>
          <a:p>
            <a:r>
              <a:rPr lang="en-US" sz="2000" dirty="0"/>
              <a:t>In some ways, it means that the required minimum reserve ratio for stable coin issuers is 0%.  </a:t>
            </a:r>
          </a:p>
          <a:p>
            <a:r>
              <a:rPr lang="en-US" sz="2000" dirty="0"/>
              <a:t>So they have advantages over banks of not paying interest on “deposits” for stable coins and in not having required cash reserves.</a:t>
            </a:r>
          </a:p>
          <a:p>
            <a:r>
              <a:rPr lang="en-US" sz="2000" dirty="0"/>
              <a:t>And they don’t have the physical, labor, or regulatory overhead that banks have.</a:t>
            </a:r>
          </a:p>
          <a:p>
            <a:pPr>
              <a:buNone/>
            </a:pPr>
            <a:endParaRPr lang="en-US" sz="2000" dirty="0"/>
          </a:p>
          <a:p>
            <a:r>
              <a:rPr lang="en-US" sz="2000" dirty="0"/>
              <a:t>Given the potential profitability, more entities including exchanges are likely to issue stable coins.  </a:t>
            </a:r>
          </a:p>
          <a:p>
            <a:r>
              <a:rPr lang="en-US" sz="2000" dirty="0"/>
              <a:t>And exchanges may pool and lend fiat and stable coin balances.  </a:t>
            </a:r>
          </a:p>
          <a:p>
            <a:r>
              <a:rPr lang="en-US" sz="2000" dirty="0"/>
              <a:t>Both are relatively straightforward.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on Banks</a:t>
            </a:r>
          </a:p>
        </p:txBody>
      </p:sp>
      <p:sp>
        <p:nvSpPr>
          <p:cNvPr id="3" name="Content Placeholder 2"/>
          <p:cNvSpPr>
            <a:spLocks noGrp="1"/>
          </p:cNvSpPr>
          <p:nvPr>
            <p:ph idx="1"/>
          </p:nvPr>
        </p:nvSpPr>
        <p:spPr/>
        <p:txBody>
          <a:bodyPr>
            <a:normAutofit/>
          </a:bodyPr>
          <a:lstStyle/>
          <a:p>
            <a:r>
              <a:rPr lang="en-US" sz="2000" dirty="0"/>
              <a:t>The impact on existing traditional banks would be to decrease deposits as money moves from bank accounts to asset backed stable coins.</a:t>
            </a:r>
          </a:p>
          <a:p>
            <a:endParaRPr lang="en-US" sz="2000" dirty="0"/>
          </a:p>
          <a:p>
            <a:r>
              <a:rPr lang="en-US" sz="2000" dirty="0"/>
              <a:t>Many banks have recognized this and some are responding. </a:t>
            </a:r>
          </a:p>
          <a:p>
            <a:endParaRPr lang="en-US" sz="2000" dirty="0"/>
          </a:p>
          <a:p>
            <a:r>
              <a:rPr lang="en-US" sz="2000" dirty="0"/>
              <a:t>Japan’s Mizuho bank has developed a mobile wallet for customers and offers payment services with minimal fees for payments to merchants via the wallet. </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Value: USD</a:t>
            </a:r>
          </a:p>
        </p:txBody>
      </p:sp>
      <p:sp>
        <p:nvSpPr>
          <p:cNvPr id="3" name="Content Placeholder 2"/>
          <p:cNvSpPr>
            <a:spLocks noGrp="1"/>
          </p:cNvSpPr>
          <p:nvPr>
            <p:ph idx="1"/>
          </p:nvPr>
        </p:nvSpPr>
        <p:spPr/>
        <p:txBody>
          <a:bodyPr>
            <a:normAutofit/>
          </a:bodyPr>
          <a:lstStyle/>
          <a:p>
            <a:r>
              <a:rPr lang="en-US" sz="2400" dirty="0"/>
              <a:t>Most stable coins are backed by assets denominated in the currency to which the coin is pegged, frequently held in cash or highly liquid cash equivalents.  </a:t>
            </a:r>
          </a:p>
          <a:p>
            <a:endParaRPr lang="en-US" sz="2400" dirty="0"/>
          </a:p>
          <a:p>
            <a:r>
              <a:rPr lang="en-US" sz="2400" dirty="0"/>
              <a:t>A few more thinly-traded stable coins are backed by cryptocurrency assets and maintain their pegs algorithmically. </a:t>
            </a:r>
          </a:p>
          <a:p>
            <a:endParaRPr lang="en-US" sz="2400" dirty="0"/>
          </a:p>
          <a:p>
            <a:r>
              <a:rPr lang="en-US" sz="2400" dirty="0"/>
              <a:t>Most stable coins issued to date have been pegged to the US dollar.</a:t>
            </a:r>
          </a:p>
          <a:p>
            <a:endParaRPr lang="en-US" sz="2400" dirty="0"/>
          </a:p>
        </p:txBody>
      </p:sp>
      <p:pic>
        <p:nvPicPr>
          <p:cNvPr id="4" name="Picture 3" descr="USD.jpg"/>
          <p:cNvPicPr>
            <a:picLocks noChangeAspect="1"/>
          </p:cNvPicPr>
          <p:nvPr/>
        </p:nvPicPr>
        <p:blipFill>
          <a:blip r:embed="rId2" cstate="print"/>
          <a:stretch>
            <a:fillRect/>
          </a:stretch>
        </p:blipFill>
        <p:spPr>
          <a:xfrm>
            <a:off x="2590800" y="4953000"/>
            <a:ext cx="3305175" cy="13811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Projects</a:t>
            </a:r>
          </a:p>
        </p:txBody>
      </p:sp>
      <p:sp>
        <p:nvSpPr>
          <p:cNvPr id="3" name="Content Placeholder 2"/>
          <p:cNvSpPr>
            <a:spLocks noGrp="1"/>
          </p:cNvSpPr>
          <p:nvPr>
            <p:ph idx="1"/>
          </p:nvPr>
        </p:nvSpPr>
        <p:spPr/>
        <p:txBody>
          <a:bodyPr>
            <a:normAutofit lnSpcReduction="10000"/>
          </a:bodyPr>
          <a:lstStyle/>
          <a:p>
            <a:r>
              <a:rPr lang="en-US" sz="2000" dirty="0"/>
              <a:t>Mizuho Bank’s J-coin project includes dozens of banks and other financial companies and many local merchants.</a:t>
            </a:r>
          </a:p>
          <a:p>
            <a:r>
              <a:rPr lang="en-US" sz="2000" dirty="0"/>
              <a:t>It allows payments and transfers via mobile apps using QR codes.</a:t>
            </a:r>
          </a:p>
          <a:p>
            <a:r>
              <a:rPr lang="en-US" sz="2000" dirty="0"/>
              <a:t>Mizuho is currently discussing combining J-coin with other banks and card providers.</a:t>
            </a:r>
          </a:p>
          <a:p>
            <a:r>
              <a:rPr lang="en-US" sz="2000" dirty="0"/>
              <a:t>However it does not use a cryptocurrency or a blockchain.</a:t>
            </a:r>
          </a:p>
          <a:p>
            <a:endParaRPr lang="en-US" sz="2000" dirty="0"/>
          </a:p>
          <a:p>
            <a:endParaRPr lang="en-US" sz="2000" dirty="0"/>
          </a:p>
          <a:p>
            <a:r>
              <a:rPr lang="en-US" sz="2000" dirty="0"/>
              <a:t>JP Morgan announced the creation of its digital stable coin dubbed JPM Coin in early 2019.  </a:t>
            </a:r>
          </a:p>
          <a:p>
            <a:r>
              <a:rPr lang="en-US" sz="2000" dirty="0"/>
              <a:t>The coin is issued from and redeemed to JP Morgan accounts, and trades on a </a:t>
            </a:r>
            <a:r>
              <a:rPr lang="en-US" sz="2000" dirty="0" err="1"/>
              <a:t>permissioned</a:t>
            </a:r>
            <a:r>
              <a:rPr lang="en-US" sz="2000" dirty="0"/>
              <a:t> Quorum blockchain run by JP Morgan.</a:t>
            </a:r>
          </a:p>
          <a:p>
            <a:r>
              <a:rPr lang="en-US" sz="2000" dirty="0"/>
              <a:t>There are plans to allow it to trade on other blockchains in the future.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Central Bank Digital Currency (CBDC)</a:t>
            </a:r>
          </a:p>
        </p:txBody>
      </p:sp>
      <p:sp>
        <p:nvSpPr>
          <p:cNvPr id="3" name="Content Placeholder 2"/>
          <p:cNvSpPr>
            <a:spLocks noGrp="1"/>
          </p:cNvSpPr>
          <p:nvPr>
            <p:ph idx="1"/>
          </p:nvPr>
        </p:nvSpPr>
        <p:spPr/>
        <p:txBody>
          <a:bodyPr>
            <a:normAutofit/>
          </a:bodyPr>
          <a:lstStyle/>
          <a:p>
            <a:r>
              <a:rPr lang="en-US" sz="2200" dirty="0"/>
              <a:t>Banking and commercial use of stable coins is just part of the potential impact.</a:t>
            </a:r>
          </a:p>
          <a:p>
            <a:pPr>
              <a:buNone/>
            </a:pPr>
            <a:endParaRPr lang="en-US" sz="2200" dirty="0"/>
          </a:p>
          <a:p>
            <a:r>
              <a:rPr lang="en-US" sz="2200" dirty="0"/>
              <a:t>Stable coins are effectively CBDCs without the Central Bank.</a:t>
            </a:r>
          </a:p>
          <a:p>
            <a:endParaRPr lang="en-US" sz="2200" dirty="0"/>
          </a:p>
          <a:p>
            <a:r>
              <a:rPr lang="en-US" sz="2200" dirty="0"/>
              <a:t>If their use grows dramatically it could have major implications on monetary policy which is controlled by central banks primarily through interest rates.</a:t>
            </a:r>
          </a:p>
          <a:p>
            <a:endParaRPr lang="en-US" sz="2200" dirty="0"/>
          </a:p>
          <a:p>
            <a:r>
              <a:rPr lang="en-US" sz="2200" dirty="0"/>
              <a:t>It could also have implications for the world’s financial system which is controlled in large part by the US and US dollar.</a:t>
            </a:r>
          </a:p>
          <a:p>
            <a:pPr>
              <a:buNone/>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CBDC Potential</a:t>
            </a:r>
          </a:p>
        </p:txBody>
      </p:sp>
      <p:sp>
        <p:nvSpPr>
          <p:cNvPr id="3" name="Content Placeholder 2"/>
          <p:cNvSpPr>
            <a:spLocks noGrp="1"/>
          </p:cNvSpPr>
          <p:nvPr>
            <p:ph idx="1"/>
          </p:nvPr>
        </p:nvSpPr>
        <p:spPr/>
        <p:txBody>
          <a:bodyPr>
            <a:normAutofit/>
          </a:bodyPr>
          <a:lstStyle/>
          <a:p>
            <a:r>
              <a:rPr lang="en-US" sz="2000" dirty="0"/>
              <a:t>Central banks have recognized that there might be an opportunity to apply cryptocurrency technology to national currencies.  </a:t>
            </a:r>
          </a:p>
          <a:p>
            <a:endParaRPr lang="en-US" sz="2000" dirty="0"/>
          </a:p>
          <a:p>
            <a:r>
              <a:rPr lang="en-US" sz="2000" dirty="0"/>
              <a:t>And if properly applied, a secure ledger of all transactions could provide unprecedented control and insight into the money supply as well as multiple other benefits to governments.  </a:t>
            </a:r>
          </a:p>
          <a:p>
            <a:endParaRPr lang="en-US" sz="2000" dirty="0"/>
          </a:p>
          <a:p>
            <a:r>
              <a:rPr lang="en-US" sz="2000" dirty="0"/>
              <a:t>A number of central banks have been quite active in research on economic topics related to digital currencies.  </a:t>
            </a:r>
          </a:p>
          <a:p>
            <a:r>
              <a:rPr lang="en-US" sz="2000" dirty="0"/>
              <a:t>Several limited trial projects have been run, and more are underway or planned.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CBDC Potential</a:t>
            </a:r>
          </a:p>
        </p:txBody>
      </p:sp>
      <p:sp>
        <p:nvSpPr>
          <p:cNvPr id="3" name="Content Placeholder 2"/>
          <p:cNvSpPr>
            <a:spLocks noGrp="1"/>
          </p:cNvSpPr>
          <p:nvPr>
            <p:ph idx="1"/>
          </p:nvPr>
        </p:nvSpPr>
        <p:spPr/>
        <p:txBody>
          <a:bodyPr>
            <a:noAutofit/>
          </a:bodyPr>
          <a:lstStyle/>
          <a:p>
            <a:pPr>
              <a:buNone/>
            </a:pPr>
            <a:r>
              <a:rPr lang="en-US" sz="2000" dirty="0"/>
              <a:t>The adoption of a secure, national cryptocurrency could provide a government with profound benefits on a number of levels.  </a:t>
            </a:r>
          </a:p>
          <a:p>
            <a:pPr lvl="0"/>
            <a:r>
              <a:rPr lang="en-US" sz="2000" dirty="0"/>
              <a:t>Increased efficiency, manageability, and transparency in monetary policy  </a:t>
            </a:r>
          </a:p>
          <a:p>
            <a:pPr lvl="0"/>
            <a:r>
              <a:rPr lang="en-US" sz="2000" dirty="0"/>
              <a:t>Superb insight and control for banking regulators  </a:t>
            </a:r>
          </a:p>
          <a:p>
            <a:pPr lvl="0"/>
            <a:r>
              <a:rPr lang="en-US" sz="2000" dirty="0"/>
              <a:t>Increased financial inclusion for countries with substantial unbanked populations</a:t>
            </a:r>
          </a:p>
          <a:p>
            <a:pPr lvl="0"/>
            <a:r>
              <a:rPr lang="en-US" sz="2000" dirty="0"/>
              <a:t>Strong KYC/AML for financial transactions</a:t>
            </a:r>
          </a:p>
          <a:p>
            <a:pPr lvl="0"/>
            <a:r>
              <a:rPr lang="en-US" sz="2000" dirty="0"/>
              <a:t>Audit trails for controlled goods and substances  </a:t>
            </a:r>
          </a:p>
          <a:p>
            <a:pPr lvl="0"/>
            <a:r>
              <a:rPr lang="en-US" sz="2000" dirty="0"/>
              <a:t>Insight into the economy for policy makers and researchers</a:t>
            </a:r>
          </a:p>
          <a:p>
            <a:pPr lvl="0"/>
            <a:r>
              <a:rPr lang="en-US" sz="2000" dirty="0"/>
              <a:t>Intelligence  </a:t>
            </a:r>
          </a:p>
          <a:p>
            <a:pPr lvl="0"/>
            <a:r>
              <a:rPr lang="en-US" sz="2000" dirty="0"/>
              <a:t>Benefits to taxing authorities, and payers, particularly for VAT/sales with immediate collection</a:t>
            </a:r>
          </a:p>
          <a:p>
            <a:pPr lvl="0"/>
            <a:r>
              <a:rPr lang="en-US" sz="2000" dirty="0"/>
              <a:t>Efficient means of payments for benefits systems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CBDC Projects and Research</a:t>
            </a:r>
          </a:p>
        </p:txBody>
      </p:sp>
      <p:sp>
        <p:nvSpPr>
          <p:cNvPr id="3" name="Content Placeholder 2"/>
          <p:cNvSpPr>
            <a:spLocks noGrp="1"/>
          </p:cNvSpPr>
          <p:nvPr>
            <p:ph idx="1"/>
          </p:nvPr>
        </p:nvSpPr>
        <p:spPr/>
        <p:txBody>
          <a:bodyPr>
            <a:noAutofit/>
          </a:bodyPr>
          <a:lstStyle/>
          <a:p>
            <a:r>
              <a:rPr lang="en-US" sz="2000" dirty="0"/>
              <a:t>In the past few years, the International Monetary Fund, the Bank for International Settlements and the World Economic Forum have each published reports on central banks’ plans, research, and trials with national digital currencies.  </a:t>
            </a:r>
          </a:p>
          <a:p>
            <a:r>
              <a:rPr lang="en-US" sz="2000" dirty="0"/>
              <a:t>The former details forms of “money”, the pros and cons of CBDCs, potential designs, and potential effects on existing banks. </a:t>
            </a:r>
          </a:p>
          <a:p>
            <a:r>
              <a:rPr lang="en-US" sz="2000" dirty="0"/>
              <a:t>The BIS paper summarizes the results of a survey of the world’s central banks and their plans and attitudes towards CBDC. Of the respondents, over 70% were involved or would soon be involved in CBCD research or plans.</a:t>
            </a:r>
          </a:p>
          <a:p>
            <a:r>
              <a:rPr lang="en-US" sz="2000" dirty="0"/>
              <a:t>The World Economic Forum paper was a report summarizing research, speeches and whitepapers related to CBDCs by central banks and others.  It includes all blockchain (“DLT”) applications by governments, not only CBDCs.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Ledger Technology</a:t>
            </a:r>
          </a:p>
        </p:txBody>
      </p:sp>
      <p:sp>
        <p:nvSpPr>
          <p:cNvPr id="3" name="Content Placeholder 2"/>
          <p:cNvSpPr>
            <a:spLocks noGrp="1"/>
          </p:cNvSpPr>
          <p:nvPr>
            <p:ph idx="1"/>
          </p:nvPr>
        </p:nvSpPr>
        <p:spPr/>
        <p:txBody>
          <a:bodyPr>
            <a:noAutofit/>
          </a:bodyPr>
          <a:lstStyle/>
          <a:p>
            <a:r>
              <a:rPr lang="en-US" sz="2000" dirty="0"/>
              <a:t>In banking parlance, a cryptographically secured blockchain is usually referred to as Distributed Ledger Technology or DLT.</a:t>
            </a:r>
          </a:p>
          <a:p>
            <a:endParaRPr lang="en-US" sz="2000" dirty="0"/>
          </a:p>
          <a:p>
            <a:r>
              <a:rPr lang="en-US" sz="2000" dirty="0"/>
              <a:t>A number of central banks have conducted DLT tests or pilot programs for their domestic interbank settlement systems. Among these are the US Federal Reserve Bank of Boston and the Bank of Canada. Virtually all have found the system to work completely adequately and hold the promise of additional benefits.</a:t>
            </a:r>
          </a:p>
          <a:p>
            <a:endParaRPr lang="en-US" sz="2000" dirty="0"/>
          </a:p>
          <a:p>
            <a:r>
              <a:rPr lang="en-US" sz="2000" dirty="0"/>
              <a:t> Some of these central banks, including the Bank of Canada have continued with tests of securities settlement systems using DLT in conjunction with their stock exchange(s).  And in June 2019 the Swiss stock exchange asked its central bank to issue a CBDC to facilitate clearing.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CBDC Projects</a:t>
            </a:r>
          </a:p>
        </p:txBody>
      </p:sp>
      <p:sp>
        <p:nvSpPr>
          <p:cNvPr id="3" name="Content Placeholder 2"/>
          <p:cNvSpPr>
            <a:spLocks noGrp="1"/>
          </p:cNvSpPr>
          <p:nvPr>
            <p:ph idx="1"/>
          </p:nvPr>
        </p:nvSpPr>
        <p:spPr/>
        <p:txBody>
          <a:bodyPr>
            <a:noAutofit/>
          </a:bodyPr>
          <a:lstStyle/>
          <a:p>
            <a:r>
              <a:rPr lang="en-US" sz="2000" dirty="0"/>
              <a:t>A few notable central banks, including those of Canada, England, and Sweden, have done extensive research on the subject of CBDCs and their economic effects.  </a:t>
            </a:r>
          </a:p>
          <a:p>
            <a:pPr>
              <a:buNone/>
            </a:pPr>
            <a:endParaRPr lang="en-US" sz="2000" dirty="0"/>
          </a:p>
          <a:p>
            <a:r>
              <a:rPr lang="en-US" sz="2000" dirty="0"/>
              <a:t>A few central banks are actively working on issuing a CBDC for general use.  These include the National Bank of Cambodia and the Eastern Caribbean Central Bank.</a:t>
            </a:r>
          </a:p>
          <a:p>
            <a:pPr>
              <a:buNone/>
            </a:pP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CBDC Projects</a:t>
            </a:r>
          </a:p>
        </p:txBody>
      </p:sp>
      <p:sp>
        <p:nvSpPr>
          <p:cNvPr id="3" name="Content Placeholder 2"/>
          <p:cNvSpPr>
            <a:spLocks noGrp="1"/>
          </p:cNvSpPr>
          <p:nvPr>
            <p:ph idx="1"/>
          </p:nvPr>
        </p:nvSpPr>
        <p:spPr/>
        <p:txBody>
          <a:bodyPr>
            <a:noAutofit/>
          </a:bodyPr>
          <a:lstStyle/>
          <a:p>
            <a:r>
              <a:rPr lang="en-US" sz="2000" dirty="0"/>
              <a:t>Virtually all of these projects have used open source, </a:t>
            </a:r>
            <a:r>
              <a:rPr lang="en-US" sz="2000" dirty="0" err="1"/>
              <a:t>permissioned</a:t>
            </a:r>
            <a:r>
              <a:rPr lang="en-US" sz="2000" dirty="0"/>
              <a:t> blockchains.  </a:t>
            </a:r>
          </a:p>
          <a:p>
            <a:endParaRPr lang="en-US" sz="2000" dirty="0"/>
          </a:p>
          <a:p>
            <a:r>
              <a:rPr lang="en-US" sz="2000" dirty="0"/>
              <a:t>Most commonly used are </a:t>
            </a:r>
          </a:p>
          <a:p>
            <a:pPr lvl="1"/>
            <a:r>
              <a:rPr lang="en-US" sz="2000" dirty="0" err="1"/>
              <a:t>Corda</a:t>
            </a:r>
            <a:r>
              <a:rPr lang="en-US" sz="2000" dirty="0"/>
              <a:t> (by R3), </a:t>
            </a:r>
          </a:p>
          <a:p>
            <a:pPr lvl="1"/>
            <a:r>
              <a:rPr lang="en-US" sz="2000" dirty="0"/>
              <a:t>Quorum (originally by JP Morgan), </a:t>
            </a:r>
          </a:p>
          <a:p>
            <a:pPr lvl="1"/>
            <a:r>
              <a:rPr lang="en-US" sz="2000" dirty="0" err="1"/>
              <a:t>Hyperledger</a:t>
            </a:r>
            <a:r>
              <a:rPr lang="en-US" sz="2000" dirty="0"/>
              <a:t> Fabric (originally by IBM).  </a:t>
            </a:r>
          </a:p>
          <a:p>
            <a:r>
              <a:rPr lang="en-US" sz="2000" dirty="0"/>
              <a:t>A couple have used a private implementation of a modified version of Ethereum. </a:t>
            </a:r>
          </a:p>
          <a:p>
            <a:r>
              <a:rPr lang="en-US" sz="2000" dirty="0"/>
              <a:t>Cambodia is using </a:t>
            </a:r>
            <a:r>
              <a:rPr lang="en-US" sz="2000" dirty="0" err="1"/>
              <a:t>Hyperledger</a:t>
            </a:r>
            <a:r>
              <a:rPr lang="en-US" sz="2000" dirty="0"/>
              <a:t> </a:t>
            </a:r>
            <a:r>
              <a:rPr lang="en-US" sz="2000" dirty="0" err="1"/>
              <a:t>Iroha</a:t>
            </a:r>
            <a:r>
              <a:rPr lang="en-US" sz="2000" dirty="0"/>
              <a:t> (originally by </a:t>
            </a:r>
            <a:r>
              <a:rPr lang="en-US" sz="2000" dirty="0" err="1"/>
              <a:t>Soramitsu</a:t>
            </a:r>
            <a:r>
              <a:rPr lang="en-US" sz="2000"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a:t>
            </a:r>
          </a:p>
        </p:txBody>
      </p:sp>
      <p:sp>
        <p:nvSpPr>
          <p:cNvPr id="3" name="Content Placeholder 2"/>
          <p:cNvSpPr>
            <a:spLocks noGrp="1"/>
          </p:cNvSpPr>
          <p:nvPr>
            <p:ph idx="1"/>
          </p:nvPr>
        </p:nvSpPr>
        <p:spPr/>
        <p:txBody>
          <a:bodyPr>
            <a:normAutofit/>
          </a:bodyPr>
          <a:lstStyle/>
          <a:p>
            <a:r>
              <a:rPr lang="en-US" sz="2000" dirty="0"/>
              <a:t>China’s central bank, the People’s Bank of China (</a:t>
            </a:r>
            <a:r>
              <a:rPr lang="en-US" sz="2000" dirty="0" err="1"/>
              <a:t>PBoC</a:t>
            </a:r>
            <a:r>
              <a:rPr lang="en-US" sz="2000" dirty="0"/>
              <a:t>) has been investigating digital currencies since early 2014.</a:t>
            </a:r>
          </a:p>
          <a:p>
            <a:endParaRPr lang="en-US" sz="2000" dirty="0"/>
          </a:p>
          <a:p>
            <a:r>
              <a:rPr lang="en-US" sz="2000" dirty="0"/>
              <a:t>In 2016 China wrote blockchain into their five year plan and in 2017 China opened the Digital Currency Research Institute (DCRI) with the plan to develop a digital currency.</a:t>
            </a:r>
          </a:p>
          <a:p>
            <a:endParaRPr lang="en-US" sz="2000" dirty="0"/>
          </a:p>
          <a:p>
            <a:r>
              <a:rPr lang="en-US" sz="2000" dirty="0"/>
              <a:t>In 2018 the </a:t>
            </a:r>
            <a:r>
              <a:rPr lang="en-US" sz="2000" dirty="0" err="1"/>
              <a:t>PBoC</a:t>
            </a:r>
            <a:r>
              <a:rPr lang="en-US" sz="2000" dirty="0"/>
              <a:t> confirmed that the bank was working on developing its own digital currency, and later said that the digital currency need not involve blockchain.</a:t>
            </a:r>
          </a:p>
          <a:p>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a:t>
            </a:r>
          </a:p>
        </p:txBody>
      </p:sp>
      <p:sp>
        <p:nvSpPr>
          <p:cNvPr id="3" name="Content Placeholder 2"/>
          <p:cNvSpPr>
            <a:spLocks noGrp="1"/>
          </p:cNvSpPr>
          <p:nvPr>
            <p:ph idx="1"/>
          </p:nvPr>
        </p:nvSpPr>
        <p:spPr/>
        <p:txBody>
          <a:bodyPr>
            <a:noAutofit/>
          </a:bodyPr>
          <a:lstStyle/>
          <a:p>
            <a:r>
              <a:rPr lang="en-US" sz="2000" dirty="0"/>
              <a:t>Due to scaling issues (reportedly over 92,000 transactions per second on Single’s Day) , China’s digital </a:t>
            </a:r>
            <a:r>
              <a:rPr lang="en-US" sz="2000" dirty="0" err="1"/>
              <a:t>Renminbi</a:t>
            </a:r>
            <a:r>
              <a:rPr lang="en-US" sz="2000" dirty="0"/>
              <a:t> is no longer expected to be blockchain-based.</a:t>
            </a:r>
          </a:p>
          <a:p>
            <a:endParaRPr lang="en-US" sz="2000" dirty="0"/>
          </a:p>
          <a:p>
            <a:r>
              <a:rPr lang="en-US" sz="2000" dirty="0"/>
              <a:t>It’s expected that the system will be on a private cloud managed by </a:t>
            </a:r>
            <a:r>
              <a:rPr lang="en-US" sz="2000" dirty="0" err="1"/>
              <a:t>PBoC</a:t>
            </a:r>
            <a:r>
              <a:rPr lang="en-US" sz="2000" dirty="0"/>
              <a:t> allowing </a:t>
            </a:r>
            <a:r>
              <a:rPr lang="en-US" sz="2000" dirty="0" err="1"/>
              <a:t>PBoC</a:t>
            </a:r>
            <a:r>
              <a:rPr lang="en-US" sz="2000" dirty="0"/>
              <a:t> to administer monetary policy.  </a:t>
            </a:r>
          </a:p>
          <a:p>
            <a:r>
              <a:rPr lang="en-US" sz="2000" dirty="0"/>
              <a:t>It will also include a wallet client developed by </a:t>
            </a:r>
            <a:r>
              <a:rPr lang="en-US" sz="2000" dirty="0" err="1"/>
              <a:t>PBoC</a:t>
            </a:r>
            <a:r>
              <a:rPr lang="en-US" sz="2000" dirty="0"/>
              <a:t> that will be used by all participants and a verification center for identity information.</a:t>
            </a:r>
          </a:p>
          <a:p>
            <a:endParaRPr lang="en-US" sz="2000" dirty="0"/>
          </a:p>
          <a:p>
            <a:r>
              <a:rPr lang="en-US" sz="2000" dirty="0"/>
              <a:t>On October 24, 2019, Chinese President Xi </a:t>
            </a:r>
            <a:r>
              <a:rPr lang="en-US" sz="2000" dirty="0" err="1"/>
              <a:t>Jinping</a:t>
            </a:r>
            <a:r>
              <a:rPr lang="en-US" sz="2000" dirty="0"/>
              <a:t> extolled the virtues of blockchain technology and said China must seize the opportunity.</a:t>
            </a:r>
          </a:p>
          <a:p>
            <a:r>
              <a:rPr lang="en-US" sz="2000" dirty="0"/>
              <a:t>China’s digital currency launch is expected in 2020, likely very soon, though the official launch date has not been announced.  </a:t>
            </a:r>
          </a:p>
          <a:p>
            <a:pPr>
              <a:buNone/>
            </a:pPr>
            <a:r>
              <a:rPr lang="en-US" sz="2000" dirty="0"/>
              <a:t> </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Uses</a:t>
            </a:r>
          </a:p>
        </p:txBody>
      </p:sp>
      <p:sp>
        <p:nvSpPr>
          <p:cNvPr id="3" name="Content Placeholder 2"/>
          <p:cNvSpPr>
            <a:spLocks noGrp="1"/>
          </p:cNvSpPr>
          <p:nvPr>
            <p:ph idx="1"/>
          </p:nvPr>
        </p:nvSpPr>
        <p:spPr/>
        <p:txBody>
          <a:bodyPr>
            <a:normAutofit/>
          </a:bodyPr>
          <a:lstStyle/>
          <a:p>
            <a:r>
              <a:rPr lang="en-US" sz="2400" dirty="0"/>
              <a:t>Although the use of stable coins up to the present has been primarily for trading on crypto-only exchanges, the ability to transfer stable coins between wallets potentially opens up substantial new uses.  </a:t>
            </a:r>
          </a:p>
          <a:p>
            <a:endParaRPr lang="en-US" sz="2400" dirty="0"/>
          </a:p>
          <a:p>
            <a:r>
              <a:rPr lang="en-US" sz="2400" dirty="0"/>
              <a:t>For example, a user could transfer stable coins to the wallet of a merchant on checkout, similar to the use of a debit card.</a:t>
            </a:r>
          </a:p>
          <a:p>
            <a:endParaRPr lang="en-US" sz="2400" dirty="0"/>
          </a:p>
          <a:p>
            <a:r>
              <a:rPr lang="en-US" sz="2400" dirty="0"/>
              <a:t>Or a user in the US could send stable coins from their wallet to that of another user in the US or even to a user in another country almost immediately and essentially </a:t>
            </a:r>
            <a:r>
              <a:rPr lang="en-US" sz="2400" dirty="0" err="1"/>
              <a:t>costlessly</a:t>
            </a:r>
            <a:r>
              <a:rPr lang="en-US" sz="2400" dirty="0"/>
              <a:t>.  </a:t>
            </a:r>
          </a:p>
          <a:p>
            <a:endParaRPr lang="en-US" sz="2000" dirty="0"/>
          </a:p>
          <a:p>
            <a:pPr>
              <a:buNone/>
            </a:pP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600200"/>
            <a:ext cx="8229600" cy="5029200"/>
          </a:xfrm>
        </p:spPr>
        <p:txBody>
          <a:bodyPr>
            <a:normAutofit/>
          </a:bodyPr>
          <a:lstStyle/>
          <a:p>
            <a:r>
              <a:rPr lang="en-US" sz="2000" dirty="0"/>
              <a:t>Stable coins have the potential to profoundly change banking and the provision of financial services.</a:t>
            </a:r>
          </a:p>
          <a:p>
            <a:pPr>
              <a:buNone/>
            </a:pPr>
            <a:endParaRPr lang="en-US" sz="2000" dirty="0"/>
          </a:p>
          <a:p>
            <a:r>
              <a:rPr lang="en-US" sz="2000" dirty="0"/>
              <a:t>Stable coin issuers and exchanges are the new banks.  They’re just not recognized or regulated as such yet.</a:t>
            </a:r>
          </a:p>
          <a:p>
            <a:pPr>
              <a:buNone/>
            </a:pPr>
            <a:endParaRPr lang="en-US" sz="2000" dirty="0"/>
          </a:p>
          <a:p>
            <a:r>
              <a:rPr lang="en-US" sz="2000" dirty="0"/>
              <a:t>Central Bank Digital Currencies are coming.</a:t>
            </a:r>
          </a:p>
          <a:p>
            <a:endParaRPr lang="en-US" sz="2000" dirty="0"/>
          </a:p>
          <a:p>
            <a:endParaRPr lang="en-US" sz="2000" dirty="0"/>
          </a:p>
          <a:p>
            <a:r>
              <a:rPr lang="en-US" sz="2400" i="1" dirty="0"/>
              <a:t>Epilogue; The Irony of cryptocurrency technologies, developed and championed as anti-authoritarian and anti-big bank, becoming the ultimate tools of central banks and monetary authorities.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Coin Growth</a:t>
            </a:r>
          </a:p>
        </p:txBody>
      </p:sp>
      <p:sp>
        <p:nvSpPr>
          <p:cNvPr id="3" name="Content Placeholder 2"/>
          <p:cNvSpPr>
            <a:spLocks noGrp="1"/>
          </p:cNvSpPr>
          <p:nvPr>
            <p:ph idx="1"/>
          </p:nvPr>
        </p:nvSpPr>
        <p:spPr/>
        <p:txBody>
          <a:bodyPr>
            <a:normAutofit/>
          </a:bodyPr>
          <a:lstStyle/>
          <a:p>
            <a:r>
              <a:rPr lang="en-US" sz="2400" dirty="0"/>
              <a:t>Stable coin issuance has grown dramatically very recently.  </a:t>
            </a:r>
          </a:p>
          <a:p>
            <a:r>
              <a:rPr lang="en-US" sz="2400" dirty="0"/>
              <a:t>In 2018 alone a number of US dollar-pegged, asset-backed stable coins have been issued including </a:t>
            </a:r>
          </a:p>
          <a:p>
            <a:pPr lvl="1"/>
            <a:r>
              <a:rPr lang="en-US" sz="2000" dirty="0" err="1"/>
              <a:t>TrueUSD</a:t>
            </a:r>
            <a:r>
              <a:rPr lang="en-US" sz="2000" dirty="0"/>
              <a:t> (TUSD), </a:t>
            </a:r>
          </a:p>
          <a:p>
            <a:pPr lvl="1"/>
            <a:r>
              <a:rPr lang="en-US" sz="2000" dirty="0"/>
              <a:t>USD Coin (USDC), </a:t>
            </a:r>
          </a:p>
          <a:p>
            <a:pPr lvl="1"/>
            <a:r>
              <a:rPr lang="en-US" sz="2000" dirty="0" err="1"/>
              <a:t>Paxos</a:t>
            </a:r>
            <a:r>
              <a:rPr lang="en-US" sz="2000" dirty="0"/>
              <a:t> Standard Token (PAX), </a:t>
            </a:r>
          </a:p>
          <a:p>
            <a:pPr lvl="1"/>
            <a:r>
              <a:rPr lang="en-US" sz="2000" dirty="0"/>
              <a:t>Gemini Dollar (GUSD), and </a:t>
            </a:r>
          </a:p>
          <a:p>
            <a:pPr lvl="1"/>
            <a:r>
              <a:rPr lang="en-US" sz="2000" dirty="0" err="1"/>
              <a:t>StableUSD</a:t>
            </a:r>
            <a:r>
              <a:rPr lang="en-US" sz="2000" dirty="0"/>
              <a:t> (USDS).  </a:t>
            </a:r>
          </a:p>
          <a:p>
            <a:r>
              <a:rPr lang="en-US" sz="2400" dirty="0"/>
              <a:t>More have been issued since.   </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Transfers</a:t>
            </a:r>
          </a:p>
        </p:txBody>
      </p:sp>
      <p:sp>
        <p:nvSpPr>
          <p:cNvPr id="3" name="Content Placeholder 2"/>
          <p:cNvSpPr>
            <a:spLocks noGrp="1"/>
          </p:cNvSpPr>
          <p:nvPr>
            <p:ph idx="1"/>
          </p:nvPr>
        </p:nvSpPr>
        <p:spPr/>
        <p:txBody>
          <a:bodyPr>
            <a:normAutofit/>
          </a:bodyPr>
          <a:lstStyle/>
          <a:p>
            <a:r>
              <a:rPr lang="en-US" sz="2400" dirty="0"/>
              <a:t>Why might stable coins become important?</a:t>
            </a:r>
          </a:p>
          <a:p>
            <a:endParaRPr lang="en-US" sz="2400" dirty="0"/>
          </a:p>
          <a:p>
            <a:r>
              <a:rPr lang="en-US" sz="2400" dirty="0"/>
              <a:t>Consider transactions in the current banking system; </a:t>
            </a:r>
          </a:p>
          <a:p>
            <a:pPr lvl="1"/>
            <a:r>
              <a:rPr lang="en-US" sz="2400" dirty="0"/>
              <a:t>debit and credit cards (expensive for merchants and takes days to receive funds), </a:t>
            </a:r>
          </a:p>
          <a:p>
            <a:pPr lvl="1"/>
            <a:r>
              <a:rPr lang="en-US" sz="2400" dirty="0"/>
              <a:t>domestic ACH (a day or two, less expensive than cards),</a:t>
            </a:r>
          </a:p>
          <a:p>
            <a:pPr lvl="1"/>
            <a:r>
              <a:rPr lang="en-US" sz="2400" dirty="0"/>
              <a:t>checks (days), </a:t>
            </a:r>
          </a:p>
          <a:p>
            <a:pPr lvl="1"/>
            <a:r>
              <a:rPr lang="en-US" sz="2400" dirty="0"/>
              <a:t>wires (expensive), </a:t>
            </a:r>
          </a:p>
          <a:p>
            <a:pPr lvl="1"/>
            <a:r>
              <a:rPr lang="en-US" sz="2400" dirty="0"/>
              <a:t>international transfers (expensive and slow)</a:t>
            </a:r>
          </a:p>
          <a:p>
            <a:pPr>
              <a:buNone/>
            </a:pPr>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Currencies</a:t>
            </a:r>
          </a:p>
        </p:txBody>
      </p:sp>
      <p:sp>
        <p:nvSpPr>
          <p:cNvPr id="3" name="Content Placeholder 2"/>
          <p:cNvSpPr>
            <a:spLocks noGrp="1"/>
          </p:cNvSpPr>
          <p:nvPr>
            <p:ph idx="1"/>
          </p:nvPr>
        </p:nvSpPr>
        <p:spPr/>
        <p:txBody>
          <a:bodyPr>
            <a:normAutofit/>
          </a:bodyPr>
          <a:lstStyle/>
          <a:p>
            <a:r>
              <a:rPr lang="en-US" sz="2400" dirty="0"/>
              <a:t>Compare these to a method that has the ability to transfer value person-to-person or person-to-business anywhere almost immediately at very low cost.</a:t>
            </a:r>
          </a:p>
          <a:p>
            <a:endParaRPr lang="en-US" sz="2400" dirty="0"/>
          </a:p>
          <a:p>
            <a:r>
              <a:rPr lang="en-US" sz="2400" dirty="0"/>
              <a:t>Cryptocurrencies can do exactly that: transfer value person-to-person almost immediately, at very low cost, anywhere</a:t>
            </a:r>
          </a:p>
          <a:p>
            <a:pPr>
              <a:buNone/>
            </a:pPr>
            <a:endParaRPr lang="en-US" sz="2400" dirty="0"/>
          </a:p>
          <a:p>
            <a:r>
              <a:rPr lang="en-US" sz="2400" dirty="0"/>
              <a:t>And with a fixed value, stable coins remove the risk of volatility</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sp>
        <p:nvSpPr>
          <p:cNvPr id="3" name="Content Placeholder 2"/>
          <p:cNvSpPr>
            <a:spLocks noGrp="1"/>
          </p:cNvSpPr>
          <p:nvPr>
            <p:ph idx="1"/>
          </p:nvPr>
        </p:nvSpPr>
        <p:spPr/>
        <p:txBody>
          <a:bodyPr>
            <a:normAutofit fontScale="77500" lnSpcReduction="20000"/>
          </a:bodyPr>
          <a:lstStyle/>
          <a:p>
            <a:r>
              <a:rPr lang="en-US" sz="3100" dirty="0"/>
              <a:t>For most cryptocurrencies, no information about the owner of an address is kept anywhere.  </a:t>
            </a:r>
          </a:p>
          <a:p>
            <a:r>
              <a:rPr lang="en-US" sz="3100" dirty="0"/>
              <a:t>Possession of the keys is all that is required to control the coins sent to an address.</a:t>
            </a:r>
          </a:p>
          <a:p>
            <a:endParaRPr lang="en-US" sz="3100" dirty="0"/>
          </a:p>
          <a:p>
            <a:r>
              <a:rPr lang="en-US" sz="3100" dirty="0"/>
              <a:t>This anonymity feature is particularly contentious with many governments as well as with organizations like the FATF, the Financial Action Task Force, an international anti-money laundering organization</a:t>
            </a:r>
          </a:p>
          <a:p>
            <a:endParaRPr lang="en-US" sz="3100" dirty="0"/>
          </a:p>
          <a:p>
            <a:r>
              <a:rPr lang="en-US" sz="3100" dirty="0"/>
              <a:t>Stable coins designed by governments or with government approval in mind are likely to have identity features.</a:t>
            </a: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20069</TotalTime>
  <Words>3783</Words>
  <Application>Microsoft Office PowerPoint</Application>
  <PresentationFormat>On-screen Show (4:3)</PresentationFormat>
  <Paragraphs>322</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Stable Coin Future</vt:lpstr>
      <vt:lpstr>What are Stable Coins?</vt:lpstr>
      <vt:lpstr>What are Stable Coins?</vt:lpstr>
      <vt:lpstr>Stable Value: USD</vt:lpstr>
      <vt:lpstr>Stable Coin Uses</vt:lpstr>
      <vt:lpstr>Stable Coin Growth</vt:lpstr>
      <vt:lpstr>Bank Transfers</vt:lpstr>
      <vt:lpstr>Digital Currencies</vt:lpstr>
      <vt:lpstr>Anonymity</vt:lpstr>
      <vt:lpstr>Blockchain Uses</vt:lpstr>
      <vt:lpstr>Stable Coin Blockchains </vt:lpstr>
      <vt:lpstr>Cryptocurrency Hindrances</vt:lpstr>
      <vt:lpstr>Hurdles Overcome?</vt:lpstr>
      <vt:lpstr>Stable Coin History</vt:lpstr>
      <vt:lpstr>Tether USDT</vt:lpstr>
      <vt:lpstr>Tether</vt:lpstr>
      <vt:lpstr>Tether</vt:lpstr>
      <vt:lpstr>TrustToken TUSD</vt:lpstr>
      <vt:lpstr>TrustToken</vt:lpstr>
      <vt:lpstr>Stably USDS</vt:lpstr>
      <vt:lpstr>Gemini GUSD</vt:lpstr>
      <vt:lpstr>Gemini GUSD</vt:lpstr>
      <vt:lpstr>Paxos</vt:lpstr>
      <vt:lpstr>Circle USDC</vt:lpstr>
      <vt:lpstr>USDC, CENTRE</vt:lpstr>
      <vt:lpstr>Binance BUSD</vt:lpstr>
      <vt:lpstr>Binance BUSD</vt:lpstr>
      <vt:lpstr>Stasis Euro</vt:lpstr>
      <vt:lpstr>Algorithmic Stable Coins</vt:lpstr>
      <vt:lpstr>Libra/Diem</vt:lpstr>
      <vt:lpstr>Libra</vt:lpstr>
      <vt:lpstr>Libra</vt:lpstr>
      <vt:lpstr>Walmart</vt:lpstr>
      <vt:lpstr>Stable Coins and Banks</vt:lpstr>
      <vt:lpstr>What Banks Do</vt:lpstr>
      <vt:lpstr>Stable Coin Issuers</vt:lpstr>
      <vt:lpstr>Stable Coin Issuers</vt:lpstr>
      <vt:lpstr>Stable Coin Issuer Advantages</vt:lpstr>
      <vt:lpstr>Effects on Banks</vt:lpstr>
      <vt:lpstr>Bank Projects</vt:lpstr>
      <vt:lpstr>Central Bank Digital Currency (CBDC)</vt:lpstr>
      <vt:lpstr>CBDC Potential</vt:lpstr>
      <vt:lpstr>CBDC Potential</vt:lpstr>
      <vt:lpstr>CBDC Projects and Research</vt:lpstr>
      <vt:lpstr>Distributed Ledger Technology</vt:lpstr>
      <vt:lpstr>CBDC Projects</vt:lpstr>
      <vt:lpstr>CBDC Projects</vt:lpstr>
      <vt:lpstr>China</vt:lpstr>
      <vt:lpstr>China</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 - FL</dc:creator>
  <cp:lastModifiedBy>Bernard Parenteau</cp:lastModifiedBy>
  <cp:revision>74</cp:revision>
  <dcterms:created xsi:type="dcterms:W3CDTF">2019-10-18T18:05:07Z</dcterms:created>
  <dcterms:modified xsi:type="dcterms:W3CDTF">2021-04-16T18:15:58Z</dcterms:modified>
</cp:coreProperties>
</file>