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0" r:id="rId4"/>
    <p:sldId id="280" r:id="rId5"/>
    <p:sldId id="281" r:id="rId6"/>
    <p:sldId id="282" r:id="rId7"/>
    <p:sldId id="258" r:id="rId8"/>
    <p:sldId id="259" r:id="rId9"/>
    <p:sldId id="261" r:id="rId10"/>
    <p:sldId id="342" r:id="rId11"/>
    <p:sldId id="343" r:id="rId12"/>
    <p:sldId id="268" r:id="rId13"/>
    <p:sldId id="270" r:id="rId14"/>
    <p:sldId id="306" r:id="rId15"/>
    <p:sldId id="275" r:id="rId16"/>
    <p:sldId id="307" r:id="rId17"/>
    <p:sldId id="276" r:id="rId18"/>
    <p:sldId id="277" r:id="rId19"/>
    <p:sldId id="278" r:id="rId20"/>
    <p:sldId id="316" r:id="rId21"/>
    <p:sldId id="317" r:id="rId22"/>
    <p:sldId id="318" r:id="rId23"/>
    <p:sldId id="279" r:id="rId24"/>
    <p:sldId id="308" r:id="rId25"/>
    <p:sldId id="309" r:id="rId26"/>
    <p:sldId id="285" r:id="rId27"/>
    <p:sldId id="310" r:id="rId28"/>
    <p:sldId id="286" r:id="rId29"/>
    <p:sldId id="287" r:id="rId30"/>
    <p:sldId id="344" r:id="rId31"/>
    <p:sldId id="323" r:id="rId32"/>
    <p:sldId id="288" r:id="rId33"/>
    <p:sldId id="345" r:id="rId34"/>
    <p:sldId id="311" r:id="rId35"/>
    <p:sldId id="346" r:id="rId36"/>
    <p:sldId id="289" r:id="rId37"/>
    <p:sldId id="291" r:id="rId38"/>
    <p:sldId id="292" r:id="rId39"/>
    <p:sldId id="347" r:id="rId40"/>
    <p:sldId id="320" r:id="rId41"/>
    <p:sldId id="348" r:id="rId42"/>
    <p:sldId id="293" r:id="rId43"/>
    <p:sldId id="294" r:id="rId44"/>
    <p:sldId id="315" r:id="rId45"/>
    <p:sldId id="295" r:id="rId46"/>
    <p:sldId id="298" r:id="rId47"/>
    <p:sldId id="313" r:id="rId48"/>
    <p:sldId id="299" r:id="rId49"/>
    <p:sldId id="322" r:id="rId50"/>
    <p:sldId id="327" r:id="rId51"/>
    <p:sldId id="328" r:id="rId52"/>
    <p:sldId id="329" r:id="rId53"/>
    <p:sldId id="332" r:id="rId54"/>
    <p:sldId id="349" r:id="rId55"/>
    <p:sldId id="352" r:id="rId56"/>
    <p:sldId id="331" r:id="rId57"/>
    <p:sldId id="353" r:id="rId58"/>
    <p:sldId id="351" r:id="rId59"/>
    <p:sldId id="300" r:id="rId60"/>
    <p:sldId id="354" r:id="rId61"/>
    <p:sldId id="350" r:id="rId62"/>
    <p:sldId id="333" r:id="rId63"/>
    <p:sldId id="334" r:id="rId64"/>
    <p:sldId id="335" r:id="rId65"/>
    <p:sldId id="336" r:id="rId66"/>
    <p:sldId id="337" r:id="rId67"/>
    <p:sldId id="338"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48" autoAdjust="0"/>
    <p:restoredTop sz="94660"/>
  </p:normalViewPr>
  <p:slideViewPr>
    <p:cSldViewPr>
      <p:cViewPr varScale="1">
        <p:scale>
          <a:sx n="86" d="100"/>
          <a:sy n="86" d="100"/>
        </p:scale>
        <p:origin x="-166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3A4EF-BE0B-497F-8441-D91AC003A69F}" type="datetimeFigureOut">
              <a:rPr lang="en-US" smtClean="0"/>
              <a:pPr/>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3A4EF-BE0B-497F-8441-D91AC003A69F}" type="datetimeFigureOut">
              <a:rPr lang="en-US" smtClean="0"/>
              <a:pPr/>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3A4EF-BE0B-497F-8441-D91AC003A69F}" type="datetimeFigureOut">
              <a:rPr lang="en-US" smtClean="0"/>
              <a:pPr/>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3A4EF-BE0B-497F-8441-D91AC003A69F}" type="datetimeFigureOut">
              <a:rPr lang="en-US" smtClean="0"/>
              <a:pPr/>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3A4EF-BE0B-497F-8441-D91AC003A69F}" type="datetimeFigureOut">
              <a:rPr lang="en-US" smtClean="0"/>
              <a:pPr/>
              <a:t>10/27/2019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3A4EF-BE0B-497F-8441-D91AC003A69F}" type="datetimeFigureOut">
              <a:rPr lang="en-US" smtClean="0"/>
              <a:pPr/>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3A4EF-BE0B-497F-8441-D91AC003A69F}" type="datetimeFigureOut">
              <a:rPr lang="en-US" smtClean="0"/>
              <a:pPr/>
              <a:t>10/27/2019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3A4EF-BE0B-497F-8441-D91AC003A69F}" type="datetimeFigureOut">
              <a:rPr lang="en-US" smtClean="0"/>
              <a:pPr/>
              <a:t>10/27/2019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3A4EF-BE0B-497F-8441-D91AC003A69F}" type="datetimeFigureOut">
              <a:rPr lang="en-US" smtClean="0"/>
              <a:pPr/>
              <a:t>10/27/2019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3A4EF-BE0B-497F-8441-D91AC003A69F}" type="datetimeFigureOut">
              <a:rPr lang="en-US" smtClean="0"/>
              <a:pPr/>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3A4EF-BE0B-497F-8441-D91AC003A69F}" type="datetimeFigureOut">
              <a:rPr lang="en-US" smtClean="0"/>
              <a:pPr/>
              <a:t>10/27/2019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D9D45-B467-4966-941D-3EA5A99689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3A4EF-BE0B-497F-8441-D91AC003A69F}" type="datetimeFigureOut">
              <a:rPr lang="en-US" smtClean="0"/>
              <a:pPr/>
              <a:t>10/27/2019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D9D45-B467-4966-941D-3EA5A99689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bitnodes.earn.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fsb.org/wp-content/uploads/P131019.pdf" TargetMode="External"/><Relationship Id="rId2" Type="http://schemas.openxmlformats.org/officeDocument/2006/relationships/hyperlink" Target="https://www.bbc.com/news/business-5003722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chinabankingnews.com/2019/10/30/tencent-and-shenzhen-tax-bureau-entrusted-with-drafting-of-international-blockchain-invoicing-standard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coindesk.com/bermuda-now-accepts-usdc-crypto-for-taxes-and-government-servi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Stable Coin Future</a:t>
            </a:r>
            <a:endParaRPr lang="en-US" dirty="0"/>
          </a:p>
        </p:txBody>
      </p:sp>
      <p:sp>
        <p:nvSpPr>
          <p:cNvPr id="3" name="Subtitle 2"/>
          <p:cNvSpPr>
            <a:spLocks noGrp="1"/>
          </p:cNvSpPr>
          <p:nvPr>
            <p:ph type="subTitle" idx="1"/>
          </p:nvPr>
        </p:nvSpPr>
        <p:spPr/>
        <p:txBody>
          <a:bodyPr>
            <a:normAutofit/>
          </a:bodyPr>
          <a:lstStyle/>
          <a:p>
            <a:r>
              <a:rPr lang="en-US" sz="2400" dirty="0" smtClean="0"/>
              <a:t>Bernard Parenteau</a:t>
            </a:r>
          </a:p>
          <a:p>
            <a:endParaRPr lang="en-US" sz="2400" dirty="0"/>
          </a:p>
          <a:p>
            <a:r>
              <a:rPr lang="en-US" sz="2400" dirty="0" smtClean="0"/>
              <a:t>November </a:t>
            </a:r>
            <a:r>
              <a:rPr lang="en-US" sz="2400" dirty="0" smtClean="0"/>
              <a:t>1, </a:t>
            </a:r>
            <a:r>
              <a:rPr lang="en-US" sz="2400" dirty="0" smtClean="0"/>
              <a:t>2019</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Bitcoin Nodes</a:t>
            </a:r>
          </a:p>
        </p:txBody>
      </p:sp>
      <p:sp>
        <p:nvSpPr>
          <p:cNvPr id="3" name="Content Placeholder 2"/>
          <p:cNvSpPr>
            <a:spLocks noGrp="1"/>
          </p:cNvSpPr>
          <p:nvPr>
            <p:ph idx="1"/>
          </p:nvPr>
        </p:nvSpPr>
        <p:spPr/>
        <p:txBody>
          <a:bodyPr>
            <a:normAutofit/>
          </a:bodyPr>
          <a:lstStyle/>
          <a:p>
            <a:pPr marL="342900" lvl="1" indent="-342900">
              <a:buNone/>
            </a:pPr>
            <a:endParaRPr lang="en-US" sz="1600" dirty="0"/>
          </a:p>
          <a:p>
            <a:pPr>
              <a:buNone/>
            </a:pPr>
            <a:endParaRPr lang="en-US" sz="1600" dirty="0"/>
          </a:p>
          <a:p>
            <a:pPr>
              <a:buNone/>
            </a:pPr>
            <a:endParaRPr lang="en-US" sz="1600" dirty="0"/>
          </a:p>
        </p:txBody>
      </p:sp>
      <p:sp>
        <p:nvSpPr>
          <p:cNvPr id="5" name="TextBox 4"/>
          <p:cNvSpPr txBox="1"/>
          <p:nvPr/>
        </p:nvSpPr>
        <p:spPr>
          <a:xfrm>
            <a:off x="762000" y="6172200"/>
            <a:ext cx="3863622" cy="338554"/>
          </a:xfrm>
          <a:prstGeom prst="rect">
            <a:avLst/>
          </a:prstGeom>
          <a:noFill/>
        </p:spPr>
        <p:txBody>
          <a:bodyPr wrap="none" rtlCol="0">
            <a:spAutoFit/>
          </a:bodyPr>
          <a:lstStyle/>
          <a:p>
            <a:r>
              <a:rPr lang="en-US" sz="1600" dirty="0">
                <a:hlinkClick r:id="rId2"/>
              </a:rPr>
              <a:t>https://bitnodes.earn.com/</a:t>
            </a:r>
            <a:r>
              <a:rPr lang="en-US" sz="1600" dirty="0"/>
              <a:t> October 7, 2019</a:t>
            </a:r>
          </a:p>
        </p:txBody>
      </p:sp>
      <p:pic>
        <p:nvPicPr>
          <p:cNvPr id="6" name="Picture 5">
            <a:extLst>
              <a:ext uri="{FF2B5EF4-FFF2-40B4-BE49-F238E27FC236}">
                <a16:creationId xmlns:a16="http://schemas.microsoft.com/office/drawing/2014/main" xmlns="" id="{159CFC0A-E4A4-4651-BA2F-C2CD63C2217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1143000"/>
            <a:ext cx="9144000" cy="5105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Secure Transactions</a:t>
            </a:r>
            <a:endParaRPr lang="en-US" dirty="0"/>
          </a:p>
        </p:txBody>
      </p:sp>
      <p:sp>
        <p:nvSpPr>
          <p:cNvPr id="3" name="Content Placeholder 2"/>
          <p:cNvSpPr>
            <a:spLocks noGrp="1"/>
          </p:cNvSpPr>
          <p:nvPr>
            <p:ph idx="1"/>
          </p:nvPr>
        </p:nvSpPr>
        <p:spPr/>
        <p:txBody>
          <a:bodyPr>
            <a:normAutofit/>
          </a:bodyPr>
          <a:lstStyle/>
          <a:p>
            <a:r>
              <a:rPr lang="en-US" sz="2400" dirty="0" smtClean="0"/>
              <a:t>To </a:t>
            </a:r>
            <a:r>
              <a:rPr lang="en-US" sz="2400" dirty="0" smtClean="0"/>
              <a:t>enable these fast, low-cost, secure transfers of value</a:t>
            </a:r>
            <a:r>
              <a:rPr lang="en-US" sz="2400" dirty="0" smtClean="0"/>
              <a:t>, </a:t>
            </a:r>
            <a:r>
              <a:rPr lang="en-US" sz="2400" dirty="0" smtClean="0"/>
              <a:t>most cryptocurrencies use a blockchain and make extensive use </a:t>
            </a:r>
            <a:r>
              <a:rPr lang="en-US" sz="2400" dirty="0" smtClean="0"/>
              <a:t>of several </a:t>
            </a:r>
            <a:r>
              <a:rPr lang="en-US" sz="2400" dirty="0" smtClean="0"/>
              <a:t>cryptographic </a:t>
            </a:r>
            <a:r>
              <a:rPr lang="en-US" sz="2400" dirty="0" smtClean="0"/>
              <a:t>techniques, most prominently:</a:t>
            </a:r>
          </a:p>
          <a:p>
            <a:pPr>
              <a:buNone/>
            </a:pPr>
            <a:r>
              <a:rPr lang="en-US" sz="2400" dirty="0" smtClean="0"/>
              <a:t>		Asymmetric or public/private </a:t>
            </a:r>
            <a:r>
              <a:rPr lang="en-US" sz="2400" dirty="0" smtClean="0"/>
              <a:t>key cryptography</a:t>
            </a:r>
          </a:p>
          <a:p>
            <a:pPr>
              <a:buNone/>
            </a:pPr>
            <a:endParaRPr lang="en-US" sz="2400" dirty="0" smtClean="0"/>
          </a:p>
          <a:p>
            <a:pPr>
              <a:buNone/>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Public/Private Keys</a:t>
            </a:r>
          </a:p>
        </p:txBody>
      </p:sp>
      <p:sp>
        <p:nvSpPr>
          <p:cNvPr id="3" name="Content Placeholder 2"/>
          <p:cNvSpPr>
            <a:spLocks noGrp="1"/>
          </p:cNvSpPr>
          <p:nvPr>
            <p:ph idx="1"/>
          </p:nvPr>
        </p:nvSpPr>
        <p:spPr>
          <a:xfrm>
            <a:off x="457200" y="1600200"/>
            <a:ext cx="8229600" cy="4800600"/>
          </a:xfrm>
        </p:spPr>
        <p:txBody>
          <a:bodyPr>
            <a:normAutofit/>
          </a:bodyPr>
          <a:lstStyle/>
          <a:p>
            <a:r>
              <a:rPr lang="en-US" sz="2000" dirty="0"/>
              <a:t>Public / Private key cryptography is </a:t>
            </a:r>
            <a:r>
              <a:rPr lang="en-US" sz="2000" dirty="0" smtClean="0"/>
              <a:t>used </a:t>
            </a:r>
            <a:r>
              <a:rPr lang="en-US" sz="2000" dirty="0"/>
              <a:t>to authenticate </a:t>
            </a:r>
            <a:r>
              <a:rPr lang="en-US" sz="2000" dirty="0" smtClean="0"/>
              <a:t>that the sender of a transaction is the previous owner of the coins.</a:t>
            </a:r>
          </a:p>
          <a:p>
            <a:r>
              <a:rPr lang="en-US" sz="2000" dirty="0" smtClean="0"/>
              <a:t>Public </a:t>
            </a:r>
            <a:r>
              <a:rPr lang="en-US" sz="2000" dirty="0"/>
              <a:t>/ private key cryptography: </a:t>
            </a:r>
          </a:p>
          <a:p>
            <a:pPr lvl="1"/>
            <a:r>
              <a:rPr lang="en-US" sz="2000" dirty="0"/>
              <a:t>Public and Private keys are in mathematically related pairs</a:t>
            </a:r>
          </a:p>
          <a:p>
            <a:pPr lvl="1"/>
            <a:r>
              <a:rPr lang="en-US" sz="2000" dirty="0"/>
              <a:t>A message can be encrypted with one and only decrypted with the other</a:t>
            </a:r>
          </a:p>
          <a:p>
            <a:pPr lvl="1"/>
            <a:r>
              <a:rPr lang="en-US" sz="2000" dirty="0"/>
              <a:t>The public key is publicly available for anyone to use to verify that a “signed” message is from the holder of the corresponding private key</a:t>
            </a:r>
          </a:p>
          <a:p>
            <a:pPr lvl="1"/>
            <a:r>
              <a:rPr lang="en-US" sz="2000" dirty="0"/>
              <a:t>In other words, a message whose signature can be decrypted with someone’s public key, must have been signed with their private key.  </a:t>
            </a:r>
          </a:p>
          <a:p>
            <a:pPr lvl="1"/>
            <a:r>
              <a:rPr lang="en-US" sz="2000" dirty="0"/>
              <a:t>So </a:t>
            </a:r>
            <a:r>
              <a:rPr lang="en-US" sz="2000" dirty="0" smtClean="0"/>
              <a:t>if </a:t>
            </a:r>
            <a:r>
              <a:rPr lang="en-US" sz="2000" dirty="0"/>
              <a:t>the signature of a </a:t>
            </a:r>
            <a:r>
              <a:rPr lang="en-US" sz="2000" dirty="0" smtClean="0"/>
              <a:t>transaction can </a:t>
            </a:r>
            <a:r>
              <a:rPr lang="en-US" sz="2000" dirty="0"/>
              <a:t>be decrypted by the public </a:t>
            </a:r>
            <a:r>
              <a:rPr lang="en-US" sz="2000" dirty="0" smtClean="0"/>
              <a:t>key of the user that previously </a:t>
            </a:r>
            <a:r>
              <a:rPr lang="en-US" sz="2000" dirty="0"/>
              <a:t>held the </a:t>
            </a:r>
            <a:r>
              <a:rPr lang="en-US" sz="2000" dirty="0" smtClean="0"/>
              <a:t>coins, </a:t>
            </a:r>
            <a:r>
              <a:rPr lang="en-US" sz="2000" dirty="0"/>
              <a:t>then it’s valid; that </a:t>
            </a:r>
            <a:r>
              <a:rPr lang="en-US" sz="2000" dirty="0" smtClean="0"/>
              <a:t>transaction </a:t>
            </a:r>
            <a:r>
              <a:rPr lang="en-US" sz="2000" dirty="0"/>
              <a:t>must </a:t>
            </a:r>
            <a:r>
              <a:rPr lang="en-US" sz="2000" dirty="0" smtClean="0"/>
              <a:t>have been signed and sent by that previous </a:t>
            </a:r>
            <a:r>
              <a:rPr lang="en-US" sz="2000" dirty="0"/>
              <a:t>owner. </a:t>
            </a:r>
          </a:p>
          <a:p>
            <a:endParaRPr lang="en-US" sz="2000" dirty="0"/>
          </a:p>
          <a:p>
            <a:pPr lvl="1"/>
            <a:endParaRPr lang="en-US" sz="1600" dirty="0"/>
          </a:p>
          <a:p>
            <a:endParaRPr lang="en-US" sz="1600" dirty="0"/>
          </a:p>
          <a:p>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Wallets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most all cryptocurrencies, anyone </a:t>
            </a:r>
            <a:r>
              <a:rPr lang="en-US" dirty="0"/>
              <a:t>can download and use a program called a software wallet, which holds the </a:t>
            </a:r>
            <a:r>
              <a:rPr lang="en-US" dirty="0" smtClean="0"/>
              <a:t>keys to sign transactions and generate addresses.</a:t>
            </a:r>
          </a:p>
          <a:p>
            <a:endParaRPr lang="en-US" dirty="0" smtClean="0"/>
          </a:p>
          <a:p>
            <a:r>
              <a:rPr lang="en-US" dirty="0" smtClean="0"/>
              <a:t>For any given cryptocurrency there are typically a number of wallets available, and many wallets support multiple cryptocurrencies.</a:t>
            </a:r>
          </a:p>
          <a:p>
            <a:endParaRPr lang="en-US" dirty="0"/>
          </a:p>
          <a:p>
            <a:r>
              <a:rPr lang="en-US" dirty="0" smtClean="0"/>
              <a:t>Or users can keep their coins at an exchange, which in turn keeps the associated wallets.</a:t>
            </a:r>
          </a:p>
          <a:p>
            <a:endParaRPr lang="en-US" dirty="0"/>
          </a:p>
          <a:p>
            <a:r>
              <a:rPr lang="en-US" dirty="0"/>
              <a:t>So w</a:t>
            </a:r>
            <a:r>
              <a:rPr lang="en-US" dirty="0" smtClean="0"/>
              <a:t>allets</a:t>
            </a:r>
            <a:r>
              <a:rPr lang="en-US" dirty="0"/>
              <a:t>, whether on an individual computer or in an exchange, hold keys to </a:t>
            </a:r>
            <a:r>
              <a:rPr lang="en-US" dirty="0" smtClean="0"/>
              <a:t>addresses</a:t>
            </a:r>
            <a:r>
              <a:rPr lang="en-US" dirty="0"/>
              <a:t> </a:t>
            </a:r>
            <a:r>
              <a:rPr lang="en-US" dirty="0" smtClean="0"/>
              <a:t>and can control the coins sent to those addresses.</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Anonymity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most cryptocurrencies, no </a:t>
            </a:r>
            <a:r>
              <a:rPr lang="en-US" dirty="0"/>
              <a:t>information about the owner of an address is kept anywhere.  </a:t>
            </a:r>
            <a:endParaRPr lang="en-US" dirty="0" smtClean="0"/>
          </a:p>
          <a:p>
            <a:r>
              <a:rPr lang="en-US" dirty="0" smtClean="0"/>
              <a:t>Possession </a:t>
            </a:r>
            <a:r>
              <a:rPr lang="en-US" dirty="0"/>
              <a:t>of the keys is all that is required to control the </a:t>
            </a:r>
            <a:r>
              <a:rPr lang="en-US" dirty="0" smtClean="0"/>
              <a:t>coins sent to an address</a:t>
            </a:r>
            <a:r>
              <a:rPr lang="en-US" dirty="0"/>
              <a:t>.</a:t>
            </a:r>
          </a:p>
          <a:p>
            <a:endParaRPr lang="en-US" dirty="0" smtClean="0"/>
          </a:p>
          <a:p>
            <a:r>
              <a:rPr lang="en-US" dirty="0" smtClean="0"/>
              <a:t>This anonymity feature is particularly contentious with organizations like the FATF, as well as many governments.</a:t>
            </a:r>
          </a:p>
          <a:p>
            <a:endParaRPr lang="en-US" dirty="0"/>
          </a:p>
          <a:p>
            <a:r>
              <a:rPr lang="en-US" dirty="0" smtClean="0"/>
              <a:t>Stable coins designed by governments or with government approval in mind are likely to have identity features.</a:t>
            </a:r>
          </a:p>
          <a:p>
            <a:endParaRPr lang="en-US" dirty="0"/>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a:t>
            </a:r>
            <a:endParaRPr lang="en-US" dirty="0"/>
          </a:p>
        </p:txBody>
      </p:sp>
      <p:sp>
        <p:nvSpPr>
          <p:cNvPr id="3" name="Content Placeholder 2"/>
          <p:cNvSpPr>
            <a:spLocks noGrp="1"/>
          </p:cNvSpPr>
          <p:nvPr>
            <p:ph idx="1"/>
          </p:nvPr>
        </p:nvSpPr>
        <p:spPr/>
        <p:txBody>
          <a:bodyPr>
            <a:normAutofit/>
          </a:bodyPr>
          <a:lstStyle/>
          <a:p>
            <a:r>
              <a:rPr lang="en-US" sz="2200" dirty="0" smtClean="0"/>
              <a:t>Bitcoin and most other cryptocurrencies use a blockchain in place of a trusted third party financial intermediary.</a:t>
            </a:r>
          </a:p>
          <a:p>
            <a:r>
              <a:rPr lang="en-US" sz="2200" dirty="0" smtClean="0"/>
              <a:t>Transactions signed by keys are grouped into blocks with each block containing a reference to the previous.</a:t>
            </a:r>
          </a:p>
          <a:p>
            <a:endParaRPr lang="en-US" sz="2200" dirty="0"/>
          </a:p>
          <a:p>
            <a:r>
              <a:rPr lang="en-US" sz="2200" dirty="0" smtClean="0"/>
              <a:t>Each full node has a copy of the entire blockchain.</a:t>
            </a:r>
          </a:p>
          <a:p>
            <a:r>
              <a:rPr lang="en-US" sz="2200" dirty="0" smtClean="0"/>
              <a:t>Any node can verify the validity of any transaction and any block.</a:t>
            </a:r>
          </a:p>
          <a:p>
            <a:endParaRPr lang="en-US" sz="2200" dirty="0" smtClean="0"/>
          </a:p>
          <a:p>
            <a:r>
              <a:rPr lang="en-US" sz="2200" dirty="0" smtClean="0"/>
              <a:t>This system enables the network to reach consensus about transaction validity and </a:t>
            </a:r>
            <a:r>
              <a:rPr lang="en-US" sz="2200" dirty="0" smtClean="0"/>
              <a:t>transaction order </a:t>
            </a:r>
            <a:r>
              <a:rPr lang="en-US" sz="2200" dirty="0" smtClean="0"/>
              <a:t>without the need of information on user identities and without trust relationships.</a:t>
            </a:r>
            <a:endParaRPr lang="en-US" sz="1600" dirty="0"/>
          </a:p>
          <a:p>
            <a:pPr>
              <a:buNone/>
            </a:pPr>
            <a:endParaRPr lang="en-US" sz="1600" dirty="0"/>
          </a:p>
          <a:p>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Uses</a:t>
            </a:r>
            <a:endParaRPr lang="en-US" dirty="0"/>
          </a:p>
        </p:txBody>
      </p:sp>
      <p:sp>
        <p:nvSpPr>
          <p:cNvPr id="3" name="Content Placeholder 2"/>
          <p:cNvSpPr>
            <a:spLocks noGrp="1"/>
          </p:cNvSpPr>
          <p:nvPr>
            <p:ph idx="1"/>
          </p:nvPr>
        </p:nvSpPr>
        <p:spPr/>
        <p:txBody>
          <a:bodyPr>
            <a:normAutofit/>
          </a:bodyPr>
          <a:lstStyle/>
          <a:p>
            <a:r>
              <a:rPr lang="en-US" sz="2200" dirty="0" smtClean="0"/>
              <a:t>Blockchains are effective in situations where there is no central authority and there is less than full trust between the participants.</a:t>
            </a:r>
          </a:p>
          <a:p>
            <a:endParaRPr lang="en-US" sz="2200" dirty="0" smtClean="0"/>
          </a:p>
          <a:p>
            <a:r>
              <a:rPr lang="en-US" sz="2200" dirty="0" smtClean="0"/>
              <a:t>Cryptocurrencies are the initial and obvious application.</a:t>
            </a:r>
          </a:p>
          <a:p>
            <a:r>
              <a:rPr lang="en-US" sz="2200" dirty="0" smtClean="0"/>
              <a:t>There are a number of other areas of potential use including supply chains, financial </a:t>
            </a:r>
            <a:r>
              <a:rPr lang="en-US" sz="2200" dirty="0" smtClean="0"/>
              <a:t>asset trading, </a:t>
            </a:r>
            <a:r>
              <a:rPr lang="en-US" sz="2200" dirty="0" smtClean="0"/>
              <a:t>identity and credentials.</a:t>
            </a:r>
          </a:p>
          <a:p>
            <a:endParaRPr lang="en-US" sz="2200" dirty="0"/>
          </a:p>
          <a:p>
            <a:r>
              <a:rPr lang="en-US" sz="2200" dirty="0" smtClean="0"/>
              <a:t>Most current stable coins use blockchains, though this may not be the case for stable coins issued or approved by governments.</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p:txBody>
          <a:bodyPr>
            <a:normAutofit lnSpcReduction="10000"/>
          </a:bodyPr>
          <a:lstStyle/>
          <a:p>
            <a:r>
              <a:rPr lang="en-US" sz="2400" dirty="0"/>
              <a:t>Ethereum is the second most widely held crypto-currency, behind only Bitcoin</a:t>
            </a:r>
          </a:p>
          <a:p>
            <a:endParaRPr lang="en-US" sz="2400" dirty="0"/>
          </a:p>
          <a:p>
            <a:r>
              <a:rPr lang="en-US" sz="2400" dirty="0"/>
              <a:t>It is a </a:t>
            </a:r>
            <a:r>
              <a:rPr lang="en-US" sz="2400" dirty="0" smtClean="0"/>
              <a:t>programmable blockchain </a:t>
            </a:r>
            <a:r>
              <a:rPr lang="en-US" sz="2400" dirty="0"/>
              <a:t>environment, designed to enable Smart Contracts in addition to just transfers between accounts.</a:t>
            </a:r>
          </a:p>
          <a:p>
            <a:endParaRPr lang="en-US" sz="2400" dirty="0"/>
          </a:p>
          <a:p>
            <a:r>
              <a:rPr lang="en-US" sz="2400" dirty="0"/>
              <a:t>Ethereum has its own blockchain; it does not use the Bitcoin </a:t>
            </a:r>
            <a:r>
              <a:rPr lang="en-US" sz="2400" dirty="0" smtClean="0"/>
              <a:t>blockchain.</a:t>
            </a:r>
          </a:p>
          <a:p>
            <a:r>
              <a:rPr lang="en-US" sz="2400" dirty="0" smtClean="0"/>
              <a:t>Its blockchain has state history rather </a:t>
            </a:r>
            <a:r>
              <a:rPr lang="en-US" sz="2400" dirty="0" smtClean="0"/>
              <a:t>than </a:t>
            </a:r>
            <a:r>
              <a:rPr lang="en-US" sz="2400" dirty="0" smtClean="0"/>
              <a:t>transaction history.</a:t>
            </a:r>
            <a:endParaRPr lang="en-US" sz="2400" dirty="0"/>
          </a:p>
          <a:p>
            <a:pPr>
              <a:buNone/>
            </a:pP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p:txBody>
          <a:bodyPr>
            <a:normAutofit lnSpcReduction="10000"/>
          </a:bodyPr>
          <a:lstStyle/>
          <a:p>
            <a:r>
              <a:rPr lang="en-US" sz="2400" dirty="0" smtClean="0"/>
              <a:t>ETH </a:t>
            </a:r>
            <a:r>
              <a:rPr lang="en-US" sz="2400" dirty="0"/>
              <a:t>(“ether”) is Ethereum’s cryptocurrency.  It’s meant to pay for work on the Ethereum platform rather than to be a general purpose currency.  However it trades like any other virtual currency.</a:t>
            </a:r>
          </a:p>
          <a:p>
            <a:endParaRPr lang="en-US" sz="2400" dirty="0"/>
          </a:p>
          <a:p>
            <a:r>
              <a:rPr lang="en-US" sz="2400" dirty="0" smtClean="0"/>
              <a:t>Many </a:t>
            </a:r>
            <a:r>
              <a:rPr lang="en-US" sz="2400" dirty="0"/>
              <a:t>ICOs have been released on the Ethereum blockchain and funded by ETH</a:t>
            </a:r>
            <a:r>
              <a:rPr lang="en-US" sz="2400" dirty="0" smtClean="0"/>
              <a:t>.</a:t>
            </a:r>
          </a:p>
          <a:p>
            <a:endParaRPr lang="en-US" sz="2400" dirty="0" smtClean="0"/>
          </a:p>
          <a:p>
            <a:r>
              <a:rPr lang="en-US" sz="2400" dirty="0" smtClean="0"/>
              <a:t>A number of stable coins have also been issued on the Ethereum blockchain</a:t>
            </a:r>
            <a:endParaRPr lang="en-US" sz="2400" dirty="0"/>
          </a:p>
          <a:p>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ERC-20</a:t>
            </a:r>
            <a:endParaRPr lang="en-US" dirty="0"/>
          </a:p>
        </p:txBody>
      </p:sp>
      <p:sp>
        <p:nvSpPr>
          <p:cNvPr id="3" name="Content Placeholder 2"/>
          <p:cNvSpPr>
            <a:spLocks noGrp="1"/>
          </p:cNvSpPr>
          <p:nvPr>
            <p:ph idx="1"/>
          </p:nvPr>
        </p:nvSpPr>
        <p:spPr/>
        <p:txBody>
          <a:bodyPr>
            <a:normAutofit/>
          </a:bodyPr>
          <a:lstStyle/>
          <a:p>
            <a:r>
              <a:rPr lang="en-US" sz="2400" dirty="0" smtClean="0"/>
              <a:t>There’s </a:t>
            </a:r>
            <a:r>
              <a:rPr lang="en-US" sz="2400" dirty="0"/>
              <a:t>even </a:t>
            </a:r>
            <a:r>
              <a:rPr lang="en-US" sz="2400" dirty="0" smtClean="0"/>
              <a:t>an Ethereum standard for other tokens to trade on the Ethereum network; the ERC-20 </a:t>
            </a:r>
            <a:r>
              <a:rPr lang="en-US" sz="2400" dirty="0"/>
              <a:t>token </a:t>
            </a:r>
            <a:r>
              <a:rPr lang="en-US" sz="2400" dirty="0" smtClean="0"/>
              <a:t>standard.</a:t>
            </a:r>
            <a:endParaRPr lang="en-US" sz="2400" dirty="0"/>
          </a:p>
          <a:p>
            <a:pPr>
              <a:buNone/>
            </a:pPr>
            <a:endParaRPr lang="en-US" sz="2400" dirty="0"/>
          </a:p>
          <a:p>
            <a:r>
              <a:rPr lang="en-US" sz="2400" dirty="0" smtClean="0"/>
              <a:t>A number </a:t>
            </a:r>
            <a:r>
              <a:rPr lang="en-US" sz="2400" dirty="0"/>
              <a:t>of stable coins </a:t>
            </a:r>
            <a:r>
              <a:rPr lang="en-US" sz="2400" dirty="0" smtClean="0"/>
              <a:t>use the ERC-20 specification </a:t>
            </a:r>
            <a:r>
              <a:rPr lang="en-US" sz="2400" dirty="0"/>
              <a:t>as a </a:t>
            </a:r>
            <a:r>
              <a:rPr lang="en-US" sz="2400" dirty="0" smtClean="0"/>
              <a:t>basis for their smart contracts.</a:t>
            </a:r>
            <a:endParaRPr lang="en-US" sz="2400" dirty="0"/>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Stable Coins?</a:t>
            </a:r>
            <a:endParaRPr lang="en-US" dirty="0"/>
          </a:p>
        </p:txBody>
      </p:sp>
      <p:sp>
        <p:nvSpPr>
          <p:cNvPr id="3" name="Content Placeholder 2"/>
          <p:cNvSpPr>
            <a:spLocks noGrp="1"/>
          </p:cNvSpPr>
          <p:nvPr>
            <p:ph idx="1"/>
          </p:nvPr>
        </p:nvSpPr>
        <p:spPr/>
        <p:txBody>
          <a:bodyPr/>
          <a:lstStyle/>
          <a:p>
            <a:r>
              <a:rPr lang="en-US" sz="2400" dirty="0" smtClean="0"/>
              <a:t>Stable </a:t>
            </a:r>
            <a:r>
              <a:rPr lang="en-US" sz="2400" dirty="0"/>
              <a:t>coins are digital assets </a:t>
            </a:r>
            <a:r>
              <a:rPr lang="en-US" sz="2400" dirty="0" smtClean="0"/>
              <a:t>(“cryptocurrencies</a:t>
            </a:r>
            <a:r>
              <a:rPr lang="en-US" sz="2400" dirty="0"/>
              <a:t>”) whose value is pegged to an existing </a:t>
            </a:r>
            <a:r>
              <a:rPr lang="en-US" sz="2400" dirty="0" smtClean="0"/>
              <a:t>government-issued </a:t>
            </a:r>
            <a:r>
              <a:rPr lang="en-US" sz="2400" dirty="0"/>
              <a:t>currency.  </a:t>
            </a:r>
            <a:endParaRPr lang="en-US" sz="2400" dirty="0" smtClean="0"/>
          </a:p>
          <a:p>
            <a:endParaRPr lang="en-US" sz="2400" dirty="0" smtClean="0"/>
          </a:p>
          <a:p>
            <a:r>
              <a:rPr lang="en-US" sz="2400" dirty="0" smtClean="0"/>
              <a:t>The </a:t>
            </a:r>
            <a:r>
              <a:rPr lang="en-US" sz="2400" dirty="0"/>
              <a:t>issuer of the stable coin agrees to redeem any stable coins presented to them for the equivalent amount of local currency.  </a:t>
            </a:r>
            <a:endParaRPr lang="en-US" sz="2400" dirty="0" smtClean="0"/>
          </a:p>
          <a:p>
            <a:endParaRPr lang="en-US" sz="2400" dirty="0" smtClean="0"/>
          </a:p>
          <a:p>
            <a:r>
              <a:rPr lang="en-US" sz="2400" dirty="0" smtClean="0"/>
              <a:t>This </a:t>
            </a:r>
            <a:r>
              <a:rPr lang="en-US" sz="2400" dirty="0"/>
              <a:t>allows users to move value, denominated in local currency, between digital asset exchanges and personal wallets.  </a:t>
            </a:r>
          </a:p>
          <a:p>
            <a:endParaRPr lang="en-US" sz="2400" dirty="0"/>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Cryptocurrency Hindrances</a:t>
            </a:r>
            <a:endParaRPr lang="en-US" dirty="0"/>
          </a:p>
        </p:txBody>
      </p:sp>
      <p:sp>
        <p:nvSpPr>
          <p:cNvPr id="3" name="Content Placeholder 2"/>
          <p:cNvSpPr>
            <a:spLocks noGrp="1"/>
          </p:cNvSpPr>
          <p:nvPr>
            <p:ph idx="1"/>
          </p:nvPr>
        </p:nvSpPr>
        <p:spPr/>
        <p:txBody>
          <a:bodyPr>
            <a:normAutofit/>
          </a:bodyPr>
          <a:lstStyle/>
          <a:p>
            <a:r>
              <a:rPr lang="en-US" sz="2200" dirty="0" smtClean="0"/>
              <a:t>So given that cryptocurrencies </a:t>
            </a:r>
            <a:r>
              <a:rPr lang="en-US" sz="2200" dirty="0"/>
              <a:t>can </a:t>
            </a:r>
            <a:r>
              <a:rPr lang="en-US" sz="2200" dirty="0" smtClean="0"/>
              <a:t>transfer </a:t>
            </a:r>
            <a:r>
              <a:rPr lang="en-US" sz="2200" dirty="0"/>
              <a:t>value person-to-person almost </a:t>
            </a:r>
            <a:r>
              <a:rPr lang="en-US" sz="2200" dirty="0" smtClean="0"/>
              <a:t>immediately </a:t>
            </a:r>
            <a:r>
              <a:rPr lang="en-US" sz="2200" dirty="0"/>
              <a:t>at very low cost, </a:t>
            </a:r>
            <a:r>
              <a:rPr lang="en-US" sz="2200" dirty="0" smtClean="0"/>
              <a:t>anywhere, why </a:t>
            </a:r>
            <a:r>
              <a:rPr lang="en-US" sz="2200" dirty="0"/>
              <a:t>aren’t cryptocurrencies used more</a:t>
            </a:r>
            <a:r>
              <a:rPr lang="en-US" sz="2200" dirty="0" smtClean="0"/>
              <a:t>?</a:t>
            </a:r>
          </a:p>
          <a:p>
            <a:endParaRPr lang="en-US" sz="2200" dirty="0"/>
          </a:p>
          <a:p>
            <a:r>
              <a:rPr lang="en-US" sz="2200" dirty="0"/>
              <a:t>T</a:t>
            </a:r>
            <a:r>
              <a:rPr lang="en-US" sz="2200" dirty="0" smtClean="0"/>
              <a:t>he </a:t>
            </a:r>
            <a:r>
              <a:rPr lang="en-US" sz="2200" dirty="0"/>
              <a:t>major </a:t>
            </a:r>
            <a:r>
              <a:rPr lang="en-US" sz="2200" dirty="0" smtClean="0"/>
              <a:t>hindrances </a:t>
            </a:r>
            <a:r>
              <a:rPr lang="en-US" sz="2200" dirty="0"/>
              <a:t>include; </a:t>
            </a:r>
            <a:endParaRPr lang="en-US" sz="2200" dirty="0" smtClean="0"/>
          </a:p>
          <a:p>
            <a:pPr lvl="1"/>
            <a:r>
              <a:rPr lang="en-US" sz="2200" dirty="0" smtClean="0"/>
              <a:t>value </a:t>
            </a:r>
            <a:r>
              <a:rPr lang="en-US" sz="2200" dirty="0"/>
              <a:t>fluctuation (distrust), </a:t>
            </a:r>
            <a:endParaRPr lang="en-US" sz="2200" dirty="0" smtClean="0"/>
          </a:p>
          <a:p>
            <a:pPr lvl="1"/>
            <a:r>
              <a:rPr lang="en-US" sz="2200" dirty="0" smtClean="0"/>
              <a:t>lack of wide </a:t>
            </a:r>
            <a:r>
              <a:rPr lang="en-US" sz="2200" dirty="0" smtClean="0"/>
              <a:t>acceptance,</a:t>
            </a:r>
            <a:endParaRPr lang="en-US" sz="2200" dirty="0" smtClean="0"/>
          </a:p>
          <a:p>
            <a:pPr lvl="1"/>
            <a:r>
              <a:rPr lang="en-US" sz="2200" dirty="0" smtClean="0"/>
              <a:t>technical </a:t>
            </a:r>
            <a:r>
              <a:rPr lang="en-US" sz="2200" dirty="0"/>
              <a:t>and usability </a:t>
            </a:r>
            <a:r>
              <a:rPr lang="en-US" sz="2200" dirty="0" smtClean="0"/>
              <a:t>barriers</a:t>
            </a:r>
            <a:endParaRPr lang="en-US" sz="2200" dirty="0" smtClean="0"/>
          </a:p>
          <a:p>
            <a:pPr>
              <a:buNone/>
            </a:pPr>
            <a:endParaRPr lang="en-US" sz="2200" dirty="0"/>
          </a:p>
          <a:p>
            <a:r>
              <a:rPr lang="en-US" sz="2200" dirty="0"/>
              <a:t>What if these could be </a:t>
            </a:r>
            <a:r>
              <a:rPr lang="en-US" sz="2200" dirty="0" smtClean="0"/>
              <a:t>overcome with a </a:t>
            </a:r>
            <a:r>
              <a:rPr lang="en-US" sz="2200" dirty="0"/>
              <a:t>constant auditable value, </a:t>
            </a:r>
            <a:r>
              <a:rPr lang="en-US" sz="2200" dirty="0" smtClean="0"/>
              <a:t> </a:t>
            </a:r>
            <a:r>
              <a:rPr lang="en-US" sz="2200" dirty="0" smtClean="0"/>
              <a:t>wider </a:t>
            </a:r>
            <a:r>
              <a:rPr lang="en-US" sz="2200" dirty="0" smtClean="0"/>
              <a:t>acceptance, and ease of use?</a:t>
            </a:r>
            <a:endParaRPr lang="en-US" sz="2200" dirty="0"/>
          </a:p>
          <a:p>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Hurdles Overcome?</a:t>
            </a:r>
            <a:endParaRPr lang="en-US" dirty="0"/>
          </a:p>
        </p:txBody>
      </p:sp>
      <p:sp>
        <p:nvSpPr>
          <p:cNvPr id="3" name="Content Placeholder 2"/>
          <p:cNvSpPr>
            <a:spLocks noGrp="1"/>
          </p:cNvSpPr>
          <p:nvPr>
            <p:ph idx="1"/>
          </p:nvPr>
        </p:nvSpPr>
        <p:spPr/>
        <p:txBody>
          <a:bodyPr>
            <a:normAutofit/>
          </a:bodyPr>
          <a:lstStyle/>
          <a:p>
            <a:r>
              <a:rPr lang="en-US" sz="2200" dirty="0" smtClean="0"/>
              <a:t>Stable coins have the promise to overcome some of these major hurdles.</a:t>
            </a:r>
          </a:p>
          <a:p>
            <a:endParaRPr lang="en-US" sz="2200" dirty="0" smtClean="0"/>
          </a:p>
          <a:p>
            <a:r>
              <a:rPr lang="en-US" sz="2200" dirty="0" smtClean="0"/>
              <a:t>By having a value backed by the currency to which it’s pegged, the value fluctuation issue is addressed.</a:t>
            </a:r>
          </a:p>
          <a:p>
            <a:endParaRPr lang="en-US" sz="2200" dirty="0"/>
          </a:p>
          <a:p>
            <a:r>
              <a:rPr lang="en-US" sz="2200" dirty="0" smtClean="0"/>
              <a:t>If issued or supported by an entity with guaranteed wide acceptance, another of the major issues is addressed.</a:t>
            </a:r>
          </a:p>
          <a:p>
            <a:endParaRPr lang="en-US" sz="2200" dirty="0"/>
          </a:p>
          <a:p>
            <a:r>
              <a:rPr lang="en-US" sz="2200" dirty="0" smtClean="0"/>
              <a:t>The remaining major issue is perhaps UX/UI, which can be addressed.</a:t>
            </a:r>
            <a:endParaRPr 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Coin History</a:t>
            </a:r>
            <a:endParaRPr lang="en-US" dirty="0"/>
          </a:p>
        </p:txBody>
      </p:sp>
      <p:sp>
        <p:nvSpPr>
          <p:cNvPr id="3" name="Content Placeholder 2"/>
          <p:cNvSpPr>
            <a:spLocks noGrp="1"/>
          </p:cNvSpPr>
          <p:nvPr>
            <p:ph idx="1"/>
          </p:nvPr>
        </p:nvSpPr>
        <p:spPr/>
        <p:txBody>
          <a:bodyPr>
            <a:normAutofit/>
          </a:bodyPr>
          <a:lstStyle/>
          <a:p>
            <a:r>
              <a:rPr lang="en-US" sz="2400" dirty="0" smtClean="0"/>
              <a:t>Stable coins have recently become an area of great interest, but they have been around for more than a few years.</a:t>
            </a:r>
          </a:p>
          <a:p>
            <a:endParaRPr lang="en-US" sz="2400" dirty="0" smtClean="0"/>
          </a:p>
          <a:p>
            <a:r>
              <a:rPr lang="en-US" sz="2400" dirty="0" smtClean="0"/>
              <a:t>Until recently, most were not reliably backed by auditable assets.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Tether USDT</a:t>
            </a:r>
            <a:endParaRPr lang="en-US" dirty="0"/>
          </a:p>
        </p:txBody>
      </p:sp>
      <p:sp>
        <p:nvSpPr>
          <p:cNvPr id="3" name="Content Placeholder 2"/>
          <p:cNvSpPr>
            <a:spLocks noGrp="1"/>
          </p:cNvSpPr>
          <p:nvPr>
            <p:ph idx="1"/>
          </p:nvPr>
        </p:nvSpPr>
        <p:spPr/>
        <p:txBody>
          <a:bodyPr>
            <a:normAutofit/>
          </a:bodyPr>
          <a:lstStyle/>
          <a:p>
            <a:r>
              <a:rPr lang="en-US" sz="2200" dirty="0"/>
              <a:t> The first widely distributed stable coin was Tether (USDT), issued by a company of the same name, with common ownership to crypto-exchange </a:t>
            </a:r>
            <a:r>
              <a:rPr lang="en-US" sz="2200" dirty="0" err="1"/>
              <a:t>Bitfinex</a:t>
            </a:r>
            <a:r>
              <a:rPr lang="en-US" sz="2200" dirty="0"/>
              <a:t>. </a:t>
            </a:r>
            <a:endParaRPr lang="en-US" sz="2200" dirty="0" smtClean="0"/>
          </a:p>
          <a:p>
            <a:endParaRPr lang="en-US" sz="2200" dirty="0" smtClean="0"/>
          </a:p>
          <a:p>
            <a:r>
              <a:rPr lang="en-US" sz="2200" dirty="0" smtClean="0"/>
              <a:t>It </a:t>
            </a:r>
            <a:r>
              <a:rPr lang="en-US" sz="2200" dirty="0"/>
              <a:t>was first issued in 2015.  Over time USDT proved extremely popular, especially for allowing crypto-only exchanges to have a proxy for the US </a:t>
            </a:r>
            <a:r>
              <a:rPr lang="en-US" sz="2200" dirty="0" smtClean="0"/>
              <a:t>dollar.  It has become the most widely traded cryptocurrency since April 2019, surpassing Bitcoin.</a:t>
            </a:r>
          </a:p>
          <a:p>
            <a:endParaRPr lang="en-US" sz="2200" dirty="0"/>
          </a:p>
          <a:p>
            <a:r>
              <a:rPr lang="en-US" sz="2200" dirty="0" smtClean="0"/>
              <a:t>However </a:t>
            </a:r>
            <a:r>
              <a:rPr lang="en-US" sz="2200" dirty="0"/>
              <a:t>both </a:t>
            </a:r>
            <a:r>
              <a:rPr lang="en-US" sz="2200" dirty="0" err="1"/>
              <a:t>Bitfinex</a:t>
            </a:r>
            <a:r>
              <a:rPr lang="en-US" sz="2200" dirty="0"/>
              <a:t> and Tether </a:t>
            </a:r>
            <a:r>
              <a:rPr lang="en-US" sz="2200" dirty="0" smtClean="0"/>
              <a:t>have been </a:t>
            </a:r>
            <a:r>
              <a:rPr lang="en-US" sz="2200" dirty="0"/>
              <a:t>dogged with financial questions, in the case of USDT as to whether it was properly backed by USD as it claimed.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Tether</a:t>
            </a:r>
            <a:endParaRPr lang="en-US" dirty="0"/>
          </a:p>
        </p:txBody>
      </p:sp>
      <p:sp>
        <p:nvSpPr>
          <p:cNvPr id="3" name="Content Placeholder 2"/>
          <p:cNvSpPr>
            <a:spLocks noGrp="1"/>
          </p:cNvSpPr>
          <p:nvPr>
            <p:ph idx="1"/>
          </p:nvPr>
        </p:nvSpPr>
        <p:spPr/>
        <p:txBody>
          <a:bodyPr>
            <a:normAutofit/>
          </a:bodyPr>
          <a:lstStyle/>
          <a:p>
            <a:r>
              <a:rPr lang="en-US" sz="2400" dirty="0" smtClean="0"/>
              <a:t>Tether tokens are issued on both the Bitcoin and Ethereum blockchains.</a:t>
            </a:r>
          </a:p>
          <a:p>
            <a:endParaRPr lang="en-US" sz="2400" dirty="0" smtClean="0"/>
          </a:p>
          <a:p>
            <a:r>
              <a:rPr lang="en-US" sz="2400" dirty="0" smtClean="0"/>
              <a:t>For the Bitcoin blockchain, the Omni protocol layer is used which embeds additional information in the transaction’s return code.  </a:t>
            </a:r>
          </a:p>
          <a:p>
            <a:endParaRPr lang="en-US" sz="2400" dirty="0" smtClean="0"/>
          </a:p>
          <a:p>
            <a:r>
              <a:rPr lang="en-US" sz="2400" dirty="0" smtClean="0"/>
              <a:t>For the Ethereum blockchain, the ERC-20 standard is used.</a:t>
            </a:r>
          </a:p>
          <a:p>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Tether</a:t>
            </a:r>
            <a:endParaRPr lang="en-US" dirty="0"/>
          </a:p>
        </p:txBody>
      </p:sp>
      <p:sp>
        <p:nvSpPr>
          <p:cNvPr id="3" name="Content Placeholder 2"/>
          <p:cNvSpPr>
            <a:spLocks noGrp="1"/>
          </p:cNvSpPr>
          <p:nvPr>
            <p:ph idx="1"/>
          </p:nvPr>
        </p:nvSpPr>
        <p:spPr/>
        <p:txBody>
          <a:bodyPr>
            <a:normAutofit/>
          </a:bodyPr>
          <a:lstStyle/>
          <a:p>
            <a:r>
              <a:rPr lang="en-US" sz="2400" dirty="0" smtClean="0"/>
              <a:t>Tether has also issued its USDT coin on the </a:t>
            </a:r>
            <a:r>
              <a:rPr lang="en-US" sz="2400" dirty="0" err="1" smtClean="0"/>
              <a:t>Tron</a:t>
            </a:r>
            <a:r>
              <a:rPr lang="en-US" sz="2400" dirty="0" smtClean="0"/>
              <a:t> network, the EOS network, and the Liquid network, albeit in smaller quantities.</a:t>
            </a:r>
          </a:p>
          <a:p>
            <a:endParaRPr lang="en-US" sz="2400" dirty="0" smtClean="0"/>
          </a:p>
          <a:p>
            <a:r>
              <a:rPr lang="en-US" sz="2400" dirty="0" smtClean="0"/>
              <a:t>Tether also has issued a Euro stable coin on both the Bitcoin and Ethereum blockchains.</a:t>
            </a:r>
          </a:p>
          <a:p>
            <a:endParaRPr lang="en-US" sz="2400" dirty="0" smtClean="0"/>
          </a:p>
          <a:p>
            <a:r>
              <a:rPr lang="en-US" sz="2400" dirty="0" smtClean="0"/>
              <a:t>Tether has very recently launched a Chinese Yuan pegged stable coin on the Ethereum blockchain.</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TrustToken</a:t>
            </a:r>
            <a:r>
              <a:rPr lang="en-US" dirty="0" smtClean="0"/>
              <a:t> TUSD</a:t>
            </a:r>
            <a:endParaRPr lang="en-US" dirty="0"/>
          </a:p>
        </p:txBody>
      </p:sp>
      <p:sp>
        <p:nvSpPr>
          <p:cNvPr id="3" name="Content Placeholder 2"/>
          <p:cNvSpPr>
            <a:spLocks noGrp="1"/>
          </p:cNvSpPr>
          <p:nvPr>
            <p:ph idx="1"/>
          </p:nvPr>
        </p:nvSpPr>
        <p:spPr/>
        <p:txBody>
          <a:bodyPr>
            <a:normAutofit/>
          </a:bodyPr>
          <a:lstStyle/>
          <a:p>
            <a:r>
              <a:rPr lang="en-US" sz="2400" dirty="0" err="1"/>
              <a:t>TrustToken</a:t>
            </a:r>
            <a:r>
              <a:rPr lang="en-US" sz="2400" dirty="0"/>
              <a:t> created a platform, procedures, and contracts to tokenize real-world assets </a:t>
            </a:r>
            <a:r>
              <a:rPr lang="en-US" sz="2400" dirty="0" smtClean="0"/>
              <a:t>to </a:t>
            </a:r>
            <a:r>
              <a:rPr lang="en-US" sz="2400" dirty="0"/>
              <a:t>be held in escrow and governed by smart contracts.  </a:t>
            </a:r>
            <a:endParaRPr lang="en-US" sz="2400" dirty="0" smtClean="0"/>
          </a:p>
          <a:p>
            <a:endParaRPr lang="en-US" sz="2400" dirty="0" smtClean="0"/>
          </a:p>
          <a:p>
            <a:r>
              <a:rPr lang="en-US" sz="2400" dirty="0" smtClean="0"/>
              <a:t>In </a:t>
            </a:r>
            <a:r>
              <a:rPr lang="en-US" sz="2400" dirty="0"/>
              <a:t>March 2018 </a:t>
            </a:r>
            <a:r>
              <a:rPr lang="en-US" sz="2400" dirty="0" err="1"/>
              <a:t>TrustToken</a:t>
            </a:r>
            <a:r>
              <a:rPr lang="en-US" sz="2400" dirty="0"/>
              <a:t> issued a tokenized US dollar stable coin called </a:t>
            </a:r>
            <a:r>
              <a:rPr lang="en-US" sz="2400" dirty="0" err="1"/>
              <a:t>TrueUSD</a:t>
            </a:r>
            <a:r>
              <a:rPr lang="en-US" sz="2400" dirty="0"/>
              <a:t>, symbol TUSD, that became available on </a:t>
            </a:r>
            <a:r>
              <a:rPr lang="en-US" sz="2400" dirty="0" smtClean="0"/>
              <a:t>the Bittrex exchange. </a:t>
            </a:r>
          </a:p>
          <a:p>
            <a:endParaRPr lang="en-US" sz="2400" dirty="0" smtClean="0"/>
          </a:p>
          <a:p>
            <a:r>
              <a:rPr lang="en-US" sz="2400" dirty="0" err="1" smtClean="0"/>
              <a:t>TrustToken</a:t>
            </a:r>
            <a:r>
              <a:rPr lang="en-US" sz="2400" dirty="0" smtClean="0"/>
              <a:t> is based on the ERC-20 standard on Ethereum.</a:t>
            </a:r>
          </a:p>
          <a:p>
            <a:r>
              <a:rPr lang="en-US" sz="2400" dirty="0" smtClean="0"/>
              <a:t>To buy or redeem </a:t>
            </a:r>
            <a:r>
              <a:rPr lang="en-US" sz="2400" dirty="0" err="1" smtClean="0"/>
              <a:t>TrueUSD</a:t>
            </a:r>
            <a:r>
              <a:rPr lang="en-US" sz="2400" dirty="0" smtClean="0"/>
              <a:t> directly from </a:t>
            </a:r>
            <a:r>
              <a:rPr lang="en-US" sz="2400" dirty="0" err="1" smtClean="0"/>
              <a:t>TrustToken</a:t>
            </a:r>
            <a:r>
              <a:rPr lang="en-US" sz="2400" dirty="0" smtClean="0"/>
              <a:t> requires KYC.</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TrustToken</a:t>
            </a:r>
            <a:endParaRPr lang="en-US" dirty="0"/>
          </a:p>
        </p:txBody>
      </p:sp>
      <p:sp>
        <p:nvSpPr>
          <p:cNvPr id="3" name="Content Placeholder 2"/>
          <p:cNvSpPr>
            <a:spLocks noGrp="1"/>
          </p:cNvSpPr>
          <p:nvPr>
            <p:ph idx="1"/>
          </p:nvPr>
        </p:nvSpPr>
        <p:spPr/>
        <p:txBody>
          <a:bodyPr>
            <a:normAutofit/>
          </a:bodyPr>
          <a:lstStyle/>
          <a:p>
            <a:r>
              <a:rPr lang="en-US" sz="2400" dirty="0" smtClean="0"/>
              <a:t>In </a:t>
            </a:r>
            <a:r>
              <a:rPr lang="en-US" sz="2400" dirty="0"/>
              <a:t>April 2019 </a:t>
            </a:r>
            <a:r>
              <a:rPr lang="en-US" sz="2400" dirty="0" err="1"/>
              <a:t>TrustToken</a:t>
            </a:r>
            <a:r>
              <a:rPr lang="en-US" sz="2400" dirty="0"/>
              <a:t> also created fully-backed </a:t>
            </a:r>
            <a:r>
              <a:rPr lang="en-US" sz="2400" dirty="0" err="1" smtClean="0"/>
              <a:t>TrueGBP</a:t>
            </a:r>
            <a:r>
              <a:rPr lang="en-US" sz="2400" dirty="0" smtClean="0"/>
              <a:t> </a:t>
            </a:r>
            <a:r>
              <a:rPr lang="en-US" sz="2400" dirty="0"/>
              <a:t>for British </a:t>
            </a:r>
            <a:r>
              <a:rPr lang="en-US" sz="2400" dirty="0" smtClean="0"/>
              <a:t>Pounds </a:t>
            </a:r>
            <a:r>
              <a:rPr lang="en-US" sz="2400" dirty="0"/>
              <a:t>and </a:t>
            </a:r>
            <a:r>
              <a:rPr lang="en-US" sz="2400" dirty="0" smtClean="0"/>
              <a:t>since has issued </a:t>
            </a:r>
            <a:r>
              <a:rPr lang="en-US" sz="2400" dirty="0" err="1"/>
              <a:t>TrueAUD</a:t>
            </a:r>
            <a:r>
              <a:rPr lang="en-US" sz="2400" dirty="0"/>
              <a:t> for Australian </a:t>
            </a:r>
            <a:r>
              <a:rPr lang="en-US" sz="2400" dirty="0" smtClean="0"/>
              <a:t>Dollars, </a:t>
            </a:r>
            <a:r>
              <a:rPr lang="en-US" sz="2400" dirty="0" err="1"/>
              <a:t>TrueCAD</a:t>
            </a:r>
            <a:r>
              <a:rPr lang="en-US" sz="2400" dirty="0"/>
              <a:t> for Canadian </a:t>
            </a:r>
            <a:r>
              <a:rPr lang="en-US" sz="2400" dirty="0" smtClean="0"/>
              <a:t>Dollars and </a:t>
            </a:r>
            <a:r>
              <a:rPr lang="en-US" sz="2400" dirty="0" err="1"/>
              <a:t>TrueHKD</a:t>
            </a:r>
            <a:r>
              <a:rPr lang="en-US" sz="2400" dirty="0"/>
              <a:t> for Hong Kong </a:t>
            </a:r>
            <a:r>
              <a:rPr lang="en-US" sz="2400" dirty="0" smtClean="0"/>
              <a:t>Dollars, with </a:t>
            </a:r>
            <a:r>
              <a:rPr lang="en-US" sz="2400" dirty="0" err="1" smtClean="0"/>
              <a:t>TrueSGD</a:t>
            </a:r>
            <a:r>
              <a:rPr lang="en-US" sz="2400" dirty="0" smtClean="0"/>
              <a:t> for Singapore dollars expected soon.  </a:t>
            </a:r>
            <a:r>
              <a:rPr lang="en-US" sz="2400" dirty="0" err="1" smtClean="0"/>
              <a:t>TrueEUR</a:t>
            </a:r>
            <a:r>
              <a:rPr lang="en-US" sz="2400" dirty="0" smtClean="0"/>
              <a:t> was previously announced but is not currently supported.</a:t>
            </a:r>
            <a:endParaRPr lang="en-US" sz="2400" dirty="0"/>
          </a:p>
          <a:p>
            <a:pPr>
              <a:buNone/>
            </a:pPr>
            <a:endParaRPr lang="en-US" sz="2400" dirty="0"/>
          </a:p>
        </p:txBody>
      </p:sp>
      <p:pic>
        <p:nvPicPr>
          <p:cNvPr id="4" name="Picture 3" descr="TUSD-500x500.png"/>
          <p:cNvPicPr>
            <a:picLocks noChangeAspect="1"/>
          </p:cNvPicPr>
          <p:nvPr/>
        </p:nvPicPr>
        <p:blipFill>
          <a:blip r:embed="rId2" cstate="print"/>
          <a:stretch>
            <a:fillRect/>
          </a:stretch>
        </p:blipFill>
        <p:spPr>
          <a:xfrm>
            <a:off x="609600" y="4267200"/>
            <a:ext cx="1620017" cy="1613278"/>
          </a:xfrm>
          <a:prstGeom prst="rect">
            <a:avLst/>
          </a:prstGeom>
        </p:spPr>
      </p:pic>
      <p:pic>
        <p:nvPicPr>
          <p:cNvPr id="5" name="Picture 4" descr="TGBP-500x500.png"/>
          <p:cNvPicPr>
            <a:picLocks noChangeAspect="1"/>
          </p:cNvPicPr>
          <p:nvPr/>
        </p:nvPicPr>
        <p:blipFill>
          <a:blip r:embed="rId3" cstate="print"/>
          <a:stretch>
            <a:fillRect/>
          </a:stretch>
        </p:blipFill>
        <p:spPr>
          <a:xfrm>
            <a:off x="2286000" y="4267200"/>
            <a:ext cx="1600200" cy="1600200"/>
          </a:xfrm>
          <a:prstGeom prst="rect">
            <a:avLst/>
          </a:prstGeom>
        </p:spPr>
      </p:pic>
      <p:pic>
        <p:nvPicPr>
          <p:cNvPr id="6" name="Picture 5" descr="TCAD-500x500.png"/>
          <p:cNvPicPr>
            <a:picLocks noChangeAspect="1"/>
          </p:cNvPicPr>
          <p:nvPr/>
        </p:nvPicPr>
        <p:blipFill>
          <a:blip r:embed="rId4" cstate="print"/>
          <a:stretch>
            <a:fillRect/>
          </a:stretch>
        </p:blipFill>
        <p:spPr>
          <a:xfrm>
            <a:off x="3962400" y="4267200"/>
            <a:ext cx="1580383" cy="1580383"/>
          </a:xfrm>
          <a:prstGeom prst="rect">
            <a:avLst/>
          </a:prstGeom>
        </p:spPr>
      </p:pic>
      <p:pic>
        <p:nvPicPr>
          <p:cNvPr id="7" name="Picture 6" descr="TAUD-500x500.png"/>
          <p:cNvPicPr>
            <a:picLocks noChangeAspect="1"/>
          </p:cNvPicPr>
          <p:nvPr/>
        </p:nvPicPr>
        <p:blipFill>
          <a:blip r:embed="rId5" cstate="print"/>
          <a:stretch>
            <a:fillRect/>
          </a:stretch>
        </p:blipFill>
        <p:spPr>
          <a:xfrm>
            <a:off x="5638800" y="4267200"/>
            <a:ext cx="1620017" cy="1620017"/>
          </a:xfrm>
          <a:prstGeom prst="rect">
            <a:avLst/>
          </a:prstGeom>
        </p:spPr>
      </p:pic>
      <p:pic>
        <p:nvPicPr>
          <p:cNvPr id="8" name="Picture 7" descr="THKD.png"/>
          <p:cNvPicPr>
            <a:picLocks noChangeAspect="1"/>
          </p:cNvPicPr>
          <p:nvPr/>
        </p:nvPicPr>
        <p:blipFill>
          <a:blip r:embed="rId6" cstate="print"/>
          <a:stretch>
            <a:fillRect/>
          </a:stretch>
        </p:blipFill>
        <p:spPr>
          <a:xfrm>
            <a:off x="7315200" y="4241404"/>
            <a:ext cx="1600200" cy="1600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Stably USDS</a:t>
            </a:r>
            <a:endParaRPr lang="en-US" dirty="0"/>
          </a:p>
        </p:txBody>
      </p:sp>
      <p:sp>
        <p:nvSpPr>
          <p:cNvPr id="3" name="Content Placeholder 2"/>
          <p:cNvSpPr>
            <a:spLocks noGrp="1"/>
          </p:cNvSpPr>
          <p:nvPr>
            <p:ph idx="1"/>
          </p:nvPr>
        </p:nvSpPr>
        <p:spPr/>
        <p:txBody>
          <a:bodyPr>
            <a:normAutofit/>
          </a:bodyPr>
          <a:lstStyle/>
          <a:p>
            <a:r>
              <a:rPr lang="en-US" sz="2400" dirty="0" smtClean="0"/>
              <a:t>Seattle-based </a:t>
            </a:r>
            <a:r>
              <a:rPr lang="en-US" sz="2400" dirty="0"/>
              <a:t>Stably created stable coin </a:t>
            </a:r>
            <a:r>
              <a:rPr lang="en-US" sz="2400" dirty="0" err="1"/>
              <a:t>StableUSD</a:t>
            </a:r>
            <a:r>
              <a:rPr lang="en-US" sz="2400" dirty="0"/>
              <a:t>, </a:t>
            </a:r>
            <a:r>
              <a:rPr lang="en-US" sz="2400" dirty="0" smtClean="0"/>
              <a:t>USDS</a:t>
            </a:r>
            <a:r>
              <a:rPr lang="en-US" sz="2400" dirty="0"/>
              <a:t>. </a:t>
            </a:r>
            <a:endParaRPr lang="en-US" sz="2400" dirty="0" smtClean="0"/>
          </a:p>
          <a:p>
            <a:r>
              <a:rPr lang="en-US" sz="2400" dirty="0" smtClean="0"/>
              <a:t>USDS </a:t>
            </a:r>
            <a:r>
              <a:rPr lang="en-US" sz="2400" dirty="0"/>
              <a:t>was first issued and supported by Bittrex in </a:t>
            </a:r>
            <a:r>
              <a:rPr lang="en-US" sz="2400" dirty="0" smtClean="0"/>
              <a:t>Dec. </a:t>
            </a:r>
            <a:r>
              <a:rPr lang="en-US" sz="2400" dirty="0" smtClean="0"/>
              <a:t>2018.  </a:t>
            </a:r>
            <a:endParaRPr lang="en-US" sz="2400" dirty="0" smtClean="0"/>
          </a:p>
          <a:p>
            <a:endParaRPr lang="en-US" sz="2400" dirty="0" smtClean="0"/>
          </a:p>
          <a:p>
            <a:endParaRPr lang="en-US" sz="2400" dirty="0" smtClean="0"/>
          </a:p>
          <a:p>
            <a:r>
              <a:rPr lang="en-US" sz="2400" dirty="0"/>
              <a:t>I</a:t>
            </a:r>
            <a:r>
              <a:rPr lang="en-US" sz="2400" dirty="0" smtClean="0"/>
              <a:t>t </a:t>
            </a:r>
            <a:r>
              <a:rPr lang="en-US" sz="2400" dirty="0"/>
              <a:t>is an ERC-20 token trading on the Ethereum blockchain.  </a:t>
            </a:r>
            <a:endParaRPr lang="en-US" sz="2400" dirty="0" smtClean="0"/>
          </a:p>
          <a:p>
            <a:r>
              <a:rPr lang="en-US" sz="2400" dirty="0" smtClean="0"/>
              <a:t>In </a:t>
            </a:r>
            <a:r>
              <a:rPr lang="en-US" sz="2400" dirty="0"/>
              <a:t>addition, Stably states </a:t>
            </a:r>
            <a:r>
              <a:rPr lang="en-US" sz="2400" dirty="0" smtClean="0"/>
              <a:t>that </a:t>
            </a:r>
            <a:r>
              <a:rPr lang="en-US" sz="2400" dirty="0"/>
              <a:t>versions trading on the EOS and Stellar networks are under </a:t>
            </a:r>
            <a:r>
              <a:rPr lang="en-US" sz="2400" dirty="0" smtClean="0"/>
              <a:t>development.</a:t>
            </a:r>
            <a:endParaRPr lang="en-US" sz="2400" dirty="0"/>
          </a:p>
          <a:p>
            <a:pPr>
              <a:buNone/>
            </a:pPr>
            <a:endParaRPr lang="en-US" sz="2400" dirty="0"/>
          </a:p>
          <a:p>
            <a:r>
              <a:rPr lang="en-US" sz="2400" dirty="0"/>
              <a:t>Both USDS and TUSD are audited by Cohen &amp; Company and escrowed by Prime Trust LLC and allow users to verify </a:t>
            </a:r>
            <a:r>
              <a:rPr lang="en-US" sz="2400" dirty="0" smtClean="0"/>
              <a:t>escrow.</a:t>
            </a:r>
            <a:endParaRPr lang="en-US" sz="2400" dirty="0"/>
          </a:p>
          <a:p>
            <a:endParaRPr lang="en-US" sz="2400" dirty="0"/>
          </a:p>
        </p:txBody>
      </p:sp>
      <p:pic>
        <p:nvPicPr>
          <p:cNvPr id="4" name="Picture 3" descr="usds.png"/>
          <p:cNvPicPr>
            <a:picLocks noChangeAspect="1"/>
          </p:cNvPicPr>
          <p:nvPr/>
        </p:nvPicPr>
        <p:blipFill>
          <a:blip r:embed="rId2" cstate="print"/>
          <a:stretch>
            <a:fillRect/>
          </a:stretch>
        </p:blipFill>
        <p:spPr>
          <a:xfrm>
            <a:off x="2514600" y="2438400"/>
            <a:ext cx="3886200" cy="95015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Gemini GUSD</a:t>
            </a:r>
            <a:endParaRPr lang="en-US" dirty="0"/>
          </a:p>
        </p:txBody>
      </p:sp>
      <p:sp>
        <p:nvSpPr>
          <p:cNvPr id="3" name="Content Placeholder 2"/>
          <p:cNvSpPr>
            <a:spLocks noGrp="1"/>
          </p:cNvSpPr>
          <p:nvPr>
            <p:ph idx="1"/>
          </p:nvPr>
        </p:nvSpPr>
        <p:spPr/>
        <p:txBody>
          <a:bodyPr>
            <a:normAutofit/>
          </a:bodyPr>
          <a:lstStyle/>
          <a:p>
            <a:r>
              <a:rPr lang="en-US" sz="2400" dirty="0" smtClean="0"/>
              <a:t>Gemini is one of the largest and highest profile crypto-currency exchanges in the US.</a:t>
            </a:r>
          </a:p>
          <a:p>
            <a:r>
              <a:rPr lang="en-US" sz="2400" dirty="0" smtClean="0"/>
              <a:t>It is headquartered in New York and has followed that state’s most rigorous regulatory regime.</a:t>
            </a:r>
          </a:p>
          <a:p>
            <a:r>
              <a:rPr lang="en-US" sz="2400" dirty="0" smtClean="0"/>
              <a:t>It </a:t>
            </a:r>
            <a:r>
              <a:rPr lang="en-US" sz="2400" dirty="0" smtClean="0"/>
              <a:t>was founded by the </a:t>
            </a:r>
            <a:r>
              <a:rPr lang="en-US" sz="2400" dirty="0" err="1" smtClean="0"/>
              <a:t>Winklevoss</a:t>
            </a:r>
            <a:r>
              <a:rPr lang="en-US" sz="2400" dirty="0" smtClean="0"/>
              <a:t> </a:t>
            </a:r>
            <a:r>
              <a:rPr lang="en-US" sz="2400" dirty="0" smtClean="0"/>
              <a:t>twins</a:t>
            </a:r>
          </a:p>
          <a:p>
            <a:pPr>
              <a:buNone/>
            </a:pPr>
            <a:r>
              <a:rPr lang="en-US" sz="2400" dirty="0" smtClean="0"/>
              <a:t>	</a:t>
            </a:r>
            <a:r>
              <a:rPr lang="en-US" sz="2400" dirty="0" smtClean="0"/>
              <a:t> (Harvard, </a:t>
            </a:r>
            <a:r>
              <a:rPr lang="en-US" sz="2400" dirty="0" err="1" smtClean="0"/>
              <a:t>Facebook</a:t>
            </a:r>
            <a:r>
              <a:rPr lang="en-US" sz="2400" dirty="0" smtClean="0"/>
              <a:t>).</a:t>
            </a:r>
            <a:endParaRPr lang="en-US" sz="2400" dirty="0" smtClean="0"/>
          </a:p>
          <a:p>
            <a:endParaRPr lang="en-US" sz="2400" dirty="0" smtClean="0"/>
          </a:p>
          <a:p>
            <a:endParaRPr lang="en-US" sz="2400" dirty="0" smtClean="0"/>
          </a:p>
          <a:p>
            <a:endParaRPr lang="en-US" sz="2400" dirty="0"/>
          </a:p>
        </p:txBody>
      </p:sp>
      <p:pic>
        <p:nvPicPr>
          <p:cNvPr id="4" name="Picture 3" descr="BitcoinBillionaires.jpg"/>
          <p:cNvPicPr>
            <a:picLocks noChangeAspect="1"/>
          </p:cNvPicPr>
          <p:nvPr/>
        </p:nvPicPr>
        <p:blipFill>
          <a:blip r:embed="rId2" cstate="print"/>
          <a:stretch>
            <a:fillRect/>
          </a:stretch>
        </p:blipFill>
        <p:spPr>
          <a:xfrm>
            <a:off x="6019800" y="2971800"/>
            <a:ext cx="2361285" cy="3581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Stable Coins?</a:t>
            </a:r>
            <a:endParaRPr lang="en-US" dirty="0"/>
          </a:p>
        </p:txBody>
      </p:sp>
      <p:sp>
        <p:nvSpPr>
          <p:cNvPr id="3" name="Content Placeholder 2"/>
          <p:cNvSpPr>
            <a:spLocks noGrp="1"/>
          </p:cNvSpPr>
          <p:nvPr>
            <p:ph idx="1"/>
          </p:nvPr>
        </p:nvSpPr>
        <p:spPr/>
        <p:txBody>
          <a:bodyPr/>
          <a:lstStyle/>
          <a:p>
            <a:r>
              <a:rPr lang="en-US" sz="2400" dirty="0" smtClean="0"/>
              <a:t>P</a:t>
            </a:r>
            <a:r>
              <a:rPr lang="en-US" sz="2400" dirty="0" smtClean="0"/>
              <a:t>eople </a:t>
            </a:r>
            <a:r>
              <a:rPr lang="en-US" sz="2400" dirty="0"/>
              <a:t>may have heard of </a:t>
            </a:r>
            <a:r>
              <a:rPr lang="en-US" sz="2400" dirty="0" smtClean="0"/>
              <a:t>Tether (USDT), </a:t>
            </a:r>
            <a:r>
              <a:rPr lang="en-US" sz="2400" dirty="0"/>
              <a:t>or </a:t>
            </a:r>
            <a:r>
              <a:rPr lang="en-US" sz="2400" dirty="0" err="1"/>
              <a:t>Facebook’s</a:t>
            </a:r>
            <a:r>
              <a:rPr lang="en-US" sz="2400" dirty="0"/>
              <a:t> Libra</a:t>
            </a:r>
          </a:p>
          <a:p>
            <a:pPr>
              <a:buNone/>
            </a:pPr>
            <a:endParaRPr lang="en-US" dirty="0" smtClean="0"/>
          </a:p>
          <a:p>
            <a:pPr>
              <a:buNone/>
            </a:pPr>
            <a:endParaRPr lang="en-US" dirty="0"/>
          </a:p>
        </p:txBody>
      </p:sp>
      <p:pic>
        <p:nvPicPr>
          <p:cNvPr id="4" name="Picture 3" descr="Tether_full_logo_dm-e1537976162191.png"/>
          <p:cNvPicPr>
            <a:picLocks noChangeAspect="1"/>
          </p:cNvPicPr>
          <p:nvPr/>
        </p:nvPicPr>
        <p:blipFill>
          <a:blip r:embed="rId2" cstate="print"/>
          <a:stretch>
            <a:fillRect/>
          </a:stretch>
        </p:blipFill>
        <p:spPr>
          <a:xfrm>
            <a:off x="2514600" y="2590800"/>
            <a:ext cx="4009524" cy="942857"/>
          </a:xfrm>
          <a:prstGeom prst="rect">
            <a:avLst/>
          </a:prstGeom>
        </p:spPr>
      </p:pic>
      <p:pic>
        <p:nvPicPr>
          <p:cNvPr id="5" name="Picture 4" descr="libra.jpg"/>
          <p:cNvPicPr>
            <a:picLocks noChangeAspect="1"/>
          </p:cNvPicPr>
          <p:nvPr/>
        </p:nvPicPr>
        <p:blipFill>
          <a:blip r:embed="rId3" cstate="print"/>
          <a:stretch>
            <a:fillRect/>
          </a:stretch>
        </p:blipFill>
        <p:spPr>
          <a:xfrm>
            <a:off x="2590800" y="3581400"/>
            <a:ext cx="3908124" cy="219456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Gemini GUSD</a:t>
            </a:r>
            <a:endParaRPr lang="en-US" dirty="0"/>
          </a:p>
        </p:txBody>
      </p:sp>
      <p:sp>
        <p:nvSpPr>
          <p:cNvPr id="3" name="Content Placeholder 2"/>
          <p:cNvSpPr>
            <a:spLocks noGrp="1"/>
          </p:cNvSpPr>
          <p:nvPr>
            <p:ph idx="1"/>
          </p:nvPr>
        </p:nvSpPr>
        <p:spPr/>
        <p:txBody>
          <a:bodyPr>
            <a:normAutofit/>
          </a:bodyPr>
          <a:lstStyle/>
          <a:p>
            <a:r>
              <a:rPr lang="en-US" sz="2400" dirty="0" smtClean="0"/>
              <a:t>In </a:t>
            </a:r>
            <a:r>
              <a:rPr lang="en-US" sz="2400" dirty="0"/>
              <a:t>September of 2018 Gemini issued stable coin GUSD pegged to the US dollar, which it has referred to as the first regulated stable </a:t>
            </a:r>
            <a:r>
              <a:rPr lang="en-US" sz="2400" dirty="0" smtClean="0"/>
              <a:t>coin</a:t>
            </a:r>
            <a:r>
              <a:rPr lang="en-US" sz="2400" dirty="0" smtClean="0"/>
              <a:t>.</a:t>
            </a:r>
          </a:p>
          <a:p>
            <a:endParaRPr lang="en-US" sz="2400" dirty="0" smtClean="0"/>
          </a:p>
          <a:p>
            <a:r>
              <a:rPr lang="en-US" sz="2400" dirty="0" smtClean="0"/>
              <a:t>GUSD is issued on the Ethereum network and based on the ERC-20 standard</a:t>
            </a:r>
          </a:p>
          <a:p>
            <a:endParaRPr lang="en-US" sz="2400" dirty="0" smtClean="0"/>
          </a:p>
          <a:p>
            <a:endParaRPr lang="en-US" sz="2400" dirty="0"/>
          </a:p>
        </p:txBody>
      </p:sp>
      <p:pic>
        <p:nvPicPr>
          <p:cNvPr id="4" name="Picture 3" descr="GUSD.png"/>
          <p:cNvPicPr>
            <a:picLocks noChangeAspect="1"/>
          </p:cNvPicPr>
          <p:nvPr/>
        </p:nvPicPr>
        <p:blipFill>
          <a:blip r:embed="rId2" cstate="print"/>
          <a:stretch>
            <a:fillRect/>
          </a:stretch>
        </p:blipFill>
        <p:spPr>
          <a:xfrm>
            <a:off x="2667000" y="3962400"/>
            <a:ext cx="3589548" cy="196655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a:bodyPr>
          <a:lstStyle/>
          <a:p>
            <a:r>
              <a:rPr lang="en-US" sz="2400" dirty="0" err="1" smtClean="0"/>
              <a:t>Paxos</a:t>
            </a:r>
            <a:r>
              <a:rPr lang="en-US" sz="2400" dirty="0" smtClean="0"/>
              <a:t> </a:t>
            </a:r>
            <a:r>
              <a:rPr lang="en-US" sz="2400" dirty="0"/>
              <a:t>also issued </a:t>
            </a:r>
            <a:r>
              <a:rPr lang="en-US" sz="2400" dirty="0" smtClean="0"/>
              <a:t>its USD-backed </a:t>
            </a:r>
            <a:r>
              <a:rPr lang="en-US" sz="2400" dirty="0"/>
              <a:t>stable coin PAX on the Ethereum </a:t>
            </a:r>
            <a:r>
              <a:rPr lang="en-US" sz="2400" dirty="0" smtClean="0"/>
              <a:t>network </a:t>
            </a:r>
            <a:r>
              <a:rPr lang="en-US" sz="2400" dirty="0"/>
              <a:t>in  September </a:t>
            </a:r>
            <a:r>
              <a:rPr lang="en-US" sz="2400" dirty="0" smtClean="0"/>
              <a:t>2018.</a:t>
            </a:r>
          </a:p>
          <a:p>
            <a:r>
              <a:rPr lang="en-US" sz="2400" dirty="0" smtClean="0"/>
              <a:t>Like GUSD, PAX was approved by the New York Department of Financial Services with funds held in FDIC insured banks.  </a:t>
            </a:r>
            <a:endParaRPr lang="en-US" sz="2400" dirty="0" smtClean="0"/>
          </a:p>
          <a:p>
            <a:endParaRPr lang="en-US" sz="2400" dirty="0" smtClean="0"/>
          </a:p>
          <a:p>
            <a:endParaRPr lang="en-US" sz="2400" dirty="0" smtClean="0"/>
          </a:p>
          <a:p>
            <a:endParaRPr lang="en-US" sz="2400" dirty="0" smtClean="0"/>
          </a:p>
          <a:p>
            <a:r>
              <a:rPr lang="en-US" sz="2400" dirty="0" smtClean="0"/>
              <a:t> Also like GUSD, PAX uses the ERC-20 standard on the Ethereum blockchain.</a:t>
            </a:r>
          </a:p>
          <a:p>
            <a:r>
              <a:rPr lang="en-US" sz="2400" dirty="0" err="1" smtClean="0"/>
              <a:t>Paxos</a:t>
            </a:r>
            <a:r>
              <a:rPr lang="en-US" sz="2400" dirty="0" smtClean="0"/>
              <a:t> </a:t>
            </a:r>
            <a:r>
              <a:rPr lang="en-US" sz="2400" dirty="0" smtClean="0"/>
              <a:t>has also issued PAXG, a gold-backed stable coin.</a:t>
            </a:r>
          </a:p>
          <a:p>
            <a:endParaRPr lang="en-US" sz="2400" dirty="0" smtClean="0"/>
          </a:p>
          <a:p>
            <a:endParaRPr lang="en-US" sz="2400" dirty="0" smtClean="0"/>
          </a:p>
          <a:p>
            <a:endParaRPr lang="en-US" sz="2400" dirty="0"/>
          </a:p>
        </p:txBody>
      </p:sp>
      <p:pic>
        <p:nvPicPr>
          <p:cNvPr id="4" name="Picture 3" descr="PAX.png"/>
          <p:cNvPicPr>
            <a:picLocks noChangeAspect="1"/>
          </p:cNvPicPr>
          <p:nvPr/>
        </p:nvPicPr>
        <p:blipFill>
          <a:blip r:embed="rId2" cstate="print"/>
          <a:stretch>
            <a:fillRect/>
          </a:stretch>
        </p:blipFill>
        <p:spPr>
          <a:xfrm>
            <a:off x="3048000" y="3124200"/>
            <a:ext cx="3028950" cy="15144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Circle USDC</a:t>
            </a:r>
            <a:endParaRPr lang="en-US" dirty="0"/>
          </a:p>
        </p:txBody>
      </p:sp>
      <p:sp>
        <p:nvSpPr>
          <p:cNvPr id="3" name="Content Placeholder 2"/>
          <p:cNvSpPr>
            <a:spLocks noGrp="1"/>
          </p:cNvSpPr>
          <p:nvPr>
            <p:ph idx="1"/>
          </p:nvPr>
        </p:nvSpPr>
        <p:spPr/>
        <p:txBody>
          <a:bodyPr>
            <a:normAutofit/>
          </a:bodyPr>
          <a:lstStyle/>
          <a:p>
            <a:r>
              <a:rPr lang="en-US" sz="2400" dirty="0"/>
              <a:t>Circle was founded in 2013 to focus on cryptocurrency market opportunities and counts Goldman Sachs </a:t>
            </a:r>
            <a:r>
              <a:rPr lang="en-US" sz="2400" dirty="0" smtClean="0"/>
              <a:t>and mining giant </a:t>
            </a:r>
            <a:r>
              <a:rPr lang="en-US" sz="2400" dirty="0" err="1"/>
              <a:t>Bitmain</a:t>
            </a:r>
            <a:r>
              <a:rPr lang="en-US" sz="2400" dirty="0"/>
              <a:t> among its </a:t>
            </a:r>
            <a:r>
              <a:rPr lang="en-US" sz="2400" dirty="0" smtClean="0"/>
              <a:t>investors. </a:t>
            </a:r>
            <a:endParaRPr lang="en-US" sz="2400" dirty="0" smtClean="0"/>
          </a:p>
          <a:p>
            <a:endParaRPr lang="en-US" sz="2400" dirty="0" smtClean="0"/>
          </a:p>
          <a:p>
            <a:r>
              <a:rPr lang="en-US" sz="2400" dirty="0" smtClean="0"/>
              <a:t>Together </a:t>
            </a:r>
            <a:r>
              <a:rPr lang="en-US" sz="2400" dirty="0"/>
              <a:t>with Coinbase, Circle </a:t>
            </a:r>
            <a:r>
              <a:rPr lang="en-US" sz="2400" dirty="0" smtClean="0"/>
              <a:t>founded CENTRE with a </a:t>
            </a:r>
            <a:r>
              <a:rPr lang="en-US" sz="2400" dirty="0"/>
              <a:t>very broad vision of asset </a:t>
            </a:r>
            <a:r>
              <a:rPr lang="en-US" sz="2400" dirty="0" smtClean="0"/>
              <a:t>backed </a:t>
            </a:r>
            <a:r>
              <a:rPr lang="en-US" sz="2400" dirty="0"/>
              <a:t>stable coins, starting with US dollar-based </a:t>
            </a:r>
            <a:r>
              <a:rPr lang="en-US" sz="2400" dirty="0" smtClean="0"/>
              <a:t>USDC.  </a:t>
            </a:r>
          </a:p>
          <a:p>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USDC, CENTRE</a:t>
            </a:r>
            <a:endParaRPr lang="en-US" dirty="0"/>
          </a:p>
        </p:txBody>
      </p:sp>
      <p:sp>
        <p:nvSpPr>
          <p:cNvPr id="3" name="Content Placeholder 2"/>
          <p:cNvSpPr>
            <a:spLocks noGrp="1"/>
          </p:cNvSpPr>
          <p:nvPr>
            <p:ph idx="1"/>
          </p:nvPr>
        </p:nvSpPr>
        <p:spPr/>
        <p:txBody>
          <a:bodyPr>
            <a:normAutofit/>
          </a:bodyPr>
          <a:lstStyle/>
          <a:p>
            <a:r>
              <a:rPr lang="en-US" sz="2400" dirty="0" smtClean="0"/>
              <a:t>CENTRE </a:t>
            </a:r>
            <a:r>
              <a:rPr lang="en-US" sz="2400" dirty="0"/>
              <a:t>is both an open consortium, in the sense that it invites additional members to join, and it is a suite of protocols, procedures, and smart contracts through which stable coins can be issued and </a:t>
            </a:r>
            <a:r>
              <a:rPr lang="en-US" sz="2400" dirty="0" smtClean="0"/>
              <a:t>backed.  </a:t>
            </a:r>
          </a:p>
          <a:p>
            <a:r>
              <a:rPr lang="en-US" sz="2400" dirty="0" smtClean="0"/>
              <a:t>USDC </a:t>
            </a:r>
            <a:r>
              <a:rPr lang="en-US" sz="2400" dirty="0"/>
              <a:t>was launched in October </a:t>
            </a:r>
            <a:r>
              <a:rPr lang="en-US" sz="2400" dirty="0" smtClean="0"/>
              <a:t>2018</a:t>
            </a:r>
            <a:r>
              <a:rPr lang="en-US" sz="2400" dirty="0" smtClean="0"/>
              <a:t>.</a:t>
            </a:r>
            <a:endParaRPr lang="en-US" sz="2400" dirty="0"/>
          </a:p>
          <a:p>
            <a:endParaRPr lang="en-US" sz="2400" dirty="0"/>
          </a:p>
        </p:txBody>
      </p:sp>
      <p:pic>
        <p:nvPicPr>
          <p:cNvPr id="4" name="Picture 3" descr="USD-Coin-Horizontal lockup.png"/>
          <p:cNvPicPr>
            <a:picLocks noChangeAspect="1"/>
          </p:cNvPicPr>
          <p:nvPr/>
        </p:nvPicPr>
        <p:blipFill>
          <a:blip r:embed="rId2" cstate="print"/>
          <a:stretch>
            <a:fillRect/>
          </a:stretch>
        </p:blipFill>
        <p:spPr>
          <a:xfrm>
            <a:off x="1676400" y="3886200"/>
            <a:ext cx="5486400" cy="14240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Binance</a:t>
            </a:r>
            <a:r>
              <a:rPr lang="en-US" dirty="0" smtClean="0"/>
              <a:t> BUSD</a:t>
            </a:r>
            <a:endParaRPr lang="en-US" dirty="0"/>
          </a:p>
        </p:txBody>
      </p:sp>
      <p:sp>
        <p:nvSpPr>
          <p:cNvPr id="3" name="Content Placeholder 2"/>
          <p:cNvSpPr>
            <a:spLocks noGrp="1"/>
          </p:cNvSpPr>
          <p:nvPr>
            <p:ph idx="1"/>
          </p:nvPr>
        </p:nvSpPr>
        <p:spPr/>
        <p:txBody>
          <a:bodyPr>
            <a:normAutofit/>
          </a:bodyPr>
          <a:lstStyle/>
          <a:p>
            <a:r>
              <a:rPr lang="en-US" sz="2200" dirty="0" err="1" smtClean="0"/>
              <a:t>Binance</a:t>
            </a:r>
            <a:r>
              <a:rPr lang="en-US" sz="2200" dirty="0" smtClean="0"/>
              <a:t> is one of the largest </a:t>
            </a:r>
            <a:r>
              <a:rPr lang="en-US" sz="2200" dirty="0" err="1" smtClean="0"/>
              <a:t>cryptcurrency</a:t>
            </a:r>
            <a:r>
              <a:rPr lang="en-US" sz="2200" dirty="0" smtClean="0"/>
              <a:t> exchanges in the world, and also has its own cryptocurrency (BNB) and blockchain (</a:t>
            </a:r>
            <a:r>
              <a:rPr lang="en-US" sz="2200" dirty="0" smtClean="0"/>
              <a:t>Bitcoin-like</a:t>
            </a:r>
            <a:r>
              <a:rPr lang="en-US" sz="2200" dirty="0" smtClean="0"/>
              <a:t>) on which that coin runs.</a:t>
            </a:r>
          </a:p>
          <a:p>
            <a:endParaRPr lang="en-US" sz="2200" dirty="0" smtClean="0"/>
          </a:p>
        </p:txBody>
      </p:sp>
      <p:pic>
        <p:nvPicPr>
          <p:cNvPr id="4" name="Picture 3" descr="binance.png"/>
          <p:cNvPicPr>
            <a:picLocks noChangeAspect="1"/>
          </p:cNvPicPr>
          <p:nvPr/>
        </p:nvPicPr>
        <p:blipFill>
          <a:blip r:embed="rId2" cstate="print"/>
          <a:stretch>
            <a:fillRect/>
          </a:stretch>
        </p:blipFill>
        <p:spPr>
          <a:xfrm>
            <a:off x="2057400" y="2667000"/>
            <a:ext cx="4622492" cy="317263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Binance</a:t>
            </a:r>
            <a:r>
              <a:rPr lang="en-US" dirty="0" smtClean="0"/>
              <a:t> BUSD</a:t>
            </a:r>
            <a:endParaRPr lang="en-US" dirty="0"/>
          </a:p>
        </p:txBody>
      </p:sp>
      <p:sp>
        <p:nvSpPr>
          <p:cNvPr id="3" name="Content Placeholder 2"/>
          <p:cNvSpPr>
            <a:spLocks noGrp="1"/>
          </p:cNvSpPr>
          <p:nvPr>
            <p:ph idx="1"/>
          </p:nvPr>
        </p:nvSpPr>
        <p:spPr/>
        <p:txBody>
          <a:bodyPr>
            <a:normAutofit/>
          </a:bodyPr>
          <a:lstStyle/>
          <a:p>
            <a:r>
              <a:rPr lang="en-US" sz="2200" dirty="0" smtClean="0"/>
              <a:t>In </a:t>
            </a:r>
            <a:r>
              <a:rPr lang="en-US" sz="2200" dirty="0" smtClean="0"/>
              <a:t>September 2019, </a:t>
            </a:r>
            <a:r>
              <a:rPr lang="en-US" sz="2200" dirty="0" err="1" smtClean="0"/>
              <a:t>Binance</a:t>
            </a:r>
            <a:r>
              <a:rPr lang="en-US" sz="2200" dirty="0" smtClean="0"/>
              <a:t> announced issuance and NYDFS approval of its USD-pegged stable coin, </a:t>
            </a:r>
            <a:r>
              <a:rPr lang="en-US" sz="2200" dirty="0" err="1" smtClean="0"/>
              <a:t>Binance</a:t>
            </a:r>
            <a:r>
              <a:rPr lang="en-US" sz="2200" dirty="0" smtClean="0"/>
              <a:t> USD, with symbol BUSD, which it issued in conjunction with </a:t>
            </a:r>
            <a:r>
              <a:rPr lang="en-US" sz="2200" dirty="0" err="1" smtClean="0"/>
              <a:t>Paxos</a:t>
            </a:r>
            <a:r>
              <a:rPr lang="en-US" sz="2200" dirty="0" smtClean="0"/>
              <a:t>.</a:t>
            </a:r>
          </a:p>
          <a:p>
            <a:r>
              <a:rPr lang="en-US" sz="2200" dirty="0" smtClean="0"/>
              <a:t>BUSD was issued as an ERC-20 based token on the Ethereum network, and in October was also issued on </a:t>
            </a:r>
            <a:r>
              <a:rPr lang="en-US" sz="2200" dirty="0" err="1" smtClean="0"/>
              <a:t>Binance’s</a:t>
            </a:r>
            <a:r>
              <a:rPr lang="en-US" sz="2200" dirty="0" smtClean="0"/>
              <a:t> blockchain.</a:t>
            </a:r>
          </a:p>
          <a:p>
            <a:endParaRPr lang="en-US" sz="2200" dirty="0" smtClean="0"/>
          </a:p>
          <a:p>
            <a:endParaRPr lang="en-US" sz="2200" dirty="0" smtClean="0"/>
          </a:p>
          <a:p>
            <a:endParaRPr lang="en-US" sz="2200" dirty="0" smtClean="0"/>
          </a:p>
          <a:p>
            <a:endParaRPr lang="en-US" sz="2200" dirty="0" smtClean="0"/>
          </a:p>
          <a:p>
            <a:endParaRPr lang="en-US" sz="2200" dirty="0"/>
          </a:p>
          <a:p>
            <a:r>
              <a:rPr lang="en-US" sz="2200" dirty="0" smtClean="0"/>
              <a:t>In July it had issued BGBP, pegged to the British Pound.</a:t>
            </a:r>
          </a:p>
          <a:p>
            <a:endParaRPr lang="en-US" sz="2200" dirty="0"/>
          </a:p>
        </p:txBody>
      </p:sp>
      <p:pic>
        <p:nvPicPr>
          <p:cNvPr id="4" name="Picture 3" descr="busd.png"/>
          <p:cNvPicPr>
            <a:picLocks noChangeAspect="1"/>
          </p:cNvPicPr>
          <p:nvPr/>
        </p:nvPicPr>
        <p:blipFill>
          <a:blip r:embed="rId2" cstate="print"/>
          <a:stretch>
            <a:fillRect/>
          </a:stretch>
        </p:blipFill>
        <p:spPr>
          <a:xfrm>
            <a:off x="2743200" y="3429000"/>
            <a:ext cx="3152775" cy="14478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Stasis Euro</a:t>
            </a:r>
            <a:endParaRPr lang="en-US" dirty="0"/>
          </a:p>
        </p:txBody>
      </p:sp>
      <p:sp>
        <p:nvSpPr>
          <p:cNvPr id="3" name="Content Placeholder 2"/>
          <p:cNvSpPr>
            <a:spLocks noGrp="1"/>
          </p:cNvSpPr>
          <p:nvPr>
            <p:ph idx="1"/>
          </p:nvPr>
        </p:nvSpPr>
        <p:spPr/>
        <p:txBody>
          <a:bodyPr>
            <a:normAutofit/>
          </a:bodyPr>
          <a:lstStyle/>
          <a:p>
            <a:r>
              <a:rPr lang="en-US" sz="2400" dirty="0"/>
              <a:t>While most stable coins have been pegged to the USD, the Stasis Foundation (Isle of Man) and their subsidiary STSS (Malta) introduced Stasis Euro in 2018, and have indicated plans for other stable coins as well.</a:t>
            </a:r>
          </a:p>
          <a:p>
            <a:endParaRPr lang="en-US" sz="2400" dirty="0"/>
          </a:p>
        </p:txBody>
      </p:sp>
      <p:pic>
        <p:nvPicPr>
          <p:cNvPr id="4" name="Picture 3" descr="eurs-logo@2x.png"/>
          <p:cNvPicPr>
            <a:picLocks noChangeAspect="1"/>
          </p:cNvPicPr>
          <p:nvPr/>
        </p:nvPicPr>
        <p:blipFill>
          <a:blip r:embed="rId2" cstate="print"/>
          <a:stretch>
            <a:fillRect/>
          </a:stretch>
        </p:blipFill>
        <p:spPr>
          <a:xfrm>
            <a:off x="3124200" y="3962400"/>
            <a:ext cx="2628900" cy="9525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Stable Coins</a:t>
            </a:r>
            <a:endParaRPr lang="en-US" dirty="0"/>
          </a:p>
        </p:txBody>
      </p:sp>
      <p:sp>
        <p:nvSpPr>
          <p:cNvPr id="3" name="Content Placeholder 2"/>
          <p:cNvSpPr>
            <a:spLocks noGrp="1"/>
          </p:cNvSpPr>
          <p:nvPr>
            <p:ph idx="1"/>
          </p:nvPr>
        </p:nvSpPr>
        <p:spPr/>
        <p:txBody>
          <a:bodyPr>
            <a:noAutofit/>
          </a:bodyPr>
          <a:lstStyle/>
          <a:p>
            <a:r>
              <a:rPr lang="en-US" sz="2000" dirty="0" smtClean="0"/>
              <a:t>There are also </a:t>
            </a:r>
            <a:r>
              <a:rPr lang="en-US" sz="2000" dirty="0"/>
              <a:t>several stable </a:t>
            </a:r>
            <a:r>
              <a:rPr lang="en-US" sz="2000" dirty="0" smtClean="0"/>
              <a:t>coins that use </a:t>
            </a:r>
            <a:r>
              <a:rPr lang="en-US" sz="2000" dirty="0"/>
              <a:t>algorithmic methods to stabilize the value, rather than being backed by the asset itself (e.g. USD).  </a:t>
            </a:r>
          </a:p>
          <a:p>
            <a:pPr>
              <a:buNone/>
            </a:pPr>
            <a:endParaRPr lang="en-US" sz="2000" dirty="0"/>
          </a:p>
          <a:p>
            <a:r>
              <a:rPr lang="en-US" sz="2000" dirty="0" err="1" smtClean="0"/>
              <a:t>BitUSD</a:t>
            </a:r>
            <a:r>
              <a:rPr lang="en-US" sz="2000" dirty="0" smtClean="0"/>
              <a:t> </a:t>
            </a:r>
            <a:r>
              <a:rPr lang="en-US" sz="2000" dirty="0"/>
              <a:t>was the first notable stable coin being first issued in 2014 and trading on </a:t>
            </a:r>
            <a:r>
              <a:rPr lang="en-US" sz="2000" dirty="0" err="1"/>
              <a:t>Bitshares</a:t>
            </a:r>
            <a:r>
              <a:rPr lang="en-US" sz="2000" dirty="0"/>
              <a:t> network in </a:t>
            </a:r>
            <a:r>
              <a:rPr lang="en-US" sz="2000" dirty="0" smtClean="0"/>
              <a:t>2015.</a:t>
            </a:r>
          </a:p>
          <a:p>
            <a:r>
              <a:rPr lang="en-US" sz="2000" dirty="0" err="1" smtClean="0"/>
              <a:t>BitShares</a:t>
            </a:r>
            <a:r>
              <a:rPr lang="en-US" sz="2000" dirty="0" smtClean="0"/>
              <a:t> </a:t>
            </a:r>
            <a:r>
              <a:rPr lang="en-US" sz="2000" dirty="0"/>
              <a:t>has also several other stable coins </a:t>
            </a:r>
            <a:r>
              <a:rPr lang="en-US" sz="2000" dirty="0" smtClean="0"/>
              <a:t>including </a:t>
            </a:r>
            <a:r>
              <a:rPr lang="en-US" sz="2000" dirty="0" err="1"/>
              <a:t>BitCNY</a:t>
            </a:r>
            <a:r>
              <a:rPr lang="en-US" sz="2000" dirty="0"/>
              <a:t>, </a:t>
            </a:r>
            <a:r>
              <a:rPr lang="en-US" sz="2000" dirty="0" err="1"/>
              <a:t>BitEUR</a:t>
            </a:r>
            <a:r>
              <a:rPr lang="en-US" sz="2000" dirty="0"/>
              <a:t>, </a:t>
            </a:r>
            <a:r>
              <a:rPr lang="en-US" sz="2000" dirty="0" err="1"/>
              <a:t>BitBTC</a:t>
            </a:r>
            <a:r>
              <a:rPr lang="en-US" sz="2000" dirty="0"/>
              <a:t>, </a:t>
            </a:r>
            <a:r>
              <a:rPr lang="en-US" sz="2000" dirty="0" err="1"/>
              <a:t>BitGold</a:t>
            </a:r>
            <a:r>
              <a:rPr lang="en-US" sz="2000" dirty="0"/>
              <a:t> and </a:t>
            </a:r>
            <a:r>
              <a:rPr lang="en-US" sz="2000" dirty="0" err="1"/>
              <a:t>BitSilver</a:t>
            </a:r>
            <a:r>
              <a:rPr lang="en-US" sz="2000" dirty="0"/>
              <a:t>, but trading in all pairs except </a:t>
            </a:r>
            <a:r>
              <a:rPr lang="en-US" sz="2000" dirty="0" err="1"/>
              <a:t>BitCNY</a:t>
            </a:r>
            <a:r>
              <a:rPr lang="en-US" sz="2000" dirty="0"/>
              <a:t>/BTS is very </a:t>
            </a:r>
            <a:r>
              <a:rPr lang="en-US" sz="2000" dirty="0" smtClean="0"/>
              <a:t>thin.</a:t>
            </a:r>
            <a:endParaRPr lang="en-US" sz="2000" dirty="0"/>
          </a:p>
          <a:p>
            <a:pPr>
              <a:buNone/>
            </a:pPr>
            <a:endParaRPr lang="en-US" sz="2000" dirty="0"/>
          </a:p>
          <a:p>
            <a:r>
              <a:rPr lang="en-US" sz="2000" dirty="0" err="1" smtClean="0"/>
              <a:t>MakerDAO</a:t>
            </a:r>
            <a:r>
              <a:rPr lang="en-US" sz="2000" dirty="0" smtClean="0"/>
              <a:t> </a:t>
            </a:r>
            <a:r>
              <a:rPr lang="en-US" sz="2000" dirty="0"/>
              <a:t>has also created a DAI stable coin for USD whose value is maintained algorithmically via somewhat complex rules governing </a:t>
            </a:r>
            <a:r>
              <a:rPr lang="en-US" sz="2000" dirty="0" smtClean="0"/>
              <a:t>collateral, via </a:t>
            </a:r>
            <a:r>
              <a:rPr lang="en-US" sz="2000" dirty="0"/>
              <a:t>a smart contract on the Ethereum </a:t>
            </a:r>
            <a:r>
              <a:rPr lang="en-US" sz="2000" dirty="0" smtClean="0"/>
              <a:t>blockchain.</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a:t>
            </a:r>
            <a:endParaRPr lang="en-US" dirty="0"/>
          </a:p>
        </p:txBody>
      </p:sp>
      <p:sp>
        <p:nvSpPr>
          <p:cNvPr id="3" name="Content Placeholder 2"/>
          <p:cNvSpPr>
            <a:spLocks noGrp="1"/>
          </p:cNvSpPr>
          <p:nvPr>
            <p:ph idx="1"/>
          </p:nvPr>
        </p:nvSpPr>
        <p:spPr/>
        <p:txBody>
          <a:bodyPr>
            <a:normAutofit/>
          </a:bodyPr>
          <a:lstStyle/>
          <a:p>
            <a:r>
              <a:rPr lang="en-US" sz="2000" dirty="0" smtClean="0"/>
              <a:t>And </a:t>
            </a:r>
            <a:r>
              <a:rPr lang="en-US" sz="2000" dirty="0"/>
              <a:t>then there is Libra, announced by </a:t>
            </a:r>
            <a:r>
              <a:rPr lang="en-US" sz="2000" dirty="0" err="1"/>
              <a:t>Facebook</a:t>
            </a:r>
            <a:r>
              <a:rPr lang="en-US" sz="2000" dirty="0"/>
              <a:t> on June 19, 2019, with expected launch in 2020.  </a:t>
            </a:r>
            <a:endParaRPr lang="en-US" sz="2000" dirty="0" smtClean="0"/>
          </a:p>
          <a:p>
            <a:endParaRPr lang="en-US" sz="2000" dirty="0" smtClean="0"/>
          </a:p>
          <a:p>
            <a:r>
              <a:rPr lang="en-US" sz="2000" dirty="0" smtClean="0"/>
              <a:t>Libra will be issued and controlled by the Switzerland-based Libra Association, of which </a:t>
            </a:r>
            <a:r>
              <a:rPr lang="en-US" sz="2000" dirty="0" err="1" smtClean="0"/>
              <a:t>Facebook</a:t>
            </a:r>
            <a:r>
              <a:rPr lang="en-US" sz="2000" dirty="0" smtClean="0"/>
              <a:t> is a member.</a:t>
            </a:r>
            <a:endParaRPr lang="en-US" sz="2000" dirty="0" smtClean="0"/>
          </a:p>
          <a:p>
            <a:r>
              <a:rPr lang="en-US" sz="2000" dirty="0" smtClean="0"/>
              <a:t>Libra </a:t>
            </a:r>
            <a:r>
              <a:rPr lang="en-US" sz="2000" dirty="0"/>
              <a:t>is intended to be a stable coin pegged to a basket of currencies, for use in any country</a:t>
            </a:r>
            <a:r>
              <a:rPr lang="en-US" sz="2000" dirty="0" smtClean="0"/>
              <a:t>.</a:t>
            </a:r>
          </a:p>
          <a:p>
            <a:r>
              <a:rPr lang="en-US" sz="2000" dirty="0" smtClean="0"/>
              <a:t>It will run on its own </a:t>
            </a:r>
            <a:r>
              <a:rPr lang="en-US" sz="2000" dirty="0" smtClean="0"/>
              <a:t>network.</a:t>
            </a:r>
          </a:p>
          <a:p>
            <a:endParaRPr lang="en-US" sz="2000" dirty="0" smtClean="0"/>
          </a:p>
          <a:p>
            <a:r>
              <a:rPr lang="en-US" sz="2000" dirty="0" smtClean="0"/>
              <a:t>It has run into substantial regulatory headwinds, in both the US and Europe, and in th</a:t>
            </a:r>
            <a:r>
              <a:rPr lang="en-US" sz="2000" dirty="0" smtClean="0"/>
              <a:t>e last couple months original partners including </a:t>
            </a:r>
            <a:r>
              <a:rPr lang="en-US" sz="2000" dirty="0" smtClean="0"/>
              <a:t>Visa</a:t>
            </a:r>
            <a:r>
              <a:rPr lang="en-US" sz="2000" dirty="0" smtClean="0"/>
              <a:t>, MasterCard, PayPal, eBay, Stripe and other companies have left the group over regulatory concerns</a:t>
            </a:r>
            <a:endParaRPr lang="en-US" sz="2000" dirty="0"/>
          </a:p>
          <a:p>
            <a:endParaRPr lang="en-US" sz="1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sz="2400" dirty="0" smtClean="0"/>
              <a:t>In October 2019 the FSB (Financial Stability Board) reported to the G20 the following (note; the Osaka meeting was June 2019)</a:t>
            </a:r>
          </a:p>
          <a:p>
            <a:pPr lvl="1">
              <a:buNone/>
            </a:pPr>
            <a:r>
              <a:rPr lang="en-US" sz="1600" dirty="0" smtClean="0"/>
              <a:t>	</a:t>
            </a:r>
            <a:r>
              <a:rPr lang="en-US" sz="2000" dirty="0" smtClean="0"/>
              <a:t>G20 </a:t>
            </a:r>
            <a:r>
              <a:rPr lang="en-US" sz="2000" dirty="0" smtClean="0"/>
              <a:t>Leaders, in the Osaka Declaration, noted that crypto-assets do not pose a threat to global financial stability at this point, but that they remain vigilant to existing and emerging risks. However, the introduction of “global </a:t>
            </a:r>
            <a:r>
              <a:rPr lang="en-US" sz="2000" dirty="0" err="1" smtClean="0"/>
              <a:t>stablecoins</a:t>
            </a:r>
            <a:r>
              <a:rPr lang="en-US" sz="2000" dirty="0" smtClean="0"/>
              <a:t>” could pose a host of challenges to the regulatory community, not least because they have the potential to become systemically important, including through the substitution of domestic currencies. </a:t>
            </a:r>
            <a:r>
              <a:rPr lang="en-US" sz="2000" dirty="0" smtClean="0"/>
              <a:t>*</a:t>
            </a:r>
          </a:p>
          <a:p>
            <a:r>
              <a:rPr lang="en-US" sz="2400" dirty="0" smtClean="0"/>
              <a:t>And also in October 2019 </a:t>
            </a:r>
            <a:r>
              <a:rPr lang="en-US" sz="2400" dirty="0" err="1" smtClean="0"/>
              <a:t>Facebook</a:t>
            </a:r>
            <a:r>
              <a:rPr lang="en-US" sz="2400" dirty="0" smtClean="0"/>
              <a:t> indicated that Libra could actually issue several stable coins pegged to government currencies rather than a single currency pegged to a basket.</a:t>
            </a:r>
            <a:endParaRPr lang="en-US" sz="2400" dirty="0">
              <a:hlinkClick r:id="rId2"/>
            </a:endParaRPr>
          </a:p>
          <a:p>
            <a:pPr>
              <a:buNone/>
            </a:pPr>
            <a:endParaRPr lang="en-US" sz="1600" dirty="0"/>
          </a:p>
        </p:txBody>
      </p:sp>
      <p:sp>
        <p:nvSpPr>
          <p:cNvPr id="4" name="TextBox 3"/>
          <p:cNvSpPr txBox="1"/>
          <p:nvPr/>
        </p:nvSpPr>
        <p:spPr>
          <a:xfrm>
            <a:off x="685800" y="6324600"/>
            <a:ext cx="5495287" cy="369332"/>
          </a:xfrm>
          <a:prstGeom prst="rect">
            <a:avLst/>
          </a:prstGeom>
          <a:noFill/>
        </p:spPr>
        <p:txBody>
          <a:bodyPr wrap="none" rtlCol="0">
            <a:spAutoFit/>
          </a:bodyPr>
          <a:lstStyle/>
          <a:p>
            <a:r>
              <a:rPr lang="en-US" dirty="0" smtClean="0">
                <a:hlinkClick r:id="rId3"/>
              </a:rPr>
              <a:t>* https</a:t>
            </a:r>
            <a:r>
              <a:rPr lang="en-US" dirty="0" smtClean="0">
                <a:hlinkClick r:id="rId3"/>
              </a:rPr>
              <a:t>://www.fsb.org/wp-content/uploads/P131019.pdf</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Value: USD</a:t>
            </a:r>
            <a:endParaRPr lang="en-US" dirty="0"/>
          </a:p>
        </p:txBody>
      </p:sp>
      <p:sp>
        <p:nvSpPr>
          <p:cNvPr id="3" name="Content Placeholder 2"/>
          <p:cNvSpPr>
            <a:spLocks noGrp="1"/>
          </p:cNvSpPr>
          <p:nvPr>
            <p:ph idx="1"/>
          </p:nvPr>
        </p:nvSpPr>
        <p:spPr/>
        <p:txBody>
          <a:bodyPr>
            <a:normAutofit/>
          </a:bodyPr>
          <a:lstStyle/>
          <a:p>
            <a:r>
              <a:rPr lang="en-US" sz="2400" dirty="0"/>
              <a:t>Most stable coins are backed by assets denominated in the currency to which the coin is pegged, frequently held in cash or highly liquid cash equivalents.  </a:t>
            </a:r>
            <a:endParaRPr lang="en-US" sz="2400" dirty="0" smtClean="0"/>
          </a:p>
          <a:p>
            <a:endParaRPr lang="en-US" sz="2400" dirty="0"/>
          </a:p>
          <a:p>
            <a:r>
              <a:rPr lang="en-US" sz="2400" dirty="0" smtClean="0"/>
              <a:t>A </a:t>
            </a:r>
            <a:r>
              <a:rPr lang="en-US" sz="2400" dirty="0"/>
              <a:t>few more thinly-traded stable coins are backed by cryptocurrency assets and maintain their pegs algorithmically. </a:t>
            </a:r>
            <a:endParaRPr lang="en-US" sz="2400" dirty="0" smtClean="0"/>
          </a:p>
          <a:p>
            <a:endParaRPr lang="en-US" sz="2400" dirty="0"/>
          </a:p>
          <a:p>
            <a:r>
              <a:rPr lang="en-US" sz="2400" dirty="0" smtClean="0"/>
              <a:t>Most </a:t>
            </a:r>
            <a:r>
              <a:rPr lang="en-US" sz="2400" dirty="0"/>
              <a:t>stable coins issued to date have been pegged to the US dollar.</a:t>
            </a:r>
          </a:p>
          <a:p>
            <a:endParaRPr lang="en-US" sz="2400" dirty="0"/>
          </a:p>
        </p:txBody>
      </p:sp>
      <p:pic>
        <p:nvPicPr>
          <p:cNvPr id="4" name="Picture 3" descr="USD.jpg"/>
          <p:cNvPicPr>
            <a:picLocks noChangeAspect="1"/>
          </p:cNvPicPr>
          <p:nvPr/>
        </p:nvPicPr>
        <p:blipFill>
          <a:blip r:embed="rId2" cstate="print"/>
          <a:stretch>
            <a:fillRect/>
          </a:stretch>
        </p:blipFill>
        <p:spPr>
          <a:xfrm>
            <a:off x="2590800" y="4953000"/>
            <a:ext cx="3305175" cy="13811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Walmart</a:t>
            </a:r>
            <a:endParaRPr lang="en-US" dirty="0"/>
          </a:p>
        </p:txBody>
      </p:sp>
      <p:sp>
        <p:nvSpPr>
          <p:cNvPr id="3" name="Content Placeholder 2"/>
          <p:cNvSpPr>
            <a:spLocks noGrp="1"/>
          </p:cNvSpPr>
          <p:nvPr>
            <p:ph idx="1"/>
          </p:nvPr>
        </p:nvSpPr>
        <p:spPr/>
        <p:txBody>
          <a:bodyPr>
            <a:normAutofit/>
          </a:bodyPr>
          <a:lstStyle/>
          <a:p>
            <a:r>
              <a:rPr lang="en-US" sz="2200" dirty="0" smtClean="0"/>
              <a:t>In early 2019 </a:t>
            </a:r>
            <a:r>
              <a:rPr lang="en-US" sz="2200" dirty="0" err="1" smtClean="0"/>
              <a:t>Walmart</a:t>
            </a:r>
            <a:r>
              <a:rPr lang="en-US" sz="2200" dirty="0" smtClean="0"/>
              <a:t> filed a patent application for a stable coin, using the US dollar in the application as description of how it might work</a:t>
            </a:r>
            <a:r>
              <a:rPr lang="en-US" sz="2200" dirty="0" smtClean="0"/>
              <a:t>.</a:t>
            </a:r>
          </a:p>
          <a:p>
            <a:endParaRPr lang="en-US" sz="2200" dirty="0" smtClean="0"/>
          </a:p>
          <a:p>
            <a:r>
              <a:rPr lang="en-US" sz="2200" dirty="0" err="1" smtClean="0"/>
              <a:t>Walmart</a:t>
            </a:r>
            <a:r>
              <a:rPr lang="en-US" sz="2200" dirty="0" smtClean="0"/>
              <a:t> </a:t>
            </a:r>
            <a:r>
              <a:rPr lang="en-US" sz="2200" dirty="0" smtClean="0"/>
              <a:t>and related stores and websites stores would represent immediate wide acceptance for a </a:t>
            </a:r>
            <a:r>
              <a:rPr lang="en-US" sz="2200" dirty="0" err="1" smtClean="0"/>
              <a:t>Walmart</a:t>
            </a:r>
            <a:r>
              <a:rPr lang="en-US" sz="2200" dirty="0" smtClean="0"/>
              <a:t> stable coin, similar to how </a:t>
            </a:r>
            <a:r>
              <a:rPr lang="en-US" sz="2200" dirty="0" err="1" smtClean="0"/>
              <a:t>Facebook</a:t>
            </a:r>
            <a:r>
              <a:rPr lang="en-US" sz="2200" dirty="0" smtClean="0"/>
              <a:t> would represent immediate and wide acceptance of Libra</a:t>
            </a:r>
            <a:r>
              <a:rPr lang="en-US" sz="2200" dirty="0" smtClean="0"/>
              <a:t>.</a:t>
            </a:r>
          </a:p>
          <a:p>
            <a:endParaRPr lang="en-US" sz="2200" dirty="0" smtClean="0"/>
          </a:p>
          <a:p>
            <a:r>
              <a:rPr lang="en-US" sz="2200" dirty="0" smtClean="0"/>
              <a:t>Recall that lack of wide acceptance is one of the factors that has hindered adoption of digital currencies.</a:t>
            </a:r>
          </a:p>
        </p:txBody>
      </p:sp>
      <p:pic>
        <p:nvPicPr>
          <p:cNvPr id="4" name="Picture 3" descr="walmart.jpg"/>
          <p:cNvPicPr>
            <a:picLocks noChangeAspect="1"/>
          </p:cNvPicPr>
          <p:nvPr/>
        </p:nvPicPr>
        <p:blipFill>
          <a:blip r:embed="rId2" cstate="print"/>
          <a:stretch>
            <a:fillRect/>
          </a:stretch>
        </p:blipFill>
        <p:spPr>
          <a:xfrm>
            <a:off x="3276600" y="0"/>
            <a:ext cx="2762250" cy="16573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Coins and Banks</a:t>
            </a:r>
            <a:endParaRPr lang="en-US" dirty="0"/>
          </a:p>
        </p:txBody>
      </p:sp>
      <p:sp>
        <p:nvSpPr>
          <p:cNvPr id="3" name="Content Placeholder 2"/>
          <p:cNvSpPr>
            <a:spLocks noGrp="1"/>
          </p:cNvSpPr>
          <p:nvPr>
            <p:ph idx="1"/>
          </p:nvPr>
        </p:nvSpPr>
        <p:spPr/>
        <p:txBody>
          <a:bodyPr>
            <a:normAutofit/>
          </a:bodyPr>
          <a:lstStyle/>
          <a:p>
            <a:r>
              <a:rPr lang="en-US" sz="2400" dirty="0" smtClean="0"/>
              <a:t>So why are authorities concerned about stable coins?</a:t>
            </a:r>
          </a:p>
          <a:p>
            <a:endParaRPr lang="en-US" sz="2400" dirty="0" smtClean="0"/>
          </a:p>
          <a:p>
            <a:r>
              <a:rPr lang="en-US" sz="2400" dirty="0" smtClean="0"/>
              <a:t>How might they impact the financial system?</a:t>
            </a:r>
          </a:p>
          <a:p>
            <a:endParaRPr lang="en-US" sz="2400" dirty="0" smtClean="0"/>
          </a:p>
          <a:p>
            <a:r>
              <a:rPr lang="en-US" sz="2400" dirty="0" smtClean="0"/>
              <a:t>What about banks?</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Banks Do</a:t>
            </a:r>
            <a:endParaRPr lang="en-US" dirty="0"/>
          </a:p>
        </p:txBody>
      </p:sp>
      <p:sp>
        <p:nvSpPr>
          <p:cNvPr id="3" name="Content Placeholder 2"/>
          <p:cNvSpPr>
            <a:spLocks noGrp="1"/>
          </p:cNvSpPr>
          <p:nvPr>
            <p:ph idx="1"/>
          </p:nvPr>
        </p:nvSpPr>
        <p:spPr/>
        <p:txBody>
          <a:bodyPr>
            <a:normAutofit/>
          </a:bodyPr>
          <a:lstStyle/>
          <a:p>
            <a:r>
              <a:rPr lang="en-US" sz="2000" dirty="0" smtClean="0"/>
              <a:t>Banks </a:t>
            </a:r>
            <a:r>
              <a:rPr lang="en-US" sz="2000" dirty="0"/>
              <a:t>take deposits from customers and use the proceeds to invest in assets and make loans to other customers.  </a:t>
            </a:r>
            <a:endParaRPr lang="en-US" sz="2000" dirty="0" smtClean="0"/>
          </a:p>
          <a:p>
            <a:r>
              <a:rPr lang="en-US" sz="2000" dirty="0" smtClean="0"/>
              <a:t>In </a:t>
            </a:r>
            <a:r>
              <a:rPr lang="en-US" sz="2000" dirty="0"/>
              <a:t>most countries they are highly regulated including the types and riskiness of the assets they can hold, as well as how much they can lend out versus the portion of deposits they must keep in reserve (the reserve ratio).  </a:t>
            </a:r>
            <a:endParaRPr lang="en-US" sz="2000" dirty="0" smtClean="0"/>
          </a:p>
          <a:p>
            <a:r>
              <a:rPr lang="en-US" sz="2000" dirty="0" smtClean="0"/>
              <a:t>Banks </a:t>
            </a:r>
            <a:r>
              <a:rPr lang="en-US" sz="2000" dirty="0"/>
              <a:t>perform several functions in the economy including allocation of capital from savers to </a:t>
            </a:r>
            <a:r>
              <a:rPr lang="en-US" sz="2000" dirty="0" smtClean="0"/>
              <a:t>more productive and profitable </a:t>
            </a:r>
            <a:r>
              <a:rPr lang="en-US" sz="2000" dirty="0"/>
              <a:t>assets and borrowers.  </a:t>
            </a:r>
            <a:endParaRPr lang="en-US" sz="2000" dirty="0" smtClean="0"/>
          </a:p>
          <a:p>
            <a:r>
              <a:rPr lang="en-US" sz="2000" dirty="0" smtClean="0"/>
              <a:t>They </a:t>
            </a:r>
            <a:r>
              <a:rPr lang="en-US" sz="2000" dirty="0"/>
              <a:t>also implement the government’s monetary policy through their transmission of interest rates, as well </a:t>
            </a:r>
            <a:r>
              <a:rPr lang="en-US" sz="2000" dirty="0" smtClean="0"/>
              <a:t>as </a:t>
            </a:r>
            <a:r>
              <a:rPr lang="en-US" sz="2000" dirty="0"/>
              <a:t>through the amounts of loans </a:t>
            </a:r>
            <a:r>
              <a:rPr lang="en-US" sz="2000" dirty="0" smtClean="0"/>
              <a:t>available.</a:t>
            </a:r>
            <a:endParaRPr lang="en-US" sz="2000" dirty="0"/>
          </a:p>
          <a:p>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Coin Issuers</a:t>
            </a:r>
            <a:endParaRPr lang="en-US" dirty="0"/>
          </a:p>
        </p:txBody>
      </p:sp>
      <p:sp>
        <p:nvSpPr>
          <p:cNvPr id="3" name="Content Placeholder 2"/>
          <p:cNvSpPr>
            <a:spLocks noGrp="1"/>
          </p:cNvSpPr>
          <p:nvPr>
            <p:ph idx="1"/>
          </p:nvPr>
        </p:nvSpPr>
        <p:spPr/>
        <p:txBody>
          <a:bodyPr>
            <a:normAutofit/>
          </a:bodyPr>
          <a:lstStyle/>
          <a:p>
            <a:r>
              <a:rPr lang="en-US" sz="2000" dirty="0" smtClean="0"/>
              <a:t>Stable </a:t>
            </a:r>
            <a:r>
              <a:rPr lang="en-US" sz="2000" dirty="0"/>
              <a:t>coin issuance allows the issuers, especially exchanges, to effectively be banks, or more broadly to be financial services companies with advantages over banks.  </a:t>
            </a:r>
            <a:endParaRPr lang="en-US" sz="2000" dirty="0" smtClean="0"/>
          </a:p>
          <a:p>
            <a:endParaRPr lang="en-US" sz="2000" dirty="0" smtClean="0"/>
          </a:p>
          <a:p>
            <a:r>
              <a:rPr lang="en-US" sz="2000" dirty="0" smtClean="0"/>
              <a:t>Like </a:t>
            </a:r>
            <a:r>
              <a:rPr lang="en-US" sz="2000" dirty="0"/>
              <a:t>banks, coin issuers take deposits in the form of users purchasing their stable </a:t>
            </a:r>
            <a:r>
              <a:rPr lang="en-US" sz="2000" dirty="0" smtClean="0"/>
              <a:t>coins, and then enable their depositors to spend those funds.  </a:t>
            </a:r>
            <a:endParaRPr lang="en-US" sz="2000" dirty="0" smtClean="0"/>
          </a:p>
          <a:p>
            <a:endParaRPr lang="en-US" sz="2000" dirty="0" smtClean="0"/>
          </a:p>
          <a:p>
            <a:r>
              <a:rPr lang="en-US" sz="2000" dirty="0" smtClean="0"/>
              <a:t>The </a:t>
            </a:r>
            <a:r>
              <a:rPr lang="en-US" sz="2000" dirty="0"/>
              <a:t>issuers currently do not pay interest (though they could).  </a:t>
            </a:r>
            <a:endParaRPr lang="en-US" sz="2000" dirty="0" smtClean="0"/>
          </a:p>
          <a:p>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Coin Issuers</a:t>
            </a:r>
            <a:endParaRPr lang="en-US" dirty="0"/>
          </a:p>
        </p:txBody>
      </p:sp>
      <p:sp>
        <p:nvSpPr>
          <p:cNvPr id="3" name="Content Placeholder 2"/>
          <p:cNvSpPr>
            <a:spLocks noGrp="1"/>
          </p:cNvSpPr>
          <p:nvPr>
            <p:ph idx="1"/>
          </p:nvPr>
        </p:nvSpPr>
        <p:spPr/>
        <p:txBody>
          <a:bodyPr>
            <a:normAutofit/>
          </a:bodyPr>
          <a:lstStyle/>
          <a:p>
            <a:r>
              <a:rPr lang="en-US" sz="2000" dirty="0" smtClean="0"/>
              <a:t>Most </a:t>
            </a:r>
            <a:r>
              <a:rPr lang="en-US" sz="2000" dirty="0"/>
              <a:t>stable coin issuers assure users that their stable coins are backed 100% by assets.  </a:t>
            </a:r>
            <a:endParaRPr lang="en-US" sz="2000" dirty="0" smtClean="0"/>
          </a:p>
          <a:p>
            <a:r>
              <a:rPr lang="en-US" sz="2000" dirty="0" smtClean="0"/>
              <a:t>But </a:t>
            </a:r>
            <a:r>
              <a:rPr lang="en-US" sz="2000" dirty="0"/>
              <a:t>in many cases those assets need not be cash.  </a:t>
            </a:r>
            <a:endParaRPr lang="en-US" sz="2000" dirty="0" smtClean="0"/>
          </a:p>
          <a:p>
            <a:r>
              <a:rPr lang="en-US" sz="2000" dirty="0" smtClean="0"/>
              <a:t>In </a:t>
            </a:r>
            <a:r>
              <a:rPr lang="en-US" sz="2000" dirty="0"/>
              <a:t>those cases, issuers can use the cash to purchase assets that generate income, provided that they have sufficient liquid assets to meet redemption requirements. </a:t>
            </a:r>
            <a:endParaRPr lang="en-US" sz="2000" dirty="0" smtClean="0"/>
          </a:p>
          <a:p>
            <a:pPr>
              <a:buNone/>
            </a:pPr>
            <a:endParaRPr lang="en-US" sz="2000" dirty="0" smtClean="0"/>
          </a:p>
          <a:p>
            <a:r>
              <a:rPr lang="en-US" sz="2000" dirty="0" smtClean="0"/>
              <a:t>They </a:t>
            </a:r>
            <a:r>
              <a:rPr lang="en-US" sz="2000" dirty="0"/>
              <a:t>will surely notice that as usage increases, net redemptions are actually negative.  </a:t>
            </a:r>
            <a:endParaRPr lang="en-US" sz="2000" dirty="0" smtClean="0"/>
          </a:p>
          <a:p>
            <a:r>
              <a:rPr lang="en-US" sz="2000" dirty="0" smtClean="0"/>
              <a:t>Most </a:t>
            </a:r>
            <a:r>
              <a:rPr lang="en-US" sz="2000" dirty="0"/>
              <a:t>cryptocurrency exchanges currently limit withdrawal amounts per period, which would greatly aid in managing reserves.</a:t>
            </a:r>
          </a:p>
          <a:p>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Coin Issuer Advantages</a:t>
            </a:r>
            <a:endParaRPr lang="en-US" dirty="0"/>
          </a:p>
        </p:txBody>
      </p:sp>
      <p:sp>
        <p:nvSpPr>
          <p:cNvPr id="3" name="Content Placeholder 2"/>
          <p:cNvSpPr>
            <a:spLocks noGrp="1"/>
          </p:cNvSpPr>
          <p:nvPr>
            <p:ph idx="1"/>
          </p:nvPr>
        </p:nvSpPr>
        <p:spPr/>
        <p:txBody>
          <a:bodyPr>
            <a:normAutofit/>
          </a:bodyPr>
          <a:lstStyle/>
          <a:p>
            <a:r>
              <a:rPr lang="en-US" sz="2000" dirty="0"/>
              <a:t>In some ways, it means that the required minimum reserve ratio for stable coin issuers is 0%.  </a:t>
            </a:r>
            <a:endParaRPr lang="en-US" sz="2000" dirty="0" smtClean="0"/>
          </a:p>
          <a:p>
            <a:r>
              <a:rPr lang="en-US" sz="2000" dirty="0" smtClean="0"/>
              <a:t>So </a:t>
            </a:r>
            <a:r>
              <a:rPr lang="en-US" sz="2000" dirty="0"/>
              <a:t>they have advantages over banks of not paying interest on “deposits” for stable coins and in not having required cash reserves</a:t>
            </a:r>
            <a:r>
              <a:rPr lang="en-US" sz="2000" dirty="0" smtClean="0"/>
              <a:t>.</a:t>
            </a:r>
          </a:p>
          <a:p>
            <a:r>
              <a:rPr lang="en-US" sz="2000" dirty="0" smtClean="0"/>
              <a:t>And they don’t have the physical, labor, or regulatory overhead that banks have.</a:t>
            </a:r>
            <a:endParaRPr lang="en-US" sz="2000" dirty="0"/>
          </a:p>
          <a:p>
            <a:pPr>
              <a:buNone/>
            </a:pPr>
            <a:endParaRPr lang="en-US" sz="2000" dirty="0"/>
          </a:p>
          <a:p>
            <a:r>
              <a:rPr lang="en-US" sz="2000" dirty="0"/>
              <a:t>Given the potential profitability, </a:t>
            </a:r>
            <a:r>
              <a:rPr lang="en-US" sz="2000" dirty="0" smtClean="0"/>
              <a:t>more entities including </a:t>
            </a:r>
            <a:r>
              <a:rPr lang="en-US" sz="2000" dirty="0"/>
              <a:t>exchanges are likely to issue stable coins.  </a:t>
            </a:r>
            <a:endParaRPr lang="en-US" sz="2000" dirty="0" smtClean="0"/>
          </a:p>
          <a:p>
            <a:r>
              <a:rPr lang="en-US" sz="2000" dirty="0" smtClean="0"/>
              <a:t>And </a:t>
            </a:r>
            <a:r>
              <a:rPr lang="en-US" sz="2000" dirty="0"/>
              <a:t>exchanges may pool and lend fiat and stable coin balances.  </a:t>
            </a:r>
            <a:endParaRPr lang="en-US" sz="2000" dirty="0" smtClean="0"/>
          </a:p>
          <a:p>
            <a:r>
              <a:rPr lang="en-US" sz="2000" dirty="0" smtClean="0"/>
              <a:t>Both </a:t>
            </a:r>
            <a:r>
              <a:rPr lang="en-US" sz="2000" dirty="0"/>
              <a:t>are relatively straightforward.  </a:t>
            </a:r>
            <a:endParaRPr lang="en-US" sz="20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on Banks</a:t>
            </a:r>
            <a:endParaRPr lang="en-US" dirty="0"/>
          </a:p>
        </p:txBody>
      </p:sp>
      <p:sp>
        <p:nvSpPr>
          <p:cNvPr id="3" name="Content Placeholder 2"/>
          <p:cNvSpPr>
            <a:spLocks noGrp="1"/>
          </p:cNvSpPr>
          <p:nvPr>
            <p:ph idx="1"/>
          </p:nvPr>
        </p:nvSpPr>
        <p:spPr/>
        <p:txBody>
          <a:bodyPr>
            <a:normAutofit/>
          </a:bodyPr>
          <a:lstStyle/>
          <a:p>
            <a:r>
              <a:rPr lang="en-US" sz="2000" dirty="0" smtClean="0"/>
              <a:t>The </a:t>
            </a:r>
            <a:r>
              <a:rPr lang="en-US" sz="2000" dirty="0"/>
              <a:t>impact on existing traditional banks would be to decrease deposits as money moves from bank accounts to asset backed stable coins</a:t>
            </a:r>
            <a:r>
              <a:rPr lang="en-US" sz="2000" dirty="0" smtClean="0"/>
              <a:t>.</a:t>
            </a:r>
          </a:p>
          <a:p>
            <a:endParaRPr lang="en-US" sz="2000" dirty="0" smtClean="0"/>
          </a:p>
          <a:p>
            <a:r>
              <a:rPr lang="en-US" sz="2000" dirty="0" smtClean="0"/>
              <a:t>Many banks have recognized this and some are responding</a:t>
            </a:r>
            <a:r>
              <a:rPr lang="en-US" sz="2000" dirty="0" smtClean="0"/>
              <a:t>. </a:t>
            </a:r>
            <a:endParaRPr lang="en-US" sz="2000" dirty="0" smtClean="0"/>
          </a:p>
          <a:p>
            <a:endParaRPr lang="en-US" sz="2000" dirty="0" smtClean="0"/>
          </a:p>
          <a:p>
            <a:r>
              <a:rPr lang="en-US" sz="2000" dirty="0" smtClean="0"/>
              <a:t>Japan’s </a:t>
            </a:r>
            <a:r>
              <a:rPr lang="en-US" sz="2000" dirty="0"/>
              <a:t>Mizuho </a:t>
            </a:r>
            <a:r>
              <a:rPr lang="en-US" sz="2000" dirty="0" smtClean="0"/>
              <a:t>bank </a:t>
            </a:r>
            <a:r>
              <a:rPr lang="en-US" sz="2000" dirty="0" smtClean="0"/>
              <a:t>has developed </a:t>
            </a:r>
            <a:r>
              <a:rPr lang="en-US" sz="2000" dirty="0" smtClean="0"/>
              <a:t>a mobile wallet for customers and </a:t>
            </a:r>
            <a:r>
              <a:rPr lang="en-US" sz="2000" dirty="0" smtClean="0"/>
              <a:t>offers </a:t>
            </a:r>
            <a:r>
              <a:rPr lang="en-US" sz="2000" dirty="0" smtClean="0"/>
              <a:t>payment services with minimal fees for payments to merchants via the wallet. </a:t>
            </a:r>
            <a:endParaRPr lang="en-US" sz="2000" dirty="0"/>
          </a:p>
          <a:p>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 Projects</a:t>
            </a:r>
            <a:endParaRPr lang="en-US" dirty="0"/>
          </a:p>
        </p:txBody>
      </p:sp>
      <p:sp>
        <p:nvSpPr>
          <p:cNvPr id="3" name="Content Placeholder 2"/>
          <p:cNvSpPr>
            <a:spLocks noGrp="1"/>
          </p:cNvSpPr>
          <p:nvPr>
            <p:ph idx="1"/>
          </p:nvPr>
        </p:nvSpPr>
        <p:spPr/>
        <p:txBody>
          <a:bodyPr/>
          <a:lstStyle/>
          <a:p>
            <a:r>
              <a:rPr lang="en-US" sz="2000" dirty="0" smtClean="0"/>
              <a:t>Mizuho Bank’s J-coin project includes dozens of banks and other financial companies and many local merchants.</a:t>
            </a:r>
          </a:p>
          <a:p>
            <a:r>
              <a:rPr lang="en-US" sz="2000" dirty="0" smtClean="0"/>
              <a:t>It allows payments and transfers via mobile apps using QR codes.</a:t>
            </a:r>
          </a:p>
          <a:p>
            <a:r>
              <a:rPr lang="en-US" sz="2000" dirty="0" smtClean="0"/>
              <a:t>However it does not use a cryptocurrency or a blockchain.</a:t>
            </a:r>
          </a:p>
          <a:p>
            <a:endParaRPr lang="en-US" sz="2000" dirty="0" smtClean="0"/>
          </a:p>
          <a:p>
            <a:endParaRPr lang="en-US" sz="2000" dirty="0" smtClean="0"/>
          </a:p>
          <a:p>
            <a:r>
              <a:rPr lang="en-US" sz="2000" dirty="0" smtClean="0"/>
              <a:t>JP Morgan announced the creation of its digital stable coin dubbed JPM Coin in early 2019.  </a:t>
            </a:r>
          </a:p>
          <a:p>
            <a:r>
              <a:rPr lang="en-US" sz="2000" dirty="0" smtClean="0"/>
              <a:t>The coin is issued from and redeemed to JP Morgan accounts, and trades on a </a:t>
            </a:r>
            <a:r>
              <a:rPr lang="en-US" sz="2000" dirty="0" err="1" smtClean="0"/>
              <a:t>permissioned</a:t>
            </a:r>
            <a:r>
              <a:rPr lang="en-US" sz="2000" dirty="0" smtClean="0"/>
              <a:t> Quorum blockchain run by JP Morgan.</a:t>
            </a:r>
          </a:p>
          <a:p>
            <a:r>
              <a:rPr lang="en-US" sz="2000" dirty="0" smtClean="0"/>
              <a:t>There are plans to allow it to trade on other blockchains in the future.</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Bank Digital Currency</a:t>
            </a:r>
            <a:endParaRPr lang="en-US" dirty="0"/>
          </a:p>
        </p:txBody>
      </p:sp>
      <p:sp>
        <p:nvSpPr>
          <p:cNvPr id="3" name="Content Placeholder 2"/>
          <p:cNvSpPr>
            <a:spLocks noGrp="1"/>
          </p:cNvSpPr>
          <p:nvPr>
            <p:ph idx="1"/>
          </p:nvPr>
        </p:nvSpPr>
        <p:spPr/>
        <p:txBody>
          <a:bodyPr>
            <a:normAutofit/>
          </a:bodyPr>
          <a:lstStyle/>
          <a:p>
            <a:r>
              <a:rPr lang="en-US" sz="2200" dirty="0" smtClean="0"/>
              <a:t>B</a:t>
            </a:r>
            <a:r>
              <a:rPr lang="en-US" sz="2200" dirty="0" smtClean="0"/>
              <a:t>anking </a:t>
            </a:r>
            <a:r>
              <a:rPr lang="en-US" sz="2200" dirty="0"/>
              <a:t>and commercial use of stable coins is just part of </a:t>
            </a:r>
            <a:r>
              <a:rPr lang="en-US" sz="2200" dirty="0" smtClean="0"/>
              <a:t>the potential impact</a:t>
            </a:r>
            <a:r>
              <a:rPr lang="en-US" sz="2200" dirty="0" smtClean="0"/>
              <a:t>.</a:t>
            </a:r>
            <a:endParaRPr lang="en-US" sz="2200" dirty="0" smtClean="0"/>
          </a:p>
          <a:p>
            <a:pPr>
              <a:buNone/>
            </a:pPr>
            <a:endParaRPr lang="en-US" sz="2200" dirty="0"/>
          </a:p>
          <a:p>
            <a:r>
              <a:rPr lang="en-US" sz="2200" dirty="0"/>
              <a:t>Stable coins </a:t>
            </a:r>
            <a:r>
              <a:rPr lang="en-US" sz="2200" dirty="0" smtClean="0"/>
              <a:t>are effectively CBDCs without the Central Bank.</a:t>
            </a:r>
          </a:p>
          <a:p>
            <a:endParaRPr lang="en-US" sz="2200" dirty="0" smtClean="0"/>
          </a:p>
          <a:p>
            <a:r>
              <a:rPr lang="en-US" sz="2200" dirty="0" smtClean="0"/>
              <a:t>If their use grows dramatically it could have major implications on monetary policy which is controlled by central banks primarily through interest rates.</a:t>
            </a:r>
          </a:p>
          <a:p>
            <a:endParaRPr lang="en-US" sz="2200" dirty="0" smtClean="0"/>
          </a:p>
          <a:p>
            <a:r>
              <a:rPr lang="en-US" sz="2200" dirty="0" smtClean="0"/>
              <a:t>It could also have implications for the world’s financial system which is controlled in large part by the US and US dollar.</a:t>
            </a:r>
            <a:endParaRPr lang="en-US" sz="2200" dirty="0"/>
          </a:p>
          <a:p>
            <a:pPr>
              <a:buNone/>
            </a:pPr>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CBDC Potential</a:t>
            </a:r>
            <a:endParaRPr lang="en-US" dirty="0"/>
          </a:p>
        </p:txBody>
      </p:sp>
      <p:sp>
        <p:nvSpPr>
          <p:cNvPr id="3" name="Content Placeholder 2"/>
          <p:cNvSpPr>
            <a:spLocks noGrp="1"/>
          </p:cNvSpPr>
          <p:nvPr>
            <p:ph idx="1"/>
          </p:nvPr>
        </p:nvSpPr>
        <p:spPr/>
        <p:txBody>
          <a:bodyPr>
            <a:normAutofit/>
          </a:bodyPr>
          <a:lstStyle/>
          <a:p>
            <a:r>
              <a:rPr lang="en-US" sz="2000" dirty="0" smtClean="0"/>
              <a:t>Central </a:t>
            </a:r>
            <a:r>
              <a:rPr lang="en-US" sz="2000" dirty="0"/>
              <a:t>banks </a:t>
            </a:r>
            <a:r>
              <a:rPr lang="en-US" sz="2000" dirty="0" smtClean="0"/>
              <a:t>have recognized </a:t>
            </a:r>
            <a:r>
              <a:rPr lang="en-US" sz="2000" dirty="0"/>
              <a:t>that there might be an opportunity to apply </a:t>
            </a:r>
            <a:r>
              <a:rPr lang="en-US" sz="2000" dirty="0" smtClean="0"/>
              <a:t>cryptocurrency</a:t>
            </a:r>
            <a:r>
              <a:rPr lang="en-US" sz="2000" dirty="0" smtClean="0"/>
              <a:t> </a:t>
            </a:r>
            <a:r>
              <a:rPr lang="en-US" sz="2000" dirty="0"/>
              <a:t>technology to national currencies.  </a:t>
            </a:r>
            <a:endParaRPr lang="en-US" sz="2000" dirty="0" smtClean="0"/>
          </a:p>
          <a:p>
            <a:endParaRPr lang="en-US" sz="2000" dirty="0" smtClean="0"/>
          </a:p>
          <a:p>
            <a:r>
              <a:rPr lang="en-US" sz="2000" dirty="0" smtClean="0"/>
              <a:t>And </a:t>
            </a:r>
            <a:r>
              <a:rPr lang="en-US" sz="2000" dirty="0"/>
              <a:t>if properly applied, a secure ledger of all transactions could provide unprecedented control and insight into the money supply as well as multiple other benefits to governments.  </a:t>
            </a:r>
            <a:endParaRPr lang="en-US" sz="2000" dirty="0" smtClean="0"/>
          </a:p>
          <a:p>
            <a:endParaRPr lang="en-US" sz="2000" dirty="0" smtClean="0"/>
          </a:p>
          <a:p>
            <a:r>
              <a:rPr lang="en-US" sz="2000" dirty="0" smtClean="0"/>
              <a:t>A number </a:t>
            </a:r>
            <a:r>
              <a:rPr lang="en-US" sz="2000" dirty="0"/>
              <a:t>of central banks have been quite active in research on economic topics related to digital currencies.  </a:t>
            </a:r>
            <a:endParaRPr lang="en-US" sz="2000" dirty="0" smtClean="0"/>
          </a:p>
          <a:p>
            <a:r>
              <a:rPr lang="en-US" sz="2000" dirty="0" smtClean="0"/>
              <a:t>Several </a:t>
            </a:r>
            <a:r>
              <a:rPr lang="en-US" sz="2000" dirty="0"/>
              <a:t>limited trial projects have been run, and more are underway or planned</a:t>
            </a:r>
            <a:r>
              <a:rPr lang="en-US" sz="2000" dirty="0" smtClean="0"/>
              <a: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Coin Uses</a:t>
            </a:r>
            <a:endParaRPr lang="en-US" dirty="0"/>
          </a:p>
        </p:txBody>
      </p:sp>
      <p:sp>
        <p:nvSpPr>
          <p:cNvPr id="3" name="Content Placeholder 2"/>
          <p:cNvSpPr>
            <a:spLocks noGrp="1"/>
          </p:cNvSpPr>
          <p:nvPr>
            <p:ph idx="1"/>
          </p:nvPr>
        </p:nvSpPr>
        <p:spPr/>
        <p:txBody>
          <a:bodyPr>
            <a:normAutofit/>
          </a:bodyPr>
          <a:lstStyle/>
          <a:p>
            <a:r>
              <a:rPr lang="en-US" sz="2400" dirty="0"/>
              <a:t>Although the use of stable coins up to the present has been primarily for trading on crypto-only exchanges, the ability to transfer stable coins between wallets potentially opens up substantial new uses.  </a:t>
            </a:r>
            <a:endParaRPr lang="en-US" sz="2400" dirty="0" smtClean="0"/>
          </a:p>
          <a:p>
            <a:endParaRPr lang="en-US" sz="2400" dirty="0" smtClean="0"/>
          </a:p>
          <a:p>
            <a:r>
              <a:rPr lang="en-US" sz="2400" dirty="0" smtClean="0"/>
              <a:t>For </a:t>
            </a:r>
            <a:r>
              <a:rPr lang="en-US" sz="2400" dirty="0"/>
              <a:t>example, a </a:t>
            </a:r>
            <a:r>
              <a:rPr lang="en-US" sz="2400" dirty="0" smtClean="0"/>
              <a:t>user could transfer stable coins to the wallet of a merchant on checkout, similar to the use of a debit card.</a:t>
            </a:r>
          </a:p>
          <a:p>
            <a:endParaRPr lang="en-US" sz="2400" dirty="0" smtClean="0"/>
          </a:p>
          <a:p>
            <a:r>
              <a:rPr lang="en-US" sz="2400" dirty="0" smtClean="0"/>
              <a:t>Or a user </a:t>
            </a:r>
            <a:r>
              <a:rPr lang="en-US" sz="2400" dirty="0"/>
              <a:t>in the </a:t>
            </a:r>
            <a:r>
              <a:rPr lang="en-US" sz="2400" dirty="0" smtClean="0"/>
              <a:t>US </a:t>
            </a:r>
            <a:r>
              <a:rPr lang="en-US" sz="2400" dirty="0"/>
              <a:t>could send stable coins from their wallet to that of </a:t>
            </a:r>
            <a:r>
              <a:rPr lang="en-US" sz="2400" dirty="0" smtClean="0"/>
              <a:t>another </a:t>
            </a:r>
            <a:r>
              <a:rPr lang="en-US" sz="2400" dirty="0"/>
              <a:t>user in </a:t>
            </a:r>
            <a:r>
              <a:rPr lang="en-US" sz="2400" dirty="0" smtClean="0"/>
              <a:t>the US or even to a user in another </a:t>
            </a:r>
            <a:r>
              <a:rPr lang="en-US" sz="2400" dirty="0" smtClean="0"/>
              <a:t>country almost immediately and </a:t>
            </a:r>
            <a:r>
              <a:rPr lang="en-US" sz="2400" dirty="0"/>
              <a:t>essentially </a:t>
            </a:r>
            <a:r>
              <a:rPr lang="en-US" sz="2400" dirty="0" err="1"/>
              <a:t>costlessly</a:t>
            </a:r>
            <a:r>
              <a:rPr lang="en-US" sz="2400" dirty="0"/>
              <a:t>.  </a:t>
            </a:r>
            <a:endParaRPr lang="en-US" sz="2400" dirty="0" smtClean="0"/>
          </a:p>
          <a:p>
            <a:endParaRPr lang="en-US" sz="2000" dirty="0" smtClean="0"/>
          </a:p>
          <a:p>
            <a:pPr>
              <a:buNone/>
            </a:pP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CBDC Potential</a:t>
            </a:r>
            <a:endParaRPr lang="en-US" dirty="0"/>
          </a:p>
        </p:txBody>
      </p:sp>
      <p:sp>
        <p:nvSpPr>
          <p:cNvPr id="3" name="Content Placeholder 2"/>
          <p:cNvSpPr>
            <a:spLocks noGrp="1"/>
          </p:cNvSpPr>
          <p:nvPr>
            <p:ph idx="1"/>
          </p:nvPr>
        </p:nvSpPr>
        <p:spPr/>
        <p:txBody>
          <a:bodyPr>
            <a:noAutofit/>
          </a:bodyPr>
          <a:lstStyle/>
          <a:p>
            <a:pPr>
              <a:buNone/>
            </a:pPr>
            <a:r>
              <a:rPr lang="en-US" sz="2000" dirty="0" smtClean="0"/>
              <a:t>The </a:t>
            </a:r>
            <a:r>
              <a:rPr lang="en-US" sz="2000" dirty="0"/>
              <a:t>adoption of a secure, national cryptocurrency could provide a government with profound benefits on a number of levels.  </a:t>
            </a:r>
          </a:p>
          <a:p>
            <a:pPr lvl="0"/>
            <a:r>
              <a:rPr lang="en-US" sz="2000" dirty="0" smtClean="0"/>
              <a:t>Increased </a:t>
            </a:r>
            <a:r>
              <a:rPr lang="en-US" sz="2000" dirty="0"/>
              <a:t>efficiency, manageability, and transparency in monetary </a:t>
            </a:r>
            <a:r>
              <a:rPr lang="en-US" sz="2000" dirty="0" smtClean="0"/>
              <a:t>policy  </a:t>
            </a:r>
            <a:endParaRPr lang="en-US" sz="2000" dirty="0"/>
          </a:p>
          <a:p>
            <a:pPr lvl="0"/>
            <a:r>
              <a:rPr lang="en-US" sz="2000" dirty="0"/>
              <a:t>S</a:t>
            </a:r>
            <a:r>
              <a:rPr lang="en-US" sz="2000" dirty="0" smtClean="0"/>
              <a:t>uperb </a:t>
            </a:r>
            <a:r>
              <a:rPr lang="en-US" sz="2000" dirty="0"/>
              <a:t>insight and </a:t>
            </a:r>
            <a:r>
              <a:rPr lang="en-US" sz="2000" dirty="0" smtClean="0"/>
              <a:t>control </a:t>
            </a:r>
            <a:r>
              <a:rPr lang="en-US" sz="2000" dirty="0" smtClean="0"/>
              <a:t>for banking regulators  </a:t>
            </a:r>
            <a:endParaRPr lang="en-US" sz="2000" dirty="0"/>
          </a:p>
          <a:p>
            <a:pPr lvl="0"/>
            <a:r>
              <a:rPr lang="en-US" sz="2000" dirty="0" smtClean="0"/>
              <a:t>Increased </a:t>
            </a:r>
            <a:r>
              <a:rPr lang="en-US" sz="2000" dirty="0"/>
              <a:t>financial inclusion for countries with substantial unbanked populations</a:t>
            </a:r>
          </a:p>
          <a:p>
            <a:pPr lvl="0"/>
            <a:r>
              <a:rPr lang="en-US" sz="2000" dirty="0"/>
              <a:t>S</a:t>
            </a:r>
            <a:r>
              <a:rPr lang="en-US" sz="2000" dirty="0" smtClean="0"/>
              <a:t>trong </a:t>
            </a:r>
            <a:r>
              <a:rPr lang="en-US" sz="2000" dirty="0"/>
              <a:t>KYC/AML for </a:t>
            </a:r>
            <a:r>
              <a:rPr lang="en-US" sz="2000" dirty="0" smtClean="0"/>
              <a:t>financial </a:t>
            </a:r>
            <a:r>
              <a:rPr lang="en-US" sz="2000" dirty="0" smtClean="0"/>
              <a:t>transactions</a:t>
            </a:r>
            <a:endParaRPr lang="en-US" sz="2000" dirty="0"/>
          </a:p>
          <a:p>
            <a:pPr lvl="0"/>
            <a:r>
              <a:rPr lang="en-US" sz="2000" dirty="0"/>
              <a:t>A</a:t>
            </a:r>
            <a:r>
              <a:rPr lang="en-US" sz="2000" dirty="0" smtClean="0"/>
              <a:t>udit </a:t>
            </a:r>
            <a:r>
              <a:rPr lang="en-US" sz="2000" dirty="0"/>
              <a:t>trails for controlled goods and </a:t>
            </a:r>
            <a:r>
              <a:rPr lang="en-US" sz="2000" dirty="0" smtClean="0"/>
              <a:t>substances  </a:t>
            </a:r>
            <a:endParaRPr lang="en-US" sz="2000" dirty="0"/>
          </a:p>
          <a:p>
            <a:pPr lvl="0"/>
            <a:r>
              <a:rPr lang="en-US" sz="2000" dirty="0" smtClean="0"/>
              <a:t>Insight </a:t>
            </a:r>
            <a:r>
              <a:rPr lang="en-US" sz="2000" dirty="0"/>
              <a:t>into the economy for policy makers and researchers</a:t>
            </a:r>
          </a:p>
          <a:p>
            <a:pPr lvl="0"/>
            <a:r>
              <a:rPr lang="en-US" sz="2000" dirty="0" smtClean="0"/>
              <a:t>Intelligence  </a:t>
            </a:r>
            <a:endParaRPr lang="en-US" sz="2000" dirty="0"/>
          </a:p>
          <a:p>
            <a:pPr lvl="0"/>
            <a:r>
              <a:rPr lang="en-US" sz="2000" dirty="0" smtClean="0"/>
              <a:t>Benefits </a:t>
            </a:r>
            <a:r>
              <a:rPr lang="en-US" sz="2000" dirty="0"/>
              <a:t>to taxing authorities, and payers, particularly for VAT/sales with immediate </a:t>
            </a:r>
            <a:r>
              <a:rPr lang="en-US" sz="2000" dirty="0" smtClean="0"/>
              <a:t>collection</a:t>
            </a:r>
            <a:endParaRPr lang="en-US" sz="2000" dirty="0"/>
          </a:p>
          <a:p>
            <a:pPr lvl="0"/>
            <a:r>
              <a:rPr lang="en-US" sz="2000" dirty="0"/>
              <a:t>E</a:t>
            </a:r>
            <a:r>
              <a:rPr lang="en-US" sz="2000" dirty="0" smtClean="0"/>
              <a:t>fficient </a:t>
            </a:r>
            <a:r>
              <a:rPr lang="en-US" sz="2000" dirty="0"/>
              <a:t>means of payments for benefits </a:t>
            </a:r>
            <a:r>
              <a:rPr lang="en-US" sz="2000" dirty="0" smtClean="0"/>
              <a:t>systems</a:t>
            </a:r>
            <a:endParaRPr 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CBDC Projects and Research</a:t>
            </a:r>
            <a:endParaRPr lang="en-US" dirty="0"/>
          </a:p>
        </p:txBody>
      </p:sp>
      <p:sp>
        <p:nvSpPr>
          <p:cNvPr id="3" name="Content Placeholder 2"/>
          <p:cNvSpPr>
            <a:spLocks noGrp="1"/>
          </p:cNvSpPr>
          <p:nvPr>
            <p:ph idx="1"/>
          </p:nvPr>
        </p:nvSpPr>
        <p:spPr/>
        <p:txBody>
          <a:bodyPr>
            <a:noAutofit/>
          </a:bodyPr>
          <a:lstStyle/>
          <a:p>
            <a:r>
              <a:rPr lang="en-US" sz="2000" dirty="0" smtClean="0"/>
              <a:t>In </a:t>
            </a:r>
            <a:r>
              <a:rPr lang="en-US" sz="2000" dirty="0"/>
              <a:t>the past year alone, the International Monetary Fund, the Bank for International Settlements and the World Economic Forum have each published reports on central banks’ plans, research, and trials with national digital </a:t>
            </a:r>
            <a:r>
              <a:rPr lang="en-US" sz="2000" dirty="0" smtClean="0"/>
              <a:t>currencies.  </a:t>
            </a:r>
          </a:p>
          <a:p>
            <a:r>
              <a:rPr lang="en-US" sz="2000" dirty="0" smtClean="0"/>
              <a:t>The </a:t>
            </a:r>
            <a:r>
              <a:rPr lang="en-US" sz="2000" dirty="0"/>
              <a:t>former details forms of “money”, the pros and cons of </a:t>
            </a:r>
            <a:r>
              <a:rPr lang="en-US" sz="2000" dirty="0" smtClean="0"/>
              <a:t>CBDCs, </a:t>
            </a:r>
            <a:r>
              <a:rPr lang="en-US" sz="2000" dirty="0"/>
              <a:t>potential designs, and potential effects on existing banks. </a:t>
            </a:r>
            <a:endParaRPr lang="en-US" sz="2000" dirty="0" smtClean="0"/>
          </a:p>
          <a:p>
            <a:r>
              <a:rPr lang="en-US" sz="2000" dirty="0" smtClean="0"/>
              <a:t>The </a:t>
            </a:r>
            <a:r>
              <a:rPr lang="en-US" sz="2000" dirty="0"/>
              <a:t>BIS paper summarizes the results of a survey of the world’s central banks and their plans and attitudes towards CBDC. </a:t>
            </a:r>
            <a:r>
              <a:rPr lang="en-US" sz="2000" dirty="0" smtClean="0"/>
              <a:t>Of </a:t>
            </a:r>
            <a:r>
              <a:rPr lang="en-US" sz="2000" dirty="0"/>
              <a:t>the respondents, over 70% were involved or would soon be involved in CBCD research or </a:t>
            </a:r>
            <a:r>
              <a:rPr lang="en-US" sz="2000" dirty="0" smtClean="0"/>
              <a:t>plans.</a:t>
            </a:r>
          </a:p>
          <a:p>
            <a:r>
              <a:rPr lang="en-US" sz="2000" dirty="0" smtClean="0"/>
              <a:t>The </a:t>
            </a:r>
            <a:r>
              <a:rPr lang="en-US" sz="2000" dirty="0"/>
              <a:t>World Economic Forum paper was a report summarizing research, speeches and whitepapers related to CBDCs by central banks and others.  It includes all blockchain (“DLT”) applications by governments, not only CBDCs.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Ledger Technology</a:t>
            </a:r>
            <a:endParaRPr lang="en-US" dirty="0"/>
          </a:p>
        </p:txBody>
      </p:sp>
      <p:sp>
        <p:nvSpPr>
          <p:cNvPr id="3" name="Content Placeholder 2"/>
          <p:cNvSpPr>
            <a:spLocks noGrp="1"/>
          </p:cNvSpPr>
          <p:nvPr>
            <p:ph idx="1"/>
          </p:nvPr>
        </p:nvSpPr>
        <p:spPr/>
        <p:txBody>
          <a:bodyPr>
            <a:noAutofit/>
          </a:bodyPr>
          <a:lstStyle/>
          <a:p>
            <a:r>
              <a:rPr lang="en-US" sz="2000" dirty="0" smtClean="0"/>
              <a:t>In banking parlance, a cryptographically secured blockchain is usually referred to as Distributed Ledger Technology or DLT.</a:t>
            </a:r>
          </a:p>
          <a:p>
            <a:endParaRPr lang="en-US" sz="2000" dirty="0" smtClean="0"/>
          </a:p>
          <a:p>
            <a:r>
              <a:rPr lang="en-US" sz="2000" dirty="0" smtClean="0"/>
              <a:t>A </a:t>
            </a:r>
            <a:r>
              <a:rPr lang="en-US" sz="2000" dirty="0"/>
              <a:t>number of central banks have conducted DLT tests or pilot programs for their domestic interbank settlement </a:t>
            </a:r>
            <a:r>
              <a:rPr lang="en-US" sz="2000" dirty="0" smtClean="0"/>
              <a:t>systems. </a:t>
            </a:r>
            <a:r>
              <a:rPr lang="en-US" sz="2000" dirty="0"/>
              <a:t>Among these are the </a:t>
            </a:r>
            <a:r>
              <a:rPr lang="en-US" sz="2000" dirty="0" smtClean="0"/>
              <a:t>US </a:t>
            </a:r>
            <a:r>
              <a:rPr lang="en-US" sz="2000" dirty="0"/>
              <a:t>Federal Reserve Bank of Boston </a:t>
            </a:r>
            <a:r>
              <a:rPr lang="en-US" sz="2000" dirty="0" smtClean="0"/>
              <a:t>and </a:t>
            </a:r>
            <a:r>
              <a:rPr lang="en-US" sz="2000" dirty="0"/>
              <a:t>the Bank of </a:t>
            </a:r>
            <a:r>
              <a:rPr lang="en-US" sz="2000" dirty="0" smtClean="0"/>
              <a:t>Canada. Virtually </a:t>
            </a:r>
            <a:r>
              <a:rPr lang="en-US" sz="2000" dirty="0"/>
              <a:t>all have found the system to work completely adequately and hold the promise of additional benefits</a:t>
            </a:r>
            <a:r>
              <a:rPr lang="en-US" sz="2000" dirty="0" smtClean="0"/>
              <a:t>.</a:t>
            </a:r>
          </a:p>
          <a:p>
            <a:endParaRPr lang="en-US" sz="2000" dirty="0"/>
          </a:p>
          <a:p>
            <a:r>
              <a:rPr lang="en-US" sz="2000" dirty="0"/>
              <a:t> </a:t>
            </a:r>
            <a:r>
              <a:rPr lang="en-US" sz="2000" dirty="0" smtClean="0"/>
              <a:t>Some </a:t>
            </a:r>
            <a:r>
              <a:rPr lang="en-US" sz="2000" dirty="0"/>
              <a:t>of these central </a:t>
            </a:r>
            <a:r>
              <a:rPr lang="en-US" sz="2000" dirty="0" smtClean="0"/>
              <a:t>banks, including the Bank of Canada </a:t>
            </a:r>
            <a:r>
              <a:rPr lang="en-US" sz="2000" dirty="0"/>
              <a:t>have continued with tests of securities settlement systems </a:t>
            </a:r>
            <a:r>
              <a:rPr lang="en-US" sz="2000" dirty="0" smtClean="0"/>
              <a:t>using </a:t>
            </a:r>
            <a:r>
              <a:rPr lang="en-US" sz="2000" dirty="0"/>
              <a:t>DLT in conjunction with their stock exchange(s</a:t>
            </a:r>
            <a:r>
              <a:rPr lang="en-US" sz="2000" dirty="0" smtClean="0"/>
              <a:t>).  </a:t>
            </a:r>
            <a:r>
              <a:rPr lang="en-US" sz="2000" dirty="0"/>
              <a:t>And in June 2019 the Swiss stock exchange asked its central bank to issue a CBDC to facilitate </a:t>
            </a:r>
            <a:r>
              <a:rPr lang="en-US" sz="2000" dirty="0" smtClean="0"/>
              <a:t>clearing.</a:t>
            </a: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CBDC Projects</a:t>
            </a:r>
            <a:endParaRPr lang="en-US" dirty="0"/>
          </a:p>
        </p:txBody>
      </p:sp>
      <p:sp>
        <p:nvSpPr>
          <p:cNvPr id="3" name="Content Placeholder 2"/>
          <p:cNvSpPr>
            <a:spLocks noGrp="1"/>
          </p:cNvSpPr>
          <p:nvPr>
            <p:ph idx="1"/>
          </p:nvPr>
        </p:nvSpPr>
        <p:spPr/>
        <p:txBody>
          <a:bodyPr>
            <a:noAutofit/>
          </a:bodyPr>
          <a:lstStyle/>
          <a:p>
            <a:r>
              <a:rPr lang="en-US" sz="2000" dirty="0" smtClean="0"/>
              <a:t>A </a:t>
            </a:r>
            <a:r>
              <a:rPr lang="en-US" sz="2000" dirty="0"/>
              <a:t>few notable central banks, including those of Canada, England, and Sweden, have done extensive research on the subject of CBDCs and their economic effects.  </a:t>
            </a:r>
          </a:p>
          <a:p>
            <a:pPr>
              <a:buNone/>
            </a:pPr>
            <a:endParaRPr lang="en-US" sz="2000" dirty="0"/>
          </a:p>
          <a:p>
            <a:r>
              <a:rPr lang="en-US" sz="2000" dirty="0"/>
              <a:t>A few central banks are actively working on issuing a CBDC for general use.  These include the National Bank of Cambodia </a:t>
            </a:r>
            <a:r>
              <a:rPr lang="en-US" sz="2000" dirty="0" smtClean="0"/>
              <a:t>and </a:t>
            </a:r>
            <a:r>
              <a:rPr lang="en-US" sz="2000" dirty="0"/>
              <a:t>the Eastern Caribbean Central </a:t>
            </a:r>
            <a:r>
              <a:rPr lang="en-US" sz="2000" dirty="0" smtClean="0"/>
              <a:t>Bank.</a:t>
            </a:r>
            <a:endParaRPr lang="en-US" sz="2000" dirty="0"/>
          </a:p>
          <a:p>
            <a:pPr>
              <a:buNone/>
            </a:pPr>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CBDC Projects</a:t>
            </a:r>
            <a:endParaRPr lang="en-US" dirty="0"/>
          </a:p>
        </p:txBody>
      </p:sp>
      <p:sp>
        <p:nvSpPr>
          <p:cNvPr id="3" name="Content Placeholder 2"/>
          <p:cNvSpPr>
            <a:spLocks noGrp="1"/>
          </p:cNvSpPr>
          <p:nvPr>
            <p:ph idx="1"/>
          </p:nvPr>
        </p:nvSpPr>
        <p:spPr/>
        <p:txBody>
          <a:bodyPr>
            <a:noAutofit/>
          </a:bodyPr>
          <a:lstStyle/>
          <a:p>
            <a:r>
              <a:rPr lang="en-US" sz="2000" dirty="0" smtClean="0"/>
              <a:t>Virtually </a:t>
            </a:r>
            <a:r>
              <a:rPr lang="en-US" sz="2000" dirty="0"/>
              <a:t>all of these projects have used open </a:t>
            </a:r>
            <a:r>
              <a:rPr lang="en-US" sz="2000" dirty="0" smtClean="0"/>
              <a:t>source, </a:t>
            </a:r>
            <a:r>
              <a:rPr lang="en-US" sz="2000" dirty="0" err="1"/>
              <a:t>permissioned</a:t>
            </a:r>
            <a:r>
              <a:rPr lang="en-US" sz="2000" dirty="0"/>
              <a:t> blockchains.  </a:t>
            </a:r>
            <a:endParaRPr lang="en-US" sz="2000" dirty="0" smtClean="0"/>
          </a:p>
          <a:p>
            <a:endParaRPr lang="en-US" sz="2000" dirty="0" smtClean="0"/>
          </a:p>
          <a:p>
            <a:r>
              <a:rPr lang="en-US" sz="2000" dirty="0" smtClean="0"/>
              <a:t>Most </a:t>
            </a:r>
            <a:r>
              <a:rPr lang="en-US" sz="2000" dirty="0"/>
              <a:t>commonly used are </a:t>
            </a:r>
            <a:endParaRPr lang="en-US" sz="2000" dirty="0" smtClean="0"/>
          </a:p>
          <a:p>
            <a:pPr lvl="1"/>
            <a:r>
              <a:rPr lang="en-US" sz="2000" dirty="0" err="1" smtClean="0"/>
              <a:t>Corda</a:t>
            </a:r>
            <a:r>
              <a:rPr lang="en-US" sz="2000" dirty="0" smtClean="0"/>
              <a:t> </a:t>
            </a:r>
            <a:r>
              <a:rPr lang="en-US" sz="2000" dirty="0"/>
              <a:t>(by R3), </a:t>
            </a:r>
            <a:endParaRPr lang="en-US" sz="2000" dirty="0" smtClean="0"/>
          </a:p>
          <a:p>
            <a:pPr lvl="1"/>
            <a:r>
              <a:rPr lang="en-US" sz="2000" dirty="0" smtClean="0"/>
              <a:t>Quorum </a:t>
            </a:r>
            <a:r>
              <a:rPr lang="en-US" sz="2000" dirty="0"/>
              <a:t>(originally by JP Morgan), </a:t>
            </a:r>
            <a:endParaRPr lang="en-US" sz="2000" dirty="0" smtClean="0"/>
          </a:p>
          <a:p>
            <a:pPr lvl="1"/>
            <a:r>
              <a:rPr lang="en-US" sz="2000" dirty="0" err="1" smtClean="0"/>
              <a:t>Hyperledger</a:t>
            </a:r>
            <a:r>
              <a:rPr lang="en-US" sz="2000" dirty="0" smtClean="0"/>
              <a:t> </a:t>
            </a:r>
            <a:r>
              <a:rPr lang="en-US" sz="2000" dirty="0"/>
              <a:t>Fabric (originally by IBM).  </a:t>
            </a:r>
            <a:endParaRPr lang="en-US" sz="2000" dirty="0" smtClean="0"/>
          </a:p>
          <a:p>
            <a:r>
              <a:rPr lang="en-US" sz="2000" dirty="0" smtClean="0"/>
              <a:t>A </a:t>
            </a:r>
            <a:r>
              <a:rPr lang="en-US" sz="2000" dirty="0"/>
              <a:t>couple have used a private implementation of a modified version of Ethereum. </a:t>
            </a:r>
            <a:endParaRPr lang="en-US" sz="2000" dirty="0" smtClean="0"/>
          </a:p>
          <a:p>
            <a:r>
              <a:rPr lang="en-US" sz="2000" dirty="0" smtClean="0"/>
              <a:t>Cambodia </a:t>
            </a:r>
            <a:r>
              <a:rPr lang="en-US" sz="2000" dirty="0"/>
              <a:t>is using </a:t>
            </a:r>
            <a:r>
              <a:rPr lang="en-US" sz="2000" dirty="0" err="1"/>
              <a:t>Hyperledger</a:t>
            </a:r>
            <a:r>
              <a:rPr lang="en-US" sz="2000" dirty="0"/>
              <a:t> </a:t>
            </a:r>
            <a:r>
              <a:rPr lang="en-US" sz="2000" dirty="0" err="1"/>
              <a:t>Iroha</a:t>
            </a:r>
            <a:r>
              <a:rPr lang="en-US" sz="2000" dirty="0"/>
              <a:t> (originally by </a:t>
            </a:r>
            <a:r>
              <a:rPr lang="en-US" sz="2000" dirty="0" err="1"/>
              <a:t>Soramitsu</a:t>
            </a:r>
            <a:r>
              <a:rPr lang="en-US" sz="2000" dirty="0" smtClean="0"/>
              <a:t>).</a:t>
            </a:r>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a:t>
            </a:r>
            <a:endParaRPr lang="en-US" dirty="0"/>
          </a:p>
        </p:txBody>
      </p:sp>
      <p:sp>
        <p:nvSpPr>
          <p:cNvPr id="3" name="Content Placeholder 2"/>
          <p:cNvSpPr>
            <a:spLocks noGrp="1"/>
          </p:cNvSpPr>
          <p:nvPr>
            <p:ph idx="1"/>
          </p:nvPr>
        </p:nvSpPr>
        <p:spPr/>
        <p:txBody>
          <a:bodyPr>
            <a:normAutofit/>
          </a:bodyPr>
          <a:lstStyle/>
          <a:p>
            <a:r>
              <a:rPr lang="en-US" sz="2000" dirty="0" smtClean="0"/>
              <a:t>China’s central bank, the People’s Bank of China (</a:t>
            </a:r>
            <a:r>
              <a:rPr lang="en-US" sz="2000" dirty="0" err="1" smtClean="0"/>
              <a:t>PBoC</a:t>
            </a:r>
            <a:r>
              <a:rPr lang="en-US" sz="2000" dirty="0" smtClean="0"/>
              <a:t>) has been investigating digital currencies since early </a:t>
            </a:r>
            <a:r>
              <a:rPr lang="en-US" sz="2000" dirty="0" smtClean="0"/>
              <a:t>2014.</a:t>
            </a:r>
          </a:p>
          <a:p>
            <a:endParaRPr lang="en-US" sz="2000" dirty="0" smtClean="0"/>
          </a:p>
          <a:p>
            <a:r>
              <a:rPr lang="en-US" sz="2000" dirty="0" smtClean="0"/>
              <a:t>In </a:t>
            </a:r>
            <a:r>
              <a:rPr lang="en-US" sz="2000" dirty="0" smtClean="0"/>
              <a:t>2016 China wrote blockchain into their five year plan and in 2017 China opened the Digital Currency Research Institute (DCRI) with the plan to develop a digital </a:t>
            </a:r>
            <a:r>
              <a:rPr lang="en-US" sz="2000" dirty="0" smtClean="0"/>
              <a:t>currency.</a:t>
            </a:r>
          </a:p>
          <a:p>
            <a:endParaRPr lang="en-US" sz="2000" dirty="0" smtClean="0"/>
          </a:p>
          <a:p>
            <a:r>
              <a:rPr lang="en-US" sz="2000" dirty="0" smtClean="0"/>
              <a:t>In </a:t>
            </a:r>
            <a:r>
              <a:rPr lang="en-US" sz="2000" dirty="0" smtClean="0"/>
              <a:t>2018 </a:t>
            </a:r>
            <a:r>
              <a:rPr lang="en-US" sz="2000" dirty="0" smtClean="0"/>
              <a:t>the </a:t>
            </a:r>
            <a:r>
              <a:rPr lang="en-US" sz="2000" dirty="0" err="1" smtClean="0"/>
              <a:t>PBoC</a:t>
            </a:r>
            <a:r>
              <a:rPr lang="en-US" sz="2000" dirty="0" smtClean="0"/>
              <a:t> </a:t>
            </a:r>
            <a:r>
              <a:rPr lang="en-US" sz="2000" dirty="0" smtClean="0"/>
              <a:t>confirmed that the bank was working on developing its own digital </a:t>
            </a:r>
            <a:r>
              <a:rPr lang="en-US" sz="2000" dirty="0" smtClean="0"/>
              <a:t>currency, and </a:t>
            </a:r>
            <a:r>
              <a:rPr lang="en-US" sz="2000" dirty="0" smtClean="0"/>
              <a:t>later said that the digital currency </a:t>
            </a:r>
            <a:r>
              <a:rPr lang="en-US" sz="2000" dirty="0" smtClean="0"/>
              <a:t>need </a:t>
            </a:r>
            <a:r>
              <a:rPr lang="en-US" sz="2000" dirty="0" smtClean="0"/>
              <a:t>not involve </a:t>
            </a:r>
            <a:r>
              <a:rPr lang="en-US" sz="2000" dirty="0" smtClean="0"/>
              <a:t>blockchain.</a:t>
            </a:r>
          </a:p>
          <a:p>
            <a:endParaRPr lang="en-US" sz="20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a:t>
            </a:r>
            <a:endParaRPr lang="en-US" dirty="0"/>
          </a:p>
        </p:txBody>
      </p:sp>
      <p:sp>
        <p:nvSpPr>
          <p:cNvPr id="3" name="Content Placeholder 2"/>
          <p:cNvSpPr>
            <a:spLocks noGrp="1"/>
          </p:cNvSpPr>
          <p:nvPr>
            <p:ph idx="1"/>
          </p:nvPr>
        </p:nvSpPr>
        <p:spPr/>
        <p:txBody>
          <a:bodyPr>
            <a:noAutofit/>
          </a:bodyPr>
          <a:lstStyle/>
          <a:p>
            <a:r>
              <a:rPr lang="en-US" sz="2000" dirty="0" smtClean="0"/>
              <a:t>D</a:t>
            </a:r>
            <a:r>
              <a:rPr lang="en-US" sz="2000" dirty="0" smtClean="0"/>
              <a:t>ue </a:t>
            </a:r>
            <a:r>
              <a:rPr lang="en-US" sz="2000" dirty="0" smtClean="0"/>
              <a:t>to scaling issues (reportedly over 92,000 transactions per second on Single’s Day) , </a:t>
            </a:r>
            <a:r>
              <a:rPr lang="en-US" sz="2000" dirty="0" smtClean="0"/>
              <a:t>China’s digital </a:t>
            </a:r>
            <a:r>
              <a:rPr lang="en-US" sz="2000" dirty="0" err="1" smtClean="0"/>
              <a:t>R</a:t>
            </a:r>
            <a:r>
              <a:rPr lang="en-US" sz="2000" dirty="0" err="1" smtClean="0"/>
              <a:t>enminbi</a:t>
            </a:r>
            <a:r>
              <a:rPr lang="en-US" sz="2000" dirty="0" smtClean="0"/>
              <a:t> </a:t>
            </a:r>
            <a:r>
              <a:rPr lang="en-US" sz="2000" dirty="0" smtClean="0"/>
              <a:t>is no longer expected to be blockchain-based.</a:t>
            </a:r>
          </a:p>
          <a:p>
            <a:endParaRPr lang="en-US" sz="2000" dirty="0" smtClean="0"/>
          </a:p>
          <a:p>
            <a:r>
              <a:rPr lang="en-US" sz="2000" dirty="0" smtClean="0"/>
              <a:t>It’s expected that the system </a:t>
            </a:r>
            <a:r>
              <a:rPr lang="en-US" sz="2000" dirty="0" smtClean="0"/>
              <a:t>will be on a private cloud managed by </a:t>
            </a:r>
            <a:r>
              <a:rPr lang="en-US" sz="2000" dirty="0" err="1" smtClean="0"/>
              <a:t>PBoC</a:t>
            </a:r>
            <a:r>
              <a:rPr lang="en-US" sz="2000" dirty="0" smtClean="0"/>
              <a:t> allowing </a:t>
            </a:r>
            <a:r>
              <a:rPr lang="en-US" sz="2000" dirty="0" err="1" smtClean="0"/>
              <a:t>PBoC</a:t>
            </a:r>
            <a:r>
              <a:rPr lang="en-US" sz="2000" dirty="0" smtClean="0"/>
              <a:t> to administer monetary policy.  </a:t>
            </a:r>
            <a:endParaRPr lang="en-US" sz="2000" dirty="0" smtClean="0"/>
          </a:p>
          <a:p>
            <a:r>
              <a:rPr lang="en-US" sz="2000" dirty="0" smtClean="0"/>
              <a:t>It </a:t>
            </a:r>
            <a:r>
              <a:rPr lang="en-US" sz="2000" dirty="0" smtClean="0"/>
              <a:t>will also include a wallet client developed by </a:t>
            </a:r>
            <a:r>
              <a:rPr lang="en-US" sz="2000" dirty="0" err="1" smtClean="0"/>
              <a:t>PBoC</a:t>
            </a:r>
            <a:r>
              <a:rPr lang="en-US" sz="2000" dirty="0" smtClean="0"/>
              <a:t> that will be used by all participants and a verification center for identity </a:t>
            </a:r>
            <a:r>
              <a:rPr lang="en-US" sz="2000" dirty="0" smtClean="0"/>
              <a:t>information.</a:t>
            </a:r>
            <a:endParaRPr lang="en-US" sz="2000" dirty="0" smtClean="0"/>
          </a:p>
          <a:p>
            <a:endParaRPr lang="en-US" sz="2000" dirty="0" smtClean="0"/>
          </a:p>
          <a:p>
            <a:r>
              <a:rPr lang="en-US" sz="2000" dirty="0" smtClean="0"/>
              <a:t>On October 24, 2019, Chinese President Xi </a:t>
            </a:r>
            <a:r>
              <a:rPr lang="en-US" sz="2000" dirty="0" err="1" smtClean="0"/>
              <a:t>Jinping</a:t>
            </a:r>
            <a:r>
              <a:rPr lang="en-US" sz="2000" dirty="0" smtClean="0"/>
              <a:t> extolled the virtues of blockchain technology and said China must seize the opportunity.</a:t>
            </a:r>
          </a:p>
          <a:p>
            <a:r>
              <a:rPr lang="en-US" sz="2000" dirty="0" smtClean="0"/>
              <a:t>China’s digital currency is now expected to be issued in 2020.  </a:t>
            </a:r>
          </a:p>
          <a:p>
            <a:pPr>
              <a:buNone/>
            </a:pPr>
            <a:r>
              <a:rPr lang="en-US" sz="2000" dirty="0"/>
              <a:t> </a:t>
            </a:r>
          </a:p>
          <a:p>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China</a:t>
            </a:r>
            <a:endParaRPr lang="en-US" dirty="0"/>
          </a:p>
        </p:txBody>
      </p:sp>
      <p:sp>
        <p:nvSpPr>
          <p:cNvPr id="3" name="Content Placeholder 2"/>
          <p:cNvSpPr>
            <a:spLocks noGrp="1"/>
          </p:cNvSpPr>
          <p:nvPr>
            <p:ph idx="1"/>
          </p:nvPr>
        </p:nvSpPr>
        <p:spPr/>
        <p:txBody>
          <a:bodyPr>
            <a:normAutofit/>
          </a:bodyPr>
          <a:lstStyle/>
          <a:p>
            <a:r>
              <a:rPr lang="en-US" sz="2000" dirty="0" smtClean="0"/>
              <a:t>G</a:t>
            </a:r>
            <a:r>
              <a:rPr lang="en-US" sz="2000" dirty="0" smtClean="0"/>
              <a:t>iven </a:t>
            </a:r>
            <a:r>
              <a:rPr lang="en-US" sz="2000" dirty="0" smtClean="0"/>
              <a:t>China’s political structure, it could drive mass adoption, giving </a:t>
            </a:r>
            <a:r>
              <a:rPr lang="en-US" sz="2000" dirty="0" smtClean="0"/>
              <a:t>the government even </a:t>
            </a:r>
            <a:r>
              <a:rPr lang="en-US" sz="2000" dirty="0" smtClean="0"/>
              <a:t>more control over the economy</a:t>
            </a:r>
            <a:r>
              <a:rPr lang="en-US" sz="2000" dirty="0" smtClean="0"/>
              <a:t>.</a:t>
            </a:r>
          </a:p>
          <a:p>
            <a:endParaRPr lang="en-US" sz="2000" dirty="0" smtClean="0"/>
          </a:p>
          <a:p>
            <a:r>
              <a:rPr lang="en-US" sz="2000" dirty="0" smtClean="0"/>
              <a:t>Such a digital currency, with widespread use in China, would have clear potential to begin to be used by trading partners.</a:t>
            </a:r>
          </a:p>
          <a:p>
            <a:endParaRPr lang="en-US" sz="2000" dirty="0" smtClean="0"/>
          </a:p>
          <a:p>
            <a:r>
              <a:rPr lang="en-US" sz="2000" dirty="0" smtClean="0"/>
              <a:t>This would be outside of current global finance and potentially represent an alternative.</a:t>
            </a:r>
          </a:p>
          <a:p>
            <a:endParaRPr lang="en-US" sz="2000" dirty="0" smtClean="0"/>
          </a:p>
          <a:p>
            <a:r>
              <a:rPr lang="en-US" sz="2000" dirty="0" smtClean="0"/>
              <a:t>A number of countries, China and Russia among them, have long sought an alternative to US control via the USD.</a:t>
            </a: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Tencent</a:t>
            </a:r>
            <a:endParaRPr lang="en-US" dirty="0"/>
          </a:p>
        </p:txBody>
      </p:sp>
      <p:sp>
        <p:nvSpPr>
          <p:cNvPr id="3" name="Content Placeholder 2"/>
          <p:cNvSpPr>
            <a:spLocks noGrp="1"/>
          </p:cNvSpPr>
          <p:nvPr>
            <p:ph idx="1"/>
          </p:nvPr>
        </p:nvSpPr>
        <p:spPr/>
        <p:txBody>
          <a:bodyPr>
            <a:normAutofit/>
          </a:bodyPr>
          <a:lstStyle/>
          <a:p>
            <a:r>
              <a:rPr lang="en-US" sz="2000" dirty="0" smtClean="0"/>
              <a:t>Chinese company </a:t>
            </a:r>
            <a:r>
              <a:rPr lang="en-US" sz="2000" dirty="0" err="1" smtClean="0"/>
              <a:t>Tencent</a:t>
            </a:r>
            <a:r>
              <a:rPr lang="en-US" sz="2000" dirty="0" smtClean="0"/>
              <a:t>, </a:t>
            </a:r>
            <a:r>
              <a:rPr lang="en-US" sz="2000" dirty="0" smtClean="0"/>
              <a:t>parent of </a:t>
            </a:r>
            <a:r>
              <a:rPr lang="en-US" sz="2000" dirty="0" err="1" smtClean="0"/>
              <a:t>WeChat</a:t>
            </a:r>
            <a:r>
              <a:rPr lang="en-US" sz="2000" dirty="0" smtClean="0"/>
              <a:t>, </a:t>
            </a:r>
            <a:r>
              <a:rPr lang="en-US" sz="2000" dirty="0" smtClean="0"/>
              <a:t>just announced that it is </a:t>
            </a:r>
            <a:r>
              <a:rPr lang="en-US" sz="2000" dirty="0" smtClean="0"/>
              <a:t>leading the drafting of </a:t>
            </a:r>
            <a:r>
              <a:rPr lang="en-US" sz="2000" dirty="0" smtClean="0"/>
              <a:t>an international </a:t>
            </a:r>
            <a:r>
              <a:rPr lang="en-US" sz="2000" dirty="0" smtClean="0"/>
              <a:t>standard for </a:t>
            </a:r>
            <a:r>
              <a:rPr lang="en-US" sz="2000" dirty="0" smtClean="0"/>
              <a:t>blockchain-based </a:t>
            </a:r>
            <a:r>
              <a:rPr lang="en-US" sz="2000" dirty="0" smtClean="0"/>
              <a:t>invoices, </a:t>
            </a:r>
            <a:r>
              <a:rPr lang="en-US" sz="2000" dirty="0" smtClean="0"/>
              <a:t>with support from </a:t>
            </a:r>
            <a:r>
              <a:rPr lang="en-US" sz="2000" dirty="0" smtClean="0"/>
              <a:t>China's taxation regulators </a:t>
            </a:r>
            <a:r>
              <a:rPr lang="en-US" sz="2000" dirty="0" smtClean="0"/>
              <a:t>as well as reportedly from the ITU telecommunications standards body.</a:t>
            </a:r>
          </a:p>
          <a:p>
            <a:endParaRPr lang="en-US" sz="2000" dirty="0" smtClean="0"/>
          </a:p>
          <a:p>
            <a:r>
              <a:rPr lang="en-US" sz="2000" dirty="0" smtClean="0"/>
              <a:t>The </a:t>
            </a:r>
            <a:r>
              <a:rPr lang="en-US" sz="2000" dirty="0" smtClean="0"/>
              <a:t>project, named "General Framework of DLT-Based Invoices," was approved and supported by countries such as the UK, Switzerland, Sweden and Brazil during an ITU-T international meeting on e-invoice standards, the company said.</a:t>
            </a:r>
            <a:br>
              <a:rPr lang="en-US" sz="2000" dirty="0" smtClean="0"/>
            </a:br>
            <a:r>
              <a:rPr lang="en-US" sz="2000" dirty="0" smtClean="0"/>
              <a:t/>
            </a:r>
            <a:br>
              <a:rPr lang="en-US" sz="2000" dirty="0" smtClean="0"/>
            </a:br>
            <a:r>
              <a:rPr lang="en-US" sz="2000" dirty="0" smtClean="0"/>
              <a:t/>
            </a:r>
            <a:br>
              <a:rPr lang="en-US" sz="2000" dirty="0" smtClean="0"/>
            </a:br>
            <a:endParaRPr lang="en-US" sz="2000" dirty="0"/>
          </a:p>
        </p:txBody>
      </p:sp>
      <p:sp>
        <p:nvSpPr>
          <p:cNvPr id="4" name="TextBox 3"/>
          <p:cNvSpPr txBox="1"/>
          <p:nvPr/>
        </p:nvSpPr>
        <p:spPr>
          <a:xfrm>
            <a:off x="30992" y="6096000"/>
            <a:ext cx="9113008" cy="584775"/>
          </a:xfrm>
          <a:prstGeom prst="rect">
            <a:avLst/>
          </a:prstGeom>
          <a:noFill/>
        </p:spPr>
        <p:txBody>
          <a:bodyPr wrap="square" rtlCol="0">
            <a:spAutoFit/>
          </a:bodyPr>
          <a:lstStyle/>
          <a:p>
            <a:r>
              <a:rPr lang="en-US" sz="1600" dirty="0" smtClean="0">
                <a:hlinkClick r:id="rId2"/>
              </a:rPr>
              <a:t>http://www.chinabankingnews.com/2019/10/30</a:t>
            </a:r>
            <a:r>
              <a:rPr lang="en-US" sz="1600" dirty="0" smtClean="0">
                <a:hlinkClick r:id="rId2"/>
              </a:rPr>
              <a:t>/</a:t>
            </a:r>
          </a:p>
          <a:p>
            <a:r>
              <a:rPr lang="en-US" sz="1600" dirty="0" err="1" smtClean="0">
                <a:hlinkClick r:id="rId2"/>
              </a:rPr>
              <a:t>tencent</a:t>
            </a:r>
            <a:r>
              <a:rPr lang="en-US" sz="1600" dirty="0" smtClean="0">
                <a:hlinkClick r:id="rId2"/>
              </a:rPr>
              <a:t>-and-</a:t>
            </a:r>
            <a:r>
              <a:rPr lang="en-US" sz="1600" dirty="0" err="1" smtClean="0">
                <a:hlinkClick r:id="rId2"/>
              </a:rPr>
              <a:t>shenzhen</a:t>
            </a:r>
            <a:r>
              <a:rPr lang="en-US" sz="1600" dirty="0" smtClean="0">
                <a:hlinkClick r:id="rId2"/>
              </a:rPr>
              <a:t>-tax-bureau-entrusted-with-drafting-of-international-blockchain-invoicing-standards</a:t>
            </a:r>
            <a:r>
              <a:rPr lang="en-US" sz="1600" dirty="0" smtClean="0">
                <a:hlinkClick r:id="rId2"/>
              </a:rPr>
              <a:t>/</a:t>
            </a:r>
            <a:endParaRPr lang="en-US" sz="16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Growing Awareness</a:t>
            </a:r>
            <a:endParaRPr lang="en-US" dirty="0"/>
          </a:p>
        </p:txBody>
      </p:sp>
      <p:sp>
        <p:nvSpPr>
          <p:cNvPr id="3" name="Content Placeholder 2"/>
          <p:cNvSpPr>
            <a:spLocks noGrp="1"/>
          </p:cNvSpPr>
          <p:nvPr>
            <p:ph idx="1"/>
          </p:nvPr>
        </p:nvSpPr>
        <p:spPr/>
        <p:txBody>
          <a:bodyPr>
            <a:normAutofit/>
          </a:bodyPr>
          <a:lstStyle/>
          <a:p>
            <a:r>
              <a:rPr lang="en-US" sz="2000" dirty="0" smtClean="0"/>
              <a:t>In an October 15, 2019 op-ed for the Wall Street Journal, former CFTC head Christopher Giancarlo and Daniel </a:t>
            </a:r>
            <a:r>
              <a:rPr lang="en-US" sz="2000" dirty="0" err="1" smtClean="0"/>
              <a:t>Gorfine</a:t>
            </a:r>
            <a:r>
              <a:rPr lang="en-US" sz="2000" dirty="0" smtClean="0"/>
              <a:t> argued that the US needs to issue an official stable coin for the USD or risk the USD being surpassed as the global financial standard.</a:t>
            </a:r>
          </a:p>
          <a:p>
            <a:endParaRPr lang="en-US" sz="2000" dirty="0" smtClean="0"/>
          </a:p>
          <a:p>
            <a:r>
              <a:rPr lang="en-US" sz="2000" dirty="0" smtClean="0"/>
              <a:t>That same week, Dallas Fed president Rob Kaplan said the Federal Reserve was actively debating a digital dollar but had not yet made any decisions.</a:t>
            </a:r>
          </a:p>
          <a:p>
            <a:endParaRPr lang="en-US" sz="2000" dirty="0" smtClean="0"/>
          </a:p>
          <a:p>
            <a:r>
              <a:rPr lang="en-US" sz="2000" dirty="0" smtClean="0"/>
              <a:t>On October 31, 2019 the </a:t>
            </a:r>
            <a:r>
              <a:rPr lang="en-US" sz="2000" dirty="0" smtClean="0"/>
              <a:t>Association of German Private Banks </a:t>
            </a:r>
            <a:r>
              <a:rPr lang="en-US" sz="2000" dirty="0" smtClean="0"/>
              <a:t>presented </a:t>
            </a:r>
            <a:r>
              <a:rPr lang="en-US" sz="2000" dirty="0" smtClean="0"/>
              <a:t>a position paper advocating the establishment of a European digital currency and a common identity standard across the </a:t>
            </a:r>
            <a:r>
              <a:rPr lang="en-US" sz="2000" dirty="0" err="1" smtClean="0"/>
              <a:t>Eurozone</a:t>
            </a:r>
            <a:r>
              <a:rPr lang="en-US" sz="2000" dirty="0" smtClean="0"/>
              <a:t>.</a:t>
            </a:r>
          </a:p>
          <a:p>
            <a:endParaRPr lang="en-US" sz="2000" u="sng" dirty="0" smtClean="0">
              <a:hlinkClick r:id="rId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Stable Coin Growth</a:t>
            </a:r>
            <a:endParaRPr lang="en-US" dirty="0"/>
          </a:p>
        </p:txBody>
      </p:sp>
      <p:sp>
        <p:nvSpPr>
          <p:cNvPr id="3" name="Content Placeholder 2"/>
          <p:cNvSpPr>
            <a:spLocks noGrp="1"/>
          </p:cNvSpPr>
          <p:nvPr>
            <p:ph idx="1"/>
          </p:nvPr>
        </p:nvSpPr>
        <p:spPr/>
        <p:txBody>
          <a:bodyPr>
            <a:normAutofit/>
          </a:bodyPr>
          <a:lstStyle/>
          <a:p>
            <a:r>
              <a:rPr lang="en-US" sz="2400" dirty="0"/>
              <a:t>Stable coin issuance has grown </a:t>
            </a:r>
            <a:r>
              <a:rPr lang="en-US" sz="2400" dirty="0" smtClean="0"/>
              <a:t>dramatically very recently.  </a:t>
            </a:r>
          </a:p>
          <a:p>
            <a:r>
              <a:rPr lang="en-US" sz="2400" dirty="0" smtClean="0"/>
              <a:t>In </a:t>
            </a:r>
            <a:r>
              <a:rPr lang="en-US" sz="2400" dirty="0"/>
              <a:t>2018 alone a number of US dollar-pegged, asset-backed stable coins have been issued including </a:t>
            </a:r>
            <a:endParaRPr lang="en-US" sz="2400" dirty="0" smtClean="0"/>
          </a:p>
          <a:p>
            <a:pPr lvl="1"/>
            <a:r>
              <a:rPr lang="en-US" sz="2000" dirty="0" err="1" smtClean="0"/>
              <a:t>TrueUSD</a:t>
            </a:r>
            <a:r>
              <a:rPr lang="en-US" sz="2000" dirty="0" smtClean="0"/>
              <a:t> </a:t>
            </a:r>
            <a:r>
              <a:rPr lang="en-US" sz="2000" dirty="0"/>
              <a:t>(TUSD), </a:t>
            </a:r>
            <a:endParaRPr lang="en-US" sz="2000" dirty="0" smtClean="0"/>
          </a:p>
          <a:p>
            <a:pPr lvl="1"/>
            <a:r>
              <a:rPr lang="en-US" sz="2000" dirty="0" smtClean="0"/>
              <a:t>USD </a:t>
            </a:r>
            <a:r>
              <a:rPr lang="en-US" sz="2000" dirty="0"/>
              <a:t>Coin (USDC), </a:t>
            </a:r>
            <a:endParaRPr lang="en-US" sz="2000" dirty="0" smtClean="0"/>
          </a:p>
          <a:p>
            <a:pPr lvl="1"/>
            <a:r>
              <a:rPr lang="en-US" sz="2000" dirty="0" err="1" smtClean="0"/>
              <a:t>Paxos</a:t>
            </a:r>
            <a:r>
              <a:rPr lang="en-US" sz="2000" dirty="0" smtClean="0"/>
              <a:t> </a:t>
            </a:r>
            <a:r>
              <a:rPr lang="en-US" sz="2000" dirty="0"/>
              <a:t>Standard Token (PAX), </a:t>
            </a:r>
            <a:endParaRPr lang="en-US" sz="2000" dirty="0" smtClean="0"/>
          </a:p>
          <a:p>
            <a:pPr lvl="1"/>
            <a:r>
              <a:rPr lang="en-US" sz="2000" dirty="0" smtClean="0"/>
              <a:t>Gemini </a:t>
            </a:r>
            <a:r>
              <a:rPr lang="en-US" sz="2000" dirty="0"/>
              <a:t>Dollar (GUSD), and </a:t>
            </a:r>
            <a:endParaRPr lang="en-US" sz="2000" dirty="0" smtClean="0"/>
          </a:p>
          <a:p>
            <a:pPr lvl="1"/>
            <a:r>
              <a:rPr lang="en-US" sz="2000" dirty="0" err="1" smtClean="0"/>
              <a:t>StableUSD</a:t>
            </a:r>
            <a:r>
              <a:rPr lang="en-US" sz="2000" dirty="0" smtClean="0"/>
              <a:t> </a:t>
            </a:r>
            <a:r>
              <a:rPr lang="en-US" sz="2000" dirty="0"/>
              <a:t>(USDS).  </a:t>
            </a:r>
            <a:endParaRPr lang="en-US" sz="2000" dirty="0" smtClean="0"/>
          </a:p>
          <a:p>
            <a:r>
              <a:rPr lang="en-US" sz="2400" dirty="0" smtClean="0"/>
              <a:t>All </a:t>
            </a:r>
            <a:r>
              <a:rPr lang="en-US" sz="2400" dirty="0"/>
              <a:t>but TUSD were issued since September </a:t>
            </a:r>
            <a:r>
              <a:rPr lang="en-US" sz="2400" dirty="0" smtClean="0"/>
              <a:t>2018, and more have been issued in 2019.   </a:t>
            </a:r>
          </a:p>
          <a:p>
            <a:endParaRPr 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USD as Global Currency</a:t>
            </a:r>
            <a:endParaRPr lang="en-US" dirty="0"/>
          </a:p>
        </p:txBody>
      </p:sp>
      <p:sp>
        <p:nvSpPr>
          <p:cNvPr id="3" name="Content Placeholder 2"/>
          <p:cNvSpPr>
            <a:spLocks noGrp="1"/>
          </p:cNvSpPr>
          <p:nvPr>
            <p:ph idx="1"/>
          </p:nvPr>
        </p:nvSpPr>
        <p:spPr/>
        <p:txBody>
          <a:bodyPr>
            <a:normAutofit/>
          </a:bodyPr>
          <a:lstStyle/>
          <a:p>
            <a:r>
              <a:rPr lang="en-US" sz="2000" dirty="0" smtClean="0"/>
              <a:t>The US derives tremendous benefit from the US dollar as the de facto </a:t>
            </a:r>
            <a:r>
              <a:rPr lang="en-US" sz="2000" dirty="0" smtClean="0"/>
              <a:t>world reserve </a:t>
            </a:r>
            <a:r>
              <a:rPr lang="en-US" sz="2000" dirty="0" smtClean="0"/>
              <a:t>currency</a:t>
            </a:r>
            <a:r>
              <a:rPr lang="en-US" sz="2000" dirty="0" smtClean="0"/>
              <a:t>.</a:t>
            </a:r>
          </a:p>
          <a:p>
            <a:r>
              <a:rPr lang="en-US" sz="2000" dirty="0" smtClean="0"/>
              <a:t>Think of all the US dollars held as foreign reserves or otherwise held overseas; other countries have sold real goods and services for those dollars.</a:t>
            </a:r>
          </a:p>
          <a:p>
            <a:r>
              <a:rPr lang="en-US" sz="2000" dirty="0" smtClean="0"/>
              <a:t>T</a:t>
            </a:r>
            <a:r>
              <a:rPr lang="en-US" sz="2000" dirty="0" smtClean="0"/>
              <a:t>he demand for US Treasuries helps keep the US interest rates lower.</a:t>
            </a:r>
          </a:p>
          <a:p>
            <a:r>
              <a:rPr lang="en-US" sz="2000" dirty="0" smtClean="0"/>
              <a:t>T</a:t>
            </a:r>
            <a:r>
              <a:rPr lang="en-US" sz="2000" dirty="0" smtClean="0"/>
              <a:t>he US is relatively free of the fiscal restraints that other countries have in terms of maintaining reserves.</a:t>
            </a:r>
          </a:p>
          <a:p>
            <a:endParaRPr lang="en-US" sz="2000" dirty="0" smtClean="0"/>
          </a:p>
          <a:p>
            <a:r>
              <a:rPr lang="en-US" sz="2000" dirty="0" smtClean="0"/>
              <a:t>T</a:t>
            </a:r>
            <a:r>
              <a:rPr lang="en-US" sz="2000" dirty="0" smtClean="0"/>
              <a:t>he status of the world reserve currency </a:t>
            </a:r>
            <a:r>
              <a:rPr lang="en-US" sz="2000" dirty="0" smtClean="0"/>
              <a:t>gives the US a central role in global finance as most transactions pass through US banks and </a:t>
            </a:r>
            <a:r>
              <a:rPr lang="en-US" sz="2000" dirty="0" smtClean="0"/>
              <a:t>are directly or indirectly </a:t>
            </a:r>
            <a:r>
              <a:rPr lang="en-US" sz="2000" dirty="0" smtClean="0"/>
              <a:t>subject to US banking regulations.</a:t>
            </a:r>
          </a:p>
          <a:p>
            <a:endParaRPr lang="en-US" sz="2000"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to the U.S.</a:t>
            </a:r>
            <a:endParaRPr lang="en-US" dirty="0"/>
          </a:p>
        </p:txBody>
      </p:sp>
      <p:sp>
        <p:nvSpPr>
          <p:cNvPr id="3" name="Content Placeholder 2"/>
          <p:cNvSpPr>
            <a:spLocks noGrp="1"/>
          </p:cNvSpPr>
          <p:nvPr>
            <p:ph idx="1"/>
          </p:nvPr>
        </p:nvSpPr>
        <p:spPr/>
        <p:txBody>
          <a:bodyPr>
            <a:normAutofit/>
          </a:bodyPr>
          <a:lstStyle/>
          <a:p>
            <a:r>
              <a:rPr lang="en-US" sz="2000" dirty="0" smtClean="0"/>
              <a:t>If a currency other than the US dollar, outside of US banking control, began to be used for a substantial amount of global trade and finance it would be a huge risk to the US economy.</a:t>
            </a:r>
          </a:p>
          <a:p>
            <a:endParaRPr lang="en-US" sz="2000" dirty="0" smtClean="0"/>
          </a:p>
          <a:p>
            <a:r>
              <a:rPr lang="en-US" sz="2000" dirty="0" smtClean="0"/>
              <a:t>It could reduce the demand for USD reserves overseas, thereby increasing interest rates on Treasuries and the amount of interest the government would have to pay on its borrowings.</a:t>
            </a:r>
          </a:p>
          <a:p>
            <a:r>
              <a:rPr lang="en-US" sz="2000" dirty="0" smtClean="0"/>
              <a:t>It could impact FX rates, which might also ripple through the economy.</a:t>
            </a:r>
          </a:p>
          <a:p>
            <a:r>
              <a:rPr lang="en-US" sz="2000" dirty="0" smtClean="0"/>
              <a:t>And it could diminish the US government’s influence on global banking regulations.</a:t>
            </a:r>
          </a:p>
          <a:p>
            <a:endParaRPr lang="en-US" sz="2000"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Issued CBDC?</a:t>
            </a:r>
            <a:endParaRPr lang="en-US" dirty="0"/>
          </a:p>
        </p:txBody>
      </p:sp>
      <p:sp>
        <p:nvSpPr>
          <p:cNvPr id="3" name="Content Placeholder 2"/>
          <p:cNvSpPr>
            <a:spLocks noGrp="1"/>
          </p:cNvSpPr>
          <p:nvPr>
            <p:ph idx="1"/>
          </p:nvPr>
        </p:nvSpPr>
        <p:spPr/>
        <p:txBody>
          <a:bodyPr/>
          <a:lstStyle/>
          <a:p>
            <a:r>
              <a:rPr lang="en-US" sz="2000" dirty="0"/>
              <a:t>For the vast majority of CBDC </a:t>
            </a:r>
            <a:r>
              <a:rPr lang="en-US" sz="2000" dirty="0" smtClean="0"/>
              <a:t>research studies and trials </a:t>
            </a:r>
            <a:r>
              <a:rPr lang="en-US" sz="2000" dirty="0"/>
              <a:t>it has been assumed that CDBC means central bank-issued digital currency.  </a:t>
            </a:r>
            <a:endParaRPr lang="en-US" sz="2000" dirty="0" smtClean="0"/>
          </a:p>
          <a:p>
            <a:endParaRPr lang="en-US" sz="2000" dirty="0" smtClean="0"/>
          </a:p>
          <a:p>
            <a:r>
              <a:rPr lang="en-US" sz="2000" dirty="0" smtClean="0"/>
              <a:t>But </a:t>
            </a:r>
            <a:r>
              <a:rPr lang="en-US" sz="2000" dirty="0"/>
              <a:t>a much more feasible plan may be central bank-authorized digital currencies.  </a:t>
            </a:r>
            <a:endParaRPr lang="en-US" sz="2000" dirty="0" smtClean="0"/>
          </a:p>
          <a:p>
            <a:endParaRPr lang="en-US" sz="2000" dirty="0" smtClean="0"/>
          </a:p>
          <a:p>
            <a:r>
              <a:rPr lang="en-US" sz="2000" dirty="0" smtClean="0"/>
              <a:t>This </a:t>
            </a:r>
            <a:r>
              <a:rPr lang="en-US" sz="2000" dirty="0"/>
              <a:t>is particularly true for the United </a:t>
            </a:r>
            <a:r>
              <a:rPr lang="en-US" sz="2000" dirty="0" smtClean="0"/>
              <a:t>States</a:t>
            </a:r>
            <a:r>
              <a:rPr lang="en-US" sz="2000" dirty="0" smtClean="0"/>
              <a:t>:</a:t>
            </a:r>
            <a:endParaRPr lang="en-US" sz="2000" dirty="0" smtClean="0"/>
          </a:p>
          <a:p>
            <a:r>
              <a:rPr lang="en-US" sz="2000" dirty="0" smtClean="0"/>
              <a:t>The </a:t>
            </a:r>
            <a:r>
              <a:rPr lang="en-US" sz="2000" dirty="0"/>
              <a:t>economy is so large it’s unlikely that any currently envisioned solution could scale.  </a:t>
            </a:r>
            <a:endParaRPr lang="en-US" sz="2000" dirty="0" smtClean="0"/>
          </a:p>
          <a:p>
            <a:r>
              <a:rPr lang="en-US" sz="2000" dirty="0" smtClean="0"/>
              <a:t>And </a:t>
            </a:r>
            <a:r>
              <a:rPr lang="en-US" sz="2000" dirty="0"/>
              <a:t>the risks are great.  </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Authorized CBDC</a:t>
            </a:r>
            <a:endParaRPr lang="en-US" dirty="0"/>
          </a:p>
        </p:txBody>
      </p:sp>
      <p:sp>
        <p:nvSpPr>
          <p:cNvPr id="3" name="Content Placeholder 2"/>
          <p:cNvSpPr>
            <a:spLocks noGrp="1"/>
          </p:cNvSpPr>
          <p:nvPr>
            <p:ph idx="1"/>
          </p:nvPr>
        </p:nvSpPr>
        <p:spPr/>
        <p:txBody>
          <a:bodyPr>
            <a:normAutofit/>
          </a:bodyPr>
          <a:lstStyle/>
          <a:p>
            <a:r>
              <a:rPr lang="en-US" sz="2000" dirty="0" smtClean="0"/>
              <a:t>T</a:t>
            </a:r>
            <a:r>
              <a:rPr lang="en-US" sz="2000" dirty="0" smtClean="0"/>
              <a:t>here </a:t>
            </a:r>
            <a:r>
              <a:rPr lang="en-US" sz="2000" dirty="0"/>
              <a:t>are </a:t>
            </a:r>
            <a:r>
              <a:rPr lang="en-US" sz="2000" dirty="0" smtClean="0"/>
              <a:t>currently a number of </a:t>
            </a:r>
            <a:r>
              <a:rPr lang="en-US" sz="2000" dirty="0"/>
              <a:t>asset-backed, auditable USD stable coins.  </a:t>
            </a:r>
            <a:endParaRPr lang="en-US" sz="2000" dirty="0" smtClean="0"/>
          </a:p>
          <a:p>
            <a:r>
              <a:rPr lang="en-US" sz="2000" dirty="0" smtClean="0"/>
              <a:t>If </a:t>
            </a:r>
            <a:r>
              <a:rPr lang="en-US" sz="2000" dirty="0"/>
              <a:t>these were regulated and required to include additional features such as </a:t>
            </a:r>
            <a:r>
              <a:rPr lang="en-US" sz="2000" dirty="0" smtClean="0"/>
              <a:t>KYC </a:t>
            </a:r>
            <a:r>
              <a:rPr lang="en-US" sz="2000" dirty="0"/>
              <a:t>and consolidated </a:t>
            </a:r>
            <a:r>
              <a:rPr lang="en-US" sz="2000" dirty="0" smtClean="0"/>
              <a:t>reporting, consistent with those required of banks, </a:t>
            </a:r>
            <a:r>
              <a:rPr lang="en-US" sz="2000" dirty="0"/>
              <a:t>they could effectively serve as a gradual rollout of US CBDC.  </a:t>
            </a:r>
            <a:endParaRPr lang="en-US" sz="2000" dirty="0" smtClean="0"/>
          </a:p>
          <a:p>
            <a:r>
              <a:rPr lang="en-US" sz="2000" dirty="0" smtClean="0"/>
              <a:t>And </a:t>
            </a:r>
            <a:r>
              <a:rPr lang="en-US" sz="2000" dirty="0" smtClean="0"/>
              <a:t>the current </a:t>
            </a:r>
            <a:r>
              <a:rPr lang="en-US" sz="2000" dirty="0"/>
              <a:t>functionality would be equivalent to banking and cash:  </a:t>
            </a:r>
            <a:endParaRPr lang="en-US" sz="2000" dirty="0" smtClean="0"/>
          </a:p>
          <a:p>
            <a:pPr lvl="1"/>
            <a:r>
              <a:rPr lang="en-US" sz="2000" dirty="0" smtClean="0"/>
              <a:t>A </a:t>
            </a:r>
            <a:r>
              <a:rPr lang="en-US" sz="2000" dirty="0"/>
              <a:t>user needs to supply identity information to establish a bank account and withdraw cash.  </a:t>
            </a:r>
            <a:endParaRPr lang="en-US" sz="2000" dirty="0" smtClean="0"/>
          </a:p>
          <a:p>
            <a:pPr lvl="1"/>
            <a:r>
              <a:rPr lang="en-US" sz="2000" dirty="0" smtClean="0"/>
              <a:t>But once withdrawn </a:t>
            </a:r>
            <a:r>
              <a:rPr lang="en-US" sz="2000" dirty="0"/>
              <a:t>cash may be spent anonymously, just as a user could transfer stable coins from their wallet to that of another user.  </a:t>
            </a:r>
            <a:endParaRPr lang="en-US" sz="2000" dirty="0" smtClean="0"/>
          </a:p>
          <a:p>
            <a:pPr lvl="1"/>
            <a:r>
              <a:rPr lang="en-US" sz="2000" dirty="0" smtClean="0"/>
              <a:t>However</a:t>
            </a:r>
            <a:r>
              <a:rPr lang="en-US" sz="2000" dirty="0"/>
              <a:t>, whenever a user wants to bank those coins they need an account with identity information and may need to provide info on the source of the funds.</a:t>
            </a:r>
          </a:p>
          <a:p>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3" name="Content Placeholder 2"/>
          <p:cNvSpPr>
            <a:spLocks noGrp="1"/>
          </p:cNvSpPr>
          <p:nvPr>
            <p:ph idx="1"/>
          </p:nvPr>
        </p:nvSpPr>
        <p:spPr/>
        <p:txBody>
          <a:bodyPr>
            <a:normAutofit/>
          </a:bodyPr>
          <a:lstStyle/>
          <a:p>
            <a:r>
              <a:rPr lang="en-US" sz="2000" dirty="0"/>
              <a:t>The existence of a number of regulated stable coins is also beneficial with regards to scaling.  </a:t>
            </a:r>
            <a:endParaRPr lang="en-US" sz="2000" dirty="0" smtClean="0"/>
          </a:p>
          <a:p>
            <a:r>
              <a:rPr lang="en-US" sz="2000" dirty="0" smtClean="0"/>
              <a:t>While </a:t>
            </a:r>
            <a:r>
              <a:rPr lang="en-US" sz="2000" dirty="0"/>
              <a:t>blockchains are useful for transaction integrity, the design is inefficient with redundant processing and storage at every full node.  </a:t>
            </a:r>
            <a:endParaRPr lang="en-US" sz="2000" dirty="0" smtClean="0"/>
          </a:p>
          <a:p>
            <a:r>
              <a:rPr lang="en-US" sz="2000" dirty="0" smtClean="0"/>
              <a:t>No </a:t>
            </a:r>
            <a:r>
              <a:rPr lang="en-US" sz="2000" dirty="0"/>
              <a:t>current cryptocurrency blockchain is likely to be able to handle a substantial portion of USD transactions.  </a:t>
            </a:r>
            <a:endParaRPr lang="en-US" sz="2000" dirty="0" smtClean="0"/>
          </a:p>
          <a:p>
            <a:r>
              <a:rPr lang="en-US" sz="2000" dirty="0" smtClean="0"/>
              <a:t>But </a:t>
            </a:r>
            <a:r>
              <a:rPr lang="en-US" sz="2000" dirty="0"/>
              <a:t>stable coins have been issued on a number of blockchains including the Bitcoin blockchain (Omni layer), Ethereum blockchain (ERC-20 tokens), and other blockchains including those from </a:t>
            </a:r>
            <a:r>
              <a:rPr lang="en-US" sz="2000" dirty="0" err="1"/>
              <a:t>Binance</a:t>
            </a:r>
            <a:r>
              <a:rPr lang="en-US" sz="2000" dirty="0"/>
              <a:t>, TRON, EOS and others.  </a:t>
            </a:r>
            <a:endParaRPr lang="en-US" sz="2000" dirty="0" smtClean="0"/>
          </a:p>
          <a:p>
            <a:r>
              <a:rPr lang="en-US" sz="2000" dirty="0" smtClean="0"/>
              <a:t>Collectively </a:t>
            </a:r>
            <a:r>
              <a:rPr lang="en-US" sz="2000" dirty="0"/>
              <a:t>these may well be able to handle substantial transaction volume.  </a:t>
            </a:r>
            <a:endParaRPr lang="en-US" sz="2000" dirty="0" smtClean="0"/>
          </a:p>
          <a:p>
            <a:r>
              <a:rPr lang="en-US" sz="2000" dirty="0" smtClean="0"/>
              <a:t>Load-balancing </a:t>
            </a:r>
            <a:r>
              <a:rPr lang="en-US" sz="2000" dirty="0"/>
              <a:t>tools could be developed as usage increases.</a:t>
            </a:r>
          </a:p>
          <a:p>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Info Standard</a:t>
            </a:r>
            <a:endParaRPr lang="en-US" dirty="0"/>
          </a:p>
        </p:txBody>
      </p:sp>
      <p:sp>
        <p:nvSpPr>
          <p:cNvPr id="3" name="Content Placeholder 2"/>
          <p:cNvSpPr>
            <a:spLocks noGrp="1"/>
          </p:cNvSpPr>
          <p:nvPr>
            <p:ph idx="1"/>
          </p:nvPr>
        </p:nvSpPr>
        <p:spPr/>
        <p:txBody>
          <a:bodyPr>
            <a:normAutofit/>
          </a:bodyPr>
          <a:lstStyle/>
          <a:p>
            <a:r>
              <a:rPr lang="en-US" sz="2000" dirty="0"/>
              <a:t>In addition to KYC and consolidated reporting tools, a standard might be implemented to capture additional transaction information.  </a:t>
            </a:r>
            <a:endParaRPr lang="en-US" sz="2000" dirty="0" smtClean="0"/>
          </a:p>
          <a:p>
            <a:r>
              <a:rPr lang="en-US" sz="2000" dirty="0" smtClean="0"/>
              <a:t>Most </a:t>
            </a:r>
            <a:r>
              <a:rPr lang="en-US" sz="2000" dirty="0"/>
              <a:t>cryptocurrency transactions represent a single transfer of coins from one address to another.  No information is captured about the other side of the transaction; what is being exchanged for those coins.  </a:t>
            </a:r>
            <a:endParaRPr lang="en-US" sz="2000" dirty="0" smtClean="0"/>
          </a:p>
          <a:p>
            <a:r>
              <a:rPr lang="en-US" sz="2000" dirty="0" smtClean="0"/>
              <a:t>Implementing </a:t>
            </a:r>
            <a:r>
              <a:rPr lang="en-US" sz="2000" dirty="0"/>
              <a:t>a standardized goods and services coding system, such as FPDS in the US, could provide enormous benefits along the lines of the originally envisioned benefits of CBDC.  </a:t>
            </a:r>
            <a:endParaRPr lang="en-US" sz="2000" dirty="0" smtClean="0"/>
          </a:p>
          <a:p>
            <a:r>
              <a:rPr lang="en-US" sz="2000" dirty="0" smtClean="0"/>
              <a:t>There </a:t>
            </a:r>
            <a:r>
              <a:rPr lang="en-US" sz="2000" dirty="0"/>
              <a:t>would be a significant coordination effort required as each blockchain functions differently, but the benefits would be great.  </a:t>
            </a:r>
            <a:endParaRPr lang="en-US" sz="2000" dirty="0" smtClean="0"/>
          </a:p>
          <a:p>
            <a:r>
              <a:rPr lang="en-US" sz="2000" dirty="0" smtClean="0"/>
              <a:t>A </a:t>
            </a:r>
            <a:r>
              <a:rPr lang="en-US" sz="2000" dirty="0"/>
              <a:t>regulator might specify the classification system and leave it to each stable coin or blockchain as to how they might capture that data and provide tools to then access that data.</a:t>
            </a:r>
          </a:p>
          <a:p>
            <a:endParaRPr 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Sector Solution</a:t>
            </a:r>
            <a:endParaRPr lang="en-US" dirty="0"/>
          </a:p>
        </p:txBody>
      </p:sp>
      <p:sp>
        <p:nvSpPr>
          <p:cNvPr id="3" name="Content Placeholder 2"/>
          <p:cNvSpPr>
            <a:spLocks noGrp="1"/>
          </p:cNvSpPr>
          <p:nvPr>
            <p:ph idx="1"/>
          </p:nvPr>
        </p:nvSpPr>
        <p:spPr/>
        <p:txBody>
          <a:bodyPr>
            <a:normAutofit/>
          </a:bodyPr>
          <a:lstStyle/>
          <a:p>
            <a:r>
              <a:rPr lang="en-US" sz="2400" dirty="0"/>
              <a:t>And not </a:t>
            </a:r>
            <a:r>
              <a:rPr lang="en-US" sz="2400" dirty="0" smtClean="0"/>
              <a:t>least among the benefits of multiple central bank authorized digital currencies in the US </a:t>
            </a:r>
            <a:r>
              <a:rPr lang="en-US" sz="2400" dirty="0"/>
              <a:t>are the political benefits of a private sector </a:t>
            </a:r>
            <a:r>
              <a:rPr lang="en-US" sz="2400" dirty="0" smtClean="0"/>
              <a:t>solution.</a:t>
            </a:r>
          </a:p>
          <a:p>
            <a:endParaRPr lang="en-US" sz="2400" dirty="0" smtClean="0"/>
          </a:p>
          <a:p>
            <a:r>
              <a:rPr lang="en-US" sz="2400" dirty="0" smtClean="0"/>
              <a:t>The political climate in the US is such that private </a:t>
            </a:r>
            <a:r>
              <a:rPr lang="en-US" sz="2400" dirty="0"/>
              <a:t>sector solutions are </a:t>
            </a:r>
            <a:r>
              <a:rPr lang="en-US" sz="2400" dirty="0" smtClean="0"/>
              <a:t>heavily </a:t>
            </a:r>
            <a:r>
              <a:rPr lang="en-US" sz="2400" dirty="0"/>
              <a:t>favored over government programs.</a:t>
            </a:r>
          </a:p>
          <a:p>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2000" dirty="0"/>
              <a:t>Stable coins have the potential to profoundly change banking and the provision of financial services.</a:t>
            </a:r>
          </a:p>
          <a:p>
            <a:pPr>
              <a:buNone/>
            </a:pPr>
            <a:endParaRPr lang="en-US" sz="2000" dirty="0"/>
          </a:p>
          <a:p>
            <a:r>
              <a:rPr lang="en-US" sz="2000" dirty="0"/>
              <a:t>Stable coin issuers and exchanges are the new banks.  They’re just not recognized or regulated as such yet.</a:t>
            </a:r>
          </a:p>
          <a:p>
            <a:pPr>
              <a:buNone/>
            </a:pPr>
            <a:endParaRPr lang="en-US" sz="2000" dirty="0" smtClean="0"/>
          </a:p>
          <a:p>
            <a:r>
              <a:rPr lang="en-US" sz="2000" dirty="0" smtClean="0"/>
              <a:t>Stable coins represent the most direct path to the development of central bank digital currencies and the realization of their potential benefits.  </a:t>
            </a:r>
          </a:p>
          <a:p>
            <a:endParaRPr lang="en-US" sz="2000" dirty="0" smtClean="0"/>
          </a:p>
          <a:p>
            <a:r>
              <a:rPr lang="en-US" sz="2000" dirty="0" smtClean="0"/>
              <a:t>Rather than assuming that CBDC means Central Bank-Issued Digital Currency, authorities should also consider Central Bank-Authorized Digital Currencies issued by regulated private entities.</a:t>
            </a:r>
          </a:p>
          <a:p>
            <a:pPr>
              <a:buNone/>
            </a:pPr>
            <a:endParaRPr lang="en-US" sz="2000" dirty="0"/>
          </a:p>
          <a:p>
            <a:r>
              <a:rPr lang="en-US" sz="1600" i="1" dirty="0" smtClean="0"/>
              <a:t>Epilogue; Irony of cryptocurrency championed as anti-authoritarian becoming ultimate tool of authority</a:t>
            </a:r>
            <a:endParaRPr lang="en-US" sz="16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 Transfers</a:t>
            </a:r>
            <a:endParaRPr lang="en-US" dirty="0"/>
          </a:p>
        </p:txBody>
      </p:sp>
      <p:sp>
        <p:nvSpPr>
          <p:cNvPr id="3" name="Content Placeholder 2"/>
          <p:cNvSpPr>
            <a:spLocks noGrp="1"/>
          </p:cNvSpPr>
          <p:nvPr>
            <p:ph idx="1"/>
          </p:nvPr>
        </p:nvSpPr>
        <p:spPr/>
        <p:txBody>
          <a:bodyPr>
            <a:normAutofit/>
          </a:bodyPr>
          <a:lstStyle/>
          <a:p>
            <a:r>
              <a:rPr lang="en-US" sz="2400" dirty="0"/>
              <a:t>Why might stable coins become </a:t>
            </a:r>
            <a:r>
              <a:rPr lang="en-US" sz="2400" dirty="0" smtClean="0"/>
              <a:t>important</a:t>
            </a:r>
            <a:r>
              <a:rPr lang="en-US" sz="2400" dirty="0" smtClean="0"/>
              <a:t>?</a:t>
            </a:r>
          </a:p>
          <a:p>
            <a:endParaRPr lang="en-US" sz="2400" dirty="0" smtClean="0"/>
          </a:p>
          <a:p>
            <a:r>
              <a:rPr lang="en-US" sz="2400" dirty="0" smtClean="0"/>
              <a:t>Consider </a:t>
            </a:r>
            <a:r>
              <a:rPr lang="en-US" sz="2400" dirty="0"/>
              <a:t>transactions in the current banking system; </a:t>
            </a:r>
            <a:endParaRPr lang="en-US" sz="2400" dirty="0" smtClean="0"/>
          </a:p>
          <a:p>
            <a:pPr lvl="1"/>
            <a:r>
              <a:rPr lang="en-US" sz="2400" dirty="0" smtClean="0"/>
              <a:t>debit </a:t>
            </a:r>
            <a:r>
              <a:rPr lang="en-US" sz="2400" dirty="0"/>
              <a:t>and credit cards (expensive for merchants and takes days to receive funds), </a:t>
            </a:r>
            <a:endParaRPr lang="en-US" sz="2400" dirty="0" smtClean="0"/>
          </a:p>
          <a:p>
            <a:pPr lvl="1"/>
            <a:r>
              <a:rPr lang="en-US" sz="2400" dirty="0" smtClean="0"/>
              <a:t>domestic </a:t>
            </a:r>
            <a:r>
              <a:rPr lang="en-US" sz="2400" dirty="0"/>
              <a:t>ACH </a:t>
            </a:r>
            <a:r>
              <a:rPr lang="en-US" sz="2400" dirty="0" smtClean="0"/>
              <a:t>(a day or two, less expensive than cards),</a:t>
            </a:r>
          </a:p>
          <a:p>
            <a:pPr lvl="1"/>
            <a:r>
              <a:rPr lang="en-US" sz="2400" dirty="0" smtClean="0"/>
              <a:t>checks </a:t>
            </a:r>
            <a:r>
              <a:rPr lang="en-US" sz="2400" dirty="0"/>
              <a:t>(days), </a:t>
            </a:r>
            <a:endParaRPr lang="en-US" sz="2400" dirty="0" smtClean="0"/>
          </a:p>
          <a:p>
            <a:pPr lvl="1"/>
            <a:r>
              <a:rPr lang="en-US" sz="2400" dirty="0" smtClean="0"/>
              <a:t>wires </a:t>
            </a:r>
            <a:r>
              <a:rPr lang="en-US" sz="2400" dirty="0"/>
              <a:t>(expensive), </a:t>
            </a:r>
          </a:p>
          <a:p>
            <a:pPr lvl="1"/>
            <a:r>
              <a:rPr lang="en-US" sz="2400" dirty="0" smtClean="0"/>
              <a:t>international </a:t>
            </a:r>
            <a:r>
              <a:rPr lang="en-US" sz="2400" dirty="0"/>
              <a:t>transfers (expensive and slow)</a:t>
            </a:r>
          </a:p>
          <a:p>
            <a:pPr>
              <a:buNone/>
            </a:pPr>
            <a:endParaRPr lang="en-US" sz="2400" dirty="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Currencies</a:t>
            </a:r>
            <a:endParaRPr lang="en-US" dirty="0"/>
          </a:p>
        </p:txBody>
      </p:sp>
      <p:sp>
        <p:nvSpPr>
          <p:cNvPr id="3" name="Content Placeholder 2"/>
          <p:cNvSpPr>
            <a:spLocks noGrp="1"/>
          </p:cNvSpPr>
          <p:nvPr>
            <p:ph idx="1"/>
          </p:nvPr>
        </p:nvSpPr>
        <p:spPr/>
        <p:txBody>
          <a:bodyPr>
            <a:normAutofit/>
          </a:bodyPr>
          <a:lstStyle/>
          <a:p>
            <a:r>
              <a:rPr lang="en-US" sz="2400" dirty="0" smtClean="0"/>
              <a:t>Compare these to a method that has the ability to transfer value person-to-person or person-to-business anywhere almost immediately at very low cost.</a:t>
            </a:r>
          </a:p>
          <a:p>
            <a:endParaRPr lang="en-US" sz="2400" dirty="0" smtClean="0"/>
          </a:p>
          <a:p>
            <a:r>
              <a:rPr lang="en-US" sz="2400" dirty="0" smtClean="0"/>
              <a:t>Cryptocurrencies </a:t>
            </a:r>
            <a:r>
              <a:rPr lang="en-US" sz="2400" dirty="0"/>
              <a:t>can do exactly that: transfer value person-to-person almost immediately, at very low cost, anywhere</a:t>
            </a:r>
          </a:p>
          <a:p>
            <a:pPr>
              <a:buNone/>
            </a:pPr>
            <a:endParaRPr lang="en-US" sz="2400" dirty="0" smtClean="0"/>
          </a:p>
          <a:p>
            <a:r>
              <a:rPr lang="en-US" sz="2400" dirty="0" smtClean="0"/>
              <a:t>And as most people probably know, it started with Bitcoin</a:t>
            </a: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Bitcoin, Cryptocurrency Design</a:t>
            </a:r>
            <a:endParaRPr lang="en-US" dirty="0">
              <a:solidFill>
                <a:srgbClr val="FF0000"/>
              </a:solidFill>
            </a:endParaRPr>
          </a:p>
        </p:txBody>
      </p:sp>
      <p:sp>
        <p:nvSpPr>
          <p:cNvPr id="3" name="Content Placeholder 2"/>
          <p:cNvSpPr>
            <a:spLocks noGrp="1"/>
          </p:cNvSpPr>
          <p:nvPr>
            <p:ph idx="1"/>
          </p:nvPr>
        </p:nvSpPr>
        <p:spPr>
          <a:xfrm>
            <a:off x="457200" y="1600200"/>
            <a:ext cx="8382000" cy="4525963"/>
          </a:xfrm>
        </p:spPr>
        <p:txBody>
          <a:bodyPr>
            <a:normAutofit fontScale="70000" lnSpcReduction="20000"/>
          </a:bodyPr>
          <a:lstStyle/>
          <a:p>
            <a:r>
              <a:rPr lang="en-US" dirty="0"/>
              <a:t>The Bitcoin network is a decentralized network of computer nodes, enabling direct peer-to-peer transactions anywhere in the world, with no </a:t>
            </a:r>
            <a:r>
              <a:rPr lang="en-US" dirty="0" smtClean="0"/>
              <a:t>intermediaries.</a:t>
            </a:r>
          </a:p>
          <a:p>
            <a:endParaRPr lang="en-US" dirty="0"/>
          </a:p>
          <a:p>
            <a:r>
              <a:rPr lang="en-US" dirty="0" smtClean="0"/>
              <a:t>There </a:t>
            </a:r>
            <a:r>
              <a:rPr lang="en-US" dirty="0"/>
              <a:t>are no master nodes: no one is in charge, anyone can join</a:t>
            </a:r>
          </a:p>
          <a:p>
            <a:endParaRPr lang="en-US" dirty="0"/>
          </a:p>
          <a:p>
            <a:r>
              <a:rPr lang="en-US" dirty="0"/>
              <a:t>All participating full </a:t>
            </a:r>
            <a:r>
              <a:rPr lang="en-US" dirty="0" smtClean="0"/>
              <a:t>nodes run essentially the same open source code and </a:t>
            </a:r>
            <a:r>
              <a:rPr lang="en-US" dirty="0"/>
              <a:t>have a complete transaction </a:t>
            </a:r>
            <a:r>
              <a:rPr lang="en-US" dirty="0" smtClean="0"/>
              <a:t>history.</a:t>
            </a:r>
            <a:endParaRPr lang="en-US" dirty="0"/>
          </a:p>
          <a:p>
            <a:endParaRPr lang="en-US" dirty="0"/>
          </a:p>
          <a:p>
            <a:r>
              <a:rPr lang="en-US" dirty="0"/>
              <a:t>Transactions are stored in a data structure called a Blockchain</a:t>
            </a:r>
            <a:r>
              <a:rPr lang="en-US" dirty="0" smtClean="0"/>
              <a:t>.</a:t>
            </a:r>
          </a:p>
          <a:p>
            <a:endParaRPr lang="en-US" dirty="0"/>
          </a:p>
          <a:p>
            <a:r>
              <a:rPr lang="en-US" dirty="0" smtClean="0"/>
              <a:t>Many other cryptocurrencies use the same structure as Bitcoin, a number were forked from Bitcoin</a:t>
            </a:r>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19651</TotalTime>
  <Words>4962</Words>
  <Application>Microsoft Office PowerPoint</Application>
  <PresentationFormat>On-screen Show (4:3)</PresentationFormat>
  <Paragraphs>431</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Stable Coin Future</vt:lpstr>
      <vt:lpstr>What are Stable Coins?</vt:lpstr>
      <vt:lpstr>What are Stable Coins?</vt:lpstr>
      <vt:lpstr>Stable Value: USD</vt:lpstr>
      <vt:lpstr>Stable Coin Uses</vt:lpstr>
      <vt:lpstr>Stable Coin Growth</vt:lpstr>
      <vt:lpstr>Bank Transfers</vt:lpstr>
      <vt:lpstr>Digital Currencies</vt:lpstr>
      <vt:lpstr>Bitcoin, Cryptocurrency Design</vt:lpstr>
      <vt:lpstr>Bitcoin Nodes</vt:lpstr>
      <vt:lpstr>Fast, Secure Transactions</vt:lpstr>
      <vt:lpstr>Public/Private Keys</vt:lpstr>
      <vt:lpstr>Wallets</vt:lpstr>
      <vt:lpstr>Anonymity</vt:lpstr>
      <vt:lpstr>Blockchain</vt:lpstr>
      <vt:lpstr>Blockchain Uses</vt:lpstr>
      <vt:lpstr>Ethereum</vt:lpstr>
      <vt:lpstr>Ethereum</vt:lpstr>
      <vt:lpstr>ERC-20</vt:lpstr>
      <vt:lpstr>Cryptocurrency Hindrances</vt:lpstr>
      <vt:lpstr>Hurdles Overcome?</vt:lpstr>
      <vt:lpstr>Stable Coin History</vt:lpstr>
      <vt:lpstr>Tether USDT</vt:lpstr>
      <vt:lpstr>Tether</vt:lpstr>
      <vt:lpstr>Tether</vt:lpstr>
      <vt:lpstr>TrustToken TUSD</vt:lpstr>
      <vt:lpstr>TrustToken</vt:lpstr>
      <vt:lpstr>Stably USDS</vt:lpstr>
      <vt:lpstr>Gemini GUSD</vt:lpstr>
      <vt:lpstr>Gemini GUSD</vt:lpstr>
      <vt:lpstr>Paxos</vt:lpstr>
      <vt:lpstr>Circle USDC</vt:lpstr>
      <vt:lpstr>USDC, CENTRE</vt:lpstr>
      <vt:lpstr>Binance BUSD</vt:lpstr>
      <vt:lpstr>Binance BUSD</vt:lpstr>
      <vt:lpstr>Stasis Euro</vt:lpstr>
      <vt:lpstr>Algorithmic Stable Coins</vt:lpstr>
      <vt:lpstr>Libra</vt:lpstr>
      <vt:lpstr>Libra</vt:lpstr>
      <vt:lpstr>Walmart</vt:lpstr>
      <vt:lpstr>Stable Coins and Banks</vt:lpstr>
      <vt:lpstr>What Banks Do</vt:lpstr>
      <vt:lpstr>Stable Coin Issuers</vt:lpstr>
      <vt:lpstr>Stable Coin Issuers</vt:lpstr>
      <vt:lpstr>Stable Coin Issuer Advantages</vt:lpstr>
      <vt:lpstr>Effects on Banks</vt:lpstr>
      <vt:lpstr>Bank Projects</vt:lpstr>
      <vt:lpstr>Central Bank Digital Currency</vt:lpstr>
      <vt:lpstr>CBDC Potential</vt:lpstr>
      <vt:lpstr>CBDC Potential</vt:lpstr>
      <vt:lpstr>CBDC Projects and Research</vt:lpstr>
      <vt:lpstr>Distributed Ledger Technology</vt:lpstr>
      <vt:lpstr>CBDC Projects</vt:lpstr>
      <vt:lpstr>CBDC Projects</vt:lpstr>
      <vt:lpstr>China</vt:lpstr>
      <vt:lpstr>China</vt:lpstr>
      <vt:lpstr>China</vt:lpstr>
      <vt:lpstr>Tencent</vt:lpstr>
      <vt:lpstr>Growing Awareness</vt:lpstr>
      <vt:lpstr>USD as Global Currency</vt:lpstr>
      <vt:lpstr>Risks to the U.S.</vt:lpstr>
      <vt:lpstr>Government Issued CBDC?</vt:lpstr>
      <vt:lpstr>Government Authorized CBDC</vt:lpstr>
      <vt:lpstr>Scaling</vt:lpstr>
      <vt:lpstr>Transaction Info Standard</vt:lpstr>
      <vt:lpstr>Private Sector Solution</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BP - FL</dc:creator>
  <cp:lastModifiedBy>BP - FL</cp:lastModifiedBy>
  <cp:revision>63</cp:revision>
  <dcterms:created xsi:type="dcterms:W3CDTF">2019-10-18T18:05:07Z</dcterms:created>
  <dcterms:modified xsi:type="dcterms:W3CDTF">2019-11-01T15:12:50Z</dcterms:modified>
</cp:coreProperties>
</file>