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6" r:id="rId2"/>
    <p:sldId id="257" r:id="rId3"/>
    <p:sldId id="269" r:id="rId4"/>
    <p:sldId id="256" r:id="rId5"/>
    <p:sldId id="270" r:id="rId6"/>
    <p:sldId id="268" r:id="rId7"/>
    <p:sldId id="258" r:id="rId8"/>
    <p:sldId id="259" r:id="rId9"/>
    <p:sldId id="261" r:id="rId10"/>
    <p:sldId id="260" r:id="rId11"/>
    <p:sldId id="291" r:id="rId12"/>
    <p:sldId id="262" r:id="rId13"/>
    <p:sldId id="274" r:id="rId14"/>
    <p:sldId id="263" r:id="rId15"/>
    <p:sldId id="264" r:id="rId16"/>
    <p:sldId id="265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2" r:id="rId25"/>
    <p:sldId id="286" r:id="rId26"/>
    <p:sldId id="281" r:id="rId27"/>
    <p:sldId id="285" r:id="rId28"/>
    <p:sldId id="284" r:id="rId29"/>
    <p:sldId id="287" r:id="rId30"/>
    <p:sldId id="288" r:id="rId31"/>
    <p:sldId id="271" r:id="rId32"/>
    <p:sldId id="289" r:id="rId33"/>
    <p:sldId id="292" r:id="rId34"/>
    <p:sldId id="293" r:id="rId35"/>
    <p:sldId id="294" r:id="rId36"/>
    <p:sldId id="295" r:id="rId37"/>
    <p:sldId id="297" r:id="rId38"/>
    <p:sldId id="296" r:id="rId39"/>
    <p:sldId id="290" r:id="rId40"/>
    <p:sldId id="298" r:id="rId41"/>
    <p:sldId id="299" r:id="rId42"/>
    <p:sldId id="273" r:id="rId43"/>
    <p:sldId id="300" r:id="rId44"/>
    <p:sldId id="303" r:id="rId45"/>
    <p:sldId id="304" r:id="rId46"/>
    <p:sldId id="305" r:id="rId47"/>
    <p:sldId id="306" r:id="rId48"/>
    <p:sldId id="307" r:id="rId49"/>
    <p:sldId id="30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4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CD9AD-C069-4FFF-8B8F-E004678726D0}" type="datetimeFigureOut">
              <a:rPr lang="en-PH" smtClean="0"/>
              <a:t>25/01/2018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9BA81-9F06-4852-A2A3-3544B59321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645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Vagrantfile</a:t>
            </a:r>
            <a:r>
              <a:rPr lang="en-PH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(load balancer):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lb_config.vm.network</a:t>
            </a:r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PH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forwarded_port</a:t>
            </a:r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guest: 80, host: 8080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  <a:p>
            <a:r>
              <a:rPr lang="en-PH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haproxy.conf</a:t>
            </a:r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endParaRPr lang="en-PH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backend app</a:t>
            </a:r>
          </a:p>
          <a:p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bind 192.168.56.6:80</a:t>
            </a:r>
          </a:p>
          <a:p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balance </a:t>
            </a:r>
            <a:r>
              <a:rPr lang="en-PH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roundrobin</a:t>
            </a:r>
            <a:endParaRPr lang="en-PH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server web1 192.168.56.11 check port 80</a:t>
            </a:r>
          </a:p>
          <a:p>
            <a:r>
              <a:rPr lang="en-P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server web2 192.168.56.12 check port 80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9BA81-9F06-4852-A2A3-3544B5932111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451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gather facts on for “</a:t>
            </a:r>
            <a:r>
              <a:rPr lang="en-PH" dirty="0" err="1"/>
              <a:t>ansible_hostname</a:t>
            </a:r>
            <a:r>
              <a:rPr lang="en-PH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9BA81-9F06-4852-A2A3-3544B5932111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42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FAE1-CF15-4FDD-BD14-71A5DEAB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A239C-313A-4DDD-A3DC-ED5CF705C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F7D3-891F-494F-B7E3-3D8B1B52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0CD0-3112-490D-920E-B3BC16390B47}" type="datetime1">
              <a:rPr lang="en-PH" smtClean="0"/>
              <a:t>25/01/2018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CAA1-416B-4D18-B592-7536CDC7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72A8-F5B4-4929-8267-1BE903F6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36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5FB8-5B91-4C2E-8B50-68548D02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E12AA-C04F-4CBA-931A-E82594BD0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75DE-3DA0-4CAC-B285-A8387DFA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1C5C-7BF3-4743-AF06-B7FC8BE96EEC}" type="datetime1">
              <a:rPr lang="en-PH" smtClean="0"/>
              <a:t>25/01/2018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3EB7-053B-4B19-B865-07546879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3023-DA18-4ABD-A6E8-2CEB88A5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373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3E4B3-17D5-400D-AE92-DF589C139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3700F-2265-4EE4-BBE3-90C1B6B8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F291-C759-433F-B3CD-33A62622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E3E6-1008-47F8-A5F0-9C4934B8BA23}" type="datetime1">
              <a:rPr lang="en-PH" smtClean="0"/>
              <a:t>25/01/2018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5A82-80E1-49F0-995C-20F4E7CB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BF39-D20F-4357-A203-7E2EC690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0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E8C5-A83C-4711-9270-F618525F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21-99A3-4F56-A0D2-A9326C41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24F8-BA40-447F-BF55-F8FAD57B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2EF6-FA45-4541-871C-9436244874E5}" type="datetime1">
              <a:rPr lang="en-PH" smtClean="0"/>
              <a:t>25/01/2018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FACD0-42F2-4E8B-8E8D-DE9AA419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F17E-59FD-4078-98A3-46DC01EB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177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F25E-F82A-46B4-84E1-35249042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6C2E3-0E04-4324-BDEE-D2E6D8B7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430A-E527-4E45-8F4B-52C80D87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4A-897A-47BA-8FEF-5D38D8A6D205}" type="datetime1">
              <a:rPr lang="en-PH" smtClean="0"/>
              <a:t>25/01/2018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5E39-BAFC-493D-AF28-585556B7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F6EA-2823-4FA1-9296-8C90E6D1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64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8BA7-FC97-4B28-B9C5-A3067124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2808-D7BD-4716-AC7C-FD843498F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719CF-B179-4368-A886-9DB2FD18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55C8-439B-405B-B16F-018F9051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080-E10F-4E42-B1AE-8047BCB2054B}" type="datetime1">
              <a:rPr lang="en-PH" smtClean="0"/>
              <a:t>25/01/2018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52E6-8032-4820-AE90-F413539C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A4ABD-A5E3-4EB8-8271-8722040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99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D4AB-4817-47B1-AA07-69506A8E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4CB5-020D-4B4A-84E4-7EDE80799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0753-71F6-4663-BEB7-EBDBBB777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DC4FA-B0A0-4398-89CF-3829ACF18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CB189-D323-47FB-A8BB-49ADBFA6A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2E955-374B-4A0F-8DCB-90991DC8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8843-1CEB-48A0-8FE1-20247331ACBA}" type="datetime1">
              <a:rPr lang="en-PH" smtClean="0"/>
              <a:t>25/01/2018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EAA4E-FA79-420B-BE22-5C519CCC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D802F-4DFC-401A-9EAC-A303522E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47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2EB2-95D2-421A-A9A1-25B3577D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971E4-970A-4653-9CBC-110CAF4A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90A2-CF4A-4005-8F65-DBC1E3BEA5A5}" type="datetime1">
              <a:rPr lang="en-PH" smtClean="0"/>
              <a:t>25/01/2018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0B19-19C5-46D4-AE56-6BBDD729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51EDC-0287-4B1F-B62F-0FCF83AC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12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51492-DF86-42B1-ADA0-CD423284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BBAB-2711-4545-9D23-5CFBE888A419}" type="datetime1">
              <a:rPr lang="en-PH" smtClean="0"/>
              <a:t>25/01/2018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C3BD0-8F56-4C22-8632-C2F69D95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97523-7E07-4F60-A741-FB30B62F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535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C554-D38C-46CF-B99F-D82BCA96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1937-640D-4FAB-B72C-3D54A3E3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01152-B1F8-46B3-ACA3-9487F567A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F1ABA-67F5-48A7-943C-F3BB4851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A524-849C-4307-BE6F-3639566DCF5F}" type="datetime1">
              <a:rPr lang="en-PH" smtClean="0"/>
              <a:t>25/01/2018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B4434-7FC8-4220-A472-2EB06BA3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4A7F2-DB92-45FC-888A-D2851CF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51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CC6-8874-4A72-9566-DFE3651C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126DC-4CBD-480B-8A6F-0F55EC5D7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D0A8B-C499-48D4-9F4E-BEDA325E5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83F4E-9DE8-42E2-A32E-F34FAED2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9D9-52CF-4D51-97FD-73EF1AF90A35}" type="datetime1">
              <a:rPr lang="en-PH" smtClean="0"/>
              <a:t>25/01/2018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1C68E-F022-4899-BB70-E0D6C275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DCC6-98D3-4B07-836A-42181A1C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32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CF283-8605-4D68-8152-70BC29C9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0A72-7ABF-40A0-8B67-593BA57D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D9B4-F6B0-44CC-943D-8EE3E5681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C1DD-6E47-4445-A209-CF59DAEEB326}" type="datetime1">
              <a:rPr lang="en-PH" smtClean="0"/>
              <a:t>25/01/2018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8144-4B80-4E92-A1B2-CBE8BAA6B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IPWC Ops PH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B5E2-B2B9-429E-9303-D38855F5F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26663-754F-4B09-8B4E-FFE70DEEE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163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3270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Automation with Ansible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3F26E-DFB7-4A1A-B117-C007447133C2}"/>
              </a:ext>
            </a:extLst>
          </p:cNvPr>
          <p:cNvSpPr txBox="1"/>
          <p:nvPr/>
        </p:nvSpPr>
        <p:spPr>
          <a:xfrm>
            <a:off x="3652945" y="2982724"/>
            <a:ext cx="48861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b="1" dirty="0"/>
              <a:t>Bernard Parinas</a:t>
            </a:r>
          </a:p>
          <a:p>
            <a:pPr algn="ctr"/>
            <a:r>
              <a:rPr lang="en-PH" sz="2000" i="1" dirty="0"/>
              <a:t>parinab@ph.ibm.com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0A935-0550-4D2F-A031-BC799F31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E7AF7-7923-48A5-8A27-DBFE3DF1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311952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216174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Test Ansible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:~$ ansible all -m ping --ask-pass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SSH password: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web1 | SUCCESS =&gt; {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"changed": false,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"ping": "pong"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SUCCESS =&gt; {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"changed": false,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"ping": "pong"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web2 | SUCCESS =&gt; {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"changed": false,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"ping": "pong"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FE360-8C76-4FFA-97CD-D7A5AFA13F4E}"/>
              </a:ext>
            </a:extLst>
          </p:cNvPr>
          <p:cNvSpPr txBox="1"/>
          <p:nvPr/>
        </p:nvSpPr>
        <p:spPr>
          <a:xfrm>
            <a:off x="576177" y="5249655"/>
            <a:ext cx="1102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b="1" dirty="0"/>
              <a:t>Note: </a:t>
            </a:r>
            <a:r>
              <a:rPr lang="en-PH" sz="1600" dirty="0"/>
              <a:t>SSH Password can be found here: ~/.</a:t>
            </a:r>
            <a:r>
              <a:rPr lang="en-PH" sz="1600" dirty="0" err="1"/>
              <a:t>vagrant.d</a:t>
            </a:r>
            <a:r>
              <a:rPr lang="en-PH" sz="1600" dirty="0"/>
              <a:t>/boxes/ubuntu-VAGRANTSLASH-xenial64/20170729.0.0/</a:t>
            </a:r>
            <a:r>
              <a:rPr lang="en-PH" sz="1600" dirty="0" err="1"/>
              <a:t>virtualbox</a:t>
            </a:r>
            <a:r>
              <a:rPr lang="en-PH" sz="1600" dirty="0"/>
              <a:t>/</a:t>
            </a:r>
            <a:r>
              <a:rPr lang="en-PH" sz="1600" dirty="0" err="1"/>
              <a:t>Vagrantfile</a:t>
            </a:r>
            <a:endParaRPr lang="en-PH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A0E2A-9520-403A-A9E1-A08EABA8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10</a:t>
            </a:fld>
            <a:endParaRPr lang="en-PH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372574-E219-4166-8E03-2F1F221A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131672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302076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- Basics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819B9-C331-4C8A-B7BE-261336C2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11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39C78-EADD-4AB8-B93E-6ACE9EAD3755}"/>
              </a:ext>
            </a:extLst>
          </p:cNvPr>
          <p:cNvSpPr txBox="1"/>
          <p:nvPr/>
        </p:nvSpPr>
        <p:spPr>
          <a:xfrm>
            <a:off x="183372" y="1134208"/>
            <a:ext cx="6319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Playbooks</a:t>
            </a:r>
            <a:r>
              <a:rPr lang="en-PH" dirty="0"/>
              <a:t> contain </a:t>
            </a:r>
            <a:r>
              <a:rPr lang="en-PH" b="1" dirty="0"/>
              <a:t>plays</a:t>
            </a:r>
          </a:p>
          <a:p>
            <a:r>
              <a:rPr lang="en-PH" b="1" dirty="0"/>
              <a:t>Plays</a:t>
            </a:r>
            <a:r>
              <a:rPr lang="en-PH" dirty="0"/>
              <a:t> contain </a:t>
            </a:r>
            <a:r>
              <a:rPr lang="en-PH" b="1" dirty="0"/>
              <a:t>tasks</a:t>
            </a:r>
          </a:p>
          <a:p>
            <a:r>
              <a:rPr lang="en-PH" dirty="0"/>
              <a:t>Tasks call </a:t>
            </a:r>
            <a:r>
              <a:rPr lang="en-PH" b="1" dirty="0"/>
              <a:t>modules</a:t>
            </a:r>
          </a:p>
          <a:p>
            <a:endParaRPr lang="en-PH" b="1" dirty="0"/>
          </a:p>
          <a:p>
            <a:r>
              <a:rPr lang="en-PH" b="1" dirty="0"/>
              <a:t>Tasks</a:t>
            </a:r>
            <a:r>
              <a:rPr lang="en-PH" dirty="0"/>
              <a:t> run </a:t>
            </a:r>
            <a:r>
              <a:rPr lang="en-PH" b="1" dirty="0"/>
              <a:t>sequentially</a:t>
            </a:r>
          </a:p>
          <a:p>
            <a:endParaRPr lang="en-PH" dirty="0"/>
          </a:p>
          <a:p>
            <a:r>
              <a:rPr lang="en-PH" b="1" dirty="0"/>
              <a:t>Handlers</a:t>
            </a:r>
            <a:r>
              <a:rPr lang="en-PH" dirty="0"/>
              <a:t> are triggered by </a:t>
            </a:r>
            <a:r>
              <a:rPr lang="en-PH" b="1" dirty="0"/>
              <a:t>tasks</a:t>
            </a:r>
          </a:p>
          <a:p>
            <a:r>
              <a:rPr lang="en-PH" dirty="0"/>
              <a:t>and are run once, at the end of plays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FE5FE-797B-4A6D-966A-33DA48E1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107297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512909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- Establish SSH Trust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remote hosts key: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ubuntu@mgmt:~$ ssh-keyscan lb web1 web2 &gt;&gt; .ssh/known_hosts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ubuntu@mgmt:~$ cat .ssh/known_hosts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lb ssh-rsa AAAAB3NzaC1yc2EAAAADAQABAAABAQCmyLmduu8JuzfskRpnMSW8K0noTBUHZOtun6fhtQIneij/WVhOdHbRboW0j5NHBorXYShjLHBw9tBvVYWJ5bDGr5HV+mcs1xlYxqRMXI0I53KU8bm/cbm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N0WHxD3E/aYvsQFM7JGgh0kgLz16ohZv+Lo4WqPhFQicdO0oFiog8r0poh3S7vEzTEbdyrLlDSwmP4KZeA1gyrTn71cmtE6gcAMbm8x6FWVDz5LrL/n6e3FvE2UadWl5iKXc3mVYkZtOJrLSZ/D5HW94VDu8D+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/s4teCWRBkogijIf104bQcJyquQyIV+wSvqPD+SDtnICw6XfrQXbwhzIoeXMoxZihMZ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web1 ssh-rsa AAAAB3NzaC1yc2EAAAADAQABAAABAQDJkkOK5qYZ+HaugA8ZJ0InlaQuhcBnLvyXM3nU5sFGxYolP+lq5o3FP13WgdgiyvTTbtbZS3xcfM9940EP+mdGUkgr2X2szBp8dG5uMiKXMEegKxCCQ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rknUpOoWzWq20YIeSwPgBA10UAelSpsa2/MYRuh7Sac9ImIpesWWPTBgyHP8dywBfoWQj4LHBnsct02qshDKn07s4zVLc8c3N+HSsQ+VzVIT/wgCU11a1Ux6b/0BgHoNoZqZm7oRo47kzf865lDCE+ZvZHA6QB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wSBSshHs2sf9gYcru3Am3h3xQdksPR+Wc4oSmHcOGsdq4QPJGJZrq6204//rfSBkME7u1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web2 ssh-rsa AAAAB3NzaC1yc2EAAAADAQABAAABAQC+njtrfs/7JTtQqRBc+DjKgycX3nF9G/IgsqPr2QG2HflSV9iKMu4w9f/OhgoFpxnwex6eyQsRiOX3w0ABHlhQm32ssdbSQhVwnuShoyeMbCsVjNK0D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gwXi6gt7lrFNYG1GnnnO0lQ6CyTMGtJtnb39HgNlW569Wr1ZC6hyTss+ttq8VkE8yAFgbRQ0bVTRNYijYedtB7AlDyEXQpk+88asWlFkXlRynpgzuJeH3rQNo2jPIOa1FvWKi/voVH7jNNyVSXXRVUtZpdtzlo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UxGGeG+1Z5rDCmKoAGqjN0H5JtSeFdaFOGcSVNoSFhuyZRCTmG1ySXe8TaaK/0BlwQF+n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819B9-C331-4C8A-B7BE-261336C2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235B1-C332-48D8-B4DD-53A5A540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70749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512909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- Establish SSH Trust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a private key for management host:</a:t>
            </a:r>
          </a:p>
          <a:p>
            <a:endParaRPr lang="de-D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ubuntu@mgmt:~$ ssh-keygen -t rsa -b 2048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Generating public/private 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key pair.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file in which to save the key (/home/ubuntu/.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 (empty for no passphrase):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Enter same passphrase again: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Your identification has been saved in /home/ubuntu/.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Your public key has been saved in /home/ubuntu/.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/id_rsa.pub.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The key fingerprint is: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SHA256:4ijMch7syqh0b25SQZwOYER5eE5tn4PEyuE8B9hB2JY 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endParaRPr lang="en-PH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The key's 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randomart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is: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+---[RSA 2048]----+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|o=Xo* .          |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|.= E O           |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  X 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 .        |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   B = +         |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    o 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        |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 +   + .         |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|..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B.o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.          |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|+=.+.o           |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|=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=o           |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+----[SHA256]-----+</a:t>
            </a:r>
          </a:p>
          <a:p>
            <a:endParaRPr lang="en-PH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819B9-C331-4C8A-B7BE-261336C2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5EBCF-C66D-4A42-994D-B1C4A07A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392622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512909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- Establish SSH Trust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:~$ cat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ssh-addkey-playbook.yml</a:t>
            </a:r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- hosts: all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 become: yes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become_method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: no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remote_user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: ubuntu</a:t>
            </a: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install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: user=ubuntu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key="{{ lookup('file', '/home/ubuntu/.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/id_rsa.pub') }}"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state=present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0C974-8756-4CDC-98E6-AF544339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4FA2-93F8-40C0-8950-4EF6A9D2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86391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512909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- Establish SSH Trust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E60D85-2F56-480A-AA57-2155A030EDBB}"/>
              </a:ext>
            </a:extLst>
          </p:cNvPr>
          <p:cNvGrpSpPr/>
          <p:nvPr/>
        </p:nvGrpSpPr>
        <p:grpSpPr>
          <a:xfrm>
            <a:off x="162858" y="1094642"/>
            <a:ext cx="11866284" cy="5261708"/>
            <a:chOff x="162858" y="1094642"/>
            <a:chExt cx="11866284" cy="52617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77D8CC-CBC5-45E0-8195-EF7F76270C60}"/>
                </a:ext>
              </a:extLst>
            </p:cNvPr>
            <p:cNvGrpSpPr/>
            <p:nvPr/>
          </p:nvGrpSpPr>
          <p:grpSpPr>
            <a:xfrm>
              <a:off x="162858" y="1094642"/>
              <a:ext cx="11866284" cy="5261708"/>
              <a:chOff x="162858" y="1094642"/>
              <a:chExt cx="11866284" cy="526170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3A0191-1F61-4A6C-908A-D3677173F2F1}"/>
                  </a:ext>
                </a:extLst>
              </p:cNvPr>
              <p:cNvSpPr/>
              <p:nvPr/>
            </p:nvSpPr>
            <p:spPr>
              <a:xfrm>
                <a:off x="6192715" y="1094642"/>
                <a:ext cx="5836427" cy="52617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7A9E3B-F389-4B5E-8B34-209895ED74EB}"/>
                  </a:ext>
                </a:extLst>
              </p:cNvPr>
              <p:cNvSpPr/>
              <p:nvPr/>
            </p:nvSpPr>
            <p:spPr>
              <a:xfrm>
                <a:off x="162858" y="1094642"/>
                <a:ext cx="5836427" cy="52617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FD7F8CD-30FE-4503-B4EF-5148F516F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77201" y="2373922"/>
                <a:ext cx="5272236" cy="21717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1E8B5B-1C03-41AF-A75A-8FDD6DCEC84A}"/>
                  </a:ext>
                </a:extLst>
              </p:cNvPr>
              <p:cNvSpPr txBox="1"/>
              <p:nvPr/>
            </p:nvSpPr>
            <p:spPr>
              <a:xfrm>
                <a:off x="243254" y="1360188"/>
                <a:ext cx="565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>
                    <a:solidFill>
                      <a:schemeClr val="bg1">
                        <a:lumMod val="95000"/>
                      </a:schemeClr>
                    </a:solidFill>
                  </a:rPr>
                  <a:t>Before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C56D97-449D-4275-A688-378C6089DDBC}"/>
                  </a:ext>
                </a:extLst>
              </p:cNvPr>
              <p:cNvSpPr txBox="1"/>
              <p:nvPr/>
            </p:nvSpPr>
            <p:spPr>
              <a:xfrm>
                <a:off x="6284201" y="1355059"/>
                <a:ext cx="565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>
                    <a:solidFill>
                      <a:schemeClr val="bg1">
                        <a:lumMod val="95000"/>
                      </a:schemeClr>
                    </a:solidFill>
                  </a:rPr>
                  <a:t>After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2EADB7B-ADBD-4C71-9E30-53DFD88D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952" y="2373922"/>
              <a:ext cx="5272237" cy="2171701"/>
            </a:xfrm>
            <a:prstGeom prst="rect">
              <a:avLst/>
            </a:prstGeom>
          </p:spPr>
        </p:pic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1A5A4DE-D5DA-431D-8555-0A14A246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15</a:t>
            </a:fld>
            <a:endParaRPr lang="en-PH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ADD021-AA19-4443-82AB-D88BC48D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50737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77624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Test Ansible (no --ask-pass)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:~$ ansible all -m ping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web1 | </a:t>
            </a:r>
            <a:r>
              <a:rPr lang="en-PH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"changed": false,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"ping": "pong"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PH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"changed": false,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"ping": "pong"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web2 | </a:t>
            </a:r>
            <a:r>
              <a:rPr lang="en-PH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"changed": false,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"ping": "pong"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240CE-980B-458D-9017-1A9A01D1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16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DA3D8-9188-4E48-BC0C-5C9ADB7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152665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66185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Ansible Ad-hoc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to web1 host: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:~$ ansible web1 -m apt -a "name=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state=installed" –become --user=ubuntu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240CE-980B-458D-9017-1A9A01D1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17</a:t>
            </a:fld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A2CF1-D2EF-464A-B59B-CC85ACD8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2019303"/>
            <a:ext cx="5450685" cy="267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43FC5-9794-4EEC-A8FF-3DEA79693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38" y="2019303"/>
            <a:ext cx="6048492" cy="26765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549F77-B99A-4E63-82FA-301250D8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170568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66185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Ansible Ad-hoc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standard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ntp.conf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web1 host: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:~$ ansible web1 -m copy -a "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=/home/ubuntu/files/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ntp.conf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ntp.conf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mode=644 owner=root group=root" --become --user=ubuntu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Verify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ntp.conf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content in web1: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240CE-980B-458D-9017-1A9A01D1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18</a:t>
            </a:fld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5E7A5-CF7B-4FC6-80C6-B089AEA2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9" y="2036797"/>
            <a:ext cx="7231709" cy="1824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436DF-4C6F-45A1-BC82-A979C118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9" y="4235294"/>
            <a:ext cx="4419600" cy="1955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D72F4-144E-429B-9A81-96709FFA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28480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66185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Ansible Ad-hoc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Restart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 in web1: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:~$ ansible web1 -m service -a "name=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state=restarted" --become --user=ubuntu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240CE-980B-458D-9017-1A9A01D1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19</a:t>
            </a:fld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52BC6-3536-4A05-BE46-FF70EA9E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3" y="1985450"/>
            <a:ext cx="5743139" cy="2829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8E9D8-6E7C-4DAE-B713-C9B39D09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48" y="1985451"/>
            <a:ext cx="5667375" cy="282920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E0C9B1-A938-498E-8B01-82114182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6179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14460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AE750-D36A-49C1-B6CC-F0527A14B4C9}"/>
              </a:ext>
            </a:extLst>
          </p:cNvPr>
          <p:cNvSpPr txBox="1"/>
          <p:nvPr/>
        </p:nvSpPr>
        <p:spPr>
          <a:xfrm>
            <a:off x="183373" y="1134208"/>
            <a:ext cx="51660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What is Ansible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How Ansible 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Ansible Use Cases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Learning Ansible with Vagrant (Demo)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Configuration Management with Ansible (Demo)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Zero downtime Deployments with Ansible (Demo)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9FC85-2045-41E4-A5C3-099FB36E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304333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66185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Ansible Ad-hoc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Popular ad-hoc command using shell module: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240CE-980B-458D-9017-1A9A01D1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20</a:t>
            </a:fld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D891A-715D-4B6E-8976-DF10AAD1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1" y="1526860"/>
            <a:ext cx="11731819" cy="37303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42241-678A-4905-A607-DDAABEE1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149851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8758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– NTP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:~$ cat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-install-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hosts: all</a:t>
            </a: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become: yes</a:t>
            </a: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become_method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no</a:t>
            </a: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remote_user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ubuntu</a:t>
            </a:r>
          </a:p>
          <a:p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install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apt: name=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state=installed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update_cache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=yes</a:t>
            </a:r>
          </a:p>
          <a:p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write our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ntp.conf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copy: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=/home/ubuntu/files/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ntp.conf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ntp.conf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mode=644 owner=root group=root</a:t>
            </a: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notify: restart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start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service: name=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state=started</a:t>
            </a:r>
          </a:p>
          <a:p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handlers:</a:t>
            </a:r>
          </a:p>
          <a:p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restart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service: name=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state=restarted</a:t>
            </a:r>
          </a:p>
          <a:p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0C974-8756-4CDC-98E6-AF544339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A438-423E-4683-8AB2-392A3BF3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41429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8758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– NTP deployment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0C974-8756-4CDC-98E6-AF544339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22</a:t>
            </a:fld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2B19A-FF7B-42E8-ADA4-9DB5BE80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3" y="1134582"/>
            <a:ext cx="11660295" cy="453148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F1674-9886-43D6-B5C1-6C6369DB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388962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5867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– NTP deployment (Jinja Template)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:~$ cat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-install-template-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 hosts: all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become: yes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become_method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no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remote_user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ubuntu</a:t>
            </a:r>
          </a:p>
          <a:p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P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P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PH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noc_ntpserver</a:t>
            </a:r>
            <a:r>
              <a:rPr lang="en-P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0.asia.pool.ntp.org</a:t>
            </a:r>
          </a:p>
          <a:p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install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apt: name=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state=installed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update_cache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=yes</a:t>
            </a:r>
          </a:p>
          <a:p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write our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ntp.conf</a:t>
            </a:r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template: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=/home/ubuntu/files/ntp.conf.j2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ntp.conf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mode=644 owner=root group=root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notify: restart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start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service: name=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state=started</a:t>
            </a:r>
          </a:p>
          <a:p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handlers:</a:t>
            </a:r>
          </a:p>
          <a:p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restart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service: name=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state=restarted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0C974-8756-4CDC-98E6-AF544339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F374A-AD87-4210-BE5B-34846C72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553661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5867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– NTP deployment (Jinja Template)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:~$ cat files/ntp.conf.j2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P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ansible_managed</a:t>
            </a:r>
            <a:r>
              <a:rPr lang="en-P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comment }}</a:t>
            </a:r>
          </a:p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driftfile /var/lib/ntp/ntp.drift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loopstats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peerstats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clockstats</a:t>
            </a:r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filegen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loopstats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loopstats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type day enable</a:t>
            </a: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filegen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peerstats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peerstats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type day enable</a:t>
            </a: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filegen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clockstats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clockstats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type day enable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en-P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P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noc_ntpserver</a:t>
            </a:r>
            <a:r>
              <a:rPr lang="en-P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 -4 default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notrap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nomodify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nopeer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noquery</a:t>
            </a:r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 -6 default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notrap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nomodify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nopeer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noquery</a:t>
            </a:r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 127.0.0.1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 ::1</a:t>
            </a:r>
          </a:p>
          <a:p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0C974-8756-4CDC-98E6-AF544339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F18F-04AF-439C-9ED8-450C00F3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123602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698620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– NTP deployment (</a:t>
            </a:r>
            <a:r>
              <a:rPr lang="en-PH" sz="3200" dirty="0" err="1">
                <a:solidFill>
                  <a:schemeClr val="bg1">
                    <a:lumMod val="95000"/>
                  </a:schemeClr>
                </a:solidFill>
              </a:rPr>
              <a:t>ansible.cfg</a:t>
            </a:r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:~$ cat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ansible.cfg</a:t>
            </a:r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[defaults]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inventory = /home/ubuntu/inventory.ini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ansible_managed</a:t>
            </a:r>
            <a:r>
              <a:rPr lang="en-P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This file is managed by </a:t>
            </a:r>
            <a:r>
              <a:rPr lang="en-P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Ansible.%n</a:t>
            </a:r>
            <a:endParaRPr lang="en-P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 {file}</a:t>
            </a:r>
          </a:p>
          <a:p>
            <a:r>
              <a:rPr lang="en-P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date: %Y-%m-%d %H:%M:%S</a:t>
            </a:r>
          </a:p>
          <a:p>
            <a:r>
              <a:rPr lang="en-P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user: {</a:t>
            </a:r>
            <a:r>
              <a:rPr lang="en-P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P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P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host: {host}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0C974-8756-4CDC-98E6-AF544339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96F9-D33A-4786-8F52-626F7BC2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65906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5867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– NTP deployment (Jinja Template)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0C974-8756-4CDC-98E6-AF544339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26</a:t>
            </a:fld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8AAC3-1E72-41C8-8D32-2E0AD053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3" y="978396"/>
            <a:ext cx="7262867" cy="2919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B9041-2704-4D51-AFED-AEB78750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3" y="4050003"/>
            <a:ext cx="3662417" cy="21671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8E9E-752C-4F9C-B926-CDAFB396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023513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16351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– </a:t>
            </a:r>
            <a:r>
              <a:rPr lang="en-PH" sz="3200" dirty="0" err="1">
                <a:solidFill>
                  <a:schemeClr val="bg1">
                    <a:lumMod val="95000"/>
                  </a:schemeClr>
                </a:solidFill>
              </a:rPr>
              <a:t>gather_facts</a:t>
            </a:r>
            <a:endParaRPr lang="en-PH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:~$ ansible web1 -m setup | less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0C974-8756-4CDC-98E6-AF544339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27</a:t>
            </a:fld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20556-691D-4766-84A8-037FF4F1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427025"/>
            <a:ext cx="8905875" cy="467570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AB755-0FF9-4C3B-84AE-2092D4B5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574424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526836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– </a:t>
            </a:r>
            <a:r>
              <a:rPr lang="en-PH" sz="3200" dirty="0" err="1">
                <a:solidFill>
                  <a:schemeClr val="bg1">
                    <a:lumMod val="95000"/>
                  </a:schemeClr>
                </a:solidFill>
              </a:rPr>
              <a:t>gather_facts</a:t>
            </a:r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 (filter)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0C974-8756-4CDC-98E6-AF544339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28</a:t>
            </a:fld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39321-A219-4A24-B79C-B4F65E18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009650"/>
            <a:ext cx="7029450" cy="479215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81882-9491-4E1E-903E-A7DA6B6A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985854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B06CB0-9411-4A3C-A669-6C80475153A8}"/>
              </a:ext>
            </a:extLst>
          </p:cNvPr>
          <p:cNvSpPr/>
          <p:nvPr/>
        </p:nvSpPr>
        <p:spPr>
          <a:xfrm>
            <a:off x="5798355" y="2716823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64564-E46F-4FB7-94E1-8DA261C802E4}"/>
              </a:ext>
            </a:extLst>
          </p:cNvPr>
          <p:cNvSpPr txBox="1"/>
          <p:nvPr/>
        </p:nvSpPr>
        <p:spPr>
          <a:xfrm>
            <a:off x="5379198" y="2215662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/>
              <a:t>Ansible </a:t>
            </a:r>
            <a:r>
              <a:rPr lang="en-PH" dirty="0" err="1"/>
              <a:t>Mgmt</a:t>
            </a:r>
            <a:r>
              <a:rPr lang="en-PH" dirty="0"/>
              <a:t>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774AB-6AD1-4427-8B29-F7298321FE1C}"/>
              </a:ext>
            </a:extLst>
          </p:cNvPr>
          <p:cNvSpPr txBox="1"/>
          <p:nvPr/>
        </p:nvSpPr>
        <p:spPr>
          <a:xfrm>
            <a:off x="4625314" y="5381515"/>
            <a:ext cx="1565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Host Inventory</a:t>
            </a:r>
          </a:p>
          <a:p>
            <a:pPr algn="ctr"/>
            <a:r>
              <a:rPr lang="en-PH" sz="1600" i="1" dirty="0"/>
              <a:t>inventory.ini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9D276-B200-467B-8470-186C7EAE4BF9}"/>
              </a:ext>
            </a:extLst>
          </p:cNvPr>
          <p:cNvSpPr txBox="1"/>
          <p:nvPr/>
        </p:nvSpPr>
        <p:spPr>
          <a:xfrm>
            <a:off x="6401496" y="5381515"/>
            <a:ext cx="22567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/>
              <a:t>Playbook</a:t>
            </a:r>
          </a:p>
          <a:p>
            <a:pPr algn="ctr"/>
            <a:r>
              <a:rPr lang="en-PH" sz="1600" i="1" dirty="0"/>
              <a:t>site-deploy-</a:t>
            </a:r>
            <a:r>
              <a:rPr lang="en-PH" sz="1600" i="1" dirty="0" err="1"/>
              <a:t>playbook.yml</a:t>
            </a:r>
            <a:endParaRPr lang="en-PH" sz="1600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4D88D1-ED1A-4A4A-BC5E-D0EBD3E4064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74505" y="3613639"/>
            <a:ext cx="543658" cy="72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D7E13F-AE50-4702-B612-21AAD62F1CFD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791885" y="3604348"/>
            <a:ext cx="543658" cy="73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0B543FCD-4A08-457D-9FBA-A075CE005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8343" y="4337850"/>
            <a:ext cx="914400" cy="9144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0C57319E-D290-486C-A0CC-3F8B287E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7305" y="4334287"/>
            <a:ext cx="914400" cy="914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145F7C6-340A-4FCE-BA22-575008EEE228}"/>
              </a:ext>
            </a:extLst>
          </p:cNvPr>
          <p:cNvSpPr/>
          <p:nvPr/>
        </p:nvSpPr>
        <p:spPr>
          <a:xfrm>
            <a:off x="9274248" y="1550688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E3CB59-4A17-4746-94FA-9A44CD342773}"/>
              </a:ext>
            </a:extLst>
          </p:cNvPr>
          <p:cNvSpPr/>
          <p:nvPr/>
        </p:nvSpPr>
        <p:spPr>
          <a:xfrm>
            <a:off x="9274248" y="2692113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WEB1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0443D7-A4F2-430C-B21F-4688CEF827D1}"/>
              </a:ext>
            </a:extLst>
          </p:cNvPr>
          <p:cNvSpPr/>
          <p:nvPr/>
        </p:nvSpPr>
        <p:spPr>
          <a:xfrm>
            <a:off x="9274248" y="3909957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WEB2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73DC5B-AAC7-4903-9859-0F05D9BE4B2E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 flipV="1">
            <a:off x="7011693" y="1999096"/>
            <a:ext cx="2262555" cy="116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1F5FFC-B59B-49D9-90BD-BB2C4B41D09E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 flipV="1">
            <a:off x="7011693" y="3140521"/>
            <a:ext cx="2262555" cy="2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781068-07A6-43BB-8CE1-910C4DF0EE6F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7011693" y="3165231"/>
            <a:ext cx="2262555" cy="11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69999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Configuration Management with Vagrant</a:t>
            </a:r>
          </a:p>
        </p:txBody>
      </p: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71301CDF-1B76-408A-B35B-6A9CE16D3E74}"/>
              </a:ext>
            </a:extLst>
          </p:cNvPr>
          <p:cNvSpPr/>
          <p:nvPr/>
        </p:nvSpPr>
        <p:spPr>
          <a:xfrm>
            <a:off x="4764042" y="3008072"/>
            <a:ext cx="928528" cy="31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146C6D61-3551-474E-AFC8-35DA6DDE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29</a:t>
            </a:fld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2F0ED-D421-4E52-B6BD-CD105BACE659}"/>
              </a:ext>
            </a:extLst>
          </p:cNvPr>
          <p:cNvSpPr txBox="1"/>
          <p:nvPr/>
        </p:nvSpPr>
        <p:spPr>
          <a:xfrm>
            <a:off x="8048066" y="314052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/>
              <a:t>SSH</a:t>
            </a:r>
            <a:r>
              <a:rPr lang="en-PH" sz="1400" dirty="0"/>
              <a:t> </a:t>
            </a:r>
            <a:r>
              <a:rPr lang="en-PH" sz="1400" b="1" dirty="0"/>
              <a:t>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952D6-ED31-417C-9473-799F6B0E1684}"/>
              </a:ext>
            </a:extLst>
          </p:cNvPr>
          <p:cNvSpPr txBox="1"/>
          <p:nvPr/>
        </p:nvSpPr>
        <p:spPr>
          <a:xfrm rot="1685310">
            <a:off x="8039890" y="399076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/>
              <a:t>SSH Trust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D53F81-7F7C-463C-ACAD-0F8E047A0263}"/>
              </a:ext>
            </a:extLst>
          </p:cNvPr>
          <p:cNvSpPr txBox="1"/>
          <p:nvPr/>
        </p:nvSpPr>
        <p:spPr>
          <a:xfrm rot="19957621">
            <a:off x="8017816" y="206029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/>
              <a:t>SSH</a:t>
            </a:r>
            <a:r>
              <a:rPr lang="en-PH" sz="1400" dirty="0"/>
              <a:t> </a:t>
            </a:r>
            <a:r>
              <a:rPr lang="en-PH" sz="1400" b="1" dirty="0"/>
              <a:t>Trust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167FA-5596-422E-B65F-C5E70C9F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26" y="1784133"/>
            <a:ext cx="4185131" cy="27375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45823-B638-426D-8EAD-2E990EF9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4335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29524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What is Ansible?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</a:t>
            </a:fld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6C3AC-2944-4AAC-997A-E6B73D46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167301"/>
            <a:ext cx="9248775" cy="431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2CFD7-82D9-4AD3-8B53-453147D93D12}"/>
              </a:ext>
            </a:extLst>
          </p:cNvPr>
          <p:cNvSpPr txBox="1"/>
          <p:nvPr/>
        </p:nvSpPr>
        <p:spPr>
          <a:xfrm>
            <a:off x="1471612" y="5734572"/>
            <a:ext cx="669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source: https://www.ansible.com/resources/videos/quick-start-video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B63D0B-4CCB-4E1E-8B8D-CAF9683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40523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66005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Configuration Management - Use Case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146C6D61-3551-474E-AFC8-35DA6DDE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30</a:t>
            </a:fld>
            <a:endParaRPr lang="en-PH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F639AD-722D-442E-8812-2E0C75B0E1D5}"/>
              </a:ext>
            </a:extLst>
          </p:cNvPr>
          <p:cNvGrpSpPr/>
          <p:nvPr/>
        </p:nvGrpSpPr>
        <p:grpSpPr>
          <a:xfrm>
            <a:off x="2133994" y="1961693"/>
            <a:ext cx="7924012" cy="3259440"/>
            <a:chOff x="2133994" y="1961693"/>
            <a:chExt cx="7924012" cy="32594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E785CE-2890-4C57-8FC1-52EDBDBA6E3C}"/>
                </a:ext>
              </a:extLst>
            </p:cNvPr>
            <p:cNvSpPr/>
            <p:nvPr/>
          </p:nvSpPr>
          <p:spPr>
            <a:xfrm>
              <a:off x="6011023" y="2267651"/>
              <a:ext cx="4046983" cy="2953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45F7C6-340A-4FCE-BA22-575008EEE228}"/>
                </a:ext>
              </a:extLst>
            </p:cNvPr>
            <p:cNvSpPr/>
            <p:nvPr/>
          </p:nvSpPr>
          <p:spPr>
            <a:xfrm>
              <a:off x="6502293" y="3387988"/>
              <a:ext cx="1213338" cy="8968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LB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E3CB59-4A17-4746-94FA-9A44CD342773}"/>
                </a:ext>
              </a:extLst>
            </p:cNvPr>
            <p:cNvSpPr/>
            <p:nvPr/>
          </p:nvSpPr>
          <p:spPr>
            <a:xfrm>
              <a:off x="8353399" y="2603929"/>
              <a:ext cx="1213338" cy="8968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WEB1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0443D7-A4F2-430C-B21F-4688CEF827D1}"/>
                </a:ext>
              </a:extLst>
            </p:cNvPr>
            <p:cNvSpPr/>
            <p:nvPr/>
          </p:nvSpPr>
          <p:spPr>
            <a:xfrm>
              <a:off x="8353399" y="3993519"/>
              <a:ext cx="1213338" cy="8968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WEB2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1F5FFC-B59B-49D9-90BD-BB2C4B41D09E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7715631" y="3052337"/>
              <a:ext cx="637768" cy="78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C781068-07A6-43BB-8CE1-910C4DF0EE6F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>
              <a:off x="7715631" y="3836396"/>
              <a:ext cx="637768" cy="60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FB6D7-B4C1-4CDF-ADD4-46B3AB5B6B07}"/>
                </a:ext>
              </a:extLst>
            </p:cNvPr>
            <p:cNvSpPr txBox="1"/>
            <p:nvPr/>
          </p:nvSpPr>
          <p:spPr>
            <a:xfrm>
              <a:off x="3144957" y="4127196"/>
              <a:ext cx="227175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/>
                <a:t>Host Machine</a:t>
              </a:r>
            </a:p>
            <a:p>
              <a:pPr algn="ctr"/>
              <a:r>
                <a:rPr lang="en-PH" sz="1600" i="1" dirty="0"/>
                <a:t>http://localhost:8080</a:t>
              </a:r>
            </a:p>
          </p:txBody>
        </p:sp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23AE1766-D571-45AF-B357-881F2F13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23636" y="3287867"/>
              <a:ext cx="914400" cy="914400"/>
            </a:xfrm>
            <a:prstGeom prst="rect">
              <a:avLst/>
            </a:prstGeom>
          </p:spPr>
        </p:pic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5180CD9A-FD98-4677-B529-A3E23328A294}"/>
                </a:ext>
              </a:extLst>
            </p:cNvPr>
            <p:cNvSpPr/>
            <p:nvPr/>
          </p:nvSpPr>
          <p:spPr>
            <a:xfrm>
              <a:off x="4996077" y="3679080"/>
              <a:ext cx="1506215" cy="31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7DEA760-8B4B-48B9-AD00-9200A361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94" y="1961693"/>
              <a:ext cx="3240535" cy="124091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50800" dir="5400000" algn="ctr" rotWithShape="0">
                <a:schemeClr val="accent1">
                  <a:lumMod val="40000"/>
                  <a:lumOff val="60000"/>
                </a:schemeClr>
              </a:outerShdw>
            </a:effectLst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D9AFB-C779-48FC-87BB-B336B7CA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3851825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69999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Configuration Management with Vagrant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31</a:t>
            </a:fld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D4129-4650-4D62-AA2E-23A8209A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021306"/>
            <a:ext cx="11595100" cy="52089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D758ED-3AEB-4AD0-AD24-A3FC4866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3697011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69999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Configuration Management with Vagrant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32</a:t>
            </a:fld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8E8E3D-6CDB-4421-A02E-09EC0871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8" y="1043685"/>
            <a:ext cx="11628204" cy="336347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72D69-21EA-4BCA-B622-7252A2DC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16829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51521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– Site Deploy (web)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33</a:t>
            </a:fld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516A5-AB3D-431E-86AF-25B1E689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033454"/>
            <a:ext cx="7298492" cy="550545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4361AB-EA06-4627-B6B7-9D5220A3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253568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65760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Playbook – Site Deploy (load balancer)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34</a:t>
            </a:fld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559A4-004D-4E01-BABD-41B1A830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4" y="1073150"/>
            <a:ext cx="8303402" cy="46849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FF4E4-0E86-4747-BD32-FBC308D6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4271156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52199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Templates – default-site.j2 (</a:t>
            </a:r>
            <a:r>
              <a:rPr lang="en-PH" sz="3200" dirty="0" err="1">
                <a:solidFill>
                  <a:schemeClr val="bg1">
                    <a:lumMod val="95000"/>
                  </a:schemeClr>
                </a:solidFill>
              </a:rPr>
              <a:t>gather_facts</a:t>
            </a:r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 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35</a:t>
            </a:fld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FD4A-AA55-4D3D-B55E-602C0B834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73" y="1085850"/>
            <a:ext cx="7258050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88B439-88FE-4900-B63E-6152F23D2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73" y="2533650"/>
            <a:ext cx="5245877" cy="374935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FBBDEF-B49F-4D5C-B2A5-CA614019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1655085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4644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Templates – index.html.j2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36</a:t>
            </a:fld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6A691B-B8E9-48DC-9B0F-012F99BC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033462"/>
            <a:ext cx="8905875" cy="2333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586C9C-CDFB-4F08-B1FF-BD088FDA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73" y="3689646"/>
            <a:ext cx="5283977" cy="20234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B26EA-1A05-46A7-93FD-13DDBD97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734315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38152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Templates – nginx.conf.j2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37</a:t>
            </a:fld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3C577-9058-4F86-BD3E-80113B58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004631"/>
            <a:ext cx="6550802" cy="537017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E63BA5-ECA6-4FAA-9BA4-05201050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1974273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57945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Templates – haproxy.cfg.j2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38</a:t>
            </a:fld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6862A-4045-48CD-ABC1-0FB86CE1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003382"/>
            <a:ext cx="5333570" cy="5176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EAEDE-1D91-403B-83CE-8B1BA446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1003382"/>
            <a:ext cx="5848350" cy="215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A4EF5B-FF7F-4BE4-BAC3-E60432E23A77}"/>
              </a:ext>
            </a:extLst>
          </p:cNvPr>
          <p:cNvSpPr txBox="1"/>
          <p:nvPr/>
        </p:nvSpPr>
        <p:spPr>
          <a:xfrm>
            <a:off x="5819775" y="3222081"/>
            <a:ext cx="28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lb</a:t>
            </a:r>
            <a:r>
              <a:rPr lang="en-PH" dirty="0"/>
              <a:t>: /</a:t>
            </a:r>
            <a:r>
              <a:rPr lang="en-PH" dirty="0" err="1"/>
              <a:t>etc</a:t>
            </a:r>
            <a:r>
              <a:rPr lang="en-PH" dirty="0"/>
              <a:t>/</a:t>
            </a:r>
            <a:r>
              <a:rPr lang="en-PH" dirty="0" err="1"/>
              <a:t>haproxy</a:t>
            </a:r>
            <a:r>
              <a:rPr lang="en-PH" dirty="0"/>
              <a:t>/</a:t>
            </a:r>
            <a:r>
              <a:rPr lang="en-PH" dirty="0" err="1"/>
              <a:t>haproxy.cfg</a:t>
            </a:r>
            <a:endParaRPr lang="en-PH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56094-4E5F-43AE-8F75-935B36F6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44219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307892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 err="1">
                <a:solidFill>
                  <a:schemeClr val="bg1">
                    <a:lumMod val="95000"/>
                  </a:schemeClr>
                </a:solidFill>
              </a:rPr>
              <a:t>haproxy</a:t>
            </a:r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 stats URI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39</a:t>
            </a:fld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8832C-1CE8-4F39-90B1-C25F3130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6" y="1634482"/>
            <a:ext cx="11587868" cy="34836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FA0C19-02D3-4354-B6B4-EBB0E373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52369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B06CB0-9411-4A3C-A669-6C80475153A8}"/>
              </a:ext>
            </a:extLst>
          </p:cNvPr>
          <p:cNvSpPr/>
          <p:nvPr/>
        </p:nvSpPr>
        <p:spPr>
          <a:xfrm>
            <a:off x="5798355" y="2716823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64564-E46F-4FB7-94E1-8DA261C802E4}"/>
              </a:ext>
            </a:extLst>
          </p:cNvPr>
          <p:cNvSpPr txBox="1"/>
          <p:nvPr/>
        </p:nvSpPr>
        <p:spPr>
          <a:xfrm>
            <a:off x="5379198" y="2215662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/>
              <a:t>Ansible </a:t>
            </a:r>
            <a:r>
              <a:rPr lang="en-PH" dirty="0" err="1"/>
              <a:t>Mgmt</a:t>
            </a:r>
            <a:r>
              <a:rPr lang="en-PH" dirty="0"/>
              <a:t>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774AB-6AD1-4427-8B29-F7298321FE1C}"/>
              </a:ext>
            </a:extLst>
          </p:cNvPr>
          <p:cNvSpPr txBox="1"/>
          <p:nvPr/>
        </p:nvSpPr>
        <p:spPr>
          <a:xfrm>
            <a:off x="4625314" y="5381515"/>
            <a:ext cx="1565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Host Inventory</a:t>
            </a:r>
          </a:p>
          <a:p>
            <a:pPr algn="ctr"/>
            <a:r>
              <a:rPr lang="en-PH" sz="1600" i="1" dirty="0"/>
              <a:t>inventory.ini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9D276-B200-467B-8470-186C7EAE4BF9}"/>
              </a:ext>
            </a:extLst>
          </p:cNvPr>
          <p:cNvSpPr txBox="1"/>
          <p:nvPr/>
        </p:nvSpPr>
        <p:spPr>
          <a:xfrm>
            <a:off x="7011693" y="5381515"/>
            <a:ext cx="10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/>
              <a:t>Playbook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4D88D1-ED1A-4A4A-BC5E-D0EBD3E4064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74505" y="3613639"/>
            <a:ext cx="543658" cy="72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D7E13F-AE50-4702-B612-21AAD62F1CFD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791885" y="3604348"/>
            <a:ext cx="543658" cy="73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0B543FCD-4A08-457D-9FBA-A075CE005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8343" y="4337850"/>
            <a:ext cx="914400" cy="9144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0C57319E-D290-486C-A0CC-3F8B287E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7305" y="4334287"/>
            <a:ext cx="914400" cy="914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145F7C6-340A-4FCE-BA22-575008EEE228}"/>
              </a:ext>
            </a:extLst>
          </p:cNvPr>
          <p:cNvSpPr/>
          <p:nvPr/>
        </p:nvSpPr>
        <p:spPr>
          <a:xfrm>
            <a:off x="9274248" y="1550688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E3CB59-4A17-4746-94FA-9A44CD342773}"/>
              </a:ext>
            </a:extLst>
          </p:cNvPr>
          <p:cNvSpPr/>
          <p:nvPr/>
        </p:nvSpPr>
        <p:spPr>
          <a:xfrm>
            <a:off x="9274248" y="2692113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WEB1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0443D7-A4F2-430C-B21F-4688CEF827D1}"/>
              </a:ext>
            </a:extLst>
          </p:cNvPr>
          <p:cNvSpPr/>
          <p:nvPr/>
        </p:nvSpPr>
        <p:spPr>
          <a:xfrm>
            <a:off x="9274248" y="3909957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WEB2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73DC5B-AAC7-4903-9859-0F05D9BE4B2E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 flipV="1">
            <a:off x="7011693" y="1999096"/>
            <a:ext cx="2262555" cy="116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1F5FFC-B59B-49D9-90BD-BB2C4B41D09E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 flipV="1">
            <a:off x="7011693" y="3140521"/>
            <a:ext cx="2262555" cy="2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781068-07A6-43BB-8CE1-910C4DF0EE6F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7011693" y="3165231"/>
            <a:ext cx="2262555" cy="11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340811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How Ansible Works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26B70DB-433A-4216-BED3-D70BC5ECB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4" y="1966285"/>
            <a:ext cx="4192863" cy="2403409"/>
          </a:xfrm>
          <a:prstGeom prst="rect">
            <a:avLst/>
          </a:prstGeom>
        </p:spPr>
      </p:pic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71301CDF-1B76-408A-B35B-6A9CE16D3E74}"/>
              </a:ext>
            </a:extLst>
          </p:cNvPr>
          <p:cNvSpPr/>
          <p:nvPr/>
        </p:nvSpPr>
        <p:spPr>
          <a:xfrm>
            <a:off x="4764042" y="3008072"/>
            <a:ext cx="928528" cy="31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146C6D61-3551-474E-AFC8-35DA6DDE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</a:t>
            </a:fld>
            <a:endParaRPr lang="en-PH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5FA692-ADEA-4F28-979F-BE21F96E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4245809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13568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Ansible Roles - Modular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40</a:t>
            </a:fld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3E8E24-86FB-4C2B-833B-76B98C3F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1026430"/>
            <a:ext cx="6730503" cy="5050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F451D7-E6C7-4A9E-9229-E5D45326C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73" y="1026431"/>
            <a:ext cx="4994213" cy="52038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1BB22-2BC7-4CE7-A020-2F6A20ED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92885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13568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Ansible Roles - Modular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41</a:t>
            </a:fld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D90172-E9B8-4CEC-B7E0-6200D2E6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034566"/>
            <a:ext cx="6100439" cy="5113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62BFB0-000D-418D-925B-D775299E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71" y="1034566"/>
            <a:ext cx="5525103" cy="331267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4281-46BB-475F-8ECE-694459B6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3884015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26981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Zero downtime Deployments with Ansible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AE750-D36A-49C1-B6CC-F0527A14B4C9}"/>
              </a:ext>
            </a:extLst>
          </p:cNvPr>
          <p:cNvSpPr txBox="1"/>
          <p:nvPr/>
        </p:nvSpPr>
        <p:spPr>
          <a:xfrm>
            <a:off x="183373" y="1134208"/>
            <a:ext cx="40334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Rolling Applications Updates</a:t>
            </a:r>
          </a:p>
          <a:p>
            <a:endParaRPr lang="en-PH" dirty="0"/>
          </a:p>
          <a:p>
            <a:r>
              <a:rPr lang="en-PH" dirty="0" err="1"/>
              <a:t>Pre_Tasks</a:t>
            </a:r>
            <a:r>
              <a:rPr lang="en-PH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Disable web node in </a:t>
            </a:r>
            <a:r>
              <a:rPr lang="en-PH" dirty="0" err="1"/>
              <a:t>haproxy</a:t>
            </a:r>
            <a:endParaRPr lang="en-PH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H" dirty="0"/>
          </a:p>
          <a:p>
            <a:r>
              <a:rPr lang="en-PH" dirty="0"/>
              <a:t>Tasks: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Install </a:t>
            </a:r>
            <a:r>
              <a:rPr lang="en-PH" dirty="0" err="1"/>
              <a:t>nginx</a:t>
            </a:r>
            <a:r>
              <a:rPr lang="en-PH" dirty="0"/>
              <a:t> package (package)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Write </a:t>
            </a:r>
            <a:r>
              <a:rPr lang="en-PH" dirty="0" err="1"/>
              <a:t>nginx.conf</a:t>
            </a:r>
            <a:r>
              <a:rPr lang="en-PH" dirty="0"/>
              <a:t> config file (file)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Clean existing website content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Deploy website content (from </a:t>
            </a:r>
            <a:r>
              <a:rPr lang="en-PH" dirty="0" err="1"/>
              <a:t>Github</a:t>
            </a:r>
            <a:r>
              <a:rPr lang="en-PH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Start </a:t>
            </a:r>
            <a:r>
              <a:rPr lang="en-PH" dirty="0" err="1"/>
              <a:t>nginx</a:t>
            </a:r>
            <a:r>
              <a:rPr lang="en-PH" dirty="0"/>
              <a:t> (service)</a:t>
            </a:r>
          </a:p>
          <a:p>
            <a:endParaRPr lang="en-PH" dirty="0"/>
          </a:p>
          <a:p>
            <a:r>
              <a:rPr lang="en-PH" dirty="0" err="1"/>
              <a:t>Post_Tasks</a:t>
            </a:r>
            <a:r>
              <a:rPr lang="en-PH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Enable web node in </a:t>
            </a:r>
            <a:r>
              <a:rPr lang="en-PH" dirty="0" err="1"/>
              <a:t>haproxy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45437-7FDC-437F-9D3D-FDE923FC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00598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9991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Parallel vs Serial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43</a:t>
            </a:fld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C1F7D-4CB2-475A-94DC-17DCE1707DB2}"/>
              </a:ext>
            </a:extLst>
          </p:cNvPr>
          <p:cNvSpPr/>
          <p:nvPr/>
        </p:nvSpPr>
        <p:spPr>
          <a:xfrm>
            <a:off x="6310006" y="2839181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1C3E0-836F-41E6-A76F-B8AA6B98A438}"/>
              </a:ext>
            </a:extLst>
          </p:cNvPr>
          <p:cNvSpPr txBox="1"/>
          <p:nvPr/>
        </p:nvSpPr>
        <p:spPr>
          <a:xfrm>
            <a:off x="5890849" y="2338020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/>
              <a:t>Ansible </a:t>
            </a:r>
            <a:r>
              <a:rPr lang="en-PH" dirty="0" err="1"/>
              <a:t>Mgmt</a:t>
            </a:r>
            <a:r>
              <a:rPr lang="en-PH" dirty="0"/>
              <a:t>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0756E-2D74-4E78-AE2C-3F30939DF583}"/>
              </a:ext>
            </a:extLst>
          </p:cNvPr>
          <p:cNvSpPr txBox="1"/>
          <p:nvPr/>
        </p:nvSpPr>
        <p:spPr>
          <a:xfrm>
            <a:off x="6840531" y="5467445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/>
              <a:t>Playbook</a:t>
            </a:r>
          </a:p>
          <a:p>
            <a:pPr algn="ctr"/>
            <a:r>
              <a:rPr lang="en-PH" sz="1600" i="1" dirty="0"/>
              <a:t>deploy-parallel-</a:t>
            </a:r>
            <a:r>
              <a:rPr lang="en-PH" sz="1600" i="1" dirty="0" err="1"/>
              <a:t>playbook.yml</a:t>
            </a:r>
            <a:endParaRPr lang="en-PH" sz="16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65549F-0593-4027-90D3-1CF36358A91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986156" y="3735997"/>
            <a:ext cx="543658" cy="72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7B8C7-78C1-4E45-89FF-6DF949622C0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303536" y="3726706"/>
            <a:ext cx="543658" cy="73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277E8BC0-D777-4B9C-9C97-DB177FF0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9994" y="4460208"/>
            <a:ext cx="914400" cy="91440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AFB1D410-63EA-489A-A715-18FAD8EC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8956" y="4456645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3E3A2C-5662-45F2-9470-00C00BAB643C}"/>
              </a:ext>
            </a:extLst>
          </p:cNvPr>
          <p:cNvSpPr/>
          <p:nvPr/>
        </p:nvSpPr>
        <p:spPr>
          <a:xfrm>
            <a:off x="9785899" y="1673046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D0ABC-7BD2-44DE-A0DB-141CA8CB819F}"/>
              </a:ext>
            </a:extLst>
          </p:cNvPr>
          <p:cNvSpPr/>
          <p:nvPr/>
        </p:nvSpPr>
        <p:spPr>
          <a:xfrm>
            <a:off x="9785899" y="2814471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WEB1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2C4818-EEED-47CC-982E-264B260F8BC5}"/>
              </a:ext>
            </a:extLst>
          </p:cNvPr>
          <p:cNvSpPr/>
          <p:nvPr/>
        </p:nvSpPr>
        <p:spPr>
          <a:xfrm>
            <a:off x="9785899" y="4032315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WEB2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C1C557-278F-43FA-8B92-CE3164124B3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7523344" y="2121454"/>
            <a:ext cx="2262555" cy="116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132A5-B4B1-41F9-85EE-842766DFAC7D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7523344" y="3262879"/>
            <a:ext cx="2262555" cy="2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81DCCC-7E8C-43C6-B3E7-E3C201C675C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7523344" y="3287589"/>
            <a:ext cx="2262555" cy="11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48DFC5-B1FA-4EF2-B6FB-9F0B6253FD48}"/>
              </a:ext>
            </a:extLst>
          </p:cNvPr>
          <p:cNvSpPr txBox="1"/>
          <p:nvPr/>
        </p:nvSpPr>
        <p:spPr>
          <a:xfrm>
            <a:off x="8559717" y="326287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/>
              <a:t>SSH</a:t>
            </a:r>
            <a:r>
              <a:rPr lang="en-PH" sz="1400" dirty="0"/>
              <a:t> </a:t>
            </a:r>
            <a:r>
              <a:rPr lang="en-PH" sz="1400" b="1" dirty="0"/>
              <a:t>Trust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88068C-E4AB-437E-8C8E-A3D97323DAEC}"/>
              </a:ext>
            </a:extLst>
          </p:cNvPr>
          <p:cNvSpPr txBox="1"/>
          <p:nvPr/>
        </p:nvSpPr>
        <p:spPr>
          <a:xfrm rot="1685310">
            <a:off x="8551541" y="411312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/>
              <a:t>SSH Trust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CAA483-9669-42AB-AE77-C8A62C417DDB}"/>
              </a:ext>
            </a:extLst>
          </p:cNvPr>
          <p:cNvSpPr txBox="1"/>
          <p:nvPr/>
        </p:nvSpPr>
        <p:spPr>
          <a:xfrm rot="19957621">
            <a:off x="8529467" y="21826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/>
              <a:t>SSH</a:t>
            </a:r>
            <a:r>
              <a:rPr lang="en-PH" sz="1400" dirty="0"/>
              <a:t> </a:t>
            </a:r>
            <a:r>
              <a:rPr lang="en-PH" sz="1400" b="1" dirty="0"/>
              <a:t>Trust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37924-7CB9-4908-8889-2D613EBF602D}"/>
              </a:ext>
            </a:extLst>
          </p:cNvPr>
          <p:cNvSpPr txBox="1"/>
          <p:nvPr/>
        </p:nvSpPr>
        <p:spPr>
          <a:xfrm>
            <a:off x="5032190" y="5467445"/>
            <a:ext cx="1565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Host Inventory</a:t>
            </a:r>
          </a:p>
          <a:p>
            <a:pPr algn="ctr"/>
            <a:r>
              <a:rPr lang="en-PH" sz="1600" i="1" dirty="0"/>
              <a:t>inventory.ini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83BE6-E168-465A-A8CE-7745879BB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39" y="1967242"/>
            <a:ext cx="4108369" cy="2112123"/>
          </a:xfrm>
          <a:prstGeom prst="rect">
            <a:avLst/>
          </a:prstGeom>
        </p:spPr>
      </p:pic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713D4895-88C6-42D4-9010-27579D206CE7}"/>
              </a:ext>
            </a:extLst>
          </p:cNvPr>
          <p:cNvSpPr/>
          <p:nvPr/>
        </p:nvSpPr>
        <p:spPr>
          <a:xfrm>
            <a:off x="5264389" y="3130273"/>
            <a:ext cx="928528" cy="31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79039-E02D-4176-8BA3-E74EB2503599}"/>
              </a:ext>
            </a:extLst>
          </p:cNvPr>
          <p:cNvSpPr txBox="1"/>
          <p:nvPr/>
        </p:nvSpPr>
        <p:spPr>
          <a:xfrm>
            <a:off x="1061539" y="4228793"/>
            <a:ext cx="3884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:~$ cat </a:t>
            </a:r>
            <a:r>
              <a:rPr lang="en-P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ansible.cfg</a:t>
            </a:r>
            <a:endParaRPr lang="en-P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[defaults]</a:t>
            </a:r>
          </a:p>
          <a:p>
            <a:r>
              <a:rPr lang="en-P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inventory = /home/ubuntu/inventory.ini</a:t>
            </a:r>
          </a:p>
          <a:p>
            <a:endParaRPr lang="en-P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#count of parallel processes to spawn when communicating with remote hosts</a:t>
            </a:r>
          </a:p>
          <a:p>
            <a:r>
              <a:rPr lang="en-PH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forks=15</a:t>
            </a:r>
          </a:p>
          <a:p>
            <a:endParaRPr lang="en-P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ansible_managed</a:t>
            </a:r>
            <a:r>
              <a:rPr lang="en-P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This file is managed by </a:t>
            </a:r>
            <a:r>
              <a:rPr lang="en-P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Ansible.%n</a:t>
            </a:r>
            <a:endParaRPr lang="en-P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 {file}</a:t>
            </a:r>
          </a:p>
          <a:p>
            <a:r>
              <a:rPr lang="en-P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date: %Y-%m-%d %H:%M:%S</a:t>
            </a:r>
          </a:p>
          <a:p>
            <a:r>
              <a:rPr lang="en-P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user: {</a:t>
            </a:r>
            <a:r>
              <a:rPr lang="en-P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P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P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host: {host}</a:t>
            </a:r>
          </a:p>
          <a:p>
            <a:endParaRPr lang="en-PH" sz="900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FD257532-FBCE-4D28-8E0C-86A43613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39679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9991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Parallel vs Serial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44</a:t>
            </a:fld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C1F7D-4CB2-475A-94DC-17DCE1707DB2}"/>
              </a:ext>
            </a:extLst>
          </p:cNvPr>
          <p:cNvSpPr/>
          <p:nvPr/>
        </p:nvSpPr>
        <p:spPr>
          <a:xfrm>
            <a:off x="6347717" y="2849928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1C3E0-836F-41E6-A76F-B8AA6B98A438}"/>
              </a:ext>
            </a:extLst>
          </p:cNvPr>
          <p:cNvSpPr txBox="1"/>
          <p:nvPr/>
        </p:nvSpPr>
        <p:spPr>
          <a:xfrm>
            <a:off x="5928560" y="2348767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/>
              <a:t>Ansible </a:t>
            </a:r>
            <a:r>
              <a:rPr lang="en-PH" dirty="0" err="1"/>
              <a:t>Mgmt</a:t>
            </a:r>
            <a:r>
              <a:rPr lang="en-PH" dirty="0"/>
              <a:t>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0756E-2D74-4E78-AE2C-3F30939DF583}"/>
              </a:ext>
            </a:extLst>
          </p:cNvPr>
          <p:cNvSpPr txBox="1"/>
          <p:nvPr/>
        </p:nvSpPr>
        <p:spPr>
          <a:xfrm>
            <a:off x="6967210" y="5478192"/>
            <a:ext cx="24128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/>
              <a:t>Playbook</a:t>
            </a:r>
          </a:p>
          <a:p>
            <a:pPr algn="ctr"/>
            <a:r>
              <a:rPr lang="en-PH" sz="1600" i="1" dirty="0"/>
              <a:t>deploy-serial-</a:t>
            </a:r>
            <a:r>
              <a:rPr lang="en-PH" sz="1600" i="1" dirty="0" err="1"/>
              <a:t>playbook.yml</a:t>
            </a:r>
            <a:endParaRPr lang="en-PH" sz="16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65549F-0593-4027-90D3-1CF36358A91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023867" y="3746744"/>
            <a:ext cx="543658" cy="72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7B8C7-78C1-4E45-89FF-6DF949622C0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341247" y="3737453"/>
            <a:ext cx="543658" cy="73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277E8BC0-D777-4B9C-9C97-DB177FF0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7705" y="4470955"/>
            <a:ext cx="914400" cy="91440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AFB1D410-63EA-489A-A715-18FAD8EC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6667" y="4467392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3E3A2C-5662-45F2-9470-00C00BAB643C}"/>
              </a:ext>
            </a:extLst>
          </p:cNvPr>
          <p:cNvSpPr/>
          <p:nvPr/>
        </p:nvSpPr>
        <p:spPr>
          <a:xfrm>
            <a:off x="9823610" y="1683793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D0ABC-7BD2-44DE-A0DB-141CA8CB819F}"/>
              </a:ext>
            </a:extLst>
          </p:cNvPr>
          <p:cNvSpPr/>
          <p:nvPr/>
        </p:nvSpPr>
        <p:spPr>
          <a:xfrm>
            <a:off x="9823610" y="2825218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WEB1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2C4818-EEED-47CC-982E-264B260F8BC5}"/>
              </a:ext>
            </a:extLst>
          </p:cNvPr>
          <p:cNvSpPr/>
          <p:nvPr/>
        </p:nvSpPr>
        <p:spPr>
          <a:xfrm>
            <a:off x="9823610" y="4043062"/>
            <a:ext cx="121333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WEB2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C1C557-278F-43FA-8B92-CE3164124B3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7561055" y="2132201"/>
            <a:ext cx="2262555" cy="116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132A5-B4B1-41F9-85EE-842766DFAC7D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7561055" y="3273626"/>
            <a:ext cx="2262555" cy="2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81DCCC-7E8C-43C6-B3E7-E3C201C675C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7561055" y="3298336"/>
            <a:ext cx="2262555" cy="11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48DFC5-B1FA-4EF2-B6FB-9F0B6253FD48}"/>
              </a:ext>
            </a:extLst>
          </p:cNvPr>
          <p:cNvSpPr txBox="1"/>
          <p:nvPr/>
        </p:nvSpPr>
        <p:spPr>
          <a:xfrm>
            <a:off x="8597428" y="327362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/>
              <a:t>SSH</a:t>
            </a:r>
            <a:r>
              <a:rPr lang="en-PH" sz="1400" dirty="0"/>
              <a:t> </a:t>
            </a:r>
            <a:r>
              <a:rPr lang="en-PH" sz="1400" b="1" dirty="0"/>
              <a:t>Trust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88068C-E4AB-437E-8C8E-A3D97323DAEC}"/>
              </a:ext>
            </a:extLst>
          </p:cNvPr>
          <p:cNvSpPr txBox="1"/>
          <p:nvPr/>
        </p:nvSpPr>
        <p:spPr>
          <a:xfrm rot="1685310">
            <a:off x="8589252" y="412387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/>
              <a:t>SSH Trust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CAA483-9669-42AB-AE77-C8A62C417DDB}"/>
              </a:ext>
            </a:extLst>
          </p:cNvPr>
          <p:cNvSpPr txBox="1"/>
          <p:nvPr/>
        </p:nvSpPr>
        <p:spPr>
          <a:xfrm rot="19957621">
            <a:off x="8567178" y="21934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/>
              <a:t>SSH</a:t>
            </a:r>
            <a:r>
              <a:rPr lang="en-PH" sz="1400" dirty="0"/>
              <a:t> </a:t>
            </a:r>
            <a:r>
              <a:rPr lang="en-PH" sz="1400" b="1" dirty="0"/>
              <a:t>Trust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37924-7CB9-4908-8889-2D613EBF602D}"/>
              </a:ext>
            </a:extLst>
          </p:cNvPr>
          <p:cNvSpPr txBox="1"/>
          <p:nvPr/>
        </p:nvSpPr>
        <p:spPr>
          <a:xfrm>
            <a:off x="5069901" y="5478192"/>
            <a:ext cx="1565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Host Inventory</a:t>
            </a:r>
          </a:p>
          <a:p>
            <a:pPr algn="ctr"/>
            <a:r>
              <a:rPr lang="en-PH" sz="1600" i="1" dirty="0"/>
              <a:t>inventory.ini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713D4895-88C6-42D4-9010-27579D206CE7}"/>
              </a:ext>
            </a:extLst>
          </p:cNvPr>
          <p:cNvSpPr/>
          <p:nvPr/>
        </p:nvSpPr>
        <p:spPr>
          <a:xfrm>
            <a:off x="5302100" y="3141020"/>
            <a:ext cx="928528" cy="31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8F59BC-05D6-4260-9778-3789F2C3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39" y="1128717"/>
            <a:ext cx="3883693" cy="29988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9689BD-43A0-4D68-BE8A-E0A0398B1DDD}"/>
              </a:ext>
            </a:extLst>
          </p:cNvPr>
          <p:cNvSpPr/>
          <p:nvPr/>
        </p:nvSpPr>
        <p:spPr>
          <a:xfrm>
            <a:off x="1068423" y="4168153"/>
            <a:ext cx="38145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ubuntu@mgmt</a:t>
            </a:r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:~$ cat deploy-serial-</a:t>
            </a:r>
            <a:r>
              <a:rPr lang="en-PH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endParaRPr lang="en-PH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PH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#common</a:t>
            </a: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hosts: all</a:t>
            </a: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become: yes</a:t>
            </a: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become_method</a:t>
            </a:r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PH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endParaRPr lang="en-PH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</a:t>
            </a: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remote_user</a:t>
            </a:r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ubuntu</a:t>
            </a: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#number of host per rolling updates</a:t>
            </a: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serial: 1</a:t>
            </a:r>
          </a:p>
          <a:p>
            <a:endParaRPr lang="en-PH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endParaRPr lang="en-PH" sz="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name: sleep for 5 seconds</a:t>
            </a:r>
          </a:p>
          <a:p>
            <a:r>
              <a:rPr lang="en-PH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shell: /bin/sleep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D5407-2CBE-4782-A895-8E744FAA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264165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704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 err="1">
                <a:solidFill>
                  <a:schemeClr val="bg1">
                    <a:lumMod val="95000"/>
                  </a:schemeClr>
                </a:solidFill>
              </a:rPr>
              <a:t>haproxy</a:t>
            </a:r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 Maintenance Mode (disable/enable)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45</a:t>
            </a:fld>
            <a:endParaRPr lang="en-P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D5407-2CBE-4782-A895-8E744FAA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IPWC Ops 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689A7-40D4-408D-B132-F7105E344D8F}"/>
              </a:ext>
            </a:extLst>
          </p:cNvPr>
          <p:cNvSpPr/>
          <p:nvPr/>
        </p:nvSpPr>
        <p:spPr>
          <a:xfrm>
            <a:off x="183372" y="1222510"/>
            <a:ext cx="11797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root@lb</a:t>
            </a:r>
            <a:r>
              <a:rPr lang="en-PH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:~# echo "disable server app-main/web1" | </a:t>
            </a:r>
            <a:r>
              <a:rPr lang="en-PH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socat</a:t>
            </a:r>
            <a:r>
              <a:rPr lang="en-PH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PH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PH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PH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PH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haproxy</a:t>
            </a:r>
            <a:r>
              <a:rPr lang="en-PH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/stats</a:t>
            </a:r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81422-A5B3-465A-858D-79B25FE2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2" y="1561064"/>
            <a:ext cx="10501580" cy="32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7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704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 err="1">
                <a:solidFill>
                  <a:schemeClr val="bg1">
                    <a:lumMod val="95000"/>
                  </a:schemeClr>
                </a:solidFill>
              </a:rPr>
              <a:t>haproxy</a:t>
            </a:r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 Maintenance Mode (disable/enable)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46</a:t>
            </a:fld>
            <a:endParaRPr lang="en-P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D5407-2CBE-4782-A895-8E744FAA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IPWC Ops 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689A7-40D4-408D-B132-F7105E344D8F}"/>
              </a:ext>
            </a:extLst>
          </p:cNvPr>
          <p:cNvSpPr/>
          <p:nvPr/>
        </p:nvSpPr>
        <p:spPr>
          <a:xfrm>
            <a:off x="183372" y="1222510"/>
            <a:ext cx="11797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root@lb</a:t>
            </a:r>
            <a:r>
              <a:rPr lang="en-PH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:~# echo “enable server app-main/web1" | </a:t>
            </a:r>
            <a:r>
              <a:rPr lang="en-PH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socat</a:t>
            </a:r>
            <a:r>
              <a:rPr lang="en-PH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PH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PH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PH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PH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haproxy</a:t>
            </a:r>
            <a:r>
              <a:rPr lang="en-PH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/stats</a:t>
            </a:r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9C925D-EA39-4FA0-941F-995EF7BE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2" y="1561064"/>
            <a:ext cx="10501580" cy="31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48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26981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Zero downtime Deployments with Ansible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47</a:t>
            </a:fld>
            <a:endParaRPr lang="en-P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D5407-2CBE-4782-A895-8E744FAA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IPWC Ops 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D2DF8-FA3B-4DD6-98F9-12C8AF04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022557"/>
            <a:ext cx="10951352" cy="50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3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26981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Zero downtime Deployments with Ansible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48</a:t>
            </a:fld>
            <a:endParaRPr lang="en-P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D5407-2CBE-4782-A895-8E744FAA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IPWC Ops PH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8C48E8-76D4-4C34-982A-A9CB8C40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2" y="942085"/>
            <a:ext cx="10200219" cy="52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2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26981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Zero downtime Deployments with Ansible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49</a:t>
            </a:fld>
            <a:endParaRPr lang="en-P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D5407-2CBE-4782-A895-8E744FAA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IPWC Ops 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873BC-2A4D-421E-AB42-82D5289F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000275"/>
            <a:ext cx="9868919" cy="51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316144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Ansible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5</a:t>
            </a:fld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71000-BCAB-4137-BAA3-9C3365CE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370012"/>
            <a:ext cx="9058275" cy="414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AC7D5-6FCA-4A6E-A78A-3357D7866654}"/>
              </a:ext>
            </a:extLst>
          </p:cNvPr>
          <p:cNvSpPr txBox="1"/>
          <p:nvPr/>
        </p:nvSpPr>
        <p:spPr>
          <a:xfrm>
            <a:off x="1566862" y="5750202"/>
            <a:ext cx="669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source: https://www.ansible.com/resources/videos/quick-start-video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6ECC6-610D-4289-97D4-616FE99D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425531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76064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Learning Ansible with Vagrant - File Manifest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AE750-D36A-49C1-B6CC-F0527A14B4C9}"/>
              </a:ext>
            </a:extLst>
          </p:cNvPr>
          <p:cNvSpPr txBox="1"/>
          <p:nvPr/>
        </p:nvSpPr>
        <p:spPr>
          <a:xfrm>
            <a:off x="183373" y="1134208"/>
            <a:ext cx="4444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bootstrap-mgmt.sh – Provision Ansible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/>
              <a:t>bootstrap-lb-web.sh – Deploy 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PH" dirty="0" err="1"/>
              <a:t>Vagrantfile</a:t>
            </a:r>
            <a:r>
              <a:rPr lang="en-PH" dirty="0"/>
              <a:t> – Defines Vagrant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395654" y="2365269"/>
            <a:ext cx="11421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Vagrantfile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Vagrant.configure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("2") do |config|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#create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config.vm.define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do |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mgmt_config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mgmt_config.vm.box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"ubuntu/xenial64"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mgmt_config.vm.hostname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mgmt_config.vm.network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private_network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"192.168.56.5"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mgmt_config.vm.provider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virtualbox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do |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vb.memory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vb.customize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["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modifyvm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:id, "--natdnshostresolver1", "on"]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mgmt_config.vm.provision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"shell", path: "bootstrap-mgmt.sh"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1E03-0CE1-4C1D-BFEA-56886C7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1BCB-9F3A-4ECC-A0A8-1EEBBA4D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8914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7963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File Manifest (continuation)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#create load balancer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config.vm.define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do |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lb_config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lb_config.vm.box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"ubuntu/xenial64"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lb_config.vm.hostname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lb_config.vm.network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private_network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"192.168.56.6“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lb_config.vm.network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forwarded_port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guest_ip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"192.168.56.6", guest: 80,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host_ip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"127.0.0.1", host: 8080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lb_config.vm.provider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virtualbox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do |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vb.memory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vb.customize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["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modifyvm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", :id, "--natdnshostresolver1", "on"]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mgmt_config.vm.provision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"shell", path: "bootstrap-lb-web.sh"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endParaRPr lang="en-PH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#create web servers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(1..2).each do |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config.vm.define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"web#{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 do |node|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node.vm.box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"ubuntu/xenial64"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node.vm.hostname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"web#{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node.vm.network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private_network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"192.168.56.1#{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node.vm.network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forwarded_port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", guest: 80, host: "808#{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node.vm.provider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virtualbox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do |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vb.memory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vb.customize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["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modifyvm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", :id, "--natdnshostresolver1", "on"]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PH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mgmt_config.vm.provision</a:t>
            </a:r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"shell", path: "bootstrap-lb-web.sh"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PH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02FE6-5B56-4641-A7D7-2D78AEB9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7</a:t>
            </a:fld>
            <a:endParaRPr lang="en-PH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C4B85C-7003-4865-9C56-F88CA1F2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167260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92840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File Manifest (continuation)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bootstrap-mgmt.sh:</a:t>
            </a:r>
          </a:p>
          <a:p>
            <a:endParaRPr lang="en-PH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#configure 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cat &gt;&gt; /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&lt;&lt;EOL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nameserver 8.8.8.8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EOL</a:t>
            </a:r>
          </a:p>
          <a:p>
            <a:endParaRPr lang="en-PH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#install ansible (http://docs.ansible.com/intro_installation.html)</a:t>
            </a:r>
          </a:p>
          <a:p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software-properties-common</a:t>
            </a:r>
          </a:p>
          <a:p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apt-add-repository 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/ansible</a:t>
            </a:r>
          </a:p>
          <a:p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--yes install ansible</a:t>
            </a:r>
          </a:p>
          <a:p>
            <a:endParaRPr lang="en-PH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#configure hosts file for our internal network defined by 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Vagrantfile</a:t>
            </a:r>
            <a:endParaRPr lang="en-PH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cat &gt;&gt; /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/hosts &lt;&lt;EOL</a:t>
            </a:r>
          </a:p>
          <a:p>
            <a:endParaRPr lang="en-PH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#vagrant environment nodes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192.168.56.5 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</a:t>
            </a:r>
            <a:endParaRPr lang="en-PH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192.168.56.6 </a:t>
            </a:r>
            <a:r>
              <a:rPr lang="en-PH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endParaRPr lang="en-PH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192.168.56.11 web1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192.168.56.12 web2</a:t>
            </a:r>
          </a:p>
          <a:p>
            <a:r>
              <a:rPr lang="en-PH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D28A1-26B7-463D-99EC-08F4F949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F3DF-0919-4CB4-B25A-D16BD16F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55618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FA81BAF-AC40-4318-BAA9-5DF0657CDFCD}"/>
              </a:ext>
            </a:extLst>
          </p:cNvPr>
          <p:cNvSpPr/>
          <p:nvPr/>
        </p:nvSpPr>
        <p:spPr>
          <a:xfrm>
            <a:off x="0" y="0"/>
            <a:ext cx="12192000" cy="826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64150-2865-447A-9E27-1FA584DB9172}"/>
              </a:ext>
            </a:extLst>
          </p:cNvPr>
          <p:cNvSpPr txBox="1"/>
          <p:nvPr/>
        </p:nvSpPr>
        <p:spPr>
          <a:xfrm>
            <a:off x="183373" y="115608"/>
            <a:ext cx="47963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1">
                    <a:lumMod val="95000"/>
                  </a:schemeClr>
                </a:solidFill>
              </a:rPr>
              <a:t>File Manifest (continuation)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B0-346E-4248-B4B7-B053B0254BAB}"/>
              </a:ext>
            </a:extLst>
          </p:cNvPr>
          <p:cNvSpPr txBox="1"/>
          <p:nvPr/>
        </p:nvSpPr>
        <p:spPr>
          <a:xfrm>
            <a:off x="183373" y="942085"/>
            <a:ext cx="11421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bootstrap-lb-web.sh: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#configure 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cat &gt;&gt; /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&lt;&lt;EOL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nameserver 8.8.8.8</a:t>
            </a: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EOL</a:t>
            </a:r>
          </a:p>
          <a:p>
            <a:endParaRPr lang="en-P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#install python</a:t>
            </a: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r>
              <a:rPr lang="en-P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P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--yes install python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F68390-C862-4027-A0CD-8A98446B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6663-754F-4B09-8B4E-FFE70DEEE446}" type="slidenum">
              <a:rPr lang="en-PH" smtClean="0"/>
              <a:t>9</a:t>
            </a:fld>
            <a:endParaRPr lang="en-PH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618446-AABB-4DF5-8F1A-74C4D6AA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IPWC Ops PH</a:t>
            </a:r>
          </a:p>
        </p:txBody>
      </p:sp>
    </p:spTree>
    <p:extLst>
      <p:ext uri="{BB962C8B-B14F-4D97-AF65-F5344CB8AC3E}">
        <p14:creationId xmlns:p14="http://schemas.microsoft.com/office/powerpoint/2010/main" val="126586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2650</Words>
  <Application>Microsoft Office PowerPoint</Application>
  <PresentationFormat>Widescreen</PresentationFormat>
  <Paragraphs>527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Lucida Console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Parinas</dc:creator>
  <cp:lastModifiedBy>Bernardo Parinas</cp:lastModifiedBy>
  <cp:revision>114</cp:revision>
  <dcterms:created xsi:type="dcterms:W3CDTF">2018-01-17T11:08:03Z</dcterms:created>
  <dcterms:modified xsi:type="dcterms:W3CDTF">2018-01-25T15:15:27Z</dcterms:modified>
</cp:coreProperties>
</file>