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65" r:id="rId3"/>
    <p:sldId id="266" r:id="rId4"/>
    <p:sldId id="257" r:id="rId5"/>
    <p:sldId id="264" r:id="rId6"/>
    <p:sldId id="286" r:id="rId7"/>
    <p:sldId id="275" r:id="rId8"/>
    <p:sldId id="285" r:id="rId9"/>
    <p:sldId id="284" r:id="rId10"/>
    <p:sldId id="273" r:id="rId11"/>
    <p:sldId id="272" r:id="rId12"/>
    <p:sldId id="279" r:id="rId13"/>
    <p:sldId id="271" r:id="rId14"/>
    <p:sldId id="276" r:id="rId15"/>
    <p:sldId id="274" r:id="rId16"/>
    <p:sldId id="277" r:id="rId17"/>
    <p:sldId id="282" r:id="rId18"/>
    <p:sldId id="283" r:id="rId19"/>
    <p:sldId id="269" r:id="rId20"/>
    <p:sldId id="280" r:id="rId21"/>
    <p:sldId id="281" r:id="rId22"/>
    <p:sldId id="270" r:id="rId23"/>
    <p:sldId id="287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2월 15일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2월 15일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9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6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6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67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307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200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054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950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20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94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23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8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2월 15일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2월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최종프로젝트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정지</a:t>
            </a:r>
            <a:r>
              <a:rPr lang="en-US" altLang="ko-KR" dirty="0" smtClean="0"/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EZEN</a:t>
            </a:r>
            <a:r>
              <a:rPr lang="ko-KR" altLang="en-US" dirty="0" smtClean="0"/>
              <a:t>상봉 이현우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사이트메인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네비바를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반응형으로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제작해서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좌측에는 동물 종류카테고리로 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우측에는 회원관련으로 하고 지도에는 현재위치 기준 </a:t>
            </a:r>
            <a:r>
              <a:rPr lang="ko-KR" altLang="en-US" dirty="0" smtClean="0"/>
              <a:t>주변 등록된 동물 </a:t>
            </a:r>
            <a:r>
              <a:rPr lang="ko-KR" altLang="en-US" dirty="0" err="1" smtClean="0"/>
              <a:t>마커표시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그 아래에는 동물 </a:t>
            </a:r>
            <a:r>
              <a:rPr lang="ko-KR" altLang="en-US" dirty="0" err="1" smtClean="0"/>
              <a:t>등록순으로</a:t>
            </a:r>
            <a:r>
              <a:rPr lang="ko-KR" altLang="en-US" dirty="0" smtClean="0"/>
              <a:t> 동물 표시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사이트메인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사진과 정보 위치를 </a:t>
            </a:r>
            <a:r>
              <a:rPr lang="ko-KR" altLang="en-US" dirty="0" smtClean="0"/>
              <a:t>한눈에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할수있도록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ko-KR" altLang="en-US" dirty="0" smtClean="0"/>
              <a:t>에는 최근 등록한 동물 표시 </a:t>
            </a:r>
            <a:r>
              <a:rPr lang="en-US" altLang="ko-KR" dirty="0" smtClean="0"/>
              <a:t>most</a:t>
            </a:r>
            <a:r>
              <a:rPr lang="ko-KR" altLang="en-US" dirty="0" smtClean="0"/>
              <a:t>는 최고가 </a:t>
            </a:r>
            <a:r>
              <a:rPr lang="ko-KR" altLang="en-US" dirty="0" err="1" smtClean="0"/>
              <a:t>동물표시</a:t>
            </a:r>
            <a:endParaRPr lang="en-US" altLang="ko-KR" dirty="0" smtClean="0"/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09560" y="1638300"/>
            <a:ext cx="3657600" cy="1151382"/>
          </a:xfrm>
        </p:spPr>
        <p:txBody>
          <a:bodyPr rtlCol="0">
            <a:normAutofit fontScale="90000"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 smtClean="0"/>
              <a:t>footer.jsp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map</a:t>
            </a:r>
            <a:r>
              <a:rPr lang="en-US" altLang="ko-KR" dirty="0" err="1"/>
              <a:t>.jsp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743825" y="3065907"/>
            <a:ext cx="4229099" cy="3592068"/>
          </a:xfrm>
        </p:spPr>
        <p:txBody>
          <a:bodyPr rtlCol="0"/>
          <a:lstStyle/>
          <a:p>
            <a:r>
              <a:rPr lang="en-US" altLang="ko-KR" dirty="0"/>
              <a:t>&lt;%@ </a:t>
            </a:r>
            <a:r>
              <a:rPr lang="en-US" altLang="ko-KR" b="1" dirty="0"/>
              <a:t>include file=</a:t>
            </a:r>
            <a:r>
              <a:rPr lang="en-US" altLang="ko-KR" b="1" i="1" dirty="0"/>
              <a:t>"../</a:t>
            </a:r>
            <a:r>
              <a:rPr lang="en-US" altLang="ko-KR" b="1" i="1" dirty="0" err="1"/>
              <a:t>header.jsp</a:t>
            </a:r>
            <a:r>
              <a:rPr lang="en-US" altLang="ko-KR" b="1" i="1" dirty="0" smtClean="0"/>
              <a:t>"%&gt;</a:t>
            </a:r>
          </a:p>
          <a:p>
            <a:r>
              <a:rPr lang="en-US" altLang="ko-KR" b="1" i="1" dirty="0" smtClean="0"/>
              <a:t>Header</a:t>
            </a:r>
            <a:r>
              <a:rPr lang="ko-KR" altLang="en-US" b="1" i="1" dirty="0" smtClean="0"/>
              <a:t>와</a:t>
            </a:r>
            <a:r>
              <a:rPr lang="en-US" altLang="ko-KR" b="1" i="1" dirty="0" smtClean="0"/>
              <a:t>footer</a:t>
            </a:r>
            <a:r>
              <a:rPr lang="ko-KR" altLang="en-US" b="1" i="1" dirty="0" smtClean="0"/>
              <a:t>등 각 화면에서 공통으로</a:t>
            </a:r>
            <a:endParaRPr lang="en-US" altLang="ko-KR" b="1" i="1" dirty="0" smtClean="0"/>
          </a:p>
          <a:p>
            <a:r>
              <a:rPr lang="ko-KR" altLang="en-US" b="1" i="1" dirty="0" smtClean="0"/>
              <a:t>사용되는 파일을 제작 후 포함</a:t>
            </a:r>
            <a:r>
              <a:rPr lang="en-US" altLang="ko-KR" b="1" i="1" dirty="0" smtClean="0"/>
              <a:t>(include)</a:t>
            </a:r>
          </a:p>
          <a:p>
            <a:r>
              <a:rPr lang="en-US" altLang="ko-KR" b="1" i="1" dirty="0" smtClean="0"/>
              <a:t>Index</a:t>
            </a:r>
            <a:r>
              <a:rPr lang="ko-KR" altLang="en-US" b="1" i="1" dirty="0" err="1" smtClean="0"/>
              <a:t>회면</a:t>
            </a:r>
            <a:r>
              <a:rPr lang="ko-KR" altLang="en-US" b="1" i="1" dirty="0" smtClean="0"/>
              <a:t> 지도는 </a:t>
            </a:r>
            <a:r>
              <a:rPr lang="ko-KR" altLang="en-US" b="1" i="1" dirty="0" err="1" smtClean="0"/>
              <a:t>클러스터러</a:t>
            </a:r>
            <a:r>
              <a:rPr lang="ko-KR" altLang="en-US" b="1" i="1" dirty="0" smtClean="0"/>
              <a:t> </a:t>
            </a:r>
            <a:r>
              <a:rPr lang="ko-KR" altLang="en-US" b="1" i="1" dirty="0" err="1" smtClean="0"/>
              <a:t>마커</a:t>
            </a:r>
            <a:r>
              <a:rPr lang="ko-KR" altLang="en-US" b="1" i="1" dirty="0" smtClean="0"/>
              <a:t> 방식으로 추후 동물 </a:t>
            </a:r>
            <a:r>
              <a:rPr lang="ko-KR" altLang="en-US" b="1" i="1" dirty="0" err="1" smtClean="0"/>
              <a:t>등록시</a:t>
            </a:r>
            <a:r>
              <a:rPr lang="ko-KR" altLang="en-US" b="1" i="1" dirty="0" smtClean="0"/>
              <a:t> 데이터에서 좌표 </a:t>
            </a:r>
            <a:r>
              <a:rPr lang="ko-KR" altLang="en-US" b="1" i="1" dirty="0" err="1" smtClean="0"/>
              <a:t>값을가지고</a:t>
            </a:r>
            <a:r>
              <a:rPr lang="ko-KR" altLang="en-US" b="1" i="1" dirty="0" smtClean="0"/>
              <a:t> </a:t>
            </a:r>
            <a:r>
              <a:rPr lang="ko-KR" altLang="en-US" b="1" i="1" dirty="0" err="1" smtClean="0"/>
              <a:t>마커를</a:t>
            </a:r>
            <a:r>
              <a:rPr lang="ko-KR" altLang="en-US" b="1" i="1" dirty="0" smtClean="0"/>
              <a:t> 표시하도록함</a:t>
            </a:r>
            <a:endParaRPr lang="en-US" altLang="ko-KR" b="1" i="1" dirty="0" smtClean="0"/>
          </a:p>
          <a:p>
            <a:r>
              <a:rPr lang="ko-KR" altLang="en-US" b="1" i="1" dirty="0" smtClean="0"/>
              <a:t>아직 동물</a:t>
            </a:r>
            <a:r>
              <a:rPr lang="en-US" altLang="ko-KR" b="1" i="1" dirty="0" smtClean="0"/>
              <a:t>DB</a:t>
            </a:r>
            <a:r>
              <a:rPr lang="ko-KR" altLang="en-US" b="1" i="1" dirty="0" smtClean="0"/>
              <a:t>가 미완성이라 레이 아웃만 </a:t>
            </a:r>
            <a:endParaRPr lang="en-US" altLang="ko-KR" b="1" i="1" dirty="0" smtClean="0"/>
          </a:p>
          <a:p>
            <a:r>
              <a:rPr lang="ko-KR" altLang="en-US" b="1" i="1" dirty="0" smtClean="0"/>
              <a:t>출력 추후 </a:t>
            </a:r>
            <a:r>
              <a:rPr lang="en-US" altLang="ko-KR" b="1" i="1" dirty="0" err="1" smtClean="0"/>
              <a:t>PetVO</a:t>
            </a:r>
            <a:r>
              <a:rPr lang="en-US" altLang="ko-KR" b="1" i="1" dirty="0" smtClean="0"/>
              <a:t> </a:t>
            </a:r>
            <a:r>
              <a:rPr lang="ko-KR" altLang="en-US" b="1" i="1" dirty="0" smtClean="0"/>
              <a:t>작성 후 </a:t>
            </a:r>
            <a:r>
              <a:rPr lang="en-US" altLang="ko-KR" b="1" i="1" dirty="0" smtClean="0"/>
              <a:t>New</a:t>
            </a:r>
            <a:r>
              <a:rPr lang="ko-KR" altLang="en-US" b="1" i="1" dirty="0" smtClean="0"/>
              <a:t>와 </a:t>
            </a:r>
            <a:r>
              <a:rPr lang="en-US" altLang="ko-KR" b="1" i="1" dirty="0" smtClean="0"/>
              <a:t>most</a:t>
            </a:r>
            <a:r>
              <a:rPr lang="ko-KR" altLang="en-US" b="1" i="1" dirty="0" smtClean="0"/>
              <a:t>를</a:t>
            </a:r>
            <a:endParaRPr lang="en-US" altLang="ko-KR" b="1" i="1" dirty="0" smtClean="0"/>
          </a:p>
          <a:p>
            <a:r>
              <a:rPr lang="ko-KR" altLang="en-US" b="1" i="1" dirty="0" smtClean="0"/>
              <a:t>출력하는 </a:t>
            </a:r>
            <a:r>
              <a:rPr lang="en-US" altLang="ko-KR" b="1" i="1" dirty="0" err="1" smtClean="0"/>
              <a:t>PetDAO</a:t>
            </a:r>
            <a:r>
              <a:rPr lang="ko-KR" altLang="en-US" b="1" i="1" dirty="0" smtClean="0"/>
              <a:t> 작성 예정 </a:t>
            </a:r>
            <a:endParaRPr lang="en-US" altLang="ko-KR" b="1" i="1" dirty="0" smtClean="0"/>
          </a:p>
          <a:p>
            <a:r>
              <a:rPr lang="en-US" altLang="ko-KR" b="1" i="1" dirty="0" err="1" smtClean="0"/>
              <a:t>Css</a:t>
            </a:r>
            <a:r>
              <a:rPr lang="ko-KR" altLang="en-US" b="1" i="1" dirty="0" smtClean="0"/>
              <a:t>는 기능 구현 후 들어갈 예정</a:t>
            </a:r>
            <a:endParaRPr lang="en-US" altLang="ko-KR" b="1" i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05675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400175" y="490537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약관 페이지 콘티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약관을 위한 페이지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r="8519"/>
          <a:stretch>
            <a:fillRect/>
          </a:stretch>
        </p:blipFill>
        <p:spPr>
          <a:xfrm>
            <a:off x="0" y="0"/>
            <a:ext cx="7315200" cy="6858000"/>
          </a:xfrm>
        </p:spPr>
      </p:pic>
    </p:spTree>
    <p:extLst>
      <p:ext uri="{BB962C8B-B14F-4D97-AF65-F5344CB8AC3E}">
        <p14:creationId xmlns:p14="http://schemas.microsoft.com/office/powerpoint/2010/main" val="16473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약관 페이지 콘티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59" y="2999232"/>
            <a:ext cx="4139565" cy="3706368"/>
          </a:xfrm>
        </p:spPr>
        <p:txBody>
          <a:bodyPr rtlCol="0"/>
          <a:lstStyle/>
          <a:p>
            <a:r>
              <a:rPr lang="ko-KR" altLang="en-US" dirty="0"/>
              <a:t>회원 가입을 위해서 화면 상단의 주 메뉴에서 </a:t>
            </a:r>
            <a:r>
              <a:rPr lang="en-US" altLang="ko-KR" dirty="0"/>
              <a:t>join</a:t>
            </a:r>
            <a:r>
              <a:rPr lang="ko-KR" altLang="en-US" dirty="0"/>
              <a:t>을 클릭하면 이용약관이 출력되는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</a:t>
            </a:r>
            <a:r>
              <a:rPr lang="ko-KR" altLang="en-US" dirty="0"/>
              <a:t>로 </a:t>
            </a:r>
            <a:r>
              <a:rPr lang="ko-KR" altLang="en-US" dirty="0" smtClean="0"/>
              <a:t>이동하기위해</a:t>
            </a:r>
            <a:r>
              <a:rPr lang="en-US" altLang="ko-KR" dirty="0" smtClean="0"/>
              <a:t>ContractAction.java  </a:t>
            </a:r>
            <a:r>
              <a:rPr lang="ko-KR" altLang="en-US" dirty="0"/>
              <a:t>작성 약관을 동의하고 </a:t>
            </a:r>
            <a:r>
              <a:rPr lang="en-US" altLang="ko-KR" dirty="0"/>
              <a:t>[Next] </a:t>
            </a:r>
            <a:r>
              <a:rPr lang="ko-KR" altLang="en-US" dirty="0"/>
              <a:t>버튼을 클릭하면 </a:t>
            </a:r>
            <a:r>
              <a:rPr lang="ko-KR" altLang="en-US" dirty="0" smtClean="0"/>
              <a:t>“</a:t>
            </a:r>
            <a:r>
              <a:rPr lang="en-US" altLang="ko-KR" dirty="0" err="1" smtClean="0"/>
              <a:t>MissingServlet?command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join_form</a:t>
            </a:r>
            <a:r>
              <a:rPr lang="en-US" altLang="ko-KR" dirty="0"/>
              <a:t>” </a:t>
            </a:r>
            <a:r>
              <a:rPr lang="ko-KR" altLang="en-US" dirty="0"/>
              <a:t>요청이 </a:t>
            </a:r>
            <a:r>
              <a:rPr lang="ko-KR" altLang="en-US" dirty="0" smtClean="0"/>
              <a:t>발생해서 회원 </a:t>
            </a:r>
            <a:r>
              <a:rPr lang="ko-KR" altLang="en-US" dirty="0" err="1" smtClean="0"/>
              <a:t>가입창으로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68580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030153" y="4632198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콘티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연락수단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게시물등록등을 활용하기위해 회원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필요하다 생각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필요하다 생각되는 최소한에 정보만 입력 추후 여유가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있을시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카카오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 페이스북으로 로그인도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33425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4282440" cy="3858768"/>
          </a:xfrm>
        </p:spPr>
        <p:txBody>
          <a:bodyPr rtlCol="0"/>
          <a:lstStyle/>
          <a:p>
            <a:r>
              <a:rPr lang="ko-KR" altLang="en-US" dirty="0"/>
              <a:t>폼에 입력된 정보가 올바른지 판단하는 </a:t>
            </a:r>
            <a:r>
              <a:rPr lang="en-US" altLang="ko-KR" dirty="0" smtClean="0"/>
              <a:t>member.js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체크와 우편번호 검색기능을 도입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오류로 배경색에 문제가 생겨 글씨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서브메뉴가 식별이 안돼는 문제 </a:t>
            </a:r>
            <a:r>
              <a:rPr lang="en-US" altLang="ko-KR" dirty="0"/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 기능 구현 후 손볼 예정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회원 정보를 입력한 후 </a:t>
            </a:r>
            <a:r>
              <a:rPr lang="en-US" altLang="ko-KR" dirty="0"/>
              <a:t>[</a:t>
            </a:r>
            <a:r>
              <a:rPr lang="ko-KR" altLang="en-US" dirty="0"/>
              <a:t>회원 가입</a:t>
            </a:r>
            <a:r>
              <a:rPr lang="en-US" altLang="ko-KR" dirty="0"/>
              <a:t>] </a:t>
            </a:r>
            <a:r>
              <a:rPr lang="ko-KR" altLang="en-US" dirty="0"/>
              <a:t>버튼을 클릭하면 “</a:t>
            </a:r>
            <a:r>
              <a:rPr lang="en-US" altLang="ko-KR" dirty="0" err="1"/>
              <a:t>NonageServlet?command</a:t>
            </a:r>
            <a:r>
              <a:rPr lang="en-US" altLang="ko-KR" dirty="0"/>
              <a:t>=join” </a:t>
            </a:r>
            <a:r>
              <a:rPr lang="ko-KR" altLang="en-US" dirty="0"/>
              <a:t>요 청이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JoinAction.java </a:t>
            </a:r>
            <a:r>
              <a:rPr lang="ko-KR" altLang="en-US" dirty="0"/>
              <a:t>클래스에서 데이터 베이스 처리 회원 가입이 완료되면 로그인 화면으로 이동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7291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771720" y="1515618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주소 찾기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59" y="2999231"/>
            <a:ext cx="4196715" cy="3753993"/>
          </a:xfrm>
        </p:spPr>
        <p:txBody>
          <a:bodyPr rtlCol="0"/>
          <a:lstStyle/>
          <a:p>
            <a:r>
              <a:rPr lang="ko-KR" altLang="en-US" dirty="0"/>
              <a:t>주소 테이블에 서 우편 번호로 주소를 찾아 자동 </a:t>
            </a:r>
            <a:r>
              <a:rPr lang="ko-KR" altLang="en-US" dirty="0" smtClean="0"/>
              <a:t>입력 주소 정보를 저장하기 위한</a:t>
            </a:r>
            <a:r>
              <a:rPr lang="en-US" altLang="ko-KR" dirty="0" err="1" smtClean="0"/>
              <a:t>AddressVO</a:t>
            </a:r>
            <a:r>
              <a:rPr lang="ko-KR" altLang="en-US" dirty="0" smtClean="0"/>
              <a:t>와 주소 테이블을 액세스하는</a:t>
            </a:r>
            <a:r>
              <a:rPr lang="en-US" altLang="ko-KR" dirty="0" err="1" smtClean="0"/>
              <a:t>AddressDAO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ko-KR" altLang="en-US" dirty="0"/>
              <a:t>주소 찾기</a:t>
            </a:r>
            <a:r>
              <a:rPr lang="en-US" altLang="ko-KR" dirty="0"/>
              <a:t>] </a:t>
            </a:r>
            <a:r>
              <a:rPr lang="ko-KR" altLang="en-US" dirty="0"/>
              <a:t>버튼이 눌리면 </a:t>
            </a:r>
            <a:r>
              <a:rPr lang="ko-KR" altLang="en-US" dirty="0" smtClean="0"/>
              <a:t>“</a:t>
            </a:r>
            <a:r>
              <a:rPr lang="en-US" altLang="ko-KR" dirty="0" err="1" smtClean="0"/>
              <a:t>MissingServlet?command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find_zip_num</a:t>
            </a:r>
            <a:r>
              <a:rPr lang="en-US" altLang="ko-KR" dirty="0"/>
              <a:t>”</a:t>
            </a:r>
            <a:r>
              <a:rPr lang="ko-KR" altLang="en-US" dirty="0"/>
              <a:t>이 발생 </a:t>
            </a:r>
            <a:r>
              <a:rPr lang="ko-KR" altLang="en-US" dirty="0" smtClean="0"/>
              <a:t>요청을 받아</a:t>
            </a:r>
            <a:r>
              <a:rPr lang="en-US" altLang="ko-KR" dirty="0" smtClean="0"/>
              <a:t>FindZipNumAction.java </a:t>
            </a:r>
            <a:r>
              <a:rPr lang="ko-KR" altLang="en-US" dirty="0" smtClean="0"/>
              <a:t>에서 주소 </a:t>
            </a:r>
            <a:r>
              <a:rPr lang="ko-KR" altLang="en-US" dirty="0"/>
              <a:t>정보를 </a:t>
            </a:r>
            <a:r>
              <a:rPr lang="ko-KR" altLang="en-US" dirty="0" err="1" smtClean="0"/>
              <a:t>찾아오게함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4250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85210" y="1150239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ID</a:t>
            </a:r>
            <a:r>
              <a:rPr lang="ko-KR" altLang="en-US" dirty="0" smtClean="0"/>
              <a:t>중복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59" y="2999232"/>
            <a:ext cx="4215765" cy="3858768"/>
          </a:xfrm>
        </p:spPr>
        <p:txBody>
          <a:bodyPr rtlCol="0"/>
          <a:lstStyle/>
          <a:p>
            <a:r>
              <a:rPr lang="ko-KR" altLang="en-US" dirty="0"/>
              <a:t>아이디를 입력하고 나 서 </a:t>
            </a:r>
            <a:r>
              <a:rPr lang="en-US" altLang="ko-KR" dirty="0"/>
              <a:t>[</a:t>
            </a:r>
            <a:r>
              <a:rPr lang="ko-KR" altLang="en-US" dirty="0"/>
              <a:t>중복 체크</a:t>
            </a:r>
            <a:r>
              <a:rPr lang="en-US" altLang="ko-KR" dirty="0"/>
              <a:t>] </a:t>
            </a:r>
            <a:r>
              <a:rPr lang="ko-KR" altLang="en-US" dirty="0"/>
              <a:t>버튼을 클릭하면 </a:t>
            </a:r>
            <a:r>
              <a:rPr lang="ko-KR" altLang="en-US" dirty="0" smtClean="0"/>
              <a:t>“</a:t>
            </a:r>
            <a:r>
              <a:rPr lang="en-US" altLang="ko-KR" dirty="0" err="1"/>
              <a:t>Missing</a:t>
            </a:r>
            <a:r>
              <a:rPr lang="en-US" altLang="ko-KR" dirty="0" err="1" smtClean="0"/>
              <a:t>Servlet?command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id_check_form</a:t>
            </a:r>
            <a:r>
              <a:rPr lang="en-US" altLang="ko-KR" dirty="0"/>
              <a:t>” </a:t>
            </a:r>
            <a:r>
              <a:rPr lang="ko-KR" altLang="en-US" dirty="0"/>
              <a:t>요청이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IdCheckFormAction.java </a:t>
            </a:r>
            <a:r>
              <a:rPr lang="ko-KR" altLang="en-US" dirty="0" smtClean="0"/>
              <a:t>액션 클래스에서 처리 </a:t>
            </a:r>
            <a:r>
              <a:rPr lang="en-US" altLang="ko-KR" dirty="0" err="1" smtClean="0"/>
              <a:t>idcheck.jsp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폼을 출력</a:t>
            </a:r>
            <a:endParaRPr lang="en-US" altLang="ko-KR" dirty="0" smtClean="0"/>
          </a:p>
          <a:p>
            <a:r>
              <a:rPr lang="en-US" altLang="ko-KR" dirty="0" smtClean="0"/>
              <a:t>ActionFactory.java </a:t>
            </a:r>
            <a:r>
              <a:rPr lang="ko-KR" altLang="en-US" dirty="0" smtClean="0"/>
              <a:t>클래스에서 커맨드</a:t>
            </a:r>
            <a:r>
              <a:rPr lang="en-US" altLang="ko-KR" dirty="0"/>
              <a:t>(command) </a:t>
            </a:r>
            <a:r>
              <a:rPr lang="ko-KR" altLang="en-US" dirty="0" smtClean="0"/>
              <a:t>패턴으로 작업 처리를 위한 명령 처리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4725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00437" y="1357884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로그인콘티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000001"/>
            <a:ext cx="6218238" cy="4857998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ko-KR" altLang="en-US" dirty="0"/>
              <a:t>지도에는 현재위치 기준 주변 등록된 동물 </a:t>
            </a:r>
            <a:r>
              <a:rPr lang="ko-KR" altLang="en-US" dirty="0" err="1" smtClean="0"/>
              <a:t>마커와</a:t>
            </a:r>
            <a:r>
              <a:rPr lang="ko-KR" altLang="en-US" dirty="0" smtClean="0"/>
              <a:t> 정보표시 </a:t>
            </a:r>
            <a:endParaRPr lang="en-US" altLang="ko-KR" dirty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수배 사이트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실종 반려 동물 찾기</a:t>
            </a:r>
            <a:r>
              <a:rPr lang="en-US" altLang="ko-KR" dirty="0" smtClean="0"/>
              <a:t>! 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로그인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4130040" cy="3649218"/>
          </a:xfrm>
        </p:spPr>
        <p:txBody>
          <a:bodyPr rtlCol="0"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상단 로그인 클릭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MissingServlet?command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login_form</a:t>
            </a:r>
            <a:r>
              <a:rPr lang="en-US" altLang="ko-KR" dirty="0"/>
              <a:t>” </a:t>
            </a:r>
            <a:r>
              <a:rPr lang="ko-KR" altLang="en-US" dirty="0"/>
              <a:t>요청이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LoginFormActoin.java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아이디와 비밀번호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</a:t>
            </a:r>
            <a:r>
              <a:rPr lang="en-US" altLang="ko-KR" dirty="0"/>
              <a:t>“</a:t>
            </a:r>
            <a:r>
              <a:rPr lang="en-US" altLang="ko-KR" dirty="0" err="1" smtClean="0"/>
              <a:t>MissingServlet?command</a:t>
            </a:r>
            <a:r>
              <a:rPr lang="en-US" altLang="ko-KR" dirty="0" smtClean="0"/>
              <a:t>=login” </a:t>
            </a:r>
            <a:r>
              <a:rPr lang="ko-KR" altLang="en-US" dirty="0" smtClean="0"/>
              <a:t>요청이 발생하고 </a:t>
            </a:r>
            <a:r>
              <a:rPr lang="en-US" altLang="ko-KR" dirty="0" smtClean="0"/>
              <a:t>LoginActoin.java</a:t>
            </a:r>
            <a:r>
              <a:rPr lang="ko-KR" altLang="en-US" dirty="0" smtClean="0"/>
              <a:t>에서 처리 </a:t>
            </a:r>
            <a:endParaRPr lang="en-US" altLang="ko-KR" dirty="0" smtClean="0"/>
          </a:p>
          <a:p>
            <a:r>
              <a:rPr lang="ko-KR" altLang="en-US" dirty="0"/>
              <a:t>로그인 성공했을 때에는 메인 화면으로 이동하지만 실패했을 때에는 </a:t>
            </a:r>
            <a:r>
              <a:rPr lang="en-US" altLang="ko-KR" dirty="0" err="1"/>
              <a:t>login_fail.jsp</a:t>
            </a:r>
            <a:r>
              <a:rPr lang="en-US" altLang="ko-KR" dirty="0"/>
              <a:t> 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3775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09962" y="2285047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dirty="0" smtClean="0"/>
              <a:t>LogoutActoin.java</a:t>
            </a:r>
            <a:r>
              <a:rPr lang="ko-KR" altLang="en-US" dirty="0" smtClean="0"/>
              <a:t>에서 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5675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772025" y="490347"/>
            <a:ext cx="1352550" cy="709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07319" y="1042416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게시물등록콘티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>
            <a:fillRect/>
          </a:stretch>
        </p:blipFill>
        <p:spPr/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수배금을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카테고리 구분을 위한 </a:t>
            </a:r>
            <a:r>
              <a:rPr lang="ko-KR" altLang="en-US" dirty="0" err="1" smtClean="0"/>
              <a:t>종분류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현재진행도는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여기까지입니다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8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8397" y="3785495"/>
            <a:ext cx="4675487" cy="114238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전단지에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온라인화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5371" y="5012066"/>
            <a:ext cx="2963189" cy="64135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잃어버린 반려동물 수배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716259" y="4983782"/>
            <a:ext cx="2245360" cy="64135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목격 정보</a:t>
            </a:r>
            <a:r>
              <a:rPr lang="en-US" altLang="ko-KR" dirty="0" smtClean="0"/>
              <a:t>or</a:t>
            </a:r>
            <a:r>
              <a:rPr lang="ko-KR" altLang="en-US" dirty="0" smtClean="0"/>
              <a:t>구조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8" descr="https://t3.ftcdn.net/jpg/02/27/13/22/240_F_227132267_6Z8uOqDxg5RjqI1P9dyOaQbEGttGXfyU.jpg">
            <a:extLst>
              <a:ext uri="{FF2B5EF4-FFF2-40B4-BE49-F238E27FC236}">
                <a16:creationId xmlns:a16="http://schemas.microsoft.com/office/drawing/2014/main" id="{9F05DD6A-031E-4178-820A-E5CE6DC36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3" t="31377" r="34193" b="31377"/>
          <a:stretch/>
        </p:blipFill>
        <p:spPr bwMode="auto">
          <a:xfrm>
            <a:off x="2658515" y="2230849"/>
            <a:ext cx="850234" cy="10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3CBD76-E7D2-45C2-8C15-63CC19186548}"/>
              </a:ext>
            </a:extLst>
          </p:cNvPr>
          <p:cNvGrpSpPr/>
          <p:nvPr/>
        </p:nvGrpSpPr>
        <p:grpSpPr>
          <a:xfrm>
            <a:off x="1295400" y="3232538"/>
            <a:ext cx="1300456" cy="1517286"/>
            <a:chOff x="918869" y="3200400"/>
            <a:chExt cx="1300456" cy="1517286"/>
          </a:xfrm>
        </p:grpSpPr>
        <p:pic>
          <p:nvPicPr>
            <p:cNvPr id="15" name="Picture 2" descr="65772719">
              <a:extLst>
                <a:ext uri="{FF2B5EF4-FFF2-40B4-BE49-F238E27FC236}">
                  <a16:creationId xmlns:a16="http://schemas.microsoft.com/office/drawing/2014/main" id="{30ACC661-AEB7-464C-B489-C82C43C21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16814" r="21556" b="16814"/>
            <a:stretch/>
          </p:blipFill>
          <p:spPr bwMode="auto">
            <a:xfrm>
              <a:off x="918869" y="3200400"/>
              <a:ext cx="1300456" cy="151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BA751822-D91A-46AA-81BA-DC3AF3493701}"/>
                </a:ext>
              </a:extLst>
            </p:cNvPr>
            <p:cNvSpPr/>
            <p:nvPr/>
          </p:nvSpPr>
          <p:spPr>
            <a:xfrm rot="10800000">
              <a:off x="1339850" y="3585512"/>
              <a:ext cx="165100" cy="889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F5976689-73A5-4FC0-A413-E4B2B850D10F}"/>
                </a:ext>
              </a:extLst>
            </p:cNvPr>
            <p:cNvSpPr/>
            <p:nvPr/>
          </p:nvSpPr>
          <p:spPr>
            <a:xfrm rot="10800000">
              <a:off x="1616172" y="3585512"/>
              <a:ext cx="165100" cy="889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30157BEB-34EE-4A0C-95DB-930C9A289126}"/>
                </a:ext>
              </a:extLst>
            </p:cNvPr>
            <p:cNvSpPr/>
            <p:nvPr/>
          </p:nvSpPr>
          <p:spPr>
            <a:xfrm rot="18900000">
              <a:off x="1697576" y="3791938"/>
              <a:ext cx="45719" cy="45719"/>
            </a:xfrm>
            <a:prstGeom prst="teardrop">
              <a:avLst>
                <a:gd name="adj" fmla="val 17575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16" descr="https://t4.ftcdn.net/jpg/02/65/43/71/240_F_265437138_hdgRStnwRrtAYIVC1bOQzvBGZ9BzYAO5.jpg">
            <a:extLst>
              <a:ext uri="{FF2B5EF4-FFF2-40B4-BE49-F238E27FC236}">
                <a16:creationId xmlns:a16="http://schemas.microsoft.com/office/drawing/2014/main" id="{61B5909B-7936-4B7C-8C8C-A274FDAA3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3750" y1="75833" x2="33750" y2="7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72" t="16722" r="43112" b="14752"/>
          <a:stretch/>
        </p:blipFill>
        <p:spPr bwMode="auto">
          <a:xfrm rot="1800000">
            <a:off x="3410210" y="2472149"/>
            <a:ext cx="416375" cy="66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t3.ftcdn.net/jpg/04/53/72/12/240_F_453721246_FR31uuXWXjFaEMVUvnIxchpC2jjCr4KJ.jpg">
            <a:extLst>
              <a:ext uri="{FF2B5EF4-FFF2-40B4-BE49-F238E27FC236}">
                <a16:creationId xmlns:a16="http://schemas.microsoft.com/office/drawing/2014/main" id="{658FAEBF-4A6F-43DF-B45B-0837A6849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26956"/>
          <a:stretch/>
        </p:blipFill>
        <p:spPr bwMode="auto">
          <a:xfrm rot="13500000">
            <a:off x="8583661" y="1378598"/>
            <a:ext cx="2103723" cy="10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65772719">
            <a:extLst>
              <a:ext uri="{FF2B5EF4-FFF2-40B4-BE49-F238E27FC236}">
                <a16:creationId xmlns:a16="http://schemas.microsoft.com/office/drawing/2014/main" id="{9E907C12-2B13-405E-BC6D-B686A37F7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0"/>
          <a:stretch/>
        </p:blipFill>
        <p:spPr bwMode="auto">
          <a:xfrm>
            <a:off x="8675619" y="3192241"/>
            <a:ext cx="2286000" cy="17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t3.ftcdn.net/jpg/03/05/98/82/240_F_305988221_ega19tPfaUUHP8rXE0lJJGf4czh7AUAe.jpg">
            <a:extLst>
              <a:ext uri="{FF2B5EF4-FFF2-40B4-BE49-F238E27FC236}">
                <a16:creationId xmlns:a16="http://schemas.microsoft.com/office/drawing/2014/main" id="{4DD978BD-1823-4854-8329-D57350C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7083" y1="74583" x2="47083" y2="7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34142" y="2576995"/>
            <a:ext cx="823051" cy="8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563547" y="2618859"/>
            <a:ext cx="2834640" cy="1863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0" descr="https://t4.ftcdn.net/jpg/02/34/81/33/240_F_234813383_bE3zVSXclqYEDKxRtDazfB54jfSRsHCK.jpg">
            <a:extLst>
              <a:ext uri="{FF2B5EF4-FFF2-40B4-BE49-F238E27FC236}">
                <a16:creationId xmlns:a16="http://schemas.microsoft.com/office/drawing/2014/main" id="{65B8BC08-D8DB-4AE4-8304-F0AB6C73E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57500" y1="38333" x2="57500" y2="38333"/>
                        <a14:backgroundMark x1="51250" y1="62917" x2="51250" y2="62917"/>
                        <a14:backgroundMark x1="51250" y1="64167" x2="54167" y2="45000"/>
                        <a14:backgroundMark x1="62500" y1="42917" x2="50000" y2="36667"/>
                        <a14:backgroundMark x1="47917" y1="62083" x2="60000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87" b="5611"/>
          <a:stretch/>
        </p:blipFill>
        <p:spPr bwMode="auto">
          <a:xfrm>
            <a:off x="2096966" y="1984407"/>
            <a:ext cx="2286000" cy="16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t3.ftcdn.net/jpg/02/27/13/22/240_F_227132267_6Z8uOqDxg5RjqI1P9dyOaQbEGttGXfyU.jpg">
            <a:extLst>
              <a:ext uri="{FF2B5EF4-FFF2-40B4-BE49-F238E27FC236}">
                <a16:creationId xmlns:a16="http://schemas.microsoft.com/office/drawing/2014/main" id="{9F05DD6A-031E-4178-820A-E5CE6DC36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3" t="31377" r="34193" b="31377"/>
          <a:stretch/>
        </p:blipFill>
        <p:spPr bwMode="auto">
          <a:xfrm>
            <a:off x="8203788" y="512172"/>
            <a:ext cx="850234" cy="1001689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5371" y="-7458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mtClean="0"/>
              <a:t>주제선정 이유와 목적</a:t>
            </a:r>
            <a:endParaRPr lang="en-US" altLang="ko-KR" dirty="0"/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171644" y="1910174"/>
            <a:ext cx="2317926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사이트 이용자 </a:t>
            </a:r>
            <a:endParaRPr lang="en-US" altLang="ko-KR" dirty="0" smtClean="0"/>
          </a:p>
          <a:p>
            <a:r>
              <a:rPr lang="ko-KR" altLang="en-US" dirty="0" smtClean="0"/>
              <a:t>수배 정보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기능 구현 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잃어버린 반려동물을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수배금과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특징등을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등록하고 등록된 정보를 확인한 사용자가 소소한 용돈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벌이겸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찾아보거나 우연히 보호하고있거나 목격한 사람이 있으면 정보를 공유할 수 있도록 하는게 목표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등록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로그인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지도 연동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위를 주기능으로 완성 시킨 뒤 추가로 개선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적용하는 방향으로 진행</a:t>
            </a:r>
            <a:endParaRPr lang="en-US" altLang="ko-KR" dirty="0" smtClean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7275" y="123843"/>
            <a:ext cx="9601200" cy="114238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dirty="0" smtClean="0"/>
              <a:t>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진행된 내용과 진행중인 내용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24710" y="1743700"/>
            <a:ext cx="2431949" cy="1161789"/>
            <a:chOff x="742506" y="1444841"/>
            <a:chExt cx="2410388" cy="1161789"/>
          </a:xfrm>
        </p:grpSpPr>
        <p:sp>
          <p:nvSpPr>
            <p:cNvPr id="9" name="오른쪽 화살표 8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9182" y="1797128"/>
            <a:ext cx="990906" cy="1043050"/>
            <a:chOff x="246977" y="1498269"/>
            <a:chExt cx="982121" cy="1043050"/>
          </a:xfrm>
          <a:solidFill>
            <a:srgbClr val="00B050"/>
          </a:solidFill>
        </p:grpSpPr>
        <p:sp>
          <p:nvSpPr>
            <p:cNvPr id="7" name="타원 6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11/22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164797" y="1797128"/>
            <a:ext cx="2431949" cy="1161789"/>
            <a:chOff x="742506" y="1444841"/>
            <a:chExt cx="2410388" cy="1161789"/>
          </a:xfrm>
        </p:grpSpPr>
        <p:sp>
          <p:nvSpPr>
            <p:cNvPr id="12" name="오른쪽 화살표 11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 설계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69269" y="1850556"/>
            <a:ext cx="990906" cy="1043050"/>
            <a:chOff x="246977" y="1498269"/>
            <a:chExt cx="982121" cy="1043050"/>
          </a:xfrm>
          <a:solidFill>
            <a:srgbClr val="00B050"/>
          </a:solidFill>
        </p:grpSpPr>
        <p:sp>
          <p:nvSpPr>
            <p:cNvPr id="15" name="타원 14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31068" y="1743700"/>
            <a:ext cx="2431949" cy="1161789"/>
            <a:chOff x="742506" y="1444841"/>
            <a:chExt cx="2410388" cy="1161789"/>
          </a:xfrm>
        </p:grpSpPr>
        <p:sp>
          <p:nvSpPr>
            <p:cNvPr id="24" name="오른쪽 화살표 23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환경조성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735540" y="1797128"/>
            <a:ext cx="990906" cy="1043050"/>
            <a:chOff x="246977" y="1498269"/>
            <a:chExt cx="982121" cy="1043050"/>
          </a:xfrm>
          <a:solidFill>
            <a:srgbClr val="00B050"/>
          </a:solidFill>
        </p:grpSpPr>
        <p:sp>
          <p:nvSpPr>
            <p:cNvPr id="27" name="타원 26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32477" y="3134192"/>
            <a:ext cx="2431949" cy="1161789"/>
            <a:chOff x="742506" y="1444841"/>
            <a:chExt cx="2410388" cy="1161789"/>
          </a:xfrm>
        </p:grpSpPr>
        <p:sp>
          <p:nvSpPr>
            <p:cNvPr id="30" name="오른쪽 화살표 29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23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6949" y="3187620"/>
            <a:ext cx="990906" cy="1043050"/>
            <a:chOff x="246977" y="1498269"/>
            <a:chExt cx="982121" cy="1043050"/>
          </a:xfrm>
          <a:solidFill>
            <a:srgbClr val="00B050"/>
          </a:solidFill>
        </p:grpSpPr>
        <p:sp>
          <p:nvSpPr>
            <p:cNvPr id="33" name="타원 32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</a:p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72866" y="3134192"/>
            <a:ext cx="2431949" cy="1161789"/>
            <a:chOff x="742506" y="1444841"/>
            <a:chExt cx="2410388" cy="1161789"/>
          </a:xfrm>
        </p:grpSpPr>
        <p:sp>
          <p:nvSpPr>
            <p:cNvPr id="36" name="오른쪽 화살표 35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en-US" altLang="ko-KR" sz="23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677338" y="3187620"/>
            <a:ext cx="990906" cy="1043050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39" name="타원 38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245457" y="3134192"/>
            <a:ext cx="2431949" cy="1161789"/>
            <a:chOff x="742506" y="1444841"/>
            <a:chExt cx="2410388" cy="1161789"/>
          </a:xfrm>
        </p:grpSpPr>
        <p:sp>
          <p:nvSpPr>
            <p:cNvPr id="48" name="오른쪽 화살표 47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동물등록</a:t>
              </a:r>
              <a:r>
                <a:rPr lang="ko-KR" altLang="en-US" sz="2300" kern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749929" y="3187620"/>
            <a:ext cx="990906" cy="1043050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51" name="타원 50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880990" y="466178"/>
            <a:ext cx="954454" cy="914401"/>
            <a:chOff x="246977" y="1498269"/>
            <a:chExt cx="982121" cy="1043050"/>
          </a:xfrm>
          <a:solidFill>
            <a:srgbClr val="FF0000"/>
          </a:solidFill>
        </p:grpSpPr>
        <p:sp>
          <p:nvSpPr>
            <p:cNvPr id="55" name="타원 54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</a:t>
              </a:r>
              <a:endPara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예정</a:t>
              </a:r>
              <a:endParaRPr lang="en-US" altLang="ko-KR" sz="2000" kern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9954021" y="466178"/>
            <a:ext cx="954454" cy="914401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59" name="타원 58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타원 6"/>
            <p:cNvSpPr txBox="1"/>
            <p:nvPr/>
          </p:nvSpPr>
          <p:spPr>
            <a:xfrm>
              <a:off x="268792" y="1812532"/>
              <a:ext cx="918162" cy="4519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진행중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1007295" y="468781"/>
            <a:ext cx="954454" cy="914401"/>
            <a:chOff x="246977" y="1498269"/>
            <a:chExt cx="982121" cy="1043050"/>
          </a:xfrm>
          <a:solidFill>
            <a:srgbClr val="00B050"/>
          </a:solidFill>
        </p:grpSpPr>
        <p:sp>
          <p:nvSpPr>
            <p:cNvPr id="62" name="타원 61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052841" y="3185737"/>
            <a:ext cx="954454" cy="914401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65" name="타원 64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</a:p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en-US" altLang="ko-KR" sz="2000" kern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124710" y="4591325"/>
            <a:ext cx="2431949" cy="1161789"/>
            <a:chOff x="742506" y="1444841"/>
            <a:chExt cx="2410388" cy="1161789"/>
          </a:xfrm>
        </p:grpSpPr>
        <p:sp>
          <p:nvSpPr>
            <p:cNvPr id="68" name="오른쪽 화살표 67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9182" y="4644753"/>
            <a:ext cx="990906" cy="1043050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71" name="타원 70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164797" y="4589995"/>
            <a:ext cx="2431949" cy="1161789"/>
            <a:chOff x="742506" y="1444841"/>
            <a:chExt cx="2410388" cy="1161789"/>
          </a:xfrm>
        </p:grpSpPr>
        <p:sp>
          <p:nvSpPr>
            <p:cNvPr id="74" name="오른쪽 화살표 73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문서작업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669269" y="4643423"/>
            <a:ext cx="990906" cy="1043050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77" name="타원 76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263718" y="4591741"/>
            <a:ext cx="2431949" cy="1161789"/>
            <a:chOff x="742506" y="1444841"/>
            <a:chExt cx="2410388" cy="1161789"/>
          </a:xfrm>
        </p:grpSpPr>
        <p:sp>
          <p:nvSpPr>
            <p:cNvPr id="80" name="오른쪽 화살표 79" title="Step 1 - task description"/>
            <p:cNvSpPr/>
            <p:nvPr/>
          </p:nvSpPr>
          <p:spPr>
            <a:xfrm>
              <a:off x="742506" y="1444841"/>
              <a:ext cx="2410388" cy="116178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오른쪽 화살표 4"/>
            <p:cNvSpPr txBox="1"/>
            <p:nvPr/>
          </p:nvSpPr>
          <p:spPr>
            <a:xfrm>
              <a:off x="1345104" y="1619109"/>
              <a:ext cx="1401165" cy="813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29210" bIns="14605" numCol="1" spcCol="1270" rtlCol="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디버깅</a:t>
              </a:r>
              <a:r>
                <a:rPr lang="en-US" altLang="ko-KR" sz="23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  <a:endParaRPr lang="ko-KR" altLang="en-US" sz="23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768190" y="4645169"/>
            <a:ext cx="990906" cy="1043050"/>
            <a:chOff x="246977" y="1498269"/>
            <a:chExt cx="982121" cy="1043050"/>
          </a:xfrm>
          <a:solidFill>
            <a:srgbClr val="FFFF00"/>
          </a:solidFill>
        </p:grpSpPr>
        <p:sp>
          <p:nvSpPr>
            <p:cNvPr id="83" name="타원 82" title="Step 1 title"/>
            <p:cNvSpPr/>
            <p:nvPr/>
          </p:nvSpPr>
          <p:spPr>
            <a:xfrm>
              <a:off x="246977" y="1498269"/>
              <a:ext cx="982121" cy="10430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타원 6"/>
            <p:cNvSpPr txBox="1"/>
            <p:nvPr/>
          </p:nvSpPr>
          <p:spPr>
            <a:xfrm>
              <a:off x="390805" y="1651020"/>
              <a:ext cx="694465" cy="737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rtlCol="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kern="12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0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9843997" y="1380579"/>
            <a:ext cx="4091" cy="477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86" y="332403"/>
            <a:ext cx="9601200" cy="1142385"/>
          </a:xfrm>
        </p:spPr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64328" y="3505200"/>
            <a:ext cx="2809289" cy="221474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Eclipse IDE for Enterprise Java and Web Developers (includes Incubating </a:t>
            </a:r>
            <a:r>
              <a:rPr lang="en-US" altLang="ko-KR" dirty="0" smtClean="0"/>
              <a:t>components)</a:t>
            </a:r>
          </a:p>
          <a:p>
            <a:r>
              <a:rPr lang="en-US" altLang="ko-KR" dirty="0" smtClean="0"/>
              <a:t>Version</a:t>
            </a:r>
            <a:r>
              <a:rPr lang="en-US" altLang="ko-KR" dirty="0"/>
              <a:t>: 2021-03 (4.19.0)</a:t>
            </a:r>
            <a:endParaRPr lang="ko-KR" altLang="en-US" dirty="0"/>
          </a:p>
        </p:txBody>
      </p:sp>
      <p:pic>
        <p:nvPicPr>
          <p:cNvPr id="2050" name="Picture 2" descr="JSP] JSP 개발 환경 설정 3편 - 이클립스 설치와 톰캣과의 연동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37012"/>
            <a:ext cx="2814638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nitutorial java 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t="21606" r="4362" b="26385"/>
          <a:stretch/>
        </p:blipFill>
        <p:spPr bwMode="auto">
          <a:xfrm>
            <a:off x="3171826" y="1775049"/>
            <a:ext cx="2943224" cy="17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4"/>
          <p:cNvSpPr>
            <a:spLocks noGrp="1"/>
          </p:cNvSpPr>
          <p:nvPr>
            <p:ph sz="half" idx="2"/>
          </p:nvPr>
        </p:nvSpPr>
        <p:spPr>
          <a:xfrm>
            <a:off x="3469480" y="3563712"/>
            <a:ext cx="2726812" cy="2214745"/>
          </a:xfrm>
        </p:spPr>
        <p:txBody>
          <a:bodyPr/>
          <a:lstStyle/>
          <a:p>
            <a:r>
              <a:rPr lang="en-US" altLang="ko-KR" dirty="0" smtClean="0"/>
              <a:t>Java </a:t>
            </a:r>
          </a:p>
          <a:p>
            <a:r>
              <a:rPr lang="en-US" altLang="ko-KR" dirty="0" smtClean="0"/>
              <a:t>Version</a:t>
            </a:r>
            <a:r>
              <a:rPr lang="en-US" altLang="ko-KR" dirty="0"/>
              <a:t>: JDK-16.0.1</a:t>
            </a:r>
          </a:p>
          <a:p>
            <a:endParaRPr lang="ko-KR" altLang="en-US" dirty="0"/>
          </a:p>
        </p:txBody>
      </p:sp>
      <p:pic>
        <p:nvPicPr>
          <p:cNvPr id="2060" name="Picture 12" descr="오라클 데이터베이스 - 나무위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100466"/>
            <a:ext cx="2814638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4"/>
          <p:cNvSpPr>
            <a:spLocks noGrp="1"/>
          </p:cNvSpPr>
          <p:nvPr>
            <p:ph sz="half" idx="2"/>
          </p:nvPr>
        </p:nvSpPr>
        <p:spPr>
          <a:xfrm>
            <a:off x="6202876" y="3505199"/>
            <a:ext cx="2726812" cy="2214745"/>
          </a:xfrm>
        </p:spPr>
        <p:txBody>
          <a:bodyPr/>
          <a:lstStyle/>
          <a:p>
            <a:r>
              <a:rPr lang="en-US" altLang="ko-KR" dirty="0" smtClean="0"/>
              <a:t>ORACLE DB </a:t>
            </a:r>
          </a:p>
          <a:p>
            <a:r>
              <a:rPr lang="en-US" altLang="ko-KR" dirty="0" smtClean="0"/>
              <a:t>Version</a:t>
            </a:r>
            <a:r>
              <a:rPr lang="en-US" altLang="ko-KR" dirty="0"/>
              <a:t>: </a:t>
            </a:r>
            <a:r>
              <a:rPr lang="en-US" altLang="ko-KR" dirty="0" smtClean="0"/>
              <a:t>11.2.0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66" name="Picture 18" descr="Apache Tomcat] Input Box 한글 검색 오류 처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48" y="1797256"/>
            <a:ext cx="2688427" cy="17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4"/>
          <p:cNvSpPr>
            <a:spLocks noGrp="1"/>
          </p:cNvSpPr>
          <p:nvPr>
            <p:ph sz="half" idx="2"/>
          </p:nvPr>
        </p:nvSpPr>
        <p:spPr>
          <a:xfrm>
            <a:off x="8929688" y="3400424"/>
            <a:ext cx="2726812" cy="2214745"/>
          </a:xfrm>
        </p:spPr>
        <p:txBody>
          <a:bodyPr/>
          <a:lstStyle/>
          <a:p>
            <a:r>
              <a:rPr lang="en-US" altLang="ko-KR" dirty="0" smtClean="0"/>
              <a:t>Apache Tomcat</a:t>
            </a:r>
          </a:p>
          <a:p>
            <a:r>
              <a:rPr lang="en-US" altLang="ko-KR" dirty="0" smtClean="0"/>
              <a:t>Version</a:t>
            </a:r>
            <a:r>
              <a:rPr lang="en-US" altLang="ko-KR" dirty="0"/>
              <a:t>: </a:t>
            </a:r>
            <a:r>
              <a:rPr lang="en-US" altLang="ko-KR" dirty="0" smtClean="0"/>
              <a:t>7.0.65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68" name="Picture 20" descr="Github과 Git remo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48" y="4612571"/>
            <a:ext cx="2663825" cy="14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현재까지 구상한 대략적인 구조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생각중인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" y="2826982"/>
            <a:ext cx="4369130" cy="2640724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8360228" y="1818322"/>
            <a:ext cx="2536371" cy="641350"/>
          </a:xfrm>
        </p:spPr>
        <p:txBody>
          <a:bodyPr/>
          <a:lstStyle/>
          <a:p>
            <a:r>
              <a:rPr lang="ko-KR" altLang="en-US" dirty="0" smtClean="0"/>
              <a:t>현재 구현한 </a:t>
            </a:r>
            <a:endParaRPr lang="en-US" altLang="ko-KR" dirty="0" smtClean="0"/>
          </a:p>
          <a:p>
            <a:r>
              <a:rPr lang="ko-KR" altLang="en-US" dirty="0" smtClean="0"/>
              <a:t>회원가입 테이블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4" y="2503488"/>
            <a:ext cx="3009092" cy="3287712"/>
          </a:xfr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76" y="2379123"/>
            <a:ext cx="2770804" cy="37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9614256" cy="4263673"/>
          </a:xfrm>
        </p:spPr>
      </p:pic>
    </p:spTree>
    <p:extLst>
      <p:ext uri="{BB962C8B-B14F-4D97-AF65-F5344CB8AC3E}">
        <p14:creationId xmlns:p14="http://schemas.microsoft.com/office/powerpoint/2010/main" val="34740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09560" y="1638300"/>
            <a:ext cx="3882390" cy="1151382"/>
          </a:xfrm>
        </p:spPr>
        <p:txBody>
          <a:bodyPr rtlCol="0"/>
          <a:lstStyle/>
          <a:p>
            <a:pPr rtl="0"/>
            <a:r>
              <a:rPr lang="ko-KR" altLang="en-US" dirty="0" smtClean="0"/>
              <a:t>회원가입 및 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설명용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09560" y="3065907"/>
            <a:ext cx="3657600" cy="372541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으로 사용되는 파일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Connenction</a:t>
            </a:r>
            <a:r>
              <a:rPr lang="en-US" altLang="ko-KR" dirty="0" smtClean="0"/>
              <a:t> </a:t>
            </a:r>
            <a:r>
              <a:rPr lang="ko-KR" altLang="en-US" dirty="0"/>
              <a:t>객체를 얻어오고 사용이 끝난 리소스를 해제하는 클래스</a:t>
            </a:r>
            <a:endParaRPr lang="en-US" altLang="ko-KR" dirty="0"/>
          </a:p>
          <a:p>
            <a:r>
              <a:rPr lang="en-US" altLang="ko-KR" dirty="0"/>
              <a:t>:MVC </a:t>
            </a:r>
            <a:r>
              <a:rPr lang="ko-KR" altLang="en-US" dirty="0"/>
              <a:t>패턴의 </a:t>
            </a:r>
            <a:r>
              <a:rPr lang="en-US" altLang="ko-KR" dirty="0"/>
              <a:t>Controller</a:t>
            </a:r>
            <a:r>
              <a:rPr lang="ko-KR" altLang="en-US" dirty="0"/>
              <a:t>로서의 역할을 하는 </a:t>
            </a:r>
            <a:r>
              <a:rPr lang="ko-KR" altLang="en-US" dirty="0" err="1"/>
              <a:t>서블릿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/>
              <a:t>요청에 대한 처리를 담당할 추상 </a:t>
            </a:r>
            <a:r>
              <a:rPr lang="ko-KR" altLang="en-US" dirty="0" err="1"/>
              <a:t>메소드를</a:t>
            </a:r>
            <a:r>
              <a:rPr lang="ko-KR" altLang="en-US" dirty="0"/>
              <a:t> 갖는 인터페이스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/>
              <a:t>요청이 들어왔을 때 어떤 액션 객체가 동작해야 하는지 판단하여 액션 객체를 생성해 주는 일을 담당하는 클래스</a:t>
            </a:r>
            <a:endParaRPr lang="en-US" altLang="ko-KR" dirty="0"/>
          </a:p>
          <a:p>
            <a:pPr rtl="0"/>
            <a:r>
              <a:rPr lang="en-US" altLang="ko-KR" dirty="0" smtClean="0"/>
              <a:t>:1.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/>
              <a:t> 4.id</a:t>
            </a:r>
            <a:r>
              <a:rPr lang="ko-KR" altLang="en-US" dirty="0" smtClean="0"/>
              <a:t>체크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955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0"/>
            <a:ext cx="3324225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638675" y="5351907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38675" y="5691187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5775" y="1322832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5775" y="1007364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5710" y="3065907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85385" y="679418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82528" y="1358836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7710" y="3223641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7710" y="3520059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85385" y="2474214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982528" y="2111121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7710" y="2712339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5328" y="2141220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8185" y="2426589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710" y="4883086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27710" y="5198554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27710" y="5740146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7710" y="6027039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585710" y="6023991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79671" y="1754028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76814" y="3548824"/>
            <a:ext cx="323850" cy="3154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80624" y="2837307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85385" y="3200400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7710" y="3826002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1044" y="4094797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4378" y="4361212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03860" y="5195220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0528" y="6029229"/>
            <a:ext cx="323850" cy="31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6284904"/>
            <a:ext cx="1752600" cy="595097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32435" y="6564533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85710" y="3424618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85713" y="4044887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12471" y="1838171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5710" y="4613720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579995" y="5233989"/>
            <a:ext cx="323850" cy="3154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341</TotalTime>
  <Words>683</Words>
  <Application>Microsoft Office PowerPoint</Application>
  <PresentationFormat>와이드스크린</PresentationFormat>
  <Paragraphs>172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HY중고딕</vt:lpstr>
      <vt:lpstr>맑은 고딕</vt:lpstr>
      <vt:lpstr>Arial</vt:lpstr>
      <vt:lpstr>다이아몬드 눈금 16x9</vt:lpstr>
      <vt:lpstr>최종프로젝트(정지)</vt:lpstr>
      <vt:lpstr>반려동물 수배 사이트</vt:lpstr>
      <vt:lpstr>수배 전단지에 온라인화</vt:lpstr>
      <vt:lpstr>사이트 기능 구현 목표</vt:lpstr>
      <vt:lpstr>현재까지 진행된 내용과 진행중인 내용 </vt:lpstr>
      <vt:lpstr>개발 환경</vt:lpstr>
      <vt:lpstr>현재까지 구상한 대략적인 구조</vt:lpstr>
      <vt:lpstr>DB 테이블</vt:lpstr>
      <vt:lpstr>회원가입 및 메인페이지 설명용</vt:lpstr>
      <vt:lpstr>사이트메인(상단)</vt:lpstr>
      <vt:lpstr>사이트메인(하단)</vt:lpstr>
      <vt:lpstr>Index.jsp footer.jsp header.jsp map.jsp</vt:lpstr>
      <vt:lpstr>이용 약관 페이지 콘티</vt:lpstr>
      <vt:lpstr>이용 약관 페이지 콘티</vt:lpstr>
      <vt:lpstr>회원가입 콘티</vt:lpstr>
      <vt:lpstr>회원가입</vt:lpstr>
      <vt:lpstr>주소 찾기</vt:lpstr>
      <vt:lpstr>ID중복 확인</vt:lpstr>
      <vt:lpstr>로그인콘티</vt:lpstr>
      <vt:lpstr>로그인</vt:lpstr>
      <vt:lpstr>로그아웃</vt:lpstr>
      <vt:lpstr>게시물등록콘티</vt:lpstr>
      <vt:lpstr> 현재진행도는 여기까지입니다.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동물수배사이트</dc:title>
  <dc:creator>lee</dc:creator>
  <cp:lastModifiedBy>lee</cp:lastModifiedBy>
  <cp:revision>30</cp:revision>
  <dcterms:created xsi:type="dcterms:W3CDTF">2021-11-26T03:54:36Z</dcterms:created>
  <dcterms:modified xsi:type="dcterms:W3CDTF">2022-02-15T04:25:19Z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