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59" r:id="rId3"/>
    <p:sldId id="293" r:id="rId4"/>
    <p:sldId id="294" r:id="rId5"/>
    <p:sldId id="288" r:id="rId6"/>
    <p:sldId id="295" r:id="rId7"/>
    <p:sldId id="296" r:id="rId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3667" autoAdjust="0"/>
  </p:normalViewPr>
  <p:slideViewPr>
    <p:cSldViewPr>
      <p:cViewPr varScale="1">
        <p:scale>
          <a:sx n="91" d="100"/>
          <a:sy n="91" d="100"/>
        </p:scale>
        <p:origin x="-2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3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728" y="-128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AE2BEF4F-F0DD-4D8F-BD32-B173DAFBD355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BC4642C-0A2E-47FB-B0D5-101215EA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45F27FA-05B1-4206-B627-5553AF0A3ACD}" type="datetimeFigureOut">
              <a:rPr lang="en-US" smtClean="0"/>
              <a:t>7/21/16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76213E9-ABEC-4AF3-A97E-93EFFD7C2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DC6502"/>
          </a:solidFill>
          <a:ln>
            <a:solidFill>
              <a:srgbClr val="DC6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1029"/>
            <a:ext cx="7391400" cy="92957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November 9,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15FFE4-81F5-45C6-A19A-DD54DF16BE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79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7924800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8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B3D6-1EBD-4A46-9E83-20BA7AD24207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9475-BB56-4B20-9527-1D0148F132D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BD2-F9B7-4589-A3D6-E9C32F9CA2F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8C2-9E39-4D9D-9515-71EE12254BBE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47B-032B-4DA6-B74D-13F5BA001125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DB79-F32D-4534-8624-0765713C0482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0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111-652D-48AE-B3EF-43A8D958DE79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D53B-1890-4727-B52D-BB717F042435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EE9B-7B6D-4F9D-8BD8-772B2F01932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D685-A6A9-432A-8B63-5A0A76579756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6EC2-F397-43AC-9448-9B6193AC3E15}" type="datetime3">
              <a:rPr lang="en-US" smtClean="0"/>
              <a:t>21 July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FE4-81F5-45C6-A19A-DD54DF16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parli/s3env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" y="61029"/>
            <a:ext cx="6781800" cy="700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22,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28600" y="838200"/>
            <a:ext cx="792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a Smart Docs Company we use S3 a lot</a:t>
            </a:r>
          </a:p>
          <a:p>
            <a:r>
              <a:rPr lang="en-US" dirty="0" smtClean="0"/>
              <a:t>Also for Science-y Services</a:t>
            </a:r>
          </a:p>
          <a:p>
            <a:r>
              <a:rPr lang="en-US" dirty="0" smtClean="0"/>
              <a:t>But S3 Operations are Heavy Operations</a:t>
            </a:r>
          </a:p>
          <a:p>
            <a:pPr marL="0" indent="0">
              <a:buNone/>
            </a:pPr>
            <a:r>
              <a:rPr lang="en-US" sz="3200" b="1" dirty="0" smtClean="0"/>
              <a:t>Hypothesis</a:t>
            </a:r>
            <a:r>
              <a:rPr lang="en-US" dirty="0" smtClean="0"/>
              <a:t>: we can easily improve performance simply by keeping recently used objects/files Warm in a more local store (i.e. in a cache of sorts)  </a:t>
            </a:r>
          </a:p>
          <a:p>
            <a:pPr lvl="1"/>
            <a:r>
              <a:rPr lang="en-US" dirty="0" smtClean="0"/>
              <a:t>Files/Objects which are PUT are recently are more likely to be retrieved in the near </a:t>
            </a:r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But still backed with S3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5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S3Envoy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5029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S3 Object Caching Proxy Server (or Cluster)</a:t>
            </a:r>
          </a:p>
          <a:p>
            <a:r>
              <a:rPr lang="en-US" dirty="0" smtClean="0"/>
              <a:t>Accept HTTP GET/PUT just like S3</a:t>
            </a:r>
          </a:p>
          <a:p>
            <a:r>
              <a:rPr lang="en-US" dirty="0" smtClean="0"/>
              <a:t>LRU Queuing with in-</a:t>
            </a:r>
            <a:r>
              <a:rPr lang="en-US" dirty="0" err="1" smtClean="0"/>
              <a:t>mem</a:t>
            </a:r>
            <a:r>
              <a:rPr lang="en-US" dirty="0" smtClean="0"/>
              <a:t> and on-disk</a:t>
            </a:r>
          </a:p>
          <a:p>
            <a:r>
              <a:rPr lang="en-US" dirty="0" smtClean="0"/>
              <a:t>Helper Thread to handle actual S3 interfacing</a:t>
            </a:r>
          </a:p>
          <a:p>
            <a:r>
              <a:rPr lang="en-US" dirty="0" smtClean="0"/>
              <a:t>Global Hash Table with Peers to avoid unnecessary calls to S3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791200" y="3124200"/>
            <a:ext cx="2438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53200" y="19812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2800" y="1905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19800" y="10668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 Client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6172200" y="4876800"/>
            <a:ext cx="1752600" cy="1143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3" idx="1"/>
          </p:cNvCxnSpPr>
          <p:nvPr/>
        </p:nvCxnSpPr>
        <p:spPr>
          <a:xfrm>
            <a:off x="7010400" y="3962400"/>
            <a:ext cx="381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286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Request/Response Flow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4114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Non-Blocking Helper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S3Envoy GET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4572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</a:t>
            </a:r>
            <a:r>
              <a:rPr lang="en-US" dirty="0" smtClean="0"/>
              <a:t>erver keeps its local LRU Queue</a:t>
            </a:r>
          </a:p>
          <a:p>
            <a:r>
              <a:rPr lang="en-US" dirty="0" smtClean="0"/>
              <a:t>Each server keeps its view of the Global Hash Table</a:t>
            </a:r>
          </a:p>
          <a:p>
            <a:pPr marL="0" indent="0">
              <a:buNone/>
            </a:pPr>
            <a:r>
              <a:rPr lang="en-US" dirty="0" smtClean="0"/>
              <a:t>GET Request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LRU Queue – serve if found and move to head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local Global Hash Table – redirect if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If not found GET from AWS S3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Store locally, update local LRU Queue, local view of Global Hash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Helper thread to notify peers of update to Global Hash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482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38800" y="19050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2"/>
          </p:cNvCxnSpPr>
          <p:nvPr/>
        </p:nvCxnSpPr>
        <p:spPr>
          <a:xfrm flipV="1">
            <a:off x="6019800" y="1905000"/>
            <a:ext cx="2667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6400" y="10668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 Client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5791200" y="4572000"/>
            <a:ext cx="1752600" cy="1143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Request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2514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0" y="1905000"/>
            <a:ext cx="304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0" y="2133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Redirected GET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S3Envoy PUT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152400" y="1143000"/>
            <a:ext cx="457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s</a:t>
            </a:r>
            <a:r>
              <a:rPr lang="en-US" dirty="0" smtClean="0"/>
              <a:t>erver keeps its local LRU Queue</a:t>
            </a:r>
          </a:p>
          <a:p>
            <a:r>
              <a:rPr lang="en-US" dirty="0" smtClean="0"/>
              <a:t>Each server keeps its view of the Global Hash Table</a:t>
            </a:r>
          </a:p>
          <a:p>
            <a:pPr marL="0" indent="0">
              <a:buNone/>
            </a:pPr>
            <a:r>
              <a:rPr lang="en-US" dirty="0" smtClean="0"/>
              <a:t>PUT Request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Store locally – if small enough for in-</a:t>
            </a:r>
            <a:r>
              <a:rPr lang="en-US" dirty="0" err="1" smtClean="0"/>
              <a:t>mem</a:t>
            </a:r>
            <a:r>
              <a:rPr lang="en-US" dirty="0" smtClean="0"/>
              <a:t>, and also on disk (persistent)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Update LRU Queue – move to head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Update local Global Hash Table and send update to peers (helper thread)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PUT to S3 with Helper Thread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46482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38800" y="19050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486400" y="10668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 Client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5562600" y="4648200"/>
            <a:ext cx="1752600" cy="1143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Request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39000" y="31242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S3Envoy B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3"/>
            <a:endCxn id="15" idx="1"/>
          </p:cNvCxnSpPr>
          <p:nvPr/>
        </p:nvCxnSpPr>
        <p:spPr>
          <a:xfrm>
            <a:off x="6324600" y="35433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Peers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43600" y="39624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9624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PUT (helper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838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MUX Gorilla Router for API endpoints </a:t>
            </a:r>
          </a:p>
          <a:p>
            <a:r>
              <a:rPr lang="en-US" dirty="0" smtClean="0"/>
              <a:t>Go </a:t>
            </a:r>
            <a:r>
              <a:rPr lang="en-US" dirty="0" err="1" smtClean="0"/>
              <a:t>Memberlist</a:t>
            </a:r>
            <a:r>
              <a:rPr lang="en-US" dirty="0" smtClean="0"/>
              <a:t> for </a:t>
            </a:r>
            <a:r>
              <a:rPr lang="en-US" dirty="0" err="1"/>
              <a:t>h</a:t>
            </a:r>
            <a:r>
              <a:rPr lang="en-US" dirty="0" err="1" smtClean="0"/>
              <a:t>eartbeating</a:t>
            </a:r>
            <a:r>
              <a:rPr lang="en-US" dirty="0" smtClean="0"/>
              <a:t> Library (cluster mode)</a:t>
            </a:r>
          </a:p>
          <a:p>
            <a:pPr lvl="1"/>
            <a:r>
              <a:rPr lang="en-US" dirty="0" smtClean="0"/>
              <a:t>Check peer is up before redirecting request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Golang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Further Considerations</a:t>
            </a:r>
          </a:p>
          <a:p>
            <a:pPr lvl="1"/>
            <a:r>
              <a:rPr lang="en-US" dirty="0" smtClean="0"/>
              <a:t>Recovery Mode</a:t>
            </a:r>
          </a:p>
          <a:p>
            <a:pPr lvl="1"/>
            <a:r>
              <a:rPr lang="en-US" dirty="0" smtClean="0"/>
              <a:t>Optimize LRU Queue and Global Hash Table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2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 and Takeaways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838200"/>
            <a:ext cx="8610600" cy="4800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990600"/>
            <a:ext cx="8610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 smtClean="0"/>
              <a:t>Go Program to create load </a:t>
            </a:r>
          </a:p>
          <a:p>
            <a:pPr marL="514350" indent="-457200"/>
            <a:r>
              <a:rPr lang="en-US" dirty="0" smtClean="0"/>
              <a:t>Directory of 4300+ files of various types (jars, </a:t>
            </a:r>
            <a:r>
              <a:rPr lang="en-US" dirty="0" err="1" smtClean="0"/>
              <a:t>yml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txt, </a:t>
            </a:r>
            <a:r>
              <a:rPr lang="en-US" dirty="0" err="1" smtClean="0"/>
              <a:t>etc</a:t>
            </a:r>
            <a:r>
              <a:rPr lang="en-US" dirty="0" smtClean="0"/>
              <a:t>) and sizes (</a:t>
            </a:r>
            <a:r>
              <a:rPr lang="en-US" dirty="0" err="1" smtClean="0"/>
              <a:t>avg</a:t>
            </a:r>
            <a:r>
              <a:rPr lang="en-US" dirty="0" smtClean="0"/>
              <a:t>: 650 KB, max: 635 MB, Min: 2 KB)</a:t>
            </a:r>
          </a:p>
          <a:p>
            <a:pPr marL="514350" indent="-457200"/>
            <a:r>
              <a:rPr lang="en-US" dirty="0" smtClean="0"/>
              <a:t>Prime the pump: 2 Threads with continuous PUT Requests</a:t>
            </a:r>
          </a:p>
          <a:p>
            <a:pPr marL="514350" indent="-457200"/>
            <a:r>
              <a:rPr lang="en-US" dirty="0" smtClean="0"/>
              <a:t>Then in a 2:1 GET:PUT ratio, series of requests from 2, 4, and 6 worker threads</a:t>
            </a:r>
          </a:p>
          <a:p>
            <a:pPr marL="5715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1645"/>
              </p:ext>
            </p:extLst>
          </p:nvPr>
        </p:nvGraphicFramePr>
        <p:xfrm>
          <a:off x="609600" y="3810000"/>
          <a:ext cx="8001001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295400"/>
                <a:gridCol w="1447800"/>
                <a:gridCol w="1727549"/>
                <a:gridCol w="2082452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#S3Envoy “Servers”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#Load Worker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S3Envoy</a:t>
                      </a:r>
                      <a:r>
                        <a:rPr lang="en-US" baseline="0" dirty="0" smtClean="0"/>
                        <a:t> Completion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S3 Completion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Improvement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July </a:t>
            </a:r>
            <a:r>
              <a:rPr lang="en-US" dirty="0" smtClean="0"/>
              <a:t>22, </a:t>
            </a:r>
            <a:r>
              <a:rPr lang="en-US" dirty="0"/>
              <a:t>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FFE4-81F5-45C6-A19A-DD54DF16BE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152400" y="838200"/>
            <a:ext cx="8610600" cy="4800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990600"/>
            <a:ext cx="8610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en-US" dirty="0"/>
              <a:t>Toy Experiments show </a:t>
            </a:r>
            <a:r>
              <a:rPr lang="en-US" dirty="0" smtClean="0"/>
              <a:t>potential</a:t>
            </a:r>
          </a:p>
          <a:p>
            <a:pPr marL="514350" indent="-457200"/>
            <a:r>
              <a:rPr lang="en-US" dirty="0" smtClean="0"/>
              <a:t>If/when we need, performance can be improved by simply keeping a store closer and making good design choices (in-memory, helper threads use, avoid heavy operations) </a:t>
            </a:r>
          </a:p>
          <a:p>
            <a:pPr marL="514350" indent="-457200"/>
            <a:r>
              <a:rPr lang="en-US" dirty="0" smtClean="0"/>
              <a:t>Small surprise - S3 is actually pretty quick given its scale and scope</a:t>
            </a:r>
          </a:p>
          <a:p>
            <a:pPr marL="514350" indent="-457200"/>
            <a:r>
              <a:rPr lang="en-US" dirty="0" smtClean="0"/>
              <a:t>Project and experiment Code at: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://github.com/bparli/</a:t>
            </a:r>
            <a:r>
              <a:rPr lang="en-US" dirty="0" smtClean="0">
                <a:hlinkClick r:id="rId2"/>
              </a:rPr>
              <a:t>s3envoy</a:t>
            </a:r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4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568</Words>
  <Application>Microsoft Macintosh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Motivation</vt:lpstr>
      <vt:lpstr>S3Envoy</vt:lpstr>
      <vt:lpstr>S3Envoy GET Request</vt:lpstr>
      <vt:lpstr>S3Envoy PUT Request</vt:lpstr>
      <vt:lpstr>Implementation Details</vt:lpstr>
      <vt:lpstr>Experiments and Takeaways</vt:lpstr>
      <vt:lpstr>Takeaways</vt:lpstr>
    </vt:vector>
  </TitlesOfParts>
  <Company>Visa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Parli, Ben</dc:creator>
  <cp:lastModifiedBy>Ben Parli</cp:lastModifiedBy>
  <cp:revision>81</cp:revision>
  <cp:lastPrinted>2015-01-08T19:23:31Z</cp:lastPrinted>
  <dcterms:created xsi:type="dcterms:W3CDTF">2014-12-29T19:07:29Z</dcterms:created>
  <dcterms:modified xsi:type="dcterms:W3CDTF">2016-07-22T06:06:48Z</dcterms:modified>
</cp:coreProperties>
</file>