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624" autoAdjust="0"/>
  </p:normalViewPr>
  <p:slideViewPr>
    <p:cSldViewPr snapToGrid="0">
      <p:cViewPr varScale="1">
        <p:scale>
          <a:sx n="46" d="100"/>
          <a:sy n="46" d="100"/>
        </p:scale>
        <p:origin x="14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parmanand@outlook.com" userId="9f83fd610715f2d8" providerId="LiveId" clId="{37969555-9FAF-4307-A480-53F5D750DD81}"/>
    <pc:docChg chg="custSel modSld">
      <pc:chgData name="brandonparmanand@outlook.com" userId="9f83fd610715f2d8" providerId="LiveId" clId="{37969555-9FAF-4307-A480-53F5D750DD81}" dt="2023-04-11T01:19:21.163" v="1089" actId="20577"/>
      <pc:docMkLst>
        <pc:docMk/>
      </pc:docMkLst>
      <pc:sldChg chg="modNotesTx">
        <pc:chgData name="brandonparmanand@outlook.com" userId="9f83fd610715f2d8" providerId="LiveId" clId="{37969555-9FAF-4307-A480-53F5D750DD81}" dt="2023-04-11T00:55:25.364" v="920" actId="313"/>
        <pc:sldMkLst>
          <pc:docMk/>
          <pc:sldMk cId="2675377576" sldId="259"/>
        </pc:sldMkLst>
      </pc:sldChg>
      <pc:sldChg chg="modNotesTx">
        <pc:chgData name="brandonparmanand@outlook.com" userId="9f83fd610715f2d8" providerId="LiveId" clId="{37969555-9FAF-4307-A480-53F5D750DD81}" dt="2023-04-11T00:45:07.103" v="804" actId="20577"/>
        <pc:sldMkLst>
          <pc:docMk/>
          <pc:sldMk cId="1924924156" sldId="260"/>
        </pc:sldMkLst>
      </pc:sldChg>
      <pc:sldChg chg="modSp mod modNotesTx">
        <pc:chgData name="brandonparmanand@outlook.com" userId="9f83fd610715f2d8" providerId="LiveId" clId="{37969555-9FAF-4307-A480-53F5D750DD81}" dt="2023-04-11T00:53:41.005" v="863" actId="20577"/>
        <pc:sldMkLst>
          <pc:docMk/>
          <pc:sldMk cId="40241666" sldId="262"/>
        </pc:sldMkLst>
        <pc:spChg chg="mod">
          <ac:chgData name="brandonparmanand@outlook.com" userId="9f83fd610715f2d8" providerId="LiveId" clId="{37969555-9FAF-4307-A480-53F5D750DD81}" dt="2023-04-11T00:51:46.206" v="828" actId="313"/>
          <ac:spMkLst>
            <pc:docMk/>
            <pc:sldMk cId="40241666" sldId="262"/>
            <ac:spMk id="3" creationId="{AB785B91-18D9-2D36-8E19-8DF8C74C6BFF}"/>
          </ac:spMkLst>
        </pc:spChg>
      </pc:sldChg>
      <pc:sldChg chg="modNotesTx">
        <pc:chgData name="brandonparmanand@outlook.com" userId="9f83fd610715f2d8" providerId="LiveId" clId="{37969555-9FAF-4307-A480-53F5D750DD81}" dt="2023-04-10T23:54:05.848" v="0"/>
        <pc:sldMkLst>
          <pc:docMk/>
          <pc:sldMk cId="502595597" sldId="263"/>
        </pc:sldMkLst>
      </pc:sldChg>
      <pc:sldChg chg="modSp mod modNotesTx">
        <pc:chgData name="brandonparmanand@outlook.com" userId="9f83fd610715f2d8" providerId="LiveId" clId="{37969555-9FAF-4307-A480-53F5D750DD81}" dt="2023-04-11T00:28:56.172" v="581" actId="20577"/>
        <pc:sldMkLst>
          <pc:docMk/>
          <pc:sldMk cId="3204767242" sldId="264"/>
        </pc:sldMkLst>
        <pc:picChg chg="mod">
          <ac:chgData name="brandonparmanand@outlook.com" userId="9f83fd610715f2d8" providerId="LiveId" clId="{37969555-9FAF-4307-A480-53F5D750DD81}" dt="2023-04-10T23:55:16.802" v="10" actId="14100"/>
          <ac:picMkLst>
            <pc:docMk/>
            <pc:sldMk cId="3204767242" sldId="264"/>
            <ac:picMk id="5" creationId="{BE553FBD-F31D-6605-E7C1-70846CAEB60F}"/>
          </ac:picMkLst>
        </pc:picChg>
        <pc:picChg chg="mod">
          <ac:chgData name="brandonparmanand@outlook.com" userId="9f83fd610715f2d8" providerId="LiveId" clId="{37969555-9FAF-4307-A480-53F5D750DD81}" dt="2023-04-10T23:55:21.345" v="11" actId="14100"/>
          <ac:picMkLst>
            <pc:docMk/>
            <pc:sldMk cId="3204767242" sldId="264"/>
            <ac:picMk id="7" creationId="{F7101B73-4D0D-49FA-C351-3F361E1A34C4}"/>
          </ac:picMkLst>
        </pc:picChg>
      </pc:sldChg>
      <pc:sldChg chg="modSp mod modNotesTx">
        <pc:chgData name="brandonparmanand@outlook.com" userId="9f83fd610715f2d8" providerId="LiveId" clId="{37969555-9FAF-4307-A480-53F5D750DD81}" dt="2023-04-10T23:59:17.425" v="219" actId="20577"/>
        <pc:sldMkLst>
          <pc:docMk/>
          <pc:sldMk cId="1733956179" sldId="265"/>
        </pc:sldMkLst>
        <pc:picChg chg="mod">
          <ac:chgData name="brandonparmanand@outlook.com" userId="9f83fd610715f2d8" providerId="LiveId" clId="{37969555-9FAF-4307-A480-53F5D750DD81}" dt="2023-04-10T23:55:09.509" v="9" actId="14100"/>
          <ac:picMkLst>
            <pc:docMk/>
            <pc:sldMk cId="1733956179" sldId="265"/>
            <ac:picMk id="5" creationId="{D32B1F95-4D26-957A-2A8D-F3195C50FC2F}"/>
          </ac:picMkLst>
        </pc:picChg>
      </pc:sldChg>
      <pc:sldChg chg="modNotesTx">
        <pc:chgData name="brandonparmanand@outlook.com" userId="9f83fd610715f2d8" providerId="LiveId" clId="{37969555-9FAF-4307-A480-53F5D750DD81}" dt="2023-04-10T23:59:26.324" v="235" actId="20577"/>
        <pc:sldMkLst>
          <pc:docMk/>
          <pc:sldMk cId="2195348698" sldId="266"/>
        </pc:sldMkLst>
      </pc:sldChg>
      <pc:sldChg chg="modSp mod modNotesTx">
        <pc:chgData name="brandonparmanand@outlook.com" userId="9f83fd610715f2d8" providerId="LiveId" clId="{37969555-9FAF-4307-A480-53F5D750DD81}" dt="2023-04-11T01:19:21.163" v="1089" actId="20577"/>
        <pc:sldMkLst>
          <pc:docMk/>
          <pc:sldMk cId="3522213619" sldId="268"/>
        </pc:sldMkLst>
        <pc:spChg chg="mod">
          <ac:chgData name="brandonparmanand@outlook.com" userId="9f83fd610715f2d8" providerId="LiveId" clId="{37969555-9FAF-4307-A480-53F5D750DD81}" dt="2023-04-10T23:59:51.726" v="237" actId="20577"/>
          <ac:spMkLst>
            <pc:docMk/>
            <pc:sldMk cId="3522213619" sldId="268"/>
            <ac:spMk id="3" creationId="{7FD15612-B498-A099-942A-8CBC8C5B99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E3925-7B75-47FD-8263-F1ECBFD0AD9B}"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4801E-2526-484C-BFFE-9D52D09341FD}" type="slidenum">
              <a:rPr lang="en-US" smtClean="0"/>
              <a:t>‹#›</a:t>
            </a:fld>
            <a:endParaRPr lang="en-US"/>
          </a:p>
        </p:txBody>
      </p:sp>
    </p:spTree>
    <p:extLst>
      <p:ext uri="{BB962C8B-B14F-4D97-AF65-F5344CB8AC3E}">
        <p14:creationId xmlns:p14="http://schemas.microsoft.com/office/powerpoint/2010/main" val="346459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Helvetica Neue"/>
              </a:rPr>
              <a:t>Heart disease is one of the leading causes of death in the world. There are risk factors that can </a:t>
            </a:r>
            <a:r>
              <a:rPr lang="en-US" sz="1200" dirty="0">
                <a:latin typeface="Helvetica Neue"/>
              </a:rPr>
              <a:t>lead to the development of h</a:t>
            </a:r>
            <a:r>
              <a:rPr lang="en-US" sz="1200" b="0" i="0" dirty="0">
                <a:effectLst/>
                <a:latin typeface="Helvetica Neue"/>
              </a:rPr>
              <a:t>eart disease.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a:rPr>
              <a:t>People who have heart disease or at risk of heart disease need early detection to reduce the risk of heart attacks and death.</a:t>
            </a:r>
            <a:br>
              <a:rPr lang="en-US" sz="1200" dirty="0">
                <a:latin typeface="Helvetica Neue"/>
              </a:rPr>
            </a:br>
            <a:endParaRPr lang="en-US" sz="1200" dirty="0">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Helvetica Neue"/>
              </a:rPr>
              <a:t>Can we generate a model sufficient enough to predict whether someone has heart disease.</a:t>
            </a:r>
          </a:p>
          <a:p>
            <a:endParaRPr lang="en-US" dirty="0"/>
          </a:p>
        </p:txBody>
      </p:sp>
      <p:sp>
        <p:nvSpPr>
          <p:cNvPr id="4" name="Slide Number Placeholder 3"/>
          <p:cNvSpPr>
            <a:spLocks noGrp="1"/>
          </p:cNvSpPr>
          <p:nvPr>
            <p:ph type="sldNum" sz="quarter" idx="5"/>
          </p:nvPr>
        </p:nvSpPr>
        <p:spPr/>
        <p:txBody>
          <a:bodyPr/>
          <a:lstStyle/>
          <a:p>
            <a:fld id="{4464801E-2526-484C-BFFE-9D52D09341FD}" type="slidenum">
              <a:rPr lang="en-US" smtClean="0"/>
              <a:t>2</a:t>
            </a:fld>
            <a:endParaRPr lang="en-US"/>
          </a:p>
        </p:txBody>
      </p:sp>
    </p:spTree>
    <p:extLst>
      <p:ext uri="{BB962C8B-B14F-4D97-AF65-F5344CB8AC3E}">
        <p14:creationId xmlns:p14="http://schemas.microsoft.com/office/powerpoint/2010/main" val="26522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a:t>12 variables with Heart Disease being the dependent variable. 1 indicates you have heart disease and 0 is normal</a:t>
            </a:r>
            <a:br>
              <a:rPr lang="en-US" dirty="0"/>
            </a:br>
            <a:r>
              <a:rPr lang="en-US" dirty="0"/>
              <a:t>most of these are self explanatory. Chest pain type </a:t>
            </a:r>
            <a:r>
              <a:rPr lang="en-US" b="1" i="0" dirty="0">
                <a:solidFill>
                  <a:srgbClr val="666666"/>
                </a:solidFill>
                <a:effectLst/>
                <a:latin typeface="Open Sans" panose="020B0606030504020204" pitchFamily="34" charset="0"/>
              </a:rPr>
              <a:t>Typical (classic) angina chest pain</a:t>
            </a:r>
            <a:r>
              <a:rPr lang="en-US" b="0" i="0" dirty="0">
                <a:solidFill>
                  <a:srgbClr val="666666"/>
                </a:solidFill>
                <a:effectLst/>
                <a:latin typeface="Open Sans" panose="020B0606030504020204" pitchFamily="34" charset="0"/>
              </a:rPr>
              <a:t> consists of (1) Substernal chest pain or discomfort that is (2) Provoked by exertion or emotional stress and (3) relieved by rest or nitroglycerine (or both).</a:t>
            </a:r>
          </a:p>
          <a:p>
            <a:pPr algn="l" fontAlgn="base"/>
            <a:r>
              <a:rPr lang="en-US" b="1" i="0" dirty="0">
                <a:solidFill>
                  <a:srgbClr val="666666"/>
                </a:solidFill>
                <a:effectLst/>
                <a:latin typeface="Open Sans" panose="020B0606030504020204" pitchFamily="34" charset="0"/>
              </a:rPr>
              <a:t>Atypical (probable) angina chest pain</a:t>
            </a:r>
            <a:r>
              <a:rPr lang="en-US" b="0" i="0" dirty="0">
                <a:solidFill>
                  <a:srgbClr val="666666"/>
                </a:solidFill>
                <a:effectLst/>
                <a:latin typeface="Open Sans" panose="020B0606030504020204" pitchFamily="34" charset="0"/>
              </a:rPr>
              <a:t> applies when 2 out of 3 criteria of classic angina are present.</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Old peak is the depressions in your exercise . ST is linked to heart conditions</a:t>
            </a:r>
          </a:p>
        </p:txBody>
      </p:sp>
      <p:sp>
        <p:nvSpPr>
          <p:cNvPr id="4" name="Slide Number Placeholder 3"/>
          <p:cNvSpPr>
            <a:spLocks noGrp="1"/>
          </p:cNvSpPr>
          <p:nvPr>
            <p:ph type="sldNum" sz="quarter" idx="5"/>
          </p:nvPr>
        </p:nvSpPr>
        <p:spPr/>
        <p:txBody>
          <a:bodyPr/>
          <a:lstStyle/>
          <a:p>
            <a:fld id="{4464801E-2526-484C-BFFE-9D52D09341FD}" type="slidenum">
              <a:rPr lang="en-US" smtClean="0"/>
              <a:t>3</a:t>
            </a:fld>
            <a:endParaRPr lang="en-US"/>
          </a:p>
        </p:txBody>
      </p:sp>
    </p:spTree>
    <p:extLst>
      <p:ext uri="{BB962C8B-B14F-4D97-AF65-F5344CB8AC3E}">
        <p14:creationId xmlns:p14="http://schemas.microsoft.com/office/powerpoint/2010/main" val="157050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the data with strings as factors</a:t>
            </a:r>
          </a:p>
          <a:p>
            <a:r>
              <a:rPr lang="en-US" dirty="0"/>
              <a:t>Cholesterol and Resting Heart Rate included values of 0 which is not possible for a living person. I turned these into NA and removed the NAs from the data. </a:t>
            </a:r>
          </a:p>
          <a:p>
            <a:r>
              <a:rPr lang="en-US" dirty="0"/>
              <a:t>I broke the data out into training and testing dataset using 80% for training and the remaining 20% for testing/validation.</a:t>
            </a:r>
          </a:p>
          <a:p>
            <a:r>
              <a:rPr lang="en-US" dirty="0"/>
              <a:t>no disease:390  disease:356</a:t>
            </a:r>
          </a:p>
          <a:p>
            <a:endParaRPr lang="en-US" dirty="0"/>
          </a:p>
        </p:txBody>
      </p:sp>
      <p:sp>
        <p:nvSpPr>
          <p:cNvPr id="4" name="Slide Number Placeholder 3"/>
          <p:cNvSpPr>
            <a:spLocks noGrp="1"/>
          </p:cNvSpPr>
          <p:nvPr>
            <p:ph type="sldNum" sz="quarter" idx="5"/>
          </p:nvPr>
        </p:nvSpPr>
        <p:spPr/>
        <p:txBody>
          <a:bodyPr/>
          <a:lstStyle/>
          <a:p>
            <a:fld id="{4464801E-2526-484C-BFFE-9D52D09341FD}" type="slidenum">
              <a:rPr lang="en-US" smtClean="0"/>
              <a:t>5</a:t>
            </a:fld>
            <a:endParaRPr lang="en-US"/>
          </a:p>
        </p:txBody>
      </p:sp>
    </p:spTree>
    <p:extLst>
      <p:ext uri="{BB962C8B-B14F-4D97-AF65-F5344CB8AC3E}">
        <p14:creationId xmlns:p14="http://schemas.microsoft.com/office/powerpoint/2010/main" val="2603191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expected, we see people with Heart disease are slightly older than people without heart disease. The same goes for cholesterol, resting BP and </a:t>
            </a:r>
            <a:r>
              <a:rPr lang="en-US" dirty="0" err="1"/>
              <a:t>Oldpeak</a:t>
            </a:r>
            <a:r>
              <a:rPr lang="en-US" dirty="0"/>
              <a:t> (which is ST depressions induced by exercise on the ECG) with more on the higher end of the scale.</a:t>
            </a:r>
          </a:p>
          <a:p>
            <a:endParaRPr lang="en-US" dirty="0"/>
          </a:p>
        </p:txBody>
      </p:sp>
      <p:sp>
        <p:nvSpPr>
          <p:cNvPr id="4" name="Slide Number Placeholder 3"/>
          <p:cNvSpPr>
            <a:spLocks noGrp="1"/>
          </p:cNvSpPr>
          <p:nvPr>
            <p:ph type="sldNum" sz="quarter" idx="5"/>
          </p:nvPr>
        </p:nvSpPr>
        <p:spPr/>
        <p:txBody>
          <a:bodyPr/>
          <a:lstStyle/>
          <a:p>
            <a:fld id="{4464801E-2526-484C-BFFE-9D52D09341FD}" type="slidenum">
              <a:rPr lang="en-US" smtClean="0"/>
              <a:t>6</a:t>
            </a:fld>
            <a:endParaRPr lang="en-US"/>
          </a:p>
        </p:txBody>
      </p:sp>
    </p:spTree>
    <p:extLst>
      <p:ext uri="{BB962C8B-B14F-4D97-AF65-F5344CB8AC3E}">
        <p14:creationId xmlns:p14="http://schemas.microsoft.com/office/powerpoint/2010/main" val="88652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first ran the logistic model with all variables with an AIC score of 415. I used the </a:t>
            </a:r>
            <a:r>
              <a:rPr lang="en-US" dirty="0" err="1"/>
              <a:t>setpAIC</a:t>
            </a:r>
            <a:r>
              <a:rPr lang="en-US" dirty="0"/>
              <a:t> Backward model to estimate a reduced model which removed the Max Heart rate, Resting ECG, and Fasting Blood sugar variables. </a:t>
            </a:r>
            <a:r>
              <a:rPr lang="en-US" dirty="0" err="1"/>
              <a:t>THe</a:t>
            </a:r>
            <a:r>
              <a:rPr lang="en-US" dirty="0"/>
              <a:t> AIC difference was marginal with an AIC of 412 for the simplified model. In this case I chose to move ahead with the simplified model to predict heart disease.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Accuracy was .8733 </a:t>
            </a:r>
            <a:br>
              <a:rPr lang="en-US" dirty="0"/>
            </a:br>
            <a:r>
              <a:rPr lang="en-US" dirty="0"/>
              <a:t>But I worry that I should have left these variables in as the </a:t>
            </a:r>
          </a:p>
          <a:p>
            <a:endParaRPr lang="en-US" dirty="0"/>
          </a:p>
        </p:txBody>
      </p:sp>
      <p:sp>
        <p:nvSpPr>
          <p:cNvPr id="4" name="Slide Number Placeholder 3"/>
          <p:cNvSpPr>
            <a:spLocks noGrp="1"/>
          </p:cNvSpPr>
          <p:nvPr>
            <p:ph type="sldNum" sz="quarter" idx="5"/>
          </p:nvPr>
        </p:nvSpPr>
        <p:spPr/>
        <p:txBody>
          <a:bodyPr/>
          <a:lstStyle/>
          <a:p>
            <a:fld id="{4464801E-2526-484C-BFFE-9D52D09341FD}" type="slidenum">
              <a:rPr lang="en-US" smtClean="0"/>
              <a:t>7</a:t>
            </a:fld>
            <a:endParaRPr lang="en-US"/>
          </a:p>
        </p:txBody>
      </p:sp>
    </p:spTree>
    <p:extLst>
      <p:ext uri="{BB962C8B-B14F-4D97-AF65-F5344CB8AC3E}">
        <p14:creationId xmlns:p14="http://schemas.microsoft.com/office/powerpoint/2010/main" val="2999200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.8067 lower than the logistic model.</a:t>
            </a:r>
          </a:p>
          <a:p>
            <a:endParaRPr lang="en-US" dirty="0"/>
          </a:p>
        </p:txBody>
      </p:sp>
      <p:sp>
        <p:nvSpPr>
          <p:cNvPr id="4" name="Slide Number Placeholder 3"/>
          <p:cNvSpPr>
            <a:spLocks noGrp="1"/>
          </p:cNvSpPr>
          <p:nvPr>
            <p:ph type="sldNum" sz="quarter" idx="5"/>
          </p:nvPr>
        </p:nvSpPr>
        <p:spPr/>
        <p:txBody>
          <a:bodyPr/>
          <a:lstStyle/>
          <a:p>
            <a:fld id="{4464801E-2526-484C-BFFE-9D52D09341FD}" type="slidenum">
              <a:rPr lang="en-US" smtClean="0"/>
              <a:t>8</a:t>
            </a:fld>
            <a:endParaRPr lang="en-US"/>
          </a:p>
        </p:txBody>
      </p:sp>
    </p:spTree>
    <p:extLst>
      <p:ext uri="{BB962C8B-B14F-4D97-AF65-F5344CB8AC3E}">
        <p14:creationId xmlns:p14="http://schemas.microsoft.com/office/powerpoint/2010/main" val="194112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.8322</a:t>
            </a:r>
          </a:p>
        </p:txBody>
      </p:sp>
      <p:sp>
        <p:nvSpPr>
          <p:cNvPr id="4" name="Slide Number Placeholder 3"/>
          <p:cNvSpPr>
            <a:spLocks noGrp="1"/>
          </p:cNvSpPr>
          <p:nvPr>
            <p:ph type="sldNum" sz="quarter" idx="5"/>
          </p:nvPr>
        </p:nvSpPr>
        <p:spPr/>
        <p:txBody>
          <a:bodyPr/>
          <a:lstStyle/>
          <a:p>
            <a:fld id="{4464801E-2526-484C-BFFE-9D52D09341FD}" type="slidenum">
              <a:rPr lang="en-US" smtClean="0"/>
              <a:t>9</a:t>
            </a:fld>
            <a:endParaRPr lang="en-US"/>
          </a:p>
        </p:txBody>
      </p:sp>
    </p:spTree>
    <p:extLst>
      <p:ext uri="{BB962C8B-B14F-4D97-AF65-F5344CB8AC3E}">
        <p14:creationId xmlns:p14="http://schemas.microsoft.com/office/powerpoint/2010/main" val="3871555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4801E-2526-484C-BFFE-9D52D09341FD}" type="slidenum">
              <a:rPr lang="en-US" smtClean="0"/>
              <a:t>10</a:t>
            </a:fld>
            <a:endParaRPr lang="en-US"/>
          </a:p>
        </p:txBody>
      </p:sp>
    </p:spTree>
    <p:extLst>
      <p:ext uri="{BB962C8B-B14F-4D97-AF65-F5344CB8AC3E}">
        <p14:creationId xmlns:p14="http://schemas.microsoft.com/office/powerpoint/2010/main" val="5138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predict heart disease in patients, the logistic model has the highest accuracy and would be best to use this to predict heart disease. Even though the other models performed well.</a:t>
            </a:r>
          </a:p>
          <a:p>
            <a:br>
              <a:rPr lang="en-US" dirty="0"/>
            </a:br>
            <a:r>
              <a:rPr lang="en-US" dirty="0"/>
              <a:t>Most important </a:t>
            </a:r>
            <a:r>
              <a:rPr lang="en-US" dirty="0" err="1"/>
              <a:t>variabbles</a:t>
            </a:r>
            <a:r>
              <a:rPr lang="en-US" dirty="0"/>
              <a:t> is </a:t>
            </a:r>
            <a:r>
              <a:rPr lang="en-US" dirty="0" err="1"/>
              <a:t>Importatn</a:t>
            </a:r>
            <a:r>
              <a:rPr lang="en-US" dirty="0"/>
              <a:t> variables were chest pain type and exercise angina and the sex male </a:t>
            </a:r>
            <a:r>
              <a:rPr lang="en-US"/>
              <a:t>is bad.</a:t>
            </a:r>
            <a:endParaRPr lang="en-US" dirty="0"/>
          </a:p>
          <a:p>
            <a:endParaRPr lang="en-US" dirty="0"/>
          </a:p>
          <a:p>
            <a:r>
              <a:rPr lang="en-US" dirty="0" err="1"/>
              <a:t>Surpirse</a:t>
            </a:r>
            <a:r>
              <a:rPr lang="en-US" dirty="0"/>
              <a:t> that </a:t>
            </a:r>
            <a:r>
              <a:rPr lang="en-US" b="1" dirty="0"/>
              <a:t>Max Heart rate</a:t>
            </a:r>
            <a:r>
              <a:rPr lang="en-US" dirty="0"/>
              <a:t>, Resting ECG, and Fasting Blood sugar variables. </a:t>
            </a:r>
          </a:p>
          <a:p>
            <a:endParaRPr lang="en-US" dirty="0"/>
          </a:p>
          <a:p>
            <a:r>
              <a:rPr lang="en-US" dirty="0"/>
              <a:t>Different? I would include all variables to look at </a:t>
            </a:r>
            <a:r>
              <a:rPr lang="en-US" dirty="0" err="1"/>
              <a:t>specifity</a:t>
            </a:r>
            <a:r>
              <a:rPr lang="en-US" dirty="0"/>
              <a:t>, maybe other models</a:t>
            </a:r>
          </a:p>
        </p:txBody>
      </p:sp>
      <p:sp>
        <p:nvSpPr>
          <p:cNvPr id="4" name="Slide Number Placeholder 3"/>
          <p:cNvSpPr>
            <a:spLocks noGrp="1"/>
          </p:cNvSpPr>
          <p:nvPr>
            <p:ph type="sldNum" sz="quarter" idx="5"/>
          </p:nvPr>
        </p:nvSpPr>
        <p:spPr/>
        <p:txBody>
          <a:bodyPr/>
          <a:lstStyle/>
          <a:p>
            <a:fld id="{4464801E-2526-484C-BFFE-9D52D09341FD}" type="slidenum">
              <a:rPr lang="en-US" smtClean="0"/>
              <a:t>11</a:t>
            </a:fld>
            <a:endParaRPr lang="en-US"/>
          </a:p>
        </p:txBody>
      </p:sp>
    </p:spTree>
    <p:extLst>
      <p:ext uri="{BB962C8B-B14F-4D97-AF65-F5344CB8AC3E}">
        <p14:creationId xmlns:p14="http://schemas.microsoft.com/office/powerpoint/2010/main" val="172683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4/10/2023</a:t>
            </a:fld>
            <a:endParaRPr lang="en-US" sz="1400"/>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41780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89986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2086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96220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9091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97956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266399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58191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107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57808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8239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5155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4640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8049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38272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28864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82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3BD54-29B9-3D42-B178-776ED395AA85}" type="datetimeFigureOut">
              <a:rPr lang="en-US" smtClean="0"/>
              <a:pPr/>
              <a:t>4/10/2023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0719777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4DEB-6DAA-1B0D-F91E-69150AF5889D}"/>
              </a:ext>
            </a:extLst>
          </p:cNvPr>
          <p:cNvSpPr>
            <a:spLocks noGrp="1"/>
          </p:cNvSpPr>
          <p:nvPr>
            <p:ph type="ctrTitle"/>
          </p:nvPr>
        </p:nvSpPr>
        <p:spPr>
          <a:xfrm>
            <a:off x="4848831" y="1255222"/>
            <a:ext cx="5588778" cy="2722164"/>
          </a:xfrm>
        </p:spPr>
        <p:txBody>
          <a:bodyPr>
            <a:normAutofit/>
          </a:bodyPr>
          <a:lstStyle/>
          <a:p>
            <a:r>
              <a:rPr lang="en-US" sz="7400" dirty="0"/>
              <a:t>Predicting Heart Disease</a:t>
            </a:r>
          </a:p>
        </p:txBody>
      </p:sp>
      <p:sp>
        <p:nvSpPr>
          <p:cNvPr id="3" name="Subtitle 2">
            <a:extLst>
              <a:ext uri="{FF2B5EF4-FFF2-40B4-BE49-F238E27FC236}">
                <a16:creationId xmlns:a16="http://schemas.microsoft.com/office/drawing/2014/main" id="{9A870679-11E6-EECD-B83A-E81CA246A1CF}"/>
              </a:ext>
            </a:extLst>
          </p:cNvPr>
          <p:cNvSpPr>
            <a:spLocks noGrp="1"/>
          </p:cNvSpPr>
          <p:nvPr>
            <p:ph type="subTitle" idx="1"/>
          </p:nvPr>
        </p:nvSpPr>
        <p:spPr>
          <a:xfrm>
            <a:off x="5631151" y="4466845"/>
            <a:ext cx="5588778" cy="882904"/>
          </a:xfrm>
        </p:spPr>
        <p:txBody>
          <a:bodyPr>
            <a:normAutofit lnSpcReduction="10000"/>
          </a:bodyPr>
          <a:lstStyle/>
          <a:p>
            <a:pPr>
              <a:lnSpc>
                <a:spcPct val="90000"/>
              </a:lnSpc>
            </a:pPr>
            <a:r>
              <a:rPr lang="en-US" dirty="0"/>
              <a:t>Brandon Parmanand</a:t>
            </a:r>
            <a:endParaRPr lang="en-US"/>
          </a:p>
          <a:p>
            <a:pPr>
              <a:lnSpc>
                <a:spcPct val="90000"/>
              </a:lnSpc>
            </a:pPr>
            <a:r>
              <a:rPr lang="en-US" dirty="0"/>
              <a:t>STA5736</a:t>
            </a:r>
            <a:endParaRPr lang="en-US"/>
          </a:p>
          <a:p>
            <a:pPr>
              <a:lnSpc>
                <a:spcPct val="90000"/>
              </a:lnSpc>
            </a:pPr>
            <a:endParaRPr lang="en-US"/>
          </a:p>
        </p:txBody>
      </p:sp>
    </p:spTree>
    <p:extLst>
      <p:ext uri="{BB962C8B-B14F-4D97-AF65-F5344CB8AC3E}">
        <p14:creationId xmlns:p14="http://schemas.microsoft.com/office/powerpoint/2010/main" val="171143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DCB6-5D93-44A0-F351-67F2494610B9}"/>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41EC7195-82D5-0879-C440-5851CB4C6D34}"/>
              </a:ext>
            </a:extLst>
          </p:cNvPr>
          <p:cNvPicPr>
            <a:picLocks noGrp="1" noChangeAspect="1"/>
          </p:cNvPicPr>
          <p:nvPr>
            <p:ph idx="1"/>
          </p:nvPr>
        </p:nvPicPr>
        <p:blipFill>
          <a:blip r:embed="rId3"/>
          <a:stretch>
            <a:fillRect/>
          </a:stretch>
        </p:blipFill>
        <p:spPr>
          <a:xfrm>
            <a:off x="141153" y="2200497"/>
            <a:ext cx="3701387" cy="2961110"/>
          </a:xfrm>
          <a:prstGeom prst="rect">
            <a:avLst/>
          </a:prstGeom>
        </p:spPr>
      </p:pic>
      <p:pic>
        <p:nvPicPr>
          <p:cNvPr id="5" name="Picture 4">
            <a:extLst>
              <a:ext uri="{FF2B5EF4-FFF2-40B4-BE49-F238E27FC236}">
                <a16:creationId xmlns:a16="http://schemas.microsoft.com/office/drawing/2014/main" id="{3D707D43-22D8-9141-2A61-C27B63F5DFCB}"/>
              </a:ext>
            </a:extLst>
          </p:cNvPr>
          <p:cNvPicPr>
            <a:picLocks noChangeAspect="1"/>
          </p:cNvPicPr>
          <p:nvPr/>
        </p:nvPicPr>
        <p:blipFill>
          <a:blip r:embed="rId4"/>
          <a:stretch>
            <a:fillRect/>
          </a:stretch>
        </p:blipFill>
        <p:spPr>
          <a:xfrm>
            <a:off x="3942085" y="2200497"/>
            <a:ext cx="4232361" cy="2934437"/>
          </a:xfrm>
          <a:prstGeom prst="rect">
            <a:avLst/>
          </a:prstGeom>
        </p:spPr>
      </p:pic>
      <p:pic>
        <p:nvPicPr>
          <p:cNvPr id="6" name="Content Placeholder 4">
            <a:extLst>
              <a:ext uri="{FF2B5EF4-FFF2-40B4-BE49-F238E27FC236}">
                <a16:creationId xmlns:a16="http://schemas.microsoft.com/office/drawing/2014/main" id="{FDF3DA02-C2CA-7E34-093D-9452A493459D}"/>
              </a:ext>
            </a:extLst>
          </p:cNvPr>
          <p:cNvPicPr>
            <a:picLocks noChangeAspect="1"/>
          </p:cNvPicPr>
          <p:nvPr/>
        </p:nvPicPr>
        <p:blipFill>
          <a:blip r:embed="rId5"/>
          <a:stretch>
            <a:fillRect/>
          </a:stretch>
        </p:blipFill>
        <p:spPr>
          <a:xfrm>
            <a:off x="8309284" y="2200497"/>
            <a:ext cx="3882716" cy="2934437"/>
          </a:xfrm>
          <a:prstGeom prst="rect">
            <a:avLst/>
          </a:prstGeom>
        </p:spPr>
      </p:pic>
    </p:spTree>
    <p:extLst>
      <p:ext uri="{BB962C8B-B14F-4D97-AF65-F5344CB8AC3E}">
        <p14:creationId xmlns:p14="http://schemas.microsoft.com/office/powerpoint/2010/main" val="187572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15C4-0CEB-44C6-3219-6F81BBCFAA4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D15612-B498-A099-942A-8CBC8C5B993A}"/>
              </a:ext>
            </a:extLst>
          </p:cNvPr>
          <p:cNvSpPr>
            <a:spLocks noGrp="1"/>
          </p:cNvSpPr>
          <p:nvPr>
            <p:ph idx="1"/>
          </p:nvPr>
        </p:nvSpPr>
        <p:spPr/>
        <p:txBody>
          <a:bodyPr/>
          <a:lstStyle/>
          <a:p>
            <a:r>
              <a:rPr lang="en-US" dirty="0"/>
              <a:t>In order to predict heart disease in patients, the logistic model has the highest accuracy and would be best to use this to predict heart disease.</a:t>
            </a:r>
          </a:p>
          <a:p>
            <a:endParaRPr lang="en-US" dirty="0"/>
          </a:p>
          <a:p>
            <a:endParaRPr lang="en-US" dirty="0"/>
          </a:p>
        </p:txBody>
      </p:sp>
    </p:spTree>
    <p:extLst>
      <p:ext uri="{BB962C8B-B14F-4D97-AF65-F5344CB8AC3E}">
        <p14:creationId xmlns:p14="http://schemas.microsoft.com/office/powerpoint/2010/main" val="352221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8047-B238-254A-DE40-C05C9AD51112}"/>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0C5FEAE7-8577-7ED9-E52A-AA21935C7B6D}"/>
              </a:ext>
            </a:extLst>
          </p:cNvPr>
          <p:cNvSpPr>
            <a:spLocks noGrp="1"/>
          </p:cNvSpPr>
          <p:nvPr>
            <p:ph idx="1"/>
          </p:nvPr>
        </p:nvSpPr>
        <p:spPr/>
        <p:txBody>
          <a:bodyPr>
            <a:normAutofit fontScale="62500" lnSpcReduction="20000"/>
          </a:bodyPr>
          <a:lstStyle/>
          <a:p>
            <a:pPr algn="l"/>
            <a:r>
              <a:rPr lang="en-US" sz="3200" b="0" i="0" dirty="0">
                <a:effectLst/>
                <a:latin typeface="Helvetica Neue"/>
              </a:rPr>
              <a:t>Heart disease is one of the leading causes of death in the world. There are risk factors that can </a:t>
            </a:r>
            <a:r>
              <a:rPr lang="en-US" sz="3200" dirty="0">
                <a:latin typeface="Helvetica Neue"/>
              </a:rPr>
              <a:t>lead to the development of h</a:t>
            </a:r>
            <a:r>
              <a:rPr lang="en-US" sz="3200" b="0" i="0" dirty="0">
                <a:effectLst/>
                <a:latin typeface="Helvetica Neue"/>
              </a:rPr>
              <a:t>eart disease.</a:t>
            </a:r>
          </a:p>
          <a:p>
            <a:pPr algn="l"/>
            <a:r>
              <a:rPr lang="en-US" sz="3200" dirty="0">
                <a:latin typeface="Helvetica Neue"/>
              </a:rPr>
              <a:t>People who have heart disease or at risk of heart disease need early detection to mitigate this and, in this project,  we will look at some of the factors that are associated with it and see if we can develop a good model to predict it..</a:t>
            </a:r>
            <a:endParaRPr lang="en-US" sz="3200" b="0" i="0" dirty="0">
              <a:effectLst/>
              <a:latin typeface="Helvetica Neue"/>
            </a:endParaRPr>
          </a:p>
          <a:p>
            <a:pPr algn="l"/>
            <a:r>
              <a:rPr lang="en-US" sz="3200" b="0" i="0" dirty="0">
                <a:effectLst/>
                <a:latin typeface="Helvetica Neue"/>
              </a:rPr>
              <a:t>The dataset was obtained from Data obtained from https://www.kaggle.com/datasets/fedesoriano/heart-failure-prediction which was released in 2021.</a:t>
            </a:r>
            <a:br>
              <a:rPr lang="en-US" dirty="0"/>
            </a:br>
            <a:br>
              <a:rPr lang="en-US" dirty="0"/>
            </a:br>
            <a:endParaRPr lang="en-US" dirty="0"/>
          </a:p>
        </p:txBody>
      </p:sp>
    </p:spTree>
    <p:extLst>
      <p:ext uri="{BB962C8B-B14F-4D97-AF65-F5344CB8AC3E}">
        <p14:creationId xmlns:p14="http://schemas.microsoft.com/office/powerpoint/2010/main" val="26753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0A86-9B73-02A9-D46F-6195670033F5}"/>
              </a:ext>
            </a:extLst>
          </p:cNvPr>
          <p:cNvSpPr>
            <a:spLocks noGrp="1"/>
          </p:cNvSpPr>
          <p:nvPr>
            <p:ph type="title"/>
          </p:nvPr>
        </p:nvSpPr>
        <p:spPr>
          <a:xfrm>
            <a:off x="1484312" y="254377"/>
            <a:ext cx="10018713" cy="1752599"/>
          </a:xfrm>
        </p:spPr>
        <p:txBody>
          <a:bodyPr/>
          <a:lstStyle/>
          <a:p>
            <a:r>
              <a:rPr lang="en-US" dirty="0"/>
              <a:t>Variables</a:t>
            </a:r>
          </a:p>
        </p:txBody>
      </p:sp>
      <p:pic>
        <p:nvPicPr>
          <p:cNvPr id="5" name="Content Placeholder 4">
            <a:extLst>
              <a:ext uri="{FF2B5EF4-FFF2-40B4-BE49-F238E27FC236}">
                <a16:creationId xmlns:a16="http://schemas.microsoft.com/office/drawing/2014/main" id="{3E61F53D-FD56-08AA-DD73-C267B439740C}"/>
              </a:ext>
            </a:extLst>
          </p:cNvPr>
          <p:cNvPicPr>
            <a:picLocks noGrp="1" noChangeAspect="1"/>
          </p:cNvPicPr>
          <p:nvPr>
            <p:ph idx="1"/>
          </p:nvPr>
        </p:nvPicPr>
        <p:blipFill>
          <a:blip r:embed="rId3"/>
          <a:stretch>
            <a:fillRect/>
          </a:stretch>
        </p:blipFill>
        <p:spPr>
          <a:xfrm>
            <a:off x="1661759" y="2001520"/>
            <a:ext cx="9045929" cy="4170304"/>
          </a:xfrm>
        </p:spPr>
      </p:pic>
    </p:spTree>
    <p:extLst>
      <p:ext uri="{BB962C8B-B14F-4D97-AF65-F5344CB8AC3E}">
        <p14:creationId xmlns:p14="http://schemas.microsoft.com/office/powerpoint/2010/main" val="192492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2840-EDB7-2CE5-C66C-1F4C41390350}"/>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02DA3E3-5241-9B28-7506-42F3B4DD633E}"/>
              </a:ext>
            </a:extLst>
          </p:cNvPr>
          <p:cNvSpPr>
            <a:spLocks noGrp="1"/>
          </p:cNvSpPr>
          <p:nvPr>
            <p:ph idx="1"/>
          </p:nvPr>
        </p:nvSpPr>
        <p:spPr/>
        <p:txBody>
          <a:bodyPr/>
          <a:lstStyle/>
          <a:p>
            <a:r>
              <a:rPr lang="en-US" dirty="0"/>
              <a:t>Logistic Regression</a:t>
            </a:r>
          </a:p>
          <a:p>
            <a:r>
              <a:rPr lang="en-US" dirty="0"/>
              <a:t>Decision Tree</a:t>
            </a:r>
          </a:p>
          <a:p>
            <a:r>
              <a:rPr lang="en-US" dirty="0" err="1"/>
              <a:t>XGBoost</a:t>
            </a:r>
            <a:r>
              <a:rPr lang="en-US" dirty="0"/>
              <a:t> Method</a:t>
            </a:r>
          </a:p>
        </p:txBody>
      </p:sp>
    </p:spTree>
    <p:extLst>
      <p:ext uri="{BB962C8B-B14F-4D97-AF65-F5344CB8AC3E}">
        <p14:creationId xmlns:p14="http://schemas.microsoft.com/office/powerpoint/2010/main" val="61271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CE5C-760D-7995-9548-675F384C5D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785B91-18D9-2D36-8E19-8DF8C74C6BFF}"/>
              </a:ext>
            </a:extLst>
          </p:cNvPr>
          <p:cNvSpPr>
            <a:spLocks noGrp="1"/>
          </p:cNvSpPr>
          <p:nvPr>
            <p:ph idx="1"/>
          </p:nvPr>
        </p:nvSpPr>
        <p:spPr/>
        <p:txBody>
          <a:bodyPr>
            <a:normAutofit lnSpcReduction="10000"/>
          </a:bodyPr>
          <a:lstStyle/>
          <a:p>
            <a:endParaRPr lang="en-US" dirty="0"/>
          </a:p>
          <a:p>
            <a:r>
              <a:rPr lang="en-US" dirty="0"/>
              <a:t>I ran the data with strings as factors</a:t>
            </a:r>
          </a:p>
          <a:p>
            <a:r>
              <a:rPr lang="en-US" dirty="0"/>
              <a:t>Cholesterol and Resting Heart Rate included values of 0 which is not possible for a living person. I turned these into NA and removed the NAs from the data. </a:t>
            </a:r>
          </a:p>
          <a:p>
            <a:r>
              <a:rPr lang="en-US" dirty="0"/>
              <a:t>I broke the data out into training and testing dataset using 80% for training and the remaining 20% for testing/validation.</a:t>
            </a:r>
          </a:p>
          <a:p>
            <a:endParaRPr lang="en-US" dirty="0"/>
          </a:p>
          <a:p>
            <a:endParaRPr lang="en-US" dirty="0"/>
          </a:p>
        </p:txBody>
      </p:sp>
    </p:spTree>
    <p:extLst>
      <p:ext uri="{BB962C8B-B14F-4D97-AF65-F5344CB8AC3E}">
        <p14:creationId xmlns:p14="http://schemas.microsoft.com/office/powerpoint/2010/main" val="4024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B000-2FD6-0704-C724-2C63A9E39918}"/>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245CF93-BC6D-F7A8-B988-6F6310CD3995}"/>
              </a:ext>
            </a:extLst>
          </p:cNvPr>
          <p:cNvPicPr>
            <a:picLocks noGrp="1" noChangeAspect="1"/>
          </p:cNvPicPr>
          <p:nvPr>
            <p:ph idx="1"/>
          </p:nvPr>
        </p:nvPicPr>
        <p:blipFill>
          <a:blip r:embed="rId3"/>
          <a:stretch>
            <a:fillRect/>
          </a:stretch>
        </p:blipFill>
        <p:spPr>
          <a:xfrm>
            <a:off x="1838960" y="798854"/>
            <a:ext cx="8514080" cy="5260292"/>
          </a:xfrm>
          <a:prstGeom prst="rect">
            <a:avLst/>
          </a:prstGeom>
        </p:spPr>
      </p:pic>
    </p:spTree>
    <p:extLst>
      <p:ext uri="{BB962C8B-B14F-4D97-AF65-F5344CB8AC3E}">
        <p14:creationId xmlns:p14="http://schemas.microsoft.com/office/powerpoint/2010/main" val="50259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3410-C637-695C-9CE0-C3FAC4973C19}"/>
              </a:ext>
            </a:extLst>
          </p:cNvPr>
          <p:cNvSpPr>
            <a:spLocks noGrp="1"/>
          </p:cNvSpPr>
          <p:nvPr>
            <p:ph type="title"/>
          </p:nvPr>
        </p:nvSpPr>
        <p:spPr/>
        <p:txBody>
          <a:bodyPr/>
          <a:lstStyle/>
          <a:p>
            <a:r>
              <a:rPr lang="en-US" dirty="0"/>
              <a:t>Logistic</a:t>
            </a:r>
          </a:p>
        </p:txBody>
      </p:sp>
      <p:pic>
        <p:nvPicPr>
          <p:cNvPr id="5" name="Content Placeholder 4">
            <a:extLst>
              <a:ext uri="{FF2B5EF4-FFF2-40B4-BE49-F238E27FC236}">
                <a16:creationId xmlns:a16="http://schemas.microsoft.com/office/drawing/2014/main" id="{BE553FBD-F31D-6605-E7C1-70846CAEB60F}"/>
              </a:ext>
            </a:extLst>
          </p:cNvPr>
          <p:cNvPicPr>
            <a:picLocks noGrp="1" noChangeAspect="1"/>
          </p:cNvPicPr>
          <p:nvPr>
            <p:ph idx="1"/>
          </p:nvPr>
        </p:nvPicPr>
        <p:blipFill>
          <a:blip r:embed="rId3"/>
          <a:stretch>
            <a:fillRect/>
          </a:stretch>
        </p:blipFill>
        <p:spPr>
          <a:xfrm>
            <a:off x="2155658" y="1851950"/>
            <a:ext cx="7591510" cy="715430"/>
          </a:xfrm>
        </p:spPr>
      </p:pic>
      <p:pic>
        <p:nvPicPr>
          <p:cNvPr id="7" name="Picture 6">
            <a:extLst>
              <a:ext uri="{FF2B5EF4-FFF2-40B4-BE49-F238E27FC236}">
                <a16:creationId xmlns:a16="http://schemas.microsoft.com/office/drawing/2014/main" id="{F7101B73-4D0D-49FA-C351-3F361E1A34C4}"/>
              </a:ext>
            </a:extLst>
          </p:cNvPr>
          <p:cNvPicPr>
            <a:picLocks noChangeAspect="1"/>
          </p:cNvPicPr>
          <p:nvPr/>
        </p:nvPicPr>
        <p:blipFill>
          <a:blip r:embed="rId4"/>
          <a:stretch>
            <a:fillRect/>
          </a:stretch>
        </p:blipFill>
        <p:spPr>
          <a:xfrm>
            <a:off x="1525456" y="2657342"/>
            <a:ext cx="8221712" cy="1243326"/>
          </a:xfrm>
          <a:prstGeom prst="rect">
            <a:avLst/>
          </a:prstGeom>
        </p:spPr>
      </p:pic>
      <p:pic>
        <p:nvPicPr>
          <p:cNvPr id="9" name="Picture 8">
            <a:extLst>
              <a:ext uri="{FF2B5EF4-FFF2-40B4-BE49-F238E27FC236}">
                <a16:creationId xmlns:a16="http://schemas.microsoft.com/office/drawing/2014/main" id="{39F230D0-8D88-CE65-4C52-EC648EA0E5F2}"/>
              </a:ext>
            </a:extLst>
          </p:cNvPr>
          <p:cNvPicPr>
            <a:picLocks noChangeAspect="1"/>
          </p:cNvPicPr>
          <p:nvPr/>
        </p:nvPicPr>
        <p:blipFill>
          <a:blip r:embed="rId5"/>
          <a:stretch>
            <a:fillRect/>
          </a:stretch>
        </p:blipFill>
        <p:spPr>
          <a:xfrm>
            <a:off x="7465134" y="3581267"/>
            <a:ext cx="3238666" cy="2590933"/>
          </a:xfrm>
          <a:prstGeom prst="rect">
            <a:avLst/>
          </a:prstGeom>
        </p:spPr>
      </p:pic>
      <p:pic>
        <p:nvPicPr>
          <p:cNvPr id="11" name="Picture 10">
            <a:extLst>
              <a:ext uri="{FF2B5EF4-FFF2-40B4-BE49-F238E27FC236}">
                <a16:creationId xmlns:a16="http://schemas.microsoft.com/office/drawing/2014/main" id="{8E387C7A-1EC7-FCF4-FBC8-FA67ECF20354}"/>
              </a:ext>
            </a:extLst>
          </p:cNvPr>
          <p:cNvPicPr>
            <a:picLocks noChangeAspect="1"/>
          </p:cNvPicPr>
          <p:nvPr/>
        </p:nvPicPr>
        <p:blipFill>
          <a:blip r:embed="rId6"/>
          <a:stretch>
            <a:fillRect/>
          </a:stretch>
        </p:blipFill>
        <p:spPr>
          <a:xfrm>
            <a:off x="2862772" y="3811612"/>
            <a:ext cx="2877628" cy="2201070"/>
          </a:xfrm>
          <a:prstGeom prst="rect">
            <a:avLst/>
          </a:prstGeom>
        </p:spPr>
      </p:pic>
    </p:spTree>
    <p:extLst>
      <p:ext uri="{BB962C8B-B14F-4D97-AF65-F5344CB8AC3E}">
        <p14:creationId xmlns:p14="http://schemas.microsoft.com/office/powerpoint/2010/main" val="320476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A784-2930-C331-26B7-79C4E0DDF7BF}"/>
              </a:ext>
            </a:extLst>
          </p:cNvPr>
          <p:cNvSpPr>
            <a:spLocks noGrp="1"/>
          </p:cNvSpPr>
          <p:nvPr>
            <p:ph type="title"/>
          </p:nvPr>
        </p:nvSpPr>
        <p:spPr/>
        <p:txBody>
          <a:bodyPr/>
          <a:lstStyle/>
          <a:p>
            <a:r>
              <a:rPr lang="en-US" dirty="0"/>
              <a:t>Decision Tree</a:t>
            </a:r>
          </a:p>
        </p:txBody>
      </p:sp>
      <p:pic>
        <p:nvPicPr>
          <p:cNvPr id="5" name="Content Placeholder 4">
            <a:extLst>
              <a:ext uri="{FF2B5EF4-FFF2-40B4-BE49-F238E27FC236}">
                <a16:creationId xmlns:a16="http://schemas.microsoft.com/office/drawing/2014/main" id="{D32B1F95-4D26-957A-2A8D-F3195C50FC2F}"/>
              </a:ext>
            </a:extLst>
          </p:cNvPr>
          <p:cNvPicPr>
            <a:picLocks noGrp="1" noChangeAspect="1"/>
          </p:cNvPicPr>
          <p:nvPr>
            <p:ph idx="1"/>
          </p:nvPr>
        </p:nvPicPr>
        <p:blipFill>
          <a:blip r:embed="rId3"/>
          <a:stretch>
            <a:fillRect/>
          </a:stretch>
        </p:blipFill>
        <p:spPr>
          <a:xfrm>
            <a:off x="3583060" y="1886673"/>
            <a:ext cx="5188791" cy="904169"/>
          </a:xfrm>
        </p:spPr>
      </p:pic>
      <p:pic>
        <p:nvPicPr>
          <p:cNvPr id="7" name="Picture 6">
            <a:extLst>
              <a:ext uri="{FF2B5EF4-FFF2-40B4-BE49-F238E27FC236}">
                <a16:creationId xmlns:a16="http://schemas.microsoft.com/office/drawing/2014/main" id="{573FF798-8FA5-7949-7F3E-C293441AA399}"/>
              </a:ext>
            </a:extLst>
          </p:cNvPr>
          <p:cNvPicPr>
            <a:picLocks noChangeAspect="1"/>
          </p:cNvPicPr>
          <p:nvPr/>
        </p:nvPicPr>
        <p:blipFill>
          <a:blip r:embed="rId4"/>
          <a:stretch>
            <a:fillRect/>
          </a:stretch>
        </p:blipFill>
        <p:spPr>
          <a:xfrm>
            <a:off x="7032031" y="3034476"/>
            <a:ext cx="4717682" cy="3270927"/>
          </a:xfrm>
          <a:prstGeom prst="rect">
            <a:avLst/>
          </a:prstGeom>
        </p:spPr>
      </p:pic>
      <p:pic>
        <p:nvPicPr>
          <p:cNvPr id="9" name="Picture 8">
            <a:extLst>
              <a:ext uri="{FF2B5EF4-FFF2-40B4-BE49-F238E27FC236}">
                <a16:creationId xmlns:a16="http://schemas.microsoft.com/office/drawing/2014/main" id="{EB0EB0CB-6454-242C-1B4B-1CF37AB32B3D}"/>
              </a:ext>
            </a:extLst>
          </p:cNvPr>
          <p:cNvPicPr>
            <a:picLocks noChangeAspect="1"/>
          </p:cNvPicPr>
          <p:nvPr/>
        </p:nvPicPr>
        <p:blipFill>
          <a:blip r:embed="rId5"/>
          <a:stretch>
            <a:fillRect/>
          </a:stretch>
        </p:blipFill>
        <p:spPr>
          <a:xfrm>
            <a:off x="1971068" y="3257614"/>
            <a:ext cx="3322297" cy="2625025"/>
          </a:xfrm>
          <a:prstGeom prst="rect">
            <a:avLst/>
          </a:prstGeom>
        </p:spPr>
      </p:pic>
    </p:spTree>
    <p:extLst>
      <p:ext uri="{BB962C8B-B14F-4D97-AF65-F5344CB8AC3E}">
        <p14:creationId xmlns:p14="http://schemas.microsoft.com/office/powerpoint/2010/main" val="173395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CD0E-D8DD-2753-4C7B-208BDC76E1B1}"/>
              </a:ext>
            </a:extLst>
          </p:cNvPr>
          <p:cNvSpPr>
            <a:spLocks noGrp="1"/>
          </p:cNvSpPr>
          <p:nvPr>
            <p:ph type="title"/>
          </p:nvPr>
        </p:nvSpPr>
        <p:spPr/>
        <p:txBody>
          <a:bodyPr/>
          <a:lstStyle/>
          <a:p>
            <a:r>
              <a:rPr lang="en-US" dirty="0" err="1"/>
              <a:t>XGboost</a:t>
            </a:r>
            <a:endParaRPr lang="en-US" dirty="0"/>
          </a:p>
        </p:txBody>
      </p:sp>
      <p:pic>
        <p:nvPicPr>
          <p:cNvPr id="5" name="Content Placeholder 4">
            <a:extLst>
              <a:ext uri="{FF2B5EF4-FFF2-40B4-BE49-F238E27FC236}">
                <a16:creationId xmlns:a16="http://schemas.microsoft.com/office/drawing/2014/main" id="{649B2D7D-B573-700D-B262-D0B9DDF95FA5}"/>
              </a:ext>
            </a:extLst>
          </p:cNvPr>
          <p:cNvPicPr>
            <a:picLocks noGrp="1" noChangeAspect="1"/>
          </p:cNvPicPr>
          <p:nvPr>
            <p:ph idx="1"/>
          </p:nvPr>
        </p:nvPicPr>
        <p:blipFill>
          <a:blip r:embed="rId3"/>
          <a:stretch>
            <a:fillRect/>
          </a:stretch>
        </p:blipFill>
        <p:spPr>
          <a:xfrm>
            <a:off x="4085769" y="2438399"/>
            <a:ext cx="4020461" cy="3038540"/>
          </a:xfrm>
        </p:spPr>
      </p:pic>
    </p:spTree>
    <p:extLst>
      <p:ext uri="{BB962C8B-B14F-4D97-AF65-F5344CB8AC3E}">
        <p14:creationId xmlns:p14="http://schemas.microsoft.com/office/powerpoint/2010/main" val="2195348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295</TotalTime>
  <Words>718</Words>
  <Application>Microsoft Office PowerPoint</Application>
  <PresentationFormat>Widescreen</PresentationFormat>
  <Paragraphs>52</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Helvetica Neue</vt:lpstr>
      <vt:lpstr>Open Sans</vt:lpstr>
      <vt:lpstr>Parallax</vt:lpstr>
      <vt:lpstr>Predicting Heart Disease</vt:lpstr>
      <vt:lpstr>Problem</vt:lpstr>
      <vt:lpstr>Variables</vt:lpstr>
      <vt:lpstr>Models</vt:lpstr>
      <vt:lpstr>PowerPoint Presentation</vt:lpstr>
      <vt:lpstr>PowerPoint Presentation</vt:lpstr>
      <vt:lpstr>Logistic</vt:lpstr>
      <vt:lpstr>Decision Tree</vt:lpstr>
      <vt:lpstr>XGboost</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Heart Disease</dc:title>
  <dc:creator>brandonparmanand@outlook.com</dc:creator>
  <cp:lastModifiedBy>brandonparmanand@outlook.com</cp:lastModifiedBy>
  <cp:revision>1</cp:revision>
  <dcterms:created xsi:type="dcterms:W3CDTF">2023-04-07T23:16:14Z</dcterms:created>
  <dcterms:modified xsi:type="dcterms:W3CDTF">2023-04-11T01:19:23Z</dcterms:modified>
</cp:coreProperties>
</file>