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Helvetica Ne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idNz2OoE02pnqJOCSyeaFKo2sA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D8ED34-2F3E-4F1A-973F-519D19F4595E}">
  <a:tblStyle styleId="{B9D8ED34-2F3E-4F1A-973F-519D19F4595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E7EE"/>
          </a:solidFill>
        </a:fill>
      </a:tcStyle>
    </a:wholeTbl>
    <a:band1H>
      <a:tcTxStyle/>
      <a:tcStyle>
        <a:fill>
          <a:solidFill>
            <a:srgbClr val="D5CCDC"/>
          </a:solidFill>
        </a:fill>
      </a:tcStyle>
    </a:band1H>
    <a:band2H>
      <a:tcTxStyle/>
    </a:band2H>
    <a:band1V>
      <a:tcTxStyle/>
      <a:tcStyle>
        <a:fill>
          <a:solidFill>
            <a:srgbClr val="D5CCDC"/>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HelveticaNeue-regular.fntdata"/><Relationship Id="rId21" Type="http://schemas.openxmlformats.org/officeDocument/2006/relationships/font" Target="fonts/Roboto-boldItalic.fntdata"/><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Ragave</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t>Isabel</a:t>
            </a:r>
            <a:endParaRPr sz="1200"/>
          </a:p>
          <a:p>
            <a:pPr indent="0" lvl="0" marL="0" rtl="0" algn="l">
              <a:spcBef>
                <a:spcPts val="0"/>
              </a:spcBef>
              <a:spcAft>
                <a:spcPts val="0"/>
              </a:spcAft>
              <a:buNone/>
            </a:pPr>
            <a:r>
              <a:t/>
            </a:r>
            <a:endParaRPr sz="1200"/>
          </a:p>
          <a:p>
            <a:pPr indent="-190500" lvl="0" marL="171450" rtl="0" algn="l">
              <a:spcBef>
                <a:spcPts val="0"/>
              </a:spcBef>
              <a:spcAft>
                <a:spcPts val="0"/>
              </a:spcAft>
              <a:buClr>
                <a:schemeClr val="dk1"/>
              </a:buClr>
              <a:buSzPts val="1400"/>
              <a:buChar char="•"/>
            </a:pPr>
            <a:r>
              <a:rPr lang="en-US" sz="1400">
                <a:solidFill>
                  <a:schemeClr val="dk1"/>
                </a:solidFill>
                <a:latin typeface="Calibri"/>
                <a:ea typeface="Calibri"/>
                <a:cs typeface="Calibri"/>
                <a:sym typeface="Calibri"/>
              </a:rPr>
              <a:t>to conclude, </a:t>
            </a:r>
            <a:r>
              <a:rPr lang="en-US" sz="1400">
                <a:solidFill>
                  <a:schemeClr val="dk1"/>
                </a:solidFill>
                <a:latin typeface="Calibri"/>
                <a:ea typeface="Calibri"/>
                <a:cs typeface="Calibri"/>
                <a:sym typeface="Calibri"/>
              </a:rPr>
              <a:t>We successfully developed a model that can communicate the established legal precedent, in terms of the relationship between crime type, estimated court days, and preparation hours needed.</a:t>
            </a:r>
            <a:endParaRPr sz="1400">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US" sz="1400">
                <a:solidFill>
                  <a:schemeClr val="dk1"/>
                </a:solidFill>
                <a:latin typeface="Calibri"/>
                <a:ea typeface="Calibri"/>
                <a:cs typeface="Calibri"/>
                <a:sym typeface="Calibri"/>
              </a:rPr>
              <a:t>Which can be seen on the right</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None/>
            </a:pPr>
            <a:r>
              <a:rPr lang="en-US" sz="1400">
                <a:solidFill>
                  <a:schemeClr val="dk1"/>
                </a:solidFill>
                <a:latin typeface="Calibri"/>
                <a:ea typeface="Calibri"/>
                <a:cs typeface="Calibri"/>
                <a:sym typeface="Calibri"/>
              </a:rPr>
              <a:t>Some interesting directions for future research in this area include:</a:t>
            </a:r>
            <a:endParaRPr sz="1400">
              <a:solidFill>
                <a:schemeClr val="dk1"/>
              </a:solidFill>
              <a:latin typeface="Calibri"/>
              <a:ea typeface="Calibri"/>
              <a:cs typeface="Calibri"/>
              <a:sym typeface="Calibri"/>
            </a:endParaRPr>
          </a:p>
          <a:p>
            <a:pPr indent="-317500" lvl="0" marL="457200" rtl="0" algn="just">
              <a:spcBef>
                <a:spcPts val="0"/>
              </a:spcBef>
              <a:spcAft>
                <a:spcPts val="0"/>
              </a:spcAft>
              <a:buClr>
                <a:schemeClr val="dk1"/>
              </a:buClr>
              <a:buSzPts val="1400"/>
              <a:buFont typeface="Calibri"/>
              <a:buChar char="-"/>
            </a:pPr>
            <a:r>
              <a:rPr lang="en-US" sz="1300">
                <a:solidFill>
                  <a:schemeClr val="dk1"/>
                </a:solidFill>
                <a:latin typeface="Calibri"/>
                <a:ea typeface="Calibri"/>
                <a:cs typeface="Calibri"/>
                <a:sym typeface="Calibri"/>
              </a:rPr>
              <a:t>Looking into whether the relationship between court days and preparation hours differs with different variables, such as the race, gender or age of the accused</a:t>
            </a:r>
            <a:endParaRPr sz="1300">
              <a:solidFill>
                <a:schemeClr val="dk1"/>
              </a:solidFill>
              <a:latin typeface="Calibri"/>
              <a:ea typeface="Calibri"/>
              <a:cs typeface="Calibri"/>
              <a:sym typeface="Calibri"/>
            </a:endParaRPr>
          </a:p>
          <a:p>
            <a:pPr indent="-311150" lvl="0" marL="457200" rtl="0" algn="just">
              <a:spcBef>
                <a:spcPts val="100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As well as looking into whether or not the established legal precedent truly grants enough time for the lawyers to prepare well for their case or not. While it would be difficult, if we could collect data on lawyers’ sense of preparedness (ideally unbiased, </a:t>
            </a:r>
            <a:r>
              <a:rPr lang="en-US" sz="1150">
                <a:solidFill>
                  <a:srgbClr val="3C4043"/>
                </a:solidFill>
                <a:highlight>
                  <a:srgbClr val="FFFFFF"/>
                </a:highlight>
                <a:latin typeface="Roboto"/>
                <a:ea typeface="Roboto"/>
                <a:cs typeface="Roboto"/>
                <a:sym typeface="Roboto"/>
              </a:rPr>
              <a:t>we might be able to also communicate to budget teams how likely it is that the lawyer would feel prepared, given some X amount of hours, and potentially how many additional hours could ensure a sense of preparedness.</a:t>
            </a:r>
            <a:endParaRPr sz="1300">
              <a:solidFill>
                <a:schemeClr val="dk1"/>
              </a:solidFill>
              <a:latin typeface="Calibri"/>
              <a:ea typeface="Calibri"/>
              <a:cs typeface="Calibri"/>
              <a:sym typeface="Calibri"/>
            </a:endParaRPr>
          </a:p>
          <a:p>
            <a:pPr indent="0" lvl="0" marL="0" rtl="0" algn="l">
              <a:spcBef>
                <a:spcPts val="1000"/>
              </a:spcBef>
              <a:spcAft>
                <a:spcPts val="0"/>
              </a:spcAft>
              <a:buNone/>
            </a:pPr>
            <a:r>
              <a:t/>
            </a:r>
            <a:endParaRPr sz="1200"/>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7138078e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7138078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conclides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900">
                <a:solidFill>
                  <a:schemeClr val="dk1"/>
                </a:solidFill>
                <a:latin typeface="Helvetica Neue"/>
                <a:ea typeface="Helvetica Neue"/>
                <a:cs typeface="Helvetica Neue"/>
                <a:sym typeface="Helvetica Neue"/>
              </a:rPr>
              <a:t>The problem we are going to tackle today is regarding lawyers and how they charge their clients. Lawyers are typically paid by the hour, therefore in order to maximize their personal earnings they tend to ask for the maximum possible number of hours. Although, legally there is no set amount of time for a lawyer to prepare for a trial, in an effort to mediate the number of preparation time that lawyers seek and to minimize unnecessary spending to pay these lawyers some sort of precedent needs to be set.</a:t>
            </a:r>
            <a:endParaRPr sz="9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9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US" sz="900">
                <a:solidFill>
                  <a:schemeClr val="dk1"/>
                </a:solidFill>
                <a:latin typeface="Helvetica Neue"/>
                <a:ea typeface="Helvetica Neue"/>
                <a:cs typeface="Helvetica Neue"/>
                <a:sym typeface="Helvetica Neue"/>
              </a:rPr>
              <a:t>This project particularly looks into data from the Legal Aid of Ontario, which is a publicly funded non-profit organization, responsible for administrating legal aid programs. Because this type of organization is publicly funded it would be of importance for budget management teams to limit the number of hours that their lawyers charge for. Findings from studies, specifically the one by Richard Moorhead suggest that lawyers do in fact put their own financial interests ahead of the needs of their clients which ultimately leads them to overcharge their clients.</a:t>
            </a:r>
            <a:endParaRPr sz="9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9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US" sz="900">
                <a:solidFill>
                  <a:schemeClr val="dk1"/>
                </a:solidFill>
                <a:latin typeface="Helvetica Neue"/>
                <a:ea typeface="Helvetica Neue"/>
                <a:cs typeface="Helvetica Neue"/>
                <a:sym typeface="Helvetica Neue"/>
              </a:rPr>
              <a:t>This leads us into our research question which is to find the best algorithm to estimate the number of required preparation hours against the estimated number of trial days for an upcoming criminal case. From our question we were able to derive 2 hypotheses: (1) there is a significant correlation between Trial Days and Authorized Preparation Hours, (2) there is a significant difference between the distribution of different criminal charge categories. </a:t>
            </a:r>
            <a:endParaRPr sz="9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900">
              <a:solidFill>
                <a:schemeClr val="dk1"/>
              </a:solidFill>
              <a:latin typeface="Helvetica Neue"/>
              <a:ea typeface="Helvetica Neue"/>
              <a:cs typeface="Helvetica Neue"/>
              <a:sym typeface="Helvetica Neue"/>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Kuo-Lun</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Kuo-Lun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7" name="Google Shape;1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When we analyzed the data, we expected that there would be outliers.  To best </a:t>
            </a:r>
            <a:r>
              <a:rPr lang="en-US"/>
              <a:t>illustrate</a:t>
            </a:r>
            <a:r>
              <a:rPr lang="en-US"/>
              <a:t> our outliers, we used Boxplots and implemented the rule of 1.5 times the IQR, meaning any value that is 1.5 times outside the the decision range of our data set is an outlier.</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In relation to court cases, there will be times of exceptional circumstances for some cases.   For example, some cases requires the coordination of Case Managers along with a team of lawyers if the case is highly </a:t>
            </a:r>
            <a:r>
              <a:rPr lang="en-US" sz="1200">
                <a:solidFill>
                  <a:schemeClr val="dk1"/>
                </a:solidFill>
                <a:latin typeface="Calibri"/>
                <a:ea typeface="Calibri"/>
                <a:cs typeface="Calibri"/>
                <a:sym typeface="Calibri"/>
              </a:rPr>
              <a:t>circumstantial or had gained large media attention</a:t>
            </a:r>
            <a:r>
              <a:rPr lang="en-US" sz="1200">
                <a:solidFill>
                  <a:schemeClr val="dk1"/>
                </a:solidFill>
                <a:latin typeface="Calibri"/>
                <a:ea typeface="Calibri"/>
                <a:cs typeface="Calibri"/>
                <a:sym typeface="Calibri"/>
              </a:rPr>
              <a:t>.  These cases will be removed from the dataset to prevent bias in the final model.  However, outliers could be worthy of further analysis.</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we use Q-Q plots to verify normal distribution of each charge. Most charges follow along the best fit line in the red.  However, sexual aassault and Narcotics are the only charges that should be noted as </a:t>
            </a:r>
            <a:r>
              <a:rPr lang="en-US"/>
              <a:t>slightly</a:t>
            </a:r>
            <a:r>
              <a:rPr lang="en-US"/>
              <a:t> different than the other charges. They still follow a normal distribution.  An assumption we could make from this subtle differences is how some cases may get thrown out due to the lack of evidence or when a victim retracts their accusation due to intimidation or fear of safety. In the event of a narcotic or sexual assault case, prosecutors and lawyers are more likely to contest and argue over circumstantial evidence.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7" name="Google Shape;14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6e86cd17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6e86cd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00"/>
              <a:t>Isabel</a:t>
            </a:r>
            <a:endParaRPr sz="1300"/>
          </a:p>
          <a:p>
            <a:pPr indent="0" lvl="0" marL="0" rtl="0" algn="l">
              <a:spcBef>
                <a:spcPts val="0"/>
              </a:spcBef>
              <a:spcAft>
                <a:spcPts val="0"/>
              </a:spcAft>
              <a:buNone/>
            </a:pPr>
            <a:r>
              <a:t/>
            </a:r>
            <a:endParaRPr sz="1300"/>
          </a:p>
          <a:p>
            <a:pPr indent="0" lvl="0" marL="0" rtl="0" algn="just">
              <a:lnSpc>
                <a:spcPct val="115000"/>
              </a:lnSpc>
              <a:spcBef>
                <a:spcPts val="0"/>
              </a:spcBef>
              <a:spcAft>
                <a:spcPts val="0"/>
              </a:spcAft>
              <a:buClr>
                <a:schemeClr val="dk1"/>
              </a:buClr>
              <a:buSzPts val="1100"/>
              <a:buFont typeface="Arial"/>
              <a:buNone/>
            </a:pPr>
            <a:r>
              <a:rPr lang="en-US" sz="1400">
                <a:solidFill>
                  <a:schemeClr val="dk1"/>
                </a:solidFill>
                <a:latin typeface="Calibri"/>
                <a:ea typeface="Calibri"/>
                <a:cs typeface="Calibri"/>
                <a:sym typeface="Calibri"/>
              </a:rPr>
              <a:t>We also tested the key assumptions of regression modeling to ensure that our model is statistically valid.</a:t>
            </a:r>
            <a:endParaRPr sz="1400">
              <a:solidFill>
                <a:schemeClr val="dk1"/>
              </a:solidFill>
              <a:latin typeface="Calibri"/>
              <a:ea typeface="Calibri"/>
              <a:cs typeface="Calibri"/>
              <a:sym typeface="Calibri"/>
            </a:endParaRPr>
          </a:p>
          <a:p>
            <a:pPr indent="-298450" lvl="0" marL="457200" rtl="0" algn="just">
              <a:lnSpc>
                <a:spcPct val="115000"/>
              </a:lnSpc>
              <a:spcBef>
                <a:spcPts val="1000"/>
              </a:spcBef>
              <a:spcAft>
                <a:spcPts val="0"/>
              </a:spcAft>
              <a:buClr>
                <a:schemeClr val="dk1"/>
              </a:buClr>
              <a:buSzPts val="1100"/>
              <a:buFont typeface="Calibri"/>
              <a:buChar char="●"/>
            </a:pPr>
            <a:r>
              <a:rPr lang="en-US" sz="1400">
                <a:solidFill>
                  <a:schemeClr val="dk1"/>
                </a:solidFill>
                <a:latin typeface="Calibri"/>
                <a:ea typeface="Calibri"/>
                <a:cs typeface="Calibri"/>
                <a:sym typeface="Calibri"/>
              </a:rPr>
              <a:t>The first assumption is that the Residuals must be Normally Distributed, which was tested with the One Sample K – S test</a:t>
            </a:r>
            <a:endParaRPr sz="1400">
              <a:solidFill>
                <a:schemeClr val="dk1"/>
              </a:solidFill>
              <a:latin typeface="Calibri"/>
              <a:ea typeface="Calibri"/>
              <a:cs typeface="Calibri"/>
              <a:sym typeface="Calibri"/>
            </a:endParaRPr>
          </a:p>
          <a:p>
            <a:pPr indent="-304800" lvl="1" marL="914400" rtl="0" algn="just">
              <a:lnSpc>
                <a:spcPct val="115000"/>
              </a:lnSpc>
              <a:spcBef>
                <a:spcPts val="0"/>
              </a:spcBef>
              <a:spcAft>
                <a:spcPts val="0"/>
              </a:spcAft>
              <a:buClr>
                <a:schemeClr val="dk1"/>
              </a:buClr>
              <a:buSzPts val="1200"/>
              <a:buFont typeface="Calibri"/>
              <a:buChar char="o"/>
            </a:pPr>
            <a:r>
              <a:rPr lang="en-US" sz="1400">
                <a:solidFill>
                  <a:schemeClr val="dk1"/>
                </a:solidFill>
                <a:latin typeface="Calibri"/>
                <a:ea typeface="Calibri"/>
                <a:cs typeface="Calibri"/>
                <a:sym typeface="Calibri"/>
              </a:rPr>
              <a:t>And </a:t>
            </a:r>
            <a:r>
              <a:rPr lang="en-US" sz="1300"/>
              <a:t>s</a:t>
            </a:r>
            <a:r>
              <a:rPr lang="en-US" sz="1300"/>
              <a:t>ince the p_value of the One Sample K-S tests are not less than α = 0.01, we cannot reject that the residuals are normally distributed</a:t>
            </a:r>
            <a:endParaRPr sz="1400">
              <a:solidFill>
                <a:schemeClr val="dk1"/>
              </a:solidFill>
              <a:latin typeface="Calibri"/>
              <a:ea typeface="Calibri"/>
              <a:cs typeface="Calibri"/>
              <a:sym typeface="Calibri"/>
            </a:endParaRPr>
          </a:p>
          <a:p>
            <a:pPr indent="-298450" lvl="0" marL="457200" rtl="0" algn="just">
              <a:lnSpc>
                <a:spcPct val="115000"/>
              </a:lnSpc>
              <a:spcBef>
                <a:spcPts val="0"/>
              </a:spcBef>
              <a:spcAft>
                <a:spcPts val="0"/>
              </a:spcAft>
              <a:buClr>
                <a:schemeClr val="dk1"/>
              </a:buClr>
              <a:buSzPts val="1100"/>
              <a:buFont typeface="Calibri"/>
              <a:buChar char="●"/>
            </a:pPr>
            <a:r>
              <a:rPr lang="en-US" sz="1400">
                <a:solidFill>
                  <a:schemeClr val="dk1"/>
                </a:solidFill>
                <a:latin typeface="Calibri"/>
                <a:ea typeface="Calibri"/>
                <a:cs typeface="Calibri"/>
                <a:sym typeface="Calibri"/>
              </a:rPr>
              <a:t>The second assumption is that the Residuals must not be autocorrelated, which was tested with the Durbin-Watson statistic</a:t>
            </a:r>
            <a:endParaRPr sz="1400">
              <a:solidFill>
                <a:schemeClr val="dk1"/>
              </a:solidFill>
              <a:latin typeface="Calibri"/>
              <a:ea typeface="Calibri"/>
              <a:cs typeface="Calibri"/>
              <a:sym typeface="Calibri"/>
            </a:endParaRPr>
          </a:p>
          <a:p>
            <a:pPr indent="-292100" lvl="1" marL="914400" rtl="0" algn="l">
              <a:spcBef>
                <a:spcPts val="0"/>
              </a:spcBef>
              <a:spcAft>
                <a:spcPts val="0"/>
              </a:spcAft>
              <a:buSzPts val="1000"/>
              <a:buFont typeface="Courier New"/>
              <a:buChar char="o"/>
            </a:pPr>
            <a:r>
              <a:rPr lang="en-US" sz="1300"/>
              <a:t>And </a:t>
            </a:r>
            <a:r>
              <a:rPr lang="en-US" sz="1300"/>
              <a:t>Since the Durbin-Watson statistic is within the range of 1.5 to 2.5, we can conclude that residuals are not autocorrelated</a:t>
            </a:r>
            <a:endParaRPr sz="1300"/>
          </a:p>
          <a:p>
            <a:pPr indent="-292100" lvl="0" marL="457200" rtl="0" algn="l">
              <a:spcBef>
                <a:spcPts val="0"/>
              </a:spcBef>
              <a:spcAft>
                <a:spcPts val="0"/>
              </a:spcAft>
              <a:buSzPts val="1000"/>
              <a:buFont typeface="Noto Sans Symbols"/>
              <a:buChar char="●"/>
            </a:pPr>
            <a:r>
              <a:rPr lang="en-US" sz="1400">
                <a:solidFill>
                  <a:schemeClr val="dk1"/>
                </a:solidFill>
                <a:latin typeface="Calibri"/>
                <a:ea typeface="Calibri"/>
                <a:cs typeface="Calibri"/>
                <a:sym typeface="Calibri"/>
              </a:rPr>
              <a:t>The last assumption is that the </a:t>
            </a:r>
            <a:r>
              <a:rPr lang="en-US" sz="1400">
                <a:solidFill>
                  <a:schemeClr val="dk1"/>
                </a:solidFill>
                <a:latin typeface="Calibri"/>
                <a:ea typeface="Calibri"/>
                <a:cs typeface="Calibri"/>
                <a:sym typeface="Calibri"/>
              </a:rPr>
              <a:t>Independent variables must not be highly intercorrelated, which is tested with the Variance Inflation Factor (VIF)</a:t>
            </a:r>
            <a:endParaRPr sz="1400">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o"/>
            </a:pPr>
            <a:r>
              <a:rPr lang="en-US" sz="1400">
                <a:solidFill>
                  <a:schemeClr val="dk1"/>
                </a:solidFill>
                <a:latin typeface="Calibri"/>
                <a:ea typeface="Calibri"/>
                <a:cs typeface="Calibri"/>
                <a:sym typeface="Calibri"/>
              </a:rPr>
              <a:t>However, as we had only one independent variable in this study, we did not need to be worried about the Multicollinearity of the data</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182" name="Google Shape;1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grpSp>
        <p:nvGrpSpPr>
          <p:cNvPr id="17" name="Google Shape;17;p11"/>
          <p:cNvGrpSpPr/>
          <p:nvPr/>
        </p:nvGrpSpPr>
        <p:grpSpPr>
          <a:xfrm flipH="1">
            <a:off x="-91440" y="0"/>
            <a:ext cx="3672840" cy="5151638"/>
            <a:chOff x="5492750" y="-3175"/>
            <a:chExt cx="3743325" cy="5111750"/>
          </a:xfrm>
        </p:grpSpPr>
        <p:sp>
          <p:nvSpPr>
            <p:cNvPr id="18" name="Google Shape;18;p11"/>
            <p:cNvSpPr/>
            <p:nvPr/>
          </p:nvSpPr>
          <p:spPr>
            <a:xfrm>
              <a:off x="5492750" y="-3175"/>
              <a:ext cx="3743325" cy="5111750"/>
            </a:xfrm>
            <a:custGeom>
              <a:rect b="b" l="l" r="r" t="t"/>
              <a:pathLst>
                <a:path extrusionOk="0" h="1607" w="1176">
                  <a:moveTo>
                    <a:pt x="75" y="780"/>
                  </a:moveTo>
                  <a:cubicBezTo>
                    <a:pt x="161" y="1150"/>
                    <a:pt x="117" y="1419"/>
                    <a:pt x="30" y="1607"/>
                  </a:cubicBezTo>
                  <a:cubicBezTo>
                    <a:pt x="820" y="1607"/>
                    <a:pt x="820" y="1607"/>
                    <a:pt x="820" y="1607"/>
                  </a:cubicBezTo>
                  <a:cubicBezTo>
                    <a:pt x="1176" y="389"/>
                    <a:pt x="1137" y="389"/>
                    <a:pt x="1137" y="389"/>
                  </a:cubicBezTo>
                  <a:cubicBezTo>
                    <a:pt x="1137" y="0"/>
                    <a:pt x="1137" y="0"/>
                    <a:pt x="1137" y="0"/>
                  </a:cubicBezTo>
                  <a:cubicBezTo>
                    <a:pt x="70" y="0"/>
                    <a:pt x="109" y="0"/>
                    <a:pt x="109" y="0"/>
                  </a:cubicBezTo>
                  <a:cubicBezTo>
                    <a:pt x="39" y="195"/>
                    <a:pt x="0" y="456"/>
                    <a:pt x="75" y="78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1"/>
            <p:cNvSpPr/>
            <p:nvPr/>
          </p:nvSpPr>
          <p:spPr>
            <a:xfrm>
              <a:off x="5575300" y="-3175"/>
              <a:ext cx="3467100" cy="5111750"/>
            </a:xfrm>
            <a:custGeom>
              <a:rect b="b" l="l" r="r" t="t"/>
              <a:pathLst>
                <a:path extrusionOk="0" h="1607" w="1089">
                  <a:moveTo>
                    <a:pt x="86" y="803"/>
                  </a:moveTo>
                  <a:cubicBezTo>
                    <a:pt x="178" y="1165"/>
                    <a:pt x="157" y="1425"/>
                    <a:pt x="94" y="1607"/>
                  </a:cubicBezTo>
                  <a:cubicBezTo>
                    <a:pt x="733" y="1607"/>
                    <a:pt x="733" y="1607"/>
                    <a:pt x="733" y="1607"/>
                  </a:cubicBezTo>
                  <a:cubicBezTo>
                    <a:pt x="1089" y="389"/>
                    <a:pt x="1089" y="389"/>
                    <a:pt x="1089" y="389"/>
                  </a:cubicBezTo>
                  <a:cubicBezTo>
                    <a:pt x="1089" y="0"/>
                    <a:pt x="1089" y="0"/>
                    <a:pt x="1089" y="0"/>
                  </a:cubicBezTo>
                  <a:cubicBezTo>
                    <a:pt x="106" y="0"/>
                    <a:pt x="106" y="0"/>
                    <a:pt x="106" y="0"/>
                  </a:cubicBezTo>
                  <a:cubicBezTo>
                    <a:pt x="37" y="198"/>
                    <a:pt x="0" y="467"/>
                    <a:pt x="86" y="80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1"/>
            <p:cNvSpPr/>
            <p:nvPr/>
          </p:nvSpPr>
          <p:spPr>
            <a:xfrm>
              <a:off x="5568950" y="-3175"/>
              <a:ext cx="3479800" cy="5111750"/>
            </a:xfrm>
            <a:custGeom>
              <a:rect b="b" l="l" r="r" t="t"/>
              <a:pathLst>
                <a:path extrusionOk="0" h="1607" w="1093">
                  <a:moveTo>
                    <a:pt x="96" y="804"/>
                  </a:moveTo>
                  <a:cubicBezTo>
                    <a:pt x="199" y="1164"/>
                    <a:pt x="190" y="1423"/>
                    <a:pt x="137" y="1607"/>
                  </a:cubicBezTo>
                  <a:cubicBezTo>
                    <a:pt x="736" y="1607"/>
                    <a:pt x="736" y="1607"/>
                    <a:pt x="736" y="1607"/>
                  </a:cubicBezTo>
                  <a:cubicBezTo>
                    <a:pt x="1093" y="389"/>
                    <a:pt x="1093" y="389"/>
                    <a:pt x="1093" y="389"/>
                  </a:cubicBezTo>
                  <a:cubicBezTo>
                    <a:pt x="1093" y="0"/>
                    <a:pt x="1093" y="0"/>
                    <a:pt x="1093" y="0"/>
                  </a:cubicBezTo>
                  <a:cubicBezTo>
                    <a:pt x="85" y="0"/>
                    <a:pt x="85" y="0"/>
                    <a:pt x="85" y="0"/>
                  </a:cubicBezTo>
                  <a:cubicBezTo>
                    <a:pt x="25" y="199"/>
                    <a:pt x="0" y="469"/>
                    <a:pt x="96" y="80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11"/>
            <p:cNvSpPr/>
            <p:nvPr/>
          </p:nvSpPr>
          <p:spPr>
            <a:xfrm>
              <a:off x="5670550" y="0"/>
              <a:ext cx="3473450" cy="5108575"/>
            </a:xfrm>
            <a:custGeom>
              <a:rect b="b" l="l" r="r" t="t"/>
              <a:pathLst>
                <a:path extrusionOk="0" h="1606" w="1091">
                  <a:moveTo>
                    <a:pt x="114" y="865"/>
                  </a:moveTo>
                  <a:cubicBezTo>
                    <a:pt x="208" y="1188"/>
                    <a:pt x="216" y="1429"/>
                    <a:pt x="185" y="1606"/>
                  </a:cubicBezTo>
                  <a:cubicBezTo>
                    <a:pt x="1091" y="1606"/>
                    <a:pt x="1091" y="1606"/>
                    <a:pt x="1091" y="1606"/>
                  </a:cubicBezTo>
                  <a:cubicBezTo>
                    <a:pt x="1091" y="0"/>
                    <a:pt x="1091" y="0"/>
                    <a:pt x="1091" y="0"/>
                  </a:cubicBezTo>
                  <a:cubicBezTo>
                    <a:pt x="172" y="0"/>
                    <a:pt x="62" y="0"/>
                    <a:pt x="75" y="0"/>
                  </a:cubicBezTo>
                  <a:cubicBezTo>
                    <a:pt x="16" y="202"/>
                    <a:pt x="0" y="476"/>
                    <a:pt x="114" y="86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 name="Google Shape;22;p11"/>
          <p:cNvSpPr txBox="1"/>
          <p:nvPr>
            <p:ph type="ctrTitle"/>
          </p:nvPr>
        </p:nvSpPr>
        <p:spPr>
          <a:xfrm>
            <a:off x="228600" y="1728580"/>
            <a:ext cx="4800600" cy="7669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Helvetica Neu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subTitle"/>
          </p:nvPr>
        </p:nvSpPr>
        <p:spPr>
          <a:xfrm>
            <a:off x="228600" y="2571750"/>
            <a:ext cx="3953435" cy="914400"/>
          </a:xfrm>
          <a:prstGeom prst="rect">
            <a:avLst/>
          </a:prstGeom>
          <a:noFill/>
          <a:ln>
            <a:noFill/>
          </a:ln>
        </p:spPr>
        <p:txBody>
          <a:bodyPr anchorCtr="0" anchor="t" bIns="45700" lIns="91425" spcFirstLastPara="1" rIns="91425" wrap="square" tIns="45700">
            <a:normAutofit/>
          </a:bodyPr>
          <a:lstStyle>
            <a:lvl1pPr lvl="0" algn="l">
              <a:spcBef>
                <a:spcPts val="400"/>
              </a:spcBef>
              <a:spcAft>
                <a:spcPts val="0"/>
              </a:spcAft>
              <a:buClr>
                <a:schemeClr val="lt1"/>
              </a:buClr>
              <a:buSzPts val="2000"/>
              <a:buNone/>
              <a:defRPr sz="2000">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0"/>
          <p:cNvSpPr txBox="1"/>
          <p:nvPr>
            <p:ph type="title"/>
          </p:nvPr>
        </p:nvSpPr>
        <p:spPr>
          <a:xfrm>
            <a:off x="457200" y="57150"/>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0"/>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1"/>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1"/>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2"/>
          <p:cNvSpPr txBox="1"/>
          <p:nvPr>
            <p:ph type="title"/>
          </p:nvPr>
        </p:nvSpPr>
        <p:spPr>
          <a:xfrm>
            <a:off x="457200" y="57150"/>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3"/>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lt1"/>
              </a:buClr>
              <a:buSzPts val="4000"/>
              <a:buFont typeface="Helvetica Neue"/>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3"/>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3" name="Google Shape;3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14"/>
          <p:cNvSpPr txBox="1"/>
          <p:nvPr>
            <p:ph type="title"/>
          </p:nvPr>
        </p:nvSpPr>
        <p:spPr>
          <a:xfrm>
            <a:off x="457200" y="57150"/>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9" name="Google Shape;39;p14"/>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5"/>
          <p:cNvSpPr txBox="1"/>
          <p:nvPr>
            <p:ph type="title"/>
          </p:nvPr>
        </p:nvSpPr>
        <p:spPr>
          <a:xfrm>
            <a:off x="457200" y="57150"/>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32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5"/>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15"/>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15"/>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15"/>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6"/>
          <p:cNvSpPr txBox="1"/>
          <p:nvPr>
            <p:ph type="title"/>
          </p:nvPr>
        </p:nvSpPr>
        <p:spPr>
          <a:xfrm>
            <a:off x="457200" y="57150"/>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Helvetica Neue"/>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4" name="Google Shape;64;p18"/>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9"/>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Helvetica Neue"/>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p:nvPr>
            <p:ph idx="2" type="pic"/>
          </p:nvPr>
        </p:nvSpPr>
        <p:spPr>
          <a:xfrm>
            <a:off x="1792288" y="459581"/>
            <a:ext cx="5486400" cy="3086100"/>
          </a:xfrm>
          <a:prstGeom prst="rect">
            <a:avLst/>
          </a:prstGeom>
          <a:noFill/>
          <a:ln>
            <a:noFill/>
          </a:ln>
        </p:spPr>
      </p:sp>
      <p:sp>
        <p:nvSpPr>
          <p:cNvPr id="71" name="Google Shape;71;p19"/>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2" name="Google Shape;72;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0"/>
          <p:cNvGrpSpPr/>
          <p:nvPr/>
        </p:nvGrpSpPr>
        <p:grpSpPr>
          <a:xfrm flipH="1">
            <a:off x="0" y="3"/>
            <a:ext cx="9144000" cy="1598756"/>
            <a:chOff x="685800" y="-3276600"/>
            <a:chExt cx="7842250" cy="1758950"/>
          </a:xfrm>
        </p:grpSpPr>
        <p:sp>
          <p:nvSpPr>
            <p:cNvPr id="7" name="Google Shape;7;p10"/>
            <p:cNvSpPr/>
            <p:nvPr/>
          </p:nvSpPr>
          <p:spPr>
            <a:xfrm>
              <a:off x="685800" y="-3276600"/>
              <a:ext cx="7842250" cy="1758950"/>
            </a:xfrm>
            <a:custGeom>
              <a:rect b="b" l="l" r="r" t="t"/>
              <a:pathLst>
                <a:path extrusionOk="0" h="551" w="2464">
                  <a:moveTo>
                    <a:pt x="0" y="422"/>
                  </a:moveTo>
                  <a:cubicBezTo>
                    <a:pt x="258" y="452"/>
                    <a:pt x="595" y="467"/>
                    <a:pt x="1008" y="432"/>
                  </a:cubicBezTo>
                  <a:cubicBezTo>
                    <a:pt x="1834" y="363"/>
                    <a:pt x="2265" y="466"/>
                    <a:pt x="2464" y="551"/>
                  </a:cubicBezTo>
                  <a:cubicBezTo>
                    <a:pt x="2464" y="0"/>
                    <a:pt x="2464" y="0"/>
                    <a:pt x="2464" y="0"/>
                  </a:cubicBezTo>
                  <a:cubicBezTo>
                    <a:pt x="0" y="0"/>
                    <a:pt x="0" y="0"/>
                    <a:pt x="0" y="0"/>
                  </a:cubicBezTo>
                  <a:lnTo>
                    <a:pt x="0" y="422"/>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0"/>
            <p:cNvSpPr/>
            <p:nvPr/>
          </p:nvSpPr>
          <p:spPr>
            <a:xfrm>
              <a:off x="685800" y="-3276600"/>
              <a:ext cx="7842250" cy="1455738"/>
            </a:xfrm>
            <a:custGeom>
              <a:rect b="b" l="l" r="r" t="t"/>
              <a:pathLst>
                <a:path extrusionOk="0" h="456" w="2464">
                  <a:moveTo>
                    <a:pt x="2464" y="35"/>
                  </a:moveTo>
                  <a:cubicBezTo>
                    <a:pt x="1760" y="0"/>
                    <a:pt x="1760" y="0"/>
                    <a:pt x="1760" y="0"/>
                  </a:cubicBezTo>
                  <a:cubicBezTo>
                    <a:pt x="0" y="0"/>
                    <a:pt x="0" y="0"/>
                    <a:pt x="0" y="0"/>
                  </a:cubicBezTo>
                  <a:cubicBezTo>
                    <a:pt x="0" y="380"/>
                    <a:pt x="0" y="380"/>
                    <a:pt x="0" y="380"/>
                  </a:cubicBezTo>
                  <a:cubicBezTo>
                    <a:pt x="262" y="410"/>
                    <a:pt x="611" y="424"/>
                    <a:pt x="1039" y="384"/>
                  </a:cubicBezTo>
                  <a:cubicBezTo>
                    <a:pt x="1852" y="309"/>
                    <a:pt x="2260" y="386"/>
                    <a:pt x="2464" y="456"/>
                  </a:cubicBezTo>
                  <a:lnTo>
                    <a:pt x="2464"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0"/>
            <p:cNvSpPr/>
            <p:nvPr/>
          </p:nvSpPr>
          <p:spPr>
            <a:xfrm>
              <a:off x="685800" y="-3276600"/>
              <a:ext cx="7842250" cy="1366838"/>
            </a:xfrm>
            <a:custGeom>
              <a:rect b="b" l="l" r="r" t="t"/>
              <a:pathLst>
                <a:path extrusionOk="0" h="428" w="2464">
                  <a:moveTo>
                    <a:pt x="2464" y="35"/>
                  </a:moveTo>
                  <a:cubicBezTo>
                    <a:pt x="1760" y="0"/>
                    <a:pt x="1760" y="0"/>
                    <a:pt x="1760" y="0"/>
                  </a:cubicBezTo>
                  <a:cubicBezTo>
                    <a:pt x="0" y="0"/>
                    <a:pt x="0" y="0"/>
                    <a:pt x="0" y="0"/>
                  </a:cubicBezTo>
                  <a:cubicBezTo>
                    <a:pt x="0" y="392"/>
                    <a:pt x="0" y="392"/>
                    <a:pt x="0" y="392"/>
                  </a:cubicBezTo>
                  <a:cubicBezTo>
                    <a:pt x="264" y="417"/>
                    <a:pt x="613" y="425"/>
                    <a:pt x="1041" y="381"/>
                  </a:cubicBezTo>
                  <a:cubicBezTo>
                    <a:pt x="1841" y="298"/>
                    <a:pt x="2253" y="363"/>
                    <a:pt x="2464" y="428"/>
                  </a:cubicBezTo>
                  <a:lnTo>
                    <a:pt x="2464" y="35"/>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0"/>
            <p:cNvSpPr/>
            <p:nvPr/>
          </p:nvSpPr>
          <p:spPr>
            <a:xfrm>
              <a:off x="685800" y="-3276600"/>
              <a:ext cx="7842250" cy="1193800"/>
            </a:xfrm>
            <a:custGeom>
              <a:rect b="b" l="l" r="r" t="t"/>
              <a:pathLst>
                <a:path extrusionOk="0" h="374" w="2464">
                  <a:moveTo>
                    <a:pt x="2464" y="0"/>
                  </a:moveTo>
                  <a:cubicBezTo>
                    <a:pt x="0" y="0"/>
                    <a:pt x="0" y="0"/>
                    <a:pt x="0" y="0"/>
                  </a:cubicBezTo>
                  <a:cubicBezTo>
                    <a:pt x="0" y="346"/>
                    <a:pt x="0" y="346"/>
                    <a:pt x="0" y="346"/>
                  </a:cubicBezTo>
                  <a:cubicBezTo>
                    <a:pt x="268" y="371"/>
                    <a:pt x="627" y="374"/>
                    <a:pt x="1124" y="322"/>
                  </a:cubicBezTo>
                  <a:cubicBezTo>
                    <a:pt x="1842" y="246"/>
                    <a:pt x="2245" y="283"/>
                    <a:pt x="2464" y="333"/>
                  </a:cubicBezTo>
                  <a:lnTo>
                    <a:pt x="246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 name="Google Shape;11;p10"/>
          <p:cNvSpPr txBox="1"/>
          <p:nvPr>
            <p:ph type="title"/>
          </p:nvPr>
        </p:nvSpPr>
        <p:spPr>
          <a:xfrm>
            <a:off x="457200" y="57150"/>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3200"/>
              <a:buFont typeface="Helvetica Neue"/>
              <a:buNone/>
              <a:defRPr b="0" i="0" sz="3200" u="none" cap="none" strike="noStrike">
                <a:solidFill>
                  <a:schemeClr val="lt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0"/>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rgbClr val="888888"/>
                </a:solidFill>
                <a:latin typeface="Helvetica Neue"/>
                <a:ea typeface="Helvetica Neue"/>
                <a:cs typeface="Helvetica Neue"/>
                <a:sym typeface="Helvetica Neue"/>
              </a:defRPr>
            </a:lvl1pPr>
            <a:lvl2pPr indent="0" lvl="1" marL="0" marR="0" rtl="0" algn="r">
              <a:spcBef>
                <a:spcPts val="0"/>
              </a:spcBef>
              <a:buNone/>
              <a:defRPr b="0" sz="1200" u="none">
                <a:solidFill>
                  <a:srgbClr val="888888"/>
                </a:solidFill>
                <a:latin typeface="Helvetica Neue"/>
                <a:ea typeface="Helvetica Neue"/>
                <a:cs typeface="Helvetica Neue"/>
                <a:sym typeface="Helvetica Neue"/>
              </a:defRPr>
            </a:lvl2pPr>
            <a:lvl3pPr indent="0" lvl="2" marL="0" marR="0" rtl="0" algn="r">
              <a:spcBef>
                <a:spcPts val="0"/>
              </a:spcBef>
              <a:buNone/>
              <a:defRPr b="0" sz="1200" u="none">
                <a:solidFill>
                  <a:srgbClr val="888888"/>
                </a:solidFill>
                <a:latin typeface="Helvetica Neue"/>
                <a:ea typeface="Helvetica Neue"/>
                <a:cs typeface="Helvetica Neue"/>
                <a:sym typeface="Helvetica Neue"/>
              </a:defRPr>
            </a:lvl3pPr>
            <a:lvl4pPr indent="0" lvl="3" marL="0" marR="0" rtl="0" algn="r">
              <a:spcBef>
                <a:spcPts val="0"/>
              </a:spcBef>
              <a:buNone/>
              <a:defRPr b="0" sz="1200" u="none">
                <a:solidFill>
                  <a:srgbClr val="888888"/>
                </a:solidFill>
                <a:latin typeface="Helvetica Neue"/>
                <a:ea typeface="Helvetica Neue"/>
                <a:cs typeface="Helvetica Neue"/>
                <a:sym typeface="Helvetica Neue"/>
              </a:defRPr>
            </a:lvl4pPr>
            <a:lvl5pPr indent="0" lvl="4" marL="0" marR="0" rtl="0" algn="r">
              <a:spcBef>
                <a:spcPts val="0"/>
              </a:spcBef>
              <a:buNone/>
              <a:defRPr b="0" sz="1200" u="none">
                <a:solidFill>
                  <a:srgbClr val="888888"/>
                </a:solidFill>
                <a:latin typeface="Helvetica Neue"/>
                <a:ea typeface="Helvetica Neue"/>
                <a:cs typeface="Helvetica Neue"/>
                <a:sym typeface="Helvetica Neue"/>
              </a:defRPr>
            </a:lvl5pPr>
            <a:lvl6pPr indent="0" lvl="5" marL="0" marR="0" rtl="0" algn="r">
              <a:spcBef>
                <a:spcPts val="0"/>
              </a:spcBef>
              <a:buNone/>
              <a:defRPr b="0" sz="1200" u="none">
                <a:solidFill>
                  <a:srgbClr val="888888"/>
                </a:solidFill>
                <a:latin typeface="Helvetica Neue"/>
                <a:ea typeface="Helvetica Neue"/>
                <a:cs typeface="Helvetica Neue"/>
                <a:sym typeface="Helvetica Neue"/>
              </a:defRPr>
            </a:lvl6pPr>
            <a:lvl7pPr indent="0" lvl="6" marL="0" marR="0" rtl="0" algn="r">
              <a:spcBef>
                <a:spcPts val="0"/>
              </a:spcBef>
              <a:buNone/>
              <a:defRPr b="0" sz="1200" u="none">
                <a:solidFill>
                  <a:srgbClr val="888888"/>
                </a:solidFill>
                <a:latin typeface="Helvetica Neue"/>
                <a:ea typeface="Helvetica Neue"/>
                <a:cs typeface="Helvetica Neue"/>
                <a:sym typeface="Helvetica Neue"/>
              </a:defRPr>
            </a:lvl7pPr>
            <a:lvl8pPr indent="0" lvl="7" marL="0" marR="0" rtl="0" algn="r">
              <a:spcBef>
                <a:spcPts val="0"/>
              </a:spcBef>
              <a:buNone/>
              <a:defRPr b="0" sz="1200" u="none">
                <a:solidFill>
                  <a:srgbClr val="888888"/>
                </a:solidFill>
                <a:latin typeface="Helvetica Neue"/>
                <a:ea typeface="Helvetica Neue"/>
                <a:cs typeface="Helvetica Neue"/>
                <a:sym typeface="Helvetica Neue"/>
              </a:defRPr>
            </a:lvl8pPr>
            <a:lvl9pPr indent="0" lvl="8" marL="0" marR="0" rtl="0" algn="r">
              <a:spcBef>
                <a:spcPts val="0"/>
              </a:spcBef>
              <a:buNone/>
              <a:defRPr b="0" sz="1200" u="non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228600" y="666750"/>
            <a:ext cx="2895600" cy="2063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600"/>
              <a:buFont typeface="Helvetica Neue"/>
              <a:buNone/>
            </a:pPr>
            <a:r>
              <a:rPr b="1" lang="en-US" sz="1600"/>
              <a:t>Communicating Legal Precedent by Estimating Preparation Hours Needed for Criminal Cases</a:t>
            </a:r>
            <a:br>
              <a:rPr b="1" lang="en-US" sz="1600"/>
            </a:br>
            <a:br>
              <a:rPr lang="en-US" sz="1600"/>
            </a:br>
            <a:r>
              <a:rPr b="1" lang="en-US" sz="1100"/>
              <a:t>Estimating Preparation Hours based on Expected Trial Days</a:t>
            </a:r>
            <a:br>
              <a:rPr lang="en-US" sz="1100"/>
            </a:br>
            <a:r>
              <a:rPr b="1" lang="en-US" sz="1100"/>
              <a:t> </a:t>
            </a:r>
            <a:br>
              <a:rPr lang="en-US" sz="1100"/>
            </a:br>
            <a:endParaRPr sz="1100"/>
          </a:p>
        </p:txBody>
      </p:sp>
      <p:sp>
        <p:nvSpPr>
          <p:cNvPr id="92" name="Google Shape;92;p1"/>
          <p:cNvSpPr txBox="1"/>
          <p:nvPr>
            <p:ph idx="1" type="subTitle"/>
          </p:nvPr>
        </p:nvSpPr>
        <p:spPr>
          <a:xfrm>
            <a:off x="228600" y="3409950"/>
            <a:ext cx="2590800" cy="1295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lt1"/>
              </a:buClr>
              <a:buSzPts val="1200"/>
              <a:buNone/>
            </a:pPr>
            <a:r>
              <a:rPr b="1" lang="en-US" sz="1200"/>
              <a:t>Faculty of Information, University of Toronto</a:t>
            </a:r>
            <a:endParaRPr sz="1200"/>
          </a:p>
          <a:p>
            <a:pPr indent="0" lvl="0" marL="0" rtl="0" algn="l">
              <a:spcBef>
                <a:spcPts val="240"/>
              </a:spcBef>
              <a:spcAft>
                <a:spcPts val="0"/>
              </a:spcAft>
              <a:buClr>
                <a:schemeClr val="lt1"/>
              </a:buClr>
              <a:buSzPts val="1200"/>
              <a:buNone/>
            </a:pPr>
            <a:r>
              <a:rPr b="1" lang="en-US" sz="1200"/>
              <a:t>INF1344: Introduction to Statistics for Data Science</a:t>
            </a:r>
            <a:endParaRPr/>
          </a:p>
          <a:p>
            <a:pPr indent="0" lvl="0" marL="0" rtl="0" algn="l">
              <a:spcBef>
                <a:spcPts val="240"/>
              </a:spcBef>
              <a:spcAft>
                <a:spcPts val="0"/>
              </a:spcAft>
              <a:buClr>
                <a:schemeClr val="lt1"/>
              </a:buClr>
              <a:buSzPts val="1200"/>
              <a:buNone/>
            </a:pPr>
            <a:r>
              <a:t/>
            </a:r>
            <a:endParaRPr sz="1200"/>
          </a:p>
          <a:p>
            <a:pPr indent="0" lvl="0" marL="0" rtl="0" algn="l">
              <a:spcBef>
                <a:spcPts val="240"/>
              </a:spcBef>
              <a:spcAft>
                <a:spcPts val="0"/>
              </a:spcAft>
              <a:buClr>
                <a:schemeClr val="lt1"/>
              </a:buClr>
              <a:buSzPts val="1200"/>
              <a:buNone/>
            </a:pPr>
            <a:r>
              <a:rPr b="1" lang="en-US" sz="1200"/>
              <a:t>Professor Abbas Keramati</a:t>
            </a:r>
            <a:endParaRPr sz="1200"/>
          </a:p>
        </p:txBody>
      </p:sp>
      <p:sp>
        <p:nvSpPr>
          <p:cNvPr id="93" name="Google Shape;93;p1"/>
          <p:cNvSpPr/>
          <p:nvPr/>
        </p:nvSpPr>
        <p:spPr>
          <a:xfrm>
            <a:off x="76200" y="4781550"/>
            <a:ext cx="131799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lt1"/>
                </a:solidFill>
                <a:latin typeface="Calibri"/>
                <a:ea typeface="Calibri"/>
                <a:cs typeface="Calibri"/>
                <a:sym typeface="Calibri"/>
              </a:rPr>
              <a:t>December 12, 2021</a:t>
            </a:r>
            <a:endParaRPr sz="1100">
              <a:solidFill>
                <a:schemeClr val="lt1"/>
              </a:solidFill>
              <a:latin typeface="Calibri"/>
              <a:ea typeface="Calibri"/>
              <a:cs typeface="Calibri"/>
              <a:sym typeface="Calibri"/>
            </a:endParaRPr>
          </a:p>
        </p:txBody>
      </p:sp>
      <p:sp>
        <p:nvSpPr>
          <p:cNvPr id="94" name="Google Shape;94;p1"/>
          <p:cNvSpPr txBox="1"/>
          <p:nvPr/>
        </p:nvSpPr>
        <p:spPr>
          <a:xfrm>
            <a:off x="6248400" y="3714750"/>
            <a:ext cx="2819400" cy="1295400"/>
          </a:xfrm>
          <a:prstGeom prst="rect">
            <a:avLst/>
          </a:prstGeom>
          <a:noFill/>
          <a:ln>
            <a:noFill/>
          </a:ln>
        </p:spPr>
        <p:txBody>
          <a:bodyPr anchorCtr="0" anchor="t" bIns="45700" lIns="91425" spcFirstLastPara="1" rIns="91425" wrap="square" tIns="45700">
            <a:noAutofit/>
          </a:bodyPr>
          <a:lstStyle/>
          <a:p>
            <a:pPr indent="45720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Group 11:</a:t>
            </a:r>
            <a:endParaRPr sz="1200">
              <a:solidFill>
                <a:schemeClr val="dk1"/>
              </a:solidFill>
              <a:latin typeface="Times New Roman"/>
              <a:ea typeface="Times New Roman"/>
              <a:cs typeface="Times New Roman"/>
              <a:sym typeface="Times New Roman"/>
            </a:endParaRPr>
          </a:p>
          <a:p>
            <a:pPr indent="44958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4958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Ragave Vicknarajah (1003959610)</a:t>
            </a:r>
            <a:endParaRPr sz="1200">
              <a:solidFill>
                <a:schemeClr val="dk1"/>
              </a:solidFill>
              <a:latin typeface="Times New Roman"/>
              <a:ea typeface="Times New Roman"/>
              <a:cs typeface="Times New Roman"/>
              <a:sym typeface="Times New Roman"/>
            </a:endParaRPr>
          </a:p>
          <a:p>
            <a:pPr indent="44958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Kuo-Lun Chang (1007618641)</a:t>
            </a:r>
            <a:endParaRPr sz="1200">
              <a:solidFill>
                <a:schemeClr val="dk1"/>
              </a:solidFill>
              <a:latin typeface="Times New Roman"/>
              <a:ea typeface="Times New Roman"/>
              <a:cs typeface="Times New Roman"/>
              <a:sym typeface="Times New Roman"/>
            </a:endParaRPr>
          </a:p>
          <a:p>
            <a:pPr indent="0" lvl="0" marL="449580" rtl="0" algn="l">
              <a:spcBef>
                <a:spcPts val="0"/>
              </a:spcBef>
              <a:spcAft>
                <a:spcPts val="0"/>
              </a:spcAft>
              <a:buNone/>
            </a:pPr>
            <a:r>
              <a:rPr lang="en-US" sz="1200">
                <a:solidFill>
                  <a:schemeClr val="dk1"/>
                </a:solidFill>
                <a:latin typeface="Times New Roman"/>
                <a:ea typeface="Times New Roman"/>
                <a:cs typeface="Times New Roman"/>
                <a:sym typeface="Times New Roman"/>
              </a:rPr>
              <a:t>Bethlehem Zebib (1008516660)</a:t>
            </a:r>
            <a:endParaRPr sz="1200">
              <a:solidFill>
                <a:schemeClr val="dk1"/>
              </a:solidFill>
              <a:latin typeface="Times New Roman"/>
              <a:ea typeface="Times New Roman"/>
              <a:cs typeface="Times New Roman"/>
              <a:sym typeface="Times New Roman"/>
            </a:endParaRPr>
          </a:p>
          <a:p>
            <a:pPr indent="45720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Hamid Parsazadeh (997034472)</a:t>
            </a:r>
            <a:endParaRPr sz="1200">
              <a:solidFill>
                <a:schemeClr val="dk1"/>
              </a:solidFill>
              <a:latin typeface="Times New Roman"/>
              <a:ea typeface="Times New Roman"/>
              <a:cs typeface="Times New Roman"/>
              <a:sym typeface="Times New Roman"/>
            </a:endParaRPr>
          </a:p>
          <a:p>
            <a:pPr indent="449580" lvl="0" marL="0" rtl="0" algn="l">
              <a:spcBef>
                <a:spcPts val="0"/>
              </a:spcBef>
              <a:spcAft>
                <a:spcPts val="0"/>
              </a:spcAft>
              <a:buClr>
                <a:schemeClr val="dk1"/>
              </a:buClr>
              <a:buFont typeface="Arial"/>
              <a:buNone/>
            </a:pPr>
            <a:r>
              <a:rPr lang="en-US" sz="1200">
                <a:solidFill>
                  <a:schemeClr val="dk1"/>
                </a:solidFill>
                <a:latin typeface="Times New Roman"/>
                <a:ea typeface="Times New Roman"/>
                <a:cs typeface="Times New Roman"/>
                <a:sym typeface="Times New Roman"/>
              </a:rPr>
              <a:t>Isabel Bowman (1003469640)</a:t>
            </a:r>
            <a:endParaRPr sz="1200">
              <a:solidFill>
                <a:schemeClr val="dk1"/>
              </a:solidFill>
              <a:latin typeface="Times New Roman"/>
              <a:ea typeface="Times New Roman"/>
              <a:cs typeface="Times New Roman"/>
              <a:sym typeface="Times New Roman"/>
            </a:endParaRPr>
          </a:p>
          <a:p>
            <a:pPr indent="44958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457200" y="57150"/>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Helvetica Neue"/>
              <a:buNone/>
            </a:pPr>
            <a:r>
              <a:rPr lang="en-US"/>
              <a:t>Conclusion</a:t>
            </a:r>
            <a:endParaRPr/>
          </a:p>
        </p:txBody>
      </p:sp>
      <p:sp>
        <p:nvSpPr>
          <p:cNvPr id="192" name="Google Shape;192;p9"/>
          <p:cNvSpPr txBox="1"/>
          <p:nvPr>
            <p:ph idx="1" type="body"/>
          </p:nvPr>
        </p:nvSpPr>
        <p:spPr>
          <a:xfrm>
            <a:off x="4242775" y="2093450"/>
            <a:ext cx="4745400" cy="2197200"/>
          </a:xfrm>
          <a:prstGeom prst="rect">
            <a:avLst/>
          </a:prstGeom>
          <a:blipFill rotWithShape="1">
            <a:blip r:embed="rId3">
              <a:alphaModFix/>
            </a:blip>
            <a:stretch>
              <a:fillRect b="0" l="0" r="0" t="-1699"/>
            </a:stretch>
          </a:blip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93" name="Google Shape;193;p9"/>
          <p:cNvSpPr/>
          <p:nvPr/>
        </p:nvSpPr>
        <p:spPr>
          <a:xfrm>
            <a:off x="457200" y="1966750"/>
            <a:ext cx="3690000" cy="2460000"/>
          </a:xfrm>
          <a:prstGeom prst="rect">
            <a:avLst/>
          </a:prstGeom>
          <a:noFill/>
          <a:ln>
            <a:noFill/>
          </a:ln>
        </p:spPr>
        <p:txBody>
          <a:bodyPr anchorCtr="0" anchor="t" bIns="45700" lIns="91425" spcFirstLastPara="1" rIns="91425" wrap="square" tIns="45700">
            <a:spAutoFit/>
          </a:bodyPr>
          <a:lstStyle/>
          <a:p>
            <a:pPr indent="-196850" lvl="0" marL="171450" marR="0" rtl="0" algn="l">
              <a:spcBef>
                <a:spcPts val="0"/>
              </a:spcBef>
              <a:spcAft>
                <a:spcPts val="0"/>
              </a:spcAft>
              <a:buClr>
                <a:schemeClr val="dk1"/>
              </a:buClr>
              <a:buSzPts val="1500"/>
              <a:buFont typeface="Arial"/>
              <a:buChar char="•"/>
            </a:pPr>
            <a:r>
              <a:rPr lang="en-US" sz="1500">
                <a:solidFill>
                  <a:schemeClr val="dk1"/>
                </a:solidFill>
                <a:highlight>
                  <a:srgbClr val="FFFFFF"/>
                </a:highlight>
                <a:latin typeface="Calibri"/>
                <a:ea typeface="Calibri"/>
                <a:cs typeface="Calibri"/>
                <a:sym typeface="Calibri"/>
              </a:rPr>
              <a:t>We successfully developed a model that can communicate the established legal precedent</a:t>
            </a:r>
            <a:endParaRPr sz="1500">
              <a:solidFill>
                <a:schemeClr val="dk1"/>
              </a:solidFill>
              <a:highlight>
                <a:srgbClr val="FFFFFF"/>
              </a:highlight>
              <a:latin typeface="Calibri"/>
              <a:ea typeface="Calibri"/>
              <a:cs typeface="Calibri"/>
              <a:sym typeface="Calibri"/>
            </a:endParaRPr>
          </a:p>
          <a:p>
            <a:pPr indent="0" lvl="0" marL="457200" marR="0" rtl="0" algn="l">
              <a:spcBef>
                <a:spcPts val="0"/>
              </a:spcBef>
              <a:spcAft>
                <a:spcPts val="0"/>
              </a:spcAft>
              <a:buNone/>
            </a:pPr>
            <a:r>
              <a:t/>
            </a:r>
            <a:endParaRPr sz="1500">
              <a:solidFill>
                <a:schemeClr val="dk1"/>
              </a:solidFill>
              <a:highlight>
                <a:srgbClr val="FFFFFF"/>
              </a:highlight>
              <a:latin typeface="Calibri"/>
              <a:ea typeface="Calibri"/>
              <a:cs typeface="Calibri"/>
              <a:sym typeface="Calibri"/>
            </a:endParaRPr>
          </a:p>
          <a:p>
            <a:pPr indent="-196850" lvl="0" marL="171450" marR="0" rtl="0" algn="l">
              <a:spcBef>
                <a:spcPts val="0"/>
              </a:spcBef>
              <a:spcAft>
                <a:spcPts val="0"/>
              </a:spcAft>
              <a:buClr>
                <a:schemeClr val="dk1"/>
              </a:buClr>
              <a:buSzPts val="1500"/>
              <a:buFont typeface="Arial"/>
              <a:buChar char="•"/>
            </a:pPr>
            <a:r>
              <a:rPr lang="en-US" sz="1500">
                <a:solidFill>
                  <a:schemeClr val="dk1"/>
                </a:solidFill>
                <a:highlight>
                  <a:srgbClr val="FFFFFF"/>
                </a:highlight>
                <a:latin typeface="Calibri"/>
                <a:ea typeface="Calibri"/>
                <a:cs typeface="Calibri"/>
                <a:sym typeface="Calibri"/>
              </a:rPr>
              <a:t>Legal </a:t>
            </a:r>
            <a:r>
              <a:rPr lang="en-US" sz="1500">
                <a:solidFill>
                  <a:schemeClr val="dk1"/>
                </a:solidFill>
                <a:highlight>
                  <a:srgbClr val="FFFFFF"/>
                </a:highlight>
                <a:latin typeface="Calibri"/>
                <a:ea typeface="Calibri"/>
                <a:cs typeface="Calibri"/>
                <a:sym typeface="Calibri"/>
              </a:rPr>
              <a:t>budget management teams can use the following models for each criminal charge, as they predict t</a:t>
            </a:r>
            <a:r>
              <a:rPr lang="en-US" sz="1500">
                <a:solidFill>
                  <a:schemeClr val="dk1"/>
                </a:solidFill>
                <a:highlight>
                  <a:srgbClr val="FFFFFF"/>
                </a:highlight>
                <a:latin typeface="Calibri"/>
                <a:ea typeface="Calibri"/>
                <a:cs typeface="Calibri"/>
                <a:sym typeface="Calibri"/>
              </a:rPr>
              <a:t>he number of required preparation hours based on the estimated number of court days between 1 to 60, </a:t>
            </a:r>
            <a:r>
              <a:rPr lang="en-US" sz="1500">
                <a:solidFill>
                  <a:schemeClr val="dk1"/>
                </a:solidFill>
                <a:highlight>
                  <a:srgbClr val="FFFFFF"/>
                </a:highlight>
                <a:latin typeface="Calibri"/>
                <a:ea typeface="Calibri"/>
                <a:cs typeface="Calibri"/>
                <a:sym typeface="Calibri"/>
              </a:rPr>
              <a:t>with 99% confidence</a:t>
            </a:r>
            <a:endParaRPr sz="15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07138078e2_0_1"/>
          <p:cNvSpPr txBox="1"/>
          <p:nvPr>
            <p:ph type="title"/>
          </p:nvPr>
        </p:nvSpPr>
        <p:spPr>
          <a:xfrm>
            <a:off x="474050" y="2113650"/>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3C4043"/>
                </a:solidFill>
                <a:highlight>
                  <a:srgbClr val="FFFFFF"/>
                </a:highlight>
              </a:rPr>
              <a:t>Thank you!</a:t>
            </a:r>
            <a:endParaRPr b="1">
              <a:solidFill>
                <a:srgbClr val="3C404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457200" y="57150"/>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Helvetica Neue"/>
              <a:buNone/>
            </a:pPr>
            <a:r>
              <a:rPr lang="en-US"/>
              <a:t>Introduction</a:t>
            </a:r>
            <a:endParaRPr/>
          </a:p>
        </p:txBody>
      </p:sp>
      <p:sp>
        <p:nvSpPr>
          <p:cNvPr id="100" name="Google Shape;100;p2"/>
          <p:cNvSpPr txBox="1"/>
          <p:nvPr>
            <p:ph idx="1" type="body"/>
          </p:nvPr>
        </p:nvSpPr>
        <p:spPr>
          <a:xfrm>
            <a:off x="457200" y="1539475"/>
            <a:ext cx="3570300" cy="33945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None/>
            </a:pPr>
            <a:r>
              <a:rPr lang="en-US" sz="2767">
                <a:highlight>
                  <a:srgbClr val="FFFFFF"/>
                </a:highlight>
              </a:rPr>
              <a:t>Background</a:t>
            </a:r>
            <a:endParaRPr sz="2767">
              <a:highlight>
                <a:srgbClr val="FFFFFF"/>
              </a:highlight>
            </a:endParaRPr>
          </a:p>
          <a:p>
            <a:pPr indent="-323850" lvl="0" marL="457200" rtl="0" algn="l">
              <a:lnSpc>
                <a:spcPct val="115000"/>
              </a:lnSpc>
              <a:spcBef>
                <a:spcPts val="640"/>
              </a:spcBef>
              <a:spcAft>
                <a:spcPts val="0"/>
              </a:spcAft>
              <a:buSzPts val="1500"/>
              <a:buChar char="•"/>
            </a:pPr>
            <a:r>
              <a:rPr lang="en-US" sz="1500">
                <a:highlight>
                  <a:srgbClr val="FFFFFF"/>
                </a:highlight>
              </a:rPr>
              <a:t>When an individual is convicted of a crime in most cases they are put on trial for which they usually require a lawyer</a:t>
            </a:r>
            <a:br>
              <a:rPr lang="en-US" sz="1500">
                <a:highlight>
                  <a:srgbClr val="FFFFFF"/>
                </a:highlight>
              </a:rPr>
            </a:br>
            <a:endParaRPr sz="1500">
              <a:highlight>
                <a:srgbClr val="FFFFFF"/>
              </a:highlight>
            </a:endParaRPr>
          </a:p>
          <a:p>
            <a:pPr indent="-327025" lvl="0" marL="457200" rtl="0" algn="l">
              <a:lnSpc>
                <a:spcPct val="115000"/>
              </a:lnSpc>
              <a:spcBef>
                <a:spcPts val="0"/>
              </a:spcBef>
              <a:spcAft>
                <a:spcPts val="0"/>
              </a:spcAft>
              <a:buSzPts val="1550"/>
              <a:buChar char="•"/>
            </a:pPr>
            <a:r>
              <a:rPr lang="en-US" sz="1550">
                <a:highlight>
                  <a:srgbClr val="FFFFFF"/>
                </a:highlight>
              </a:rPr>
              <a:t>Lawyers are typically paid by the hour; therefore, they tend to ask for the maximum number of hours possible to maximize their personal earnings which would be considered unethical</a:t>
            </a:r>
            <a:endParaRPr sz="1400">
              <a:highlight>
                <a:srgbClr val="FFFFFF"/>
              </a:highlight>
            </a:endParaRPr>
          </a:p>
        </p:txBody>
      </p:sp>
      <p:sp>
        <p:nvSpPr>
          <p:cNvPr id="101" name="Google Shape;101;p2"/>
          <p:cNvSpPr txBox="1"/>
          <p:nvPr/>
        </p:nvSpPr>
        <p:spPr>
          <a:xfrm>
            <a:off x="4310100" y="1461975"/>
            <a:ext cx="4532100" cy="342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40"/>
              </a:spcBef>
              <a:spcAft>
                <a:spcPts val="0"/>
              </a:spcAft>
              <a:buNone/>
            </a:pPr>
            <a:r>
              <a:rPr lang="en-US" sz="2667">
                <a:solidFill>
                  <a:schemeClr val="dk1"/>
                </a:solidFill>
                <a:highlight>
                  <a:srgbClr val="FFFFFF"/>
                </a:highlight>
                <a:latin typeface="Helvetica Neue"/>
                <a:ea typeface="Helvetica Neue"/>
                <a:cs typeface="Helvetica Neue"/>
                <a:sym typeface="Helvetica Neue"/>
              </a:rPr>
              <a:t>Research Question</a:t>
            </a:r>
            <a:endParaRPr sz="2667">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640"/>
              </a:spcBef>
              <a:spcAft>
                <a:spcPts val="0"/>
              </a:spcAft>
              <a:buNone/>
            </a:pPr>
            <a:r>
              <a:t/>
            </a:r>
            <a:endParaRPr sz="300">
              <a:solidFill>
                <a:schemeClr val="dk1"/>
              </a:solidFill>
              <a:highlight>
                <a:srgbClr val="FFFFFF"/>
              </a:highlight>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dk1"/>
              </a:buClr>
              <a:buSzPts val="1000"/>
              <a:buChar char="●"/>
            </a:pPr>
            <a:r>
              <a:rPr lang="en-US" sz="1500">
                <a:solidFill>
                  <a:schemeClr val="dk1"/>
                </a:solidFill>
                <a:highlight>
                  <a:srgbClr val="FFFFFF"/>
                </a:highlight>
                <a:latin typeface="Helvetica Neue"/>
                <a:ea typeface="Helvetica Neue"/>
                <a:cs typeface="Helvetica Neue"/>
                <a:sym typeface="Helvetica Neue"/>
              </a:rPr>
              <a:t>What is the best algorithm to estimate the number of required Preparation Hours against the estimated number of Trial Days for an upcoming criminal case?</a:t>
            </a:r>
            <a:endParaRPr sz="15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1000"/>
              </a:spcBef>
              <a:spcAft>
                <a:spcPts val="0"/>
              </a:spcAft>
              <a:buNone/>
            </a:pPr>
            <a:r>
              <a:rPr lang="en-US" sz="2400">
                <a:solidFill>
                  <a:schemeClr val="dk1"/>
                </a:solidFill>
                <a:highlight>
                  <a:srgbClr val="FFFFFF"/>
                </a:highlight>
                <a:latin typeface="Helvetica Neue"/>
                <a:ea typeface="Helvetica Neue"/>
                <a:cs typeface="Helvetica Neue"/>
                <a:sym typeface="Helvetica Neue"/>
              </a:rPr>
              <a:t>Hypotheses</a:t>
            </a:r>
            <a:endParaRPr sz="2400">
              <a:solidFill>
                <a:schemeClr val="dk1"/>
              </a:solidFill>
              <a:highlight>
                <a:srgbClr val="FFFFFF"/>
              </a:highlight>
              <a:latin typeface="Helvetica Neue"/>
              <a:ea typeface="Helvetica Neue"/>
              <a:cs typeface="Helvetica Neue"/>
              <a:sym typeface="Helvetica Neue"/>
            </a:endParaRPr>
          </a:p>
          <a:p>
            <a:pPr indent="-285750" lvl="0" marL="342900" rtl="0" algn="l">
              <a:lnSpc>
                <a:spcPct val="115000"/>
              </a:lnSpc>
              <a:spcBef>
                <a:spcPts val="1000"/>
              </a:spcBef>
              <a:spcAft>
                <a:spcPts val="0"/>
              </a:spcAft>
              <a:buClr>
                <a:schemeClr val="dk1"/>
              </a:buClr>
              <a:buSzPts val="900"/>
              <a:buFont typeface="Helvetica Neue"/>
              <a:buChar char="●"/>
            </a:pPr>
            <a:r>
              <a:rPr lang="en-US" sz="1300">
                <a:solidFill>
                  <a:schemeClr val="dk1"/>
                </a:solidFill>
                <a:highlight>
                  <a:srgbClr val="FFFFFF"/>
                </a:highlight>
                <a:latin typeface="Helvetica Neue"/>
                <a:ea typeface="Helvetica Neue"/>
                <a:cs typeface="Helvetica Neue"/>
                <a:sym typeface="Helvetica Neue"/>
              </a:rPr>
              <a:t>There is a significant correlation between Trial Days and Authorized Preparation Hours</a:t>
            </a:r>
            <a:endParaRPr sz="1300">
              <a:solidFill>
                <a:schemeClr val="dk1"/>
              </a:solidFill>
              <a:highlight>
                <a:srgbClr val="FFFFFF"/>
              </a:highlight>
              <a:latin typeface="Helvetica Neue"/>
              <a:ea typeface="Helvetica Neue"/>
              <a:cs typeface="Helvetica Neue"/>
              <a:sym typeface="Helvetica Neue"/>
            </a:endParaRPr>
          </a:p>
          <a:p>
            <a:pPr indent="-285750" lvl="0" marL="342900" rtl="0" algn="l">
              <a:lnSpc>
                <a:spcPct val="115000"/>
              </a:lnSpc>
              <a:spcBef>
                <a:spcPts val="0"/>
              </a:spcBef>
              <a:spcAft>
                <a:spcPts val="0"/>
              </a:spcAft>
              <a:buClr>
                <a:schemeClr val="dk1"/>
              </a:buClr>
              <a:buSzPts val="900"/>
              <a:buFont typeface="Helvetica Neue"/>
              <a:buChar char="●"/>
            </a:pPr>
            <a:r>
              <a:rPr lang="en-US" sz="1300">
                <a:solidFill>
                  <a:schemeClr val="dk1"/>
                </a:solidFill>
                <a:highlight>
                  <a:srgbClr val="FFFFFF"/>
                </a:highlight>
                <a:latin typeface="Helvetica Neue"/>
                <a:ea typeface="Helvetica Neue"/>
                <a:cs typeface="Helvetica Neue"/>
                <a:sym typeface="Helvetica Neue"/>
              </a:rPr>
              <a:t>There is a significant difference between the distribution of different criminal charge categories</a:t>
            </a:r>
            <a:endParaRPr sz="1300">
              <a:solidFill>
                <a:schemeClr val="dk1"/>
              </a:solidFill>
              <a:highlight>
                <a:srgbClr val="FFFFFF"/>
              </a:highlight>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457200" y="57150"/>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Helvetica Neue"/>
              <a:buNone/>
            </a:pPr>
            <a:r>
              <a:rPr lang="en-US"/>
              <a:t>Methodology</a:t>
            </a:r>
            <a:endParaRPr/>
          </a:p>
        </p:txBody>
      </p:sp>
      <p:grpSp>
        <p:nvGrpSpPr>
          <p:cNvPr id="107" name="Google Shape;107;p3"/>
          <p:cNvGrpSpPr/>
          <p:nvPr/>
        </p:nvGrpSpPr>
        <p:grpSpPr>
          <a:xfrm>
            <a:off x="689428" y="2155912"/>
            <a:ext cx="7814128" cy="844770"/>
            <a:chOff x="3628" y="263414"/>
            <a:chExt cx="7814128" cy="844770"/>
          </a:xfrm>
        </p:grpSpPr>
        <p:sp>
          <p:nvSpPr>
            <p:cNvPr id="108" name="Google Shape;108;p3"/>
            <p:cNvSpPr/>
            <p:nvPr/>
          </p:nvSpPr>
          <p:spPr>
            <a:xfrm>
              <a:off x="3628" y="263414"/>
              <a:ext cx="2111926" cy="844770"/>
            </a:xfrm>
            <a:prstGeom prst="chevron">
              <a:avLst>
                <a:gd fmla="val 50000" name="adj"/>
              </a:avLst>
            </a:prstGeom>
            <a:solidFill>
              <a:srgbClr val="E5D0EE"/>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txBox="1"/>
            <p:nvPr/>
          </p:nvSpPr>
          <p:spPr>
            <a:xfrm>
              <a:off x="426013" y="263414"/>
              <a:ext cx="1267156" cy="844770"/>
            </a:xfrm>
            <a:prstGeom prst="rect">
              <a:avLst/>
            </a:prstGeom>
            <a:noFill/>
            <a:ln>
              <a:noFill/>
            </a:ln>
          </p:spPr>
          <p:txBody>
            <a:bodyPr anchorCtr="0" anchor="ctr" bIns="24000" lIns="72000" spcFirstLastPara="1" rIns="24000" wrap="square" tIns="24000">
              <a:noAutofit/>
            </a:bodyPr>
            <a:lstStyle/>
            <a:p>
              <a:pPr indent="0" lvl="0" marL="0" marR="0" rtl="0" algn="ctr">
                <a:lnSpc>
                  <a:spcPct val="90000"/>
                </a:lnSpc>
                <a:spcBef>
                  <a:spcPts val="0"/>
                </a:spcBef>
                <a:spcAft>
                  <a:spcPts val="0"/>
                </a:spcAft>
                <a:buNone/>
              </a:pPr>
              <a:r>
                <a:rPr lang="en-US" sz="1800">
                  <a:solidFill>
                    <a:schemeClr val="dk1"/>
                  </a:solidFill>
                  <a:latin typeface="Calibri"/>
                  <a:ea typeface="Calibri"/>
                  <a:cs typeface="Calibri"/>
                  <a:sym typeface="Calibri"/>
                </a:rPr>
                <a:t>Data Collection</a:t>
              </a:r>
              <a:endParaRPr sz="1800">
                <a:solidFill>
                  <a:schemeClr val="dk1"/>
                </a:solidFill>
                <a:latin typeface="Calibri"/>
                <a:ea typeface="Calibri"/>
                <a:cs typeface="Calibri"/>
                <a:sym typeface="Calibri"/>
              </a:endParaRPr>
            </a:p>
          </p:txBody>
        </p:sp>
        <p:sp>
          <p:nvSpPr>
            <p:cNvPr id="110" name="Google Shape;110;p3"/>
            <p:cNvSpPr/>
            <p:nvPr/>
          </p:nvSpPr>
          <p:spPr>
            <a:xfrm>
              <a:off x="1904362" y="263414"/>
              <a:ext cx="2111926" cy="844770"/>
            </a:xfrm>
            <a:prstGeom prst="chevron">
              <a:avLst>
                <a:gd fmla="val 50000" name="adj"/>
              </a:avLst>
            </a:prstGeom>
            <a:solidFill>
              <a:srgbClr val="E5D0EE"/>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txBox="1"/>
            <p:nvPr/>
          </p:nvSpPr>
          <p:spPr>
            <a:xfrm>
              <a:off x="2326747" y="263414"/>
              <a:ext cx="1267156" cy="844770"/>
            </a:xfrm>
            <a:prstGeom prst="rect">
              <a:avLst/>
            </a:prstGeom>
            <a:noFill/>
            <a:ln>
              <a:noFill/>
            </a:ln>
          </p:spPr>
          <p:txBody>
            <a:bodyPr anchorCtr="0" anchor="ctr" bIns="24000" lIns="72000" spcFirstLastPara="1" rIns="24000" wrap="square" tIns="24000">
              <a:noAutofit/>
            </a:bodyPr>
            <a:lstStyle/>
            <a:p>
              <a:pPr indent="0" lvl="0" marL="0" marR="0" rtl="0" algn="ctr">
                <a:lnSpc>
                  <a:spcPct val="90000"/>
                </a:lnSpc>
                <a:spcBef>
                  <a:spcPts val="0"/>
                </a:spcBef>
                <a:spcAft>
                  <a:spcPts val="0"/>
                </a:spcAft>
                <a:buNone/>
              </a:pPr>
              <a:r>
                <a:rPr lang="en-US" sz="1800">
                  <a:solidFill>
                    <a:schemeClr val="dk1"/>
                  </a:solidFill>
                  <a:latin typeface="Calibri"/>
                  <a:ea typeface="Calibri"/>
                  <a:cs typeface="Calibri"/>
                  <a:sym typeface="Calibri"/>
                </a:rPr>
                <a:t>Data Preparation</a:t>
              </a:r>
              <a:endParaRPr sz="1800">
                <a:solidFill>
                  <a:schemeClr val="dk1"/>
                </a:solidFill>
                <a:latin typeface="Calibri"/>
                <a:ea typeface="Calibri"/>
                <a:cs typeface="Calibri"/>
                <a:sym typeface="Calibri"/>
              </a:endParaRPr>
            </a:p>
          </p:txBody>
        </p:sp>
        <p:sp>
          <p:nvSpPr>
            <p:cNvPr id="112" name="Google Shape;112;p3"/>
            <p:cNvSpPr/>
            <p:nvPr/>
          </p:nvSpPr>
          <p:spPr>
            <a:xfrm>
              <a:off x="3805096" y="263414"/>
              <a:ext cx="2111926" cy="844770"/>
            </a:xfrm>
            <a:prstGeom prst="chevron">
              <a:avLst>
                <a:gd fmla="val 50000" name="adj"/>
              </a:avLst>
            </a:prstGeom>
            <a:solidFill>
              <a:schemeClr val="accent1"/>
            </a:solidFill>
            <a:ln cap="flat" cmpd="sng" w="25400">
              <a:solidFill>
                <a:srgbClr val="3A1A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txBox="1"/>
            <p:nvPr/>
          </p:nvSpPr>
          <p:spPr>
            <a:xfrm>
              <a:off x="4227481" y="263414"/>
              <a:ext cx="1267156" cy="844770"/>
            </a:xfrm>
            <a:prstGeom prst="rect">
              <a:avLst/>
            </a:prstGeom>
            <a:noFill/>
            <a:ln>
              <a:noFill/>
            </a:ln>
          </p:spPr>
          <p:txBody>
            <a:bodyPr anchorCtr="0" anchor="ctr" bIns="24000" lIns="72000" spcFirstLastPara="1" rIns="24000" wrap="square" tIns="24000">
              <a:noAutofit/>
            </a:bodyPr>
            <a:lstStyle/>
            <a:p>
              <a:pPr indent="0" lvl="0" marL="0" marR="0" rtl="0" algn="ctr">
                <a:lnSpc>
                  <a:spcPct val="90000"/>
                </a:lnSpc>
                <a:spcBef>
                  <a:spcPts val="0"/>
                </a:spcBef>
                <a:spcAft>
                  <a:spcPts val="0"/>
                </a:spcAft>
                <a:buNone/>
              </a:pPr>
              <a:r>
                <a:rPr lang="en-US" sz="1800">
                  <a:solidFill>
                    <a:schemeClr val="lt1"/>
                  </a:solidFill>
                  <a:latin typeface="Calibri"/>
                  <a:ea typeface="Calibri"/>
                  <a:cs typeface="Calibri"/>
                  <a:sym typeface="Calibri"/>
                </a:rPr>
                <a:t>Models Comparison</a:t>
              </a:r>
              <a:endParaRPr sz="1800">
                <a:solidFill>
                  <a:schemeClr val="lt1"/>
                </a:solidFill>
                <a:latin typeface="Calibri"/>
                <a:ea typeface="Calibri"/>
                <a:cs typeface="Calibri"/>
                <a:sym typeface="Calibri"/>
              </a:endParaRPr>
            </a:p>
          </p:txBody>
        </p:sp>
        <p:sp>
          <p:nvSpPr>
            <p:cNvPr id="114" name="Google Shape;114;p3"/>
            <p:cNvSpPr/>
            <p:nvPr/>
          </p:nvSpPr>
          <p:spPr>
            <a:xfrm>
              <a:off x="5705830" y="263414"/>
              <a:ext cx="2111926" cy="844770"/>
            </a:xfrm>
            <a:prstGeom prst="chevron">
              <a:avLst>
                <a:gd fmla="val 50000" name="adj"/>
              </a:avLst>
            </a:prstGeom>
            <a:solidFill>
              <a:srgbClr val="E5D0EE"/>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txBox="1"/>
            <p:nvPr/>
          </p:nvSpPr>
          <p:spPr>
            <a:xfrm>
              <a:off x="6128215" y="263414"/>
              <a:ext cx="1267156" cy="844770"/>
            </a:xfrm>
            <a:prstGeom prst="rect">
              <a:avLst/>
            </a:prstGeom>
            <a:noFill/>
            <a:ln>
              <a:noFill/>
            </a:ln>
          </p:spPr>
          <p:txBody>
            <a:bodyPr anchorCtr="0" anchor="ctr" bIns="24000" lIns="72000" spcFirstLastPara="1" rIns="24000" wrap="square" tIns="24000">
              <a:noAutofit/>
            </a:bodyPr>
            <a:lstStyle/>
            <a:p>
              <a:pPr indent="0" lvl="0" marL="0" marR="0" rtl="0" algn="ctr">
                <a:lnSpc>
                  <a:spcPct val="90000"/>
                </a:lnSpc>
                <a:spcBef>
                  <a:spcPts val="0"/>
                </a:spcBef>
                <a:spcAft>
                  <a:spcPts val="0"/>
                </a:spcAft>
                <a:buNone/>
              </a:pPr>
              <a:r>
                <a:rPr lang="en-US" sz="1800">
                  <a:solidFill>
                    <a:schemeClr val="dk1"/>
                  </a:solidFill>
                  <a:latin typeface="Calibri"/>
                  <a:ea typeface="Calibri"/>
                  <a:cs typeface="Calibri"/>
                  <a:sym typeface="Calibri"/>
                </a:rPr>
                <a:t>Model Selection</a:t>
              </a:r>
              <a:endParaRPr sz="1800">
                <a:solidFill>
                  <a:schemeClr val="dk1"/>
                </a:solidFill>
                <a:latin typeface="Calibri"/>
                <a:ea typeface="Calibri"/>
                <a:cs typeface="Calibri"/>
                <a:sym typeface="Calibri"/>
              </a:endParaRPr>
            </a:p>
          </p:txBody>
        </p:sp>
      </p:grpSp>
      <p:sp>
        <p:nvSpPr>
          <p:cNvPr id="116" name="Google Shape;116;p3"/>
          <p:cNvSpPr txBox="1"/>
          <p:nvPr/>
        </p:nvSpPr>
        <p:spPr>
          <a:xfrm>
            <a:off x="769710" y="3940373"/>
            <a:ext cx="16764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highlight>
                  <a:srgbClr val="FFFFFF"/>
                </a:highlight>
                <a:latin typeface="Calibri"/>
                <a:ea typeface="Calibri"/>
                <a:cs typeface="Calibri"/>
                <a:sym typeface="Calibri"/>
              </a:rPr>
              <a:t>11 years of Historical Data</a:t>
            </a:r>
            <a:endParaRPr i="1" sz="2000">
              <a:solidFill>
                <a:schemeClr val="dk1"/>
              </a:solidFill>
              <a:highlight>
                <a:srgbClr val="FFFFFF"/>
              </a:highlight>
              <a:latin typeface="Calibri"/>
              <a:ea typeface="Calibri"/>
              <a:cs typeface="Calibri"/>
              <a:sym typeface="Calibri"/>
            </a:endParaRPr>
          </a:p>
        </p:txBody>
      </p:sp>
      <p:cxnSp>
        <p:nvCxnSpPr>
          <p:cNvPr id="117" name="Google Shape;117;p3"/>
          <p:cNvCxnSpPr/>
          <p:nvPr/>
        </p:nvCxnSpPr>
        <p:spPr>
          <a:xfrm flipH="1" rot="5400000">
            <a:off x="1372394" y="3491904"/>
            <a:ext cx="457200" cy="1588"/>
          </a:xfrm>
          <a:prstGeom prst="straightConnector1">
            <a:avLst/>
          </a:prstGeom>
          <a:noFill/>
          <a:ln cap="flat" cmpd="sng" w="25400">
            <a:solidFill>
              <a:schemeClr val="dk1"/>
            </a:solidFill>
            <a:prstDash val="solid"/>
            <a:round/>
            <a:headEnd len="sm" w="sm" type="none"/>
            <a:tailEnd len="sm" w="sm" type="none"/>
          </a:ln>
        </p:spPr>
      </p:cxnSp>
      <p:cxnSp>
        <p:nvCxnSpPr>
          <p:cNvPr id="118" name="Google Shape;118;p3"/>
          <p:cNvCxnSpPr/>
          <p:nvPr/>
        </p:nvCxnSpPr>
        <p:spPr>
          <a:xfrm flipH="1" rot="5400000">
            <a:off x="3277394" y="3491904"/>
            <a:ext cx="457200" cy="1588"/>
          </a:xfrm>
          <a:prstGeom prst="straightConnector1">
            <a:avLst/>
          </a:prstGeom>
          <a:noFill/>
          <a:ln cap="flat" cmpd="sng" w="25400">
            <a:solidFill>
              <a:schemeClr val="dk1"/>
            </a:solidFill>
            <a:prstDash val="solid"/>
            <a:round/>
            <a:headEnd len="sm" w="sm" type="none"/>
            <a:tailEnd len="sm" w="sm" type="none"/>
          </a:ln>
        </p:spPr>
      </p:cxnSp>
      <p:cxnSp>
        <p:nvCxnSpPr>
          <p:cNvPr id="119" name="Google Shape;119;p3"/>
          <p:cNvCxnSpPr/>
          <p:nvPr/>
        </p:nvCxnSpPr>
        <p:spPr>
          <a:xfrm flipH="1" rot="5400000">
            <a:off x="5201444" y="3491904"/>
            <a:ext cx="457200" cy="1588"/>
          </a:xfrm>
          <a:prstGeom prst="straightConnector1">
            <a:avLst/>
          </a:prstGeom>
          <a:noFill/>
          <a:ln cap="flat" cmpd="sng" w="25400">
            <a:solidFill>
              <a:schemeClr val="dk1"/>
            </a:solidFill>
            <a:prstDash val="solid"/>
            <a:round/>
            <a:headEnd len="sm" w="sm" type="none"/>
            <a:tailEnd len="sm" w="sm" type="none"/>
          </a:ln>
        </p:spPr>
      </p:cxnSp>
      <p:cxnSp>
        <p:nvCxnSpPr>
          <p:cNvPr id="120" name="Google Shape;120;p3"/>
          <p:cNvCxnSpPr/>
          <p:nvPr/>
        </p:nvCxnSpPr>
        <p:spPr>
          <a:xfrm flipH="1" rot="5400000">
            <a:off x="7125494" y="3491904"/>
            <a:ext cx="457200" cy="1588"/>
          </a:xfrm>
          <a:prstGeom prst="straightConnector1">
            <a:avLst/>
          </a:prstGeom>
          <a:noFill/>
          <a:ln cap="flat" cmpd="sng" w="25400">
            <a:solidFill>
              <a:schemeClr val="dk1"/>
            </a:solidFill>
            <a:prstDash val="solid"/>
            <a:round/>
            <a:headEnd len="sm" w="sm" type="none"/>
            <a:tailEnd len="sm" w="sm" type="none"/>
          </a:ln>
        </p:spPr>
      </p:cxnSp>
      <p:sp>
        <p:nvSpPr>
          <p:cNvPr id="121" name="Google Shape;121;p3"/>
          <p:cNvSpPr txBox="1"/>
          <p:nvPr/>
        </p:nvSpPr>
        <p:spPr>
          <a:xfrm>
            <a:off x="2698522" y="3831898"/>
            <a:ext cx="16764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highlight>
                  <a:srgbClr val="FFFFFF"/>
                </a:highlight>
                <a:latin typeface="Calibri"/>
                <a:ea typeface="Calibri"/>
                <a:cs typeface="Calibri"/>
                <a:sym typeface="Calibri"/>
              </a:rPr>
              <a:t>Initial Hypotheses &amp; Distribution review</a:t>
            </a:r>
            <a:endParaRPr i="1" sz="1800">
              <a:solidFill>
                <a:schemeClr val="dk1"/>
              </a:solidFill>
              <a:highlight>
                <a:srgbClr val="FFFFFF"/>
              </a:highlight>
              <a:latin typeface="Calibri"/>
              <a:ea typeface="Calibri"/>
              <a:cs typeface="Calibri"/>
              <a:sym typeface="Calibri"/>
            </a:endParaRPr>
          </a:p>
        </p:txBody>
      </p:sp>
      <p:sp>
        <p:nvSpPr>
          <p:cNvPr id="122" name="Google Shape;122;p3"/>
          <p:cNvSpPr txBox="1"/>
          <p:nvPr/>
        </p:nvSpPr>
        <p:spPr>
          <a:xfrm>
            <a:off x="4627335" y="3940373"/>
            <a:ext cx="16764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highlight>
                  <a:srgbClr val="FFFFFF"/>
                </a:highlight>
                <a:latin typeface="Calibri"/>
                <a:ea typeface="Calibri"/>
                <a:cs typeface="Calibri"/>
                <a:sym typeface="Calibri"/>
              </a:rPr>
              <a:t>Fitting all the potential models</a:t>
            </a:r>
            <a:endParaRPr i="1" sz="2000">
              <a:solidFill>
                <a:schemeClr val="dk1"/>
              </a:solidFill>
              <a:highlight>
                <a:srgbClr val="FFFFFF"/>
              </a:highlight>
              <a:latin typeface="Calibri"/>
              <a:ea typeface="Calibri"/>
              <a:cs typeface="Calibri"/>
              <a:sym typeface="Calibri"/>
            </a:endParaRPr>
          </a:p>
        </p:txBody>
      </p:sp>
      <p:sp>
        <p:nvSpPr>
          <p:cNvPr id="123" name="Google Shape;123;p3"/>
          <p:cNvSpPr txBox="1"/>
          <p:nvPr/>
        </p:nvSpPr>
        <p:spPr>
          <a:xfrm>
            <a:off x="6551385" y="3940373"/>
            <a:ext cx="16764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highlight>
                  <a:srgbClr val="FFFFFF"/>
                </a:highlight>
                <a:latin typeface="Calibri"/>
                <a:ea typeface="Calibri"/>
                <a:cs typeface="Calibri"/>
                <a:sym typeface="Calibri"/>
              </a:rPr>
              <a:t>Selecting the best fitted Model</a:t>
            </a:r>
            <a:endParaRPr i="1" sz="2000">
              <a:solidFill>
                <a:schemeClr val="dk1"/>
              </a:solidFill>
              <a:highlight>
                <a:srgbClr val="FFFFFF"/>
              </a:highlight>
              <a:latin typeface="Calibri"/>
              <a:ea typeface="Calibri"/>
              <a:cs typeface="Calibri"/>
              <a:sym typeface="Calibri"/>
            </a:endParaRPr>
          </a:p>
        </p:txBody>
      </p:sp>
      <p:sp>
        <p:nvSpPr>
          <p:cNvPr id="124" name="Google Shape;124;p3"/>
          <p:cNvSpPr txBox="1"/>
          <p:nvPr/>
        </p:nvSpPr>
        <p:spPr>
          <a:xfrm>
            <a:off x="685800" y="1425029"/>
            <a:ext cx="7840800" cy="384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1" lang="en-US" sz="1900">
                <a:solidFill>
                  <a:schemeClr val="dk1"/>
                </a:solidFill>
                <a:highlight>
                  <a:srgbClr val="FFFFFF"/>
                </a:highlight>
                <a:latin typeface="Calibri"/>
                <a:ea typeface="Calibri"/>
                <a:cs typeface="Calibri"/>
                <a:sym typeface="Calibri"/>
              </a:rPr>
              <a:t>Using regression Modeling to predict Prep. Hours based on Est. Court Days</a:t>
            </a:r>
            <a:endParaRPr i="1" sz="19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457200" y="57150"/>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Helvetica Neue"/>
              <a:buNone/>
            </a:pPr>
            <a:r>
              <a:rPr lang="en-US"/>
              <a:t>Initial Data Visualization</a:t>
            </a:r>
            <a:endParaRPr/>
          </a:p>
        </p:txBody>
      </p:sp>
      <p:sp>
        <p:nvSpPr>
          <p:cNvPr id="130" name="Google Shape;130;p4"/>
          <p:cNvSpPr txBox="1"/>
          <p:nvPr>
            <p:ph idx="1" type="body"/>
          </p:nvPr>
        </p:nvSpPr>
        <p:spPr>
          <a:xfrm>
            <a:off x="381000" y="1657350"/>
            <a:ext cx="5334000" cy="3505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highlight>
                  <a:srgbClr val="FFFFFF"/>
                </a:highlight>
              </a:rPr>
              <a:t>Observation:</a:t>
            </a:r>
            <a:endParaRPr>
              <a:highlight>
                <a:srgbClr val="FFFFFF"/>
              </a:highlight>
            </a:endParaRPr>
          </a:p>
          <a:p>
            <a:pPr indent="-285750" lvl="1" marL="742950" rtl="0" algn="l">
              <a:spcBef>
                <a:spcPts val="320"/>
              </a:spcBef>
              <a:spcAft>
                <a:spcPts val="0"/>
              </a:spcAft>
              <a:buClr>
                <a:schemeClr val="dk1"/>
              </a:buClr>
              <a:buSzPts val="1600"/>
              <a:buChar char="–"/>
            </a:pPr>
            <a:r>
              <a:rPr lang="en-US" sz="1600">
                <a:highlight>
                  <a:srgbClr val="FFFFFF"/>
                </a:highlight>
              </a:rPr>
              <a:t>Strong correlation</a:t>
            </a:r>
            <a:endParaRPr>
              <a:highlight>
                <a:srgbClr val="FFFFFF"/>
              </a:highlight>
            </a:endParaRPr>
          </a:p>
          <a:p>
            <a:pPr indent="-285750" lvl="1" marL="742950" rtl="0" algn="l">
              <a:spcBef>
                <a:spcPts val="320"/>
              </a:spcBef>
              <a:spcAft>
                <a:spcPts val="0"/>
              </a:spcAft>
              <a:buClr>
                <a:schemeClr val="dk1"/>
              </a:buClr>
              <a:buSzPts val="1600"/>
              <a:buChar char="–"/>
            </a:pPr>
            <a:r>
              <a:rPr lang="en-US" sz="1600">
                <a:highlight>
                  <a:srgbClr val="FFFFFF"/>
                </a:highlight>
              </a:rPr>
              <a:t>Outliers</a:t>
            </a:r>
            <a:endParaRPr>
              <a:highlight>
                <a:srgbClr val="FFFFFF"/>
              </a:highlight>
            </a:endParaRPr>
          </a:p>
          <a:p>
            <a:pPr indent="-285750" lvl="1" marL="742950" rtl="0" algn="l">
              <a:spcBef>
                <a:spcPts val="320"/>
              </a:spcBef>
              <a:spcAft>
                <a:spcPts val="0"/>
              </a:spcAft>
              <a:buClr>
                <a:schemeClr val="dk1"/>
              </a:buClr>
              <a:buSzPts val="1600"/>
              <a:buChar char="–"/>
            </a:pPr>
            <a:r>
              <a:rPr lang="en-US" sz="1600">
                <a:highlight>
                  <a:srgbClr val="FFFFFF"/>
                </a:highlight>
              </a:rPr>
              <a:t>Gently increasing pattern linear or curved</a:t>
            </a:r>
            <a:endParaRPr sz="1600">
              <a:highlight>
                <a:srgbClr val="FFFFFF"/>
              </a:highlight>
            </a:endParaRPr>
          </a:p>
          <a:p>
            <a:pPr indent="-215900" lvl="0" marL="342900" rtl="0" algn="l">
              <a:spcBef>
                <a:spcPts val="400"/>
              </a:spcBef>
              <a:spcAft>
                <a:spcPts val="0"/>
              </a:spcAft>
              <a:buClr>
                <a:schemeClr val="dk1"/>
              </a:buClr>
              <a:buSzPts val="2000"/>
              <a:buNone/>
            </a:pPr>
            <a:r>
              <a:t/>
            </a:r>
            <a:endParaRPr sz="2000">
              <a:highlight>
                <a:srgbClr val="FFFFFF"/>
              </a:highlight>
            </a:endParaRPr>
          </a:p>
        </p:txBody>
      </p:sp>
      <p:pic>
        <p:nvPicPr>
          <p:cNvPr descr="C:\Users\parsazh\AppData\Local\Microsoft\Windows\INetCache\Content.MSO\50B661DF.tmp" id="131" name="Google Shape;131;p4"/>
          <p:cNvPicPr preferRelativeResize="0"/>
          <p:nvPr/>
        </p:nvPicPr>
        <p:blipFill rotWithShape="1">
          <a:blip r:embed="rId3">
            <a:alphaModFix/>
          </a:blip>
          <a:srcRect b="0" l="0" r="0" t="0"/>
          <a:stretch/>
        </p:blipFill>
        <p:spPr>
          <a:xfrm>
            <a:off x="5791200" y="1581150"/>
            <a:ext cx="3162300" cy="23374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title"/>
          </p:nvPr>
        </p:nvSpPr>
        <p:spPr>
          <a:xfrm>
            <a:off x="457200" y="57150"/>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Helvetica Neue"/>
              <a:buNone/>
            </a:pPr>
            <a:r>
              <a:rPr lang="en-US"/>
              <a:t>Identifying Outliers</a:t>
            </a:r>
            <a:endParaRPr/>
          </a:p>
        </p:txBody>
      </p:sp>
      <p:sp>
        <p:nvSpPr>
          <p:cNvPr id="137" name="Google Shape;137;p5"/>
          <p:cNvSpPr txBox="1"/>
          <p:nvPr>
            <p:ph idx="1" type="body"/>
          </p:nvPr>
        </p:nvSpPr>
        <p:spPr>
          <a:xfrm>
            <a:off x="4474325" y="1377900"/>
            <a:ext cx="4580400" cy="2387700"/>
          </a:xfrm>
          <a:prstGeom prst="rect">
            <a:avLst/>
          </a:prstGeom>
          <a:noFill/>
          <a:ln>
            <a:noFill/>
          </a:ln>
        </p:spPr>
        <p:txBody>
          <a:bodyPr anchorCtr="0" anchor="t" bIns="45700" lIns="91425" spcFirstLastPara="1" rIns="91425" wrap="square" tIns="45700">
            <a:normAutofit/>
          </a:bodyPr>
          <a:lstStyle/>
          <a:p>
            <a:pPr indent="-352425" lvl="0" marL="342900" rtl="0" algn="l">
              <a:spcBef>
                <a:spcPts val="0"/>
              </a:spcBef>
              <a:spcAft>
                <a:spcPts val="0"/>
              </a:spcAft>
              <a:buClr>
                <a:schemeClr val="dk1"/>
              </a:buClr>
              <a:buSzPts val="2000"/>
              <a:buChar char="•"/>
            </a:pPr>
            <a:r>
              <a:rPr lang="en-US" sz="2000">
                <a:highlight>
                  <a:srgbClr val="FFFFFF"/>
                </a:highlight>
              </a:rPr>
              <a:t>Using Boxplot to identify outliers</a:t>
            </a:r>
            <a:endParaRPr sz="2000">
              <a:highlight>
                <a:srgbClr val="FFFFFF"/>
              </a:highlight>
            </a:endParaRPr>
          </a:p>
          <a:p>
            <a:pPr indent="-352425" lvl="0" marL="342900" rtl="0" algn="l">
              <a:spcBef>
                <a:spcPts val="370"/>
              </a:spcBef>
              <a:spcAft>
                <a:spcPts val="0"/>
              </a:spcAft>
              <a:buClr>
                <a:schemeClr val="dk1"/>
              </a:buClr>
              <a:buSzPts val="2000"/>
              <a:buChar char="•"/>
            </a:pPr>
            <a:r>
              <a:rPr lang="en-US" sz="2000">
                <a:highlight>
                  <a:srgbClr val="FFFFFF"/>
                </a:highlight>
              </a:rPr>
              <a:t>Implemented rule: 1.5 times of the interquartile range (IQR) defines the boundary of the accepted data.</a:t>
            </a:r>
            <a:endParaRPr sz="2000">
              <a:highlight>
                <a:srgbClr val="FFFFFF"/>
              </a:highlight>
            </a:endParaRPr>
          </a:p>
          <a:p>
            <a:pPr indent="-352425" lvl="0" marL="342900" rtl="0" algn="l">
              <a:spcBef>
                <a:spcPts val="370"/>
              </a:spcBef>
              <a:spcAft>
                <a:spcPts val="0"/>
              </a:spcAft>
              <a:buClr>
                <a:schemeClr val="dk1"/>
              </a:buClr>
              <a:buSzPts val="2000"/>
              <a:buChar char="•"/>
            </a:pPr>
            <a:r>
              <a:rPr lang="en-US" sz="2000">
                <a:highlight>
                  <a:srgbClr val="FFFFFF"/>
                </a:highlight>
              </a:rPr>
              <a:t>Outliers are removed since exceptional cases will not fit for any modeling </a:t>
            </a:r>
            <a:endParaRPr sz="2000">
              <a:highlight>
                <a:srgbClr val="FFFFFF"/>
              </a:highlight>
            </a:endParaRPr>
          </a:p>
        </p:txBody>
      </p:sp>
      <p:pic>
        <p:nvPicPr>
          <p:cNvPr descr="C:\Users\parsazh\AppData\Local\Microsoft\Windows\INetCache\Content.MSO\A309191D.tmp" id="138" name="Google Shape;138;p5"/>
          <p:cNvPicPr preferRelativeResize="0"/>
          <p:nvPr/>
        </p:nvPicPr>
        <p:blipFill rotWithShape="1">
          <a:blip r:embed="rId3">
            <a:alphaModFix/>
          </a:blip>
          <a:srcRect b="0" l="0" r="0" t="0"/>
          <a:stretch/>
        </p:blipFill>
        <p:spPr>
          <a:xfrm>
            <a:off x="306728" y="1069978"/>
            <a:ext cx="1859915" cy="1295800"/>
          </a:xfrm>
          <a:prstGeom prst="rect">
            <a:avLst/>
          </a:prstGeom>
          <a:noFill/>
          <a:ln>
            <a:noFill/>
          </a:ln>
        </p:spPr>
      </p:pic>
      <p:pic>
        <p:nvPicPr>
          <p:cNvPr descr="C:\Users\parsazh\AppData\Local\Microsoft\Windows\INetCache\Content.MSO\382031B9.tmp" id="139" name="Google Shape;139;p5"/>
          <p:cNvPicPr preferRelativeResize="0"/>
          <p:nvPr/>
        </p:nvPicPr>
        <p:blipFill rotWithShape="1">
          <a:blip r:embed="rId4">
            <a:alphaModFix/>
          </a:blip>
          <a:srcRect b="0" l="0" r="0" t="0"/>
          <a:stretch/>
        </p:blipFill>
        <p:spPr>
          <a:xfrm>
            <a:off x="2422375" y="1094898"/>
            <a:ext cx="1796225" cy="1270877"/>
          </a:xfrm>
          <a:prstGeom prst="rect">
            <a:avLst/>
          </a:prstGeom>
          <a:noFill/>
          <a:ln>
            <a:noFill/>
          </a:ln>
        </p:spPr>
      </p:pic>
      <p:pic>
        <p:nvPicPr>
          <p:cNvPr descr="C:\Users\parsazh\AppData\Local\Microsoft\Windows\INetCache\Content.MSO\45742645.tmp" id="140" name="Google Shape;140;p5"/>
          <p:cNvPicPr preferRelativeResize="0"/>
          <p:nvPr/>
        </p:nvPicPr>
        <p:blipFill rotWithShape="1">
          <a:blip r:embed="rId5">
            <a:alphaModFix/>
          </a:blip>
          <a:srcRect b="0" l="0" r="0" t="0"/>
          <a:stretch/>
        </p:blipFill>
        <p:spPr>
          <a:xfrm>
            <a:off x="302100" y="2360441"/>
            <a:ext cx="1859925" cy="1303711"/>
          </a:xfrm>
          <a:prstGeom prst="rect">
            <a:avLst/>
          </a:prstGeom>
          <a:noFill/>
          <a:ln>
            <a:noFill/>
          </a:ln>
        </p:spPr>
      </p:pic>
      <p:pic>
        <p:nvPicPr>
          <p:cNvPr descr="C:\Users\parsazh\AppData\Local\Microsoft\Windows\INetCache\Content.MSO\299F759B.tmp" id="141" name="Google Shape;141;p5"/>
          <p:cNvPicPr preferRelativeResize="0"/>
          <p:nvPr/>
        </p:nvPicPr>
        <p:blipFill rotWithShape="1">
          <a:blip r:embed="rId6">
            <a:alphaModFix/>
          </a:blip>
          <a:srcRect b="0" l="0" r="0" t="0"/>
          <a:stretch/>
        </p:blipFill>
        <p:spPr>
          <a:xfrm>
            <a:off x="2377025" y="2327750"/>
            <a:ext cx="1859925" cy="1383793"/>
          </a:xfrm>
          <a:prstGeom prst="rect">
            <a:avLst/>
          </a:prstGeom>
          <a:noFill/>
          <a:ln>
            <a:noFill/>
          </a:ln>
        </p:spPr>
      </p:pic>
      <p:pic>
        <p:nvPicPr>
          <p:cNvPr descr="C:\Users\parsazh\AppData\Local\Microsoft\Windows\INetCache\Content.MSO\E665D5EB.tmp" id="142" name="Google Shape;142;p5"/>
          <p:cNvPicPr preferRelativeResize="0"/>
          <p:nvPr/>
        </p:nvPicPr>
        <p:blipFill rotWithShape="1">
          <a:blip r:embed="rId7">
            <a:alphaModFix/>
          </a:blip>
          <a:srcRect b="0" l="0" r="0" t="0"/>
          <a:stretch/>
        </p:blipFill>
        <p:spPr>
          <a:xfrm>
            <a:off x="261387" y="3690800"/>
            <a:ext cx="1990513" cy="1336400"/>
          </a:xfrm>
          <a:prstGeom prst="rect">
            <a:avLst/>
          </a:prstGeom>
          <a:noFill/>
          <a:ln>
            <a:noFill/>
          </a:ln>
        </p:spPr>
      </p:pic>
      <p:pic>
        <p:nvPicPr>
          <p:cNvPr descr="C:\Users\parsazh\AppData\Local\Microsoft\Windows\INetCache\Content.MSO\E665D5EB.tmp" id="143" name="Google Shape;143;p5"/>
          <p:cNvPicPr preferRelativeResize="0"/>
          <p:nvPr/>
        </p:nvPicPr>
        <p:blipFill rotWithShape="1">
          <a:blip r:embed="rId8">
            <a:alphaModFix/>
          </a:blip>
          <a:srcRect b="0" l="0" r="0" t="0"/>
          <a:stretch/>
        </p:blipFill>
        <p:spPr>
          <a:xfrm>
            <a:off x="2353950" y="3690800"/>
            <a:ext cx="1906065" cy="1336400"/>
          </a:xfrm>
          <a:prstGeom prst="rect">
            <a:avLst/>
          </a:prstGeom>
          <a:noFill/>
          <a:ln>
            <a:noFill/>
          </a:ln>
        </p:spPr>
      </p:pic>
      <p:pic>
        <p:nvPicPr>
          <p:cNvPr descr="C:\Users\parsazh\AppData\Local\Microsoft\Windows\INetCache\Content.MSO\89630467.tmp" id="144" name="Google Shape;144;p5"/>
          <p:cNvPicPr preferRelativeResize="0"/>
          <p:nvPr/>
        </p:nvPicPr>
        <p:blipFill rotWithShape="1">
          <a:blip r:embed="rId9">
            <a:alphaModFix/>
          </a:blip>
          <a:srcRect b="0" l="0" r="0" t="0"/>
          <a:stretch/>
        </p:blipFill>
        <p:spPr>
          <a:xfrm>
            <a:off x="4452775" y="3743750"/>
            <a:ext cx="1859925" cy="128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type="title"/>
          </p:nvPr>
        </p:nvSpPr>
        <p:spPr>
          <a:xfrm>
            <a:off x="457200" y="57150"/>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Helvetica Neue"/>
              <a:buNone/>
            </a:pPr>
            <a:r>
              <a:rPr lang="en-US"/>
              <a:t>Populations’ Distribution</a:t>
            </a:r>
            <a:endParaRPr/>
          </a:p>
        </p:txBody>
      </p:sp>
      <p:sp>
        <p:nvSpPr>
          <p:cNvPr id="150" name="Google Shape;150;p6"/>
          <p:cNvSpPr txBox="1"/>
          <p:nvPr>
            <p:ph idx="1" type="body"/>
          </p:nvPr>
        </p:nvSpPr>
        <p:spPr>
          <a:xfrm>
            <a:off x="0" y="1609350"/>
            <a:ext cx="5135100" cy="1280100"/>
          </a:xfrm>
          <a:prstGeom prst="rect">
            <a:avLst/>
          </a:prstGeom>
          <a:noFill/>
          <a:ln>
            <a:noFill/>
          </a:ln>
        </p:spPr>
        <p:txBody>
          <a:bodyPr anchorCtr="0" anchor="t" bIns="45700" lIns="91425" spcFirstLastPara="1" rIns="91425" wrap="square" tIns="45700">
            <a:normAutofit lnSpcReduction="10000"/>
          </a:bodyPr>
          <a:lstStyle/>
          <a:p>
            <a:pPr indent="0" lvl="0" marL="342900" rtl="0" algn="l">
              <a:spcBef>
                <a:spcPts val="240"/>
              </a:spcBef>
              <a:spcAft>
                <a:spcPts val="0"/>
              </a:spcAft>
              <a:buNone/>
            </a:pPr>
            <a:r>
              <a:t/>
            </a:r>
            <a:endParaRPr sz="3824"/>
          </a:p>
          <a:p>
            <a:pPr indent="-266700" lvl="0" marL="342900" rtl="0" algn="l">
              <a:spcBef>
                <a:spcPts val="240"/>
              </a:spcBef>
              <a:spcAft>
                <a:spcPts val="0"/>
              </a:spcAft>
              <a:buClr>
                <a:schemeClr val="dk1"/>
              </a:buClr>
              <a:buSzPts val="1200"/>
              <a:buNone/>
            </a:pPr>
            <a:r>
              <a:t/>
            </a:r>
            <a:endParaRPr sz="1200"/>
          </a:p>
          <a:p>
            <a:pPr indent="-266700" lvl="0" marL="342900" rtl="0" algn="l">
              <a:spcBef>
                <a:spcPts val="240"/>
              </a:spcBef>
              <a:spcAft>
                <a:spcPts val="0"/>
              </a:spcAft>
              <a:buClr>
                <a:schemeClr val="dk1"/>
              </a:buClr>
              <a:buSzPts val="1200"/>
              <a:buNone/>
            </a:pPr>
            <a:r>
              <a:t/>
            </a:r>
            <a:endParaRPr sz="1200"/>
          </a:p>
          <a:p>
            <a:pPr indent="-266700" lvl="0" marL="342900" rtl="0" algn="l">
              <a:spcBef>
                <a:spcPts val="240"/>
              </a:spcBef>
              <a:spcAft>
                <a:spcPts val="0"/>
              </a:spcAft>
              <a:buClr>
                <a:schemeClr val="dk1"/>
              </a:buClr>
              <a:buSzPts val="1200"/>
              <a:buNone/>
            </a:pPr>
            <a:r>
              <a:t/>
            </a:r>
            <a:endParaRPr sz="1200"/>
          </a:p>
        </p:txBody>
      </p:sp>
      <p:pic>
        <p:nvPicPr>
          <p:cNvPr descr="C:\Users\parsazh\AppData\Local\Microsoft\Windows\INetCache\Content.MSO\A3F5D253.tmp" id="151" name="Google Shape;151;p6"/>
          <p:cNvPicPr preferRelativeResize="0"/>
          <p:nvPr/>
        </p:nvPicPr>
        <p:blipFill rotWithShape="1">
          <a:blip r:embed="rId3">
            <a:alphaModFix/>
          </a:blip>
          <a:srcRect b="0" l="0" r="0" t="0"/>
          <a:stretch/>
        </p:blipFill>
        <p:spPr>
          <a:xfrm>
            <a:off x="118850" y="3278121"/>
            <a:ext cx="2173825" cy="1574703"/>
          </a:xfrm>
          <a:prstGeom prst="rect">
            <a:avLst/>
          </a:prstGeom>
          <a:noFill/>
          <a:ln>
            <a:noFill/>
          </a:ln>
        </p:spPr>
      </p:pic>
      <p:pic>
        <p:nvPicPr>
          <p:cNvPr descr="C:\Users\parsazh\AppData\Local\Microsoft\Windows\INetCache\Content.MSO\C1F12D9.tmp" id="152" name="Google Shape;152;p6"/>
          <p:cNvPicPr preferRelativeResize="0"/>
          <p:nvPr/>
        </p:nvPicPr>
        <p:blipFill rotWithShape="1">
          <a:blip r:embed="rId4">
            <a:alphaModFix/>
          </a:blip>
          <a:srcRect b="0" l="0" r="0" t="0"/>
          <a:stretch/>
        </p:blipFill>
        <p:spPr>
          <a:xfrm>
            <a:off x="2395425" y="1532211"/>
            <a:ext cx="2174350" cy="1575763"/>
          </a:xfrm>
          <a:prstGeom prst="rect">
            <a:avLst/>
          </a:prstGeom>
          <a:noFill/>
          <a:ln>
            <a:noFill/>
          </a:ln>
        </p:spPr>
      </p:pic>
      <p:pic>
        <p:nvPicPr>
          <p:cNvPr descr="C:\Users\parsazh\AppData\Local\Microsoft\Windows\INetCache\Content.MSO\C9DAD34F.tmp" id="153" name="Google Shape;153;p6"/>
          <p:cNvPicPr preferRelativeResize="0"/>
          <p:nvPr/>
        </p:nvPicPr>
        <p:blipFill rotWithShape="1">
          <a:blip r:embed="rId5">
            <a:alphaModFix/>
          </a:blip>
          <a:srcRect b="0" l="0" r="0" t="0"/>
          <a:stretch/>
        </p:blipFill>
        <p:spPr>
          <a:xfrm>
            <a:off x="42750" y="1498358"/>
            <a:ext cx="2352675" cy="1705042"/>
          </a:xfrm>
          <a:prstGeom prst="rect">
            <a:avLst/>
          </a:prstGeom>
          <a:noFill/>
          <a:ln>
            <a:noFill/>
          </a:ln>
        </p:spPr>
      </p:pic>
      <p:pic>
        <p:nvPicPr>
          <p:cNvPr descr="C:\Users\parsazh\AppData\Local\Microsoft\Windows\INetCache\Content.MSO\295A983D.tmp" id="154" name="Google Shape;154;p6"/>
          <p:cNvPicPr preferRelativeResize="0"/>
          <p:nvPr/>
        </p:nvPicPr>
        <p:blipFill rotWithShape="1">
          <a:blip r:embed="rId6">
            <a:alphaModFix/>
          </a:blip>
          <a:srcRect b="0" l="0" r="0" t="0"/>
          <a:stretch/>
        </p:blipFill>
        <p:spPr>
          <a:xfrm>
            <a:off x="2395550" y="3277750"/>
            <a:ext cx="2174342" cy="1575425"/>
          </a:xfrm>
          <a:prstGeom prst="rect">
            <a:avLst/>
          </a:prstGeom>
          <a:noFill/>
          <a:ln>
            <a:noFill/>
          </a:ln>
        </p:spPr>
      </p:pic>
      <p:pic>
        <p:nvPicPr>
          <p:cNvPr descr="C:\Users\parsazh\AppData\Local\Microsoft\Windows\INetCache\Content.MSO\37C74935.tmp" id="155" name="Google Shape;155;p6"/>
          <p:cNvPicPr preferRelativeResize="0"/>
          <p:nvPr/>
        </p:nvPicPr>
        <p:blipFill rotWithShape="1">
          <a:blip r:embed="rId7">
            <a:alphaModFix/>
          </a:blip>
          <a:srcRect b="0" l="0" r="0" t="0"/>
          <a:stretch/>
        </p:blipFill>
        <p:spPr>
          <a:xfrm>
            <a:off x="4708350" y="1506579"/>
            <a:ext cx="2174350" cy="1575071"/>
          </a:xfrm>
          <a:prstGeom prst="rect">
            <a:avLst/>
          </a:prstGeom>
          <a:noFill/>
          <a:ln>
            <a:noFill/>
          </a:ln>
        </p:spPr>
      </p:pic>
      <p:pic>
        <p:nvPicPr>
          <p:cNvPr descr="C:\Users\parsazh\AppData\Local\Microsoft\Windows\INetCache\Content.MSO\A8971751.tmp" id="156" name="Google Shape;156;p6"/>
          <p:cNvPicPr preferRelativeResize="0"/>
          <p:nvPr/>
        </p:nvPicPr>
        <p:blipFill rotWithShape="1">
          <a:blip r:embed="rId8">
            <a:alphaModFix/>
          </a:blip>
          <a:srcRect b="0" l="0" r="0" t="0"/>
          <a:stretch/>
        </p:blipFill>
        <p:spPr>
          <a:xfrm>
            <a:off x="4708612" y="3277921"/>
            <a:ext cx="2173825" cy="1575104"/>
          </a:xfrm>
          <a:prstGeom prst="rect">
            <a:avLst/>
          </a:prstGeom>
          <a:noFill/>
          <a:ln>
            <a:noFill/>
          </a:ln>
        </p:spPr>
      </p:pic>
      <p:pic>
        <p:nvPicPr>
          <p:cNvPr descr="C:\Users\parsazh\AppData\Local\Microsoft\Windows\INetCache\Content.MSO\378FC60B.tmp" id="157" name="Google Shape;157;p6"/>
          <p:cNvPicPr preferRelativeResize="0"/>
          <p:nvPr/>
        </p:nvPicPr>
        <p:blipFill rotWithShape="1">
          <a:blip r:embed="rId9">
            <a:alphaModFix/>
          </a:blip>
          <a:srcRect b="0" l="0" r="0" t="0"/>
          <a:stretch/>
        </p:blipFill>
        <p:spPr>
          <a:xfrm>
            <a:off x="6970163" y="2157227"/>
            <a:ext cx="2173825" cy="15750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06e86cd179_0_0"/>
          <p:cNvSpPr txBox="1"/>
          <p:nvPr>
            <p:ph type="title"/>
          </p:nvPr>
        </p:nvSpPr>
        <p:spPr>
          <a:xfrm>
            <a:off x="457200" y="57150"/>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Populations’ Distribution</a:t>
            </a:r>
            <a:endParaRPr/>
          </a:p>
        </p:txBody>
      </p:sp>
      <p:grpSp>
        <p:nvGrpSpPr>
          <p:cNvPr id="163" name="Google Shape;163;g106e86cd179_0_0"/>
          <p:cNvGrpSpPr/>
          <p:nvPr/>
        </p:nvGrpSpPr>
        <p:grpSpPr>
          <a:xfrm>
            <a:off x="5754425" y="1610775"/>
            <a:ext cx="3069557" cy="2033031"/>
            <a:chOff x="0" y="0"/>
            <a:chExt cx="2356485" cy="1703705"/>
          </a:xfrm>
        </p:grpSpPr>
        <p:pic>
          <p:nvPicPr>
            <p:cNvPr descr="C:\Users\parsazh\AppData\Local\Microsoft\Windows\INetCache\Content.MSO\F8F0E687.tmp" id="164" name="Google Shape;164;g106e86cd179_0_0"/>
            <p:cNvPicPr preferRelativeResize="0"/>
            <p:nvPr/>
          </p:nvPicPr>
          <p:blipFill rotWithShape="1">
            <a:blip r:embed="rId3">
              <a:alphaModFix/>
            </a:blip>
            <a:srcRect b="0" l="0" r="0" t="0"/>
            <a:stretch/>
          </p:blipFill>
          <p:spPr>
            <a:xfrm>
              <a:off x="0" y="0"/>
              <a:ext cx="2356485" cy="1703705"/>
            </a:xfrm>
            <a:prstGeom prst="rect">
              <a:avLst/>
            </a:prstGeom>
            <a:noFill/>
            <a:ln>
              <a:noFill/>
            </a:ln>
          </p:spPr>
        </p:pic>
        <p:sp>
          <p:nvSpPr>
            <p:cNvPr id="165" name="Google Shape;165;g106e86cd179_0_0"/>
            <p:cNvSpPr/>
            <p:nvPr/>
          </p:nvSpPr>
          <p:spPr>
            <a:xfrm>
              <a:off x="142710" y="644837"/>
              <a:ext cx="963000" cy="420300"/>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g106e86cd179_0_0"/>
            <p:cNvSpPr/>
            <p:nvPr/>
          </p:nvSpPr>
          <p:spPr>
            <a:xfrm>
              <a:off x="1353101" y="523270"/>
              <a:ext cx="729000" cy="333900"/>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7" name="Google Shape;167;g106e86cd179_0_0"/>
          <p:cNvSpPr txBox="1"/>
          <p:nvPr>
            <p:ph idx="1" type="body"/>
          </p:nvPr>
        </p:nvSpPr>
        <p:spPr>
          <a:xfrm>
            <a:off x="457199" y="1458375"/>
            <a:ext cx="4939200" cy="2568900"/>
          </a:xfrm>
          <a:prstGeom prst="rect">
            <a:avLst/>
          </a:prstGeom>
          <a:noFill/>
          <a:ln>
            <a:noFill/>
          </a:ln>
        </p:spPr>
        <p:txBody>
          <a:bodyPr anchorCtr="0" anchor="t" bIns="45700" lIns="91425" spcFirstLastPara="1" rIns="91425" wrap="square" tIns="45700">
            <a:normAutofit lnSpcReduction="20000"/>
          </a:bodyPr>
          <a:lstStyle/>
          <a:p>
            <a:pPr indent="-349250" lvl="0" marL="342900" rtl="0" algn="l">
              <a:spcBef>
                <a:spcPts val="0"/>
              </a:spcBef>
              <a:spcAft>
                <a:spcPts val="0"/>
              </a:spcAft>
              <a:buClr>
                <a:schemeClr val="dk1"/>
              </a:buClr>
              <a:buSzPts val="1300"/>
              <a:buChar char="•"/>
            </a:pPr>
            <a:r>
              <a:rPr lang="en-US" sz="1300">
                <a:highlight>
                  <a:srgbClr val="FFFFFF"/>
                </a:highlight>
              </a:rPr>
              <a:t>We use Q-Q plots and One Sample K-S statistic to verify the Normal Distribution of each charge’s population.</a:t>
            </a:r>
            <a:endParaRPr sz="3300">
              <a:highlight>
                <a:srgbClr val="FFFFFF"/>
              </a:highlight>
            </a:endParaRPr>
          </a:p>
          <a:p>
            <a:pPr indent="-349250" lvl="0" marL="342900" rtl="0" algn="l">
              <a:spcBef>
                <a:spcPts val="240"/>
              </a:spcBef>
              <a:spcAft>
                <a:spcPts val="0"/>
              </a:spcAft>
              <a:buClr>
                <a:schemeClr val="dk1"/>
              </a:buClr>
              <a:buSzPts val="1300"/>
              <a:buChar char="•"/>
            </a:pPr>
            <a:r>
              <a:rPr lang="en-US" sz="1300">
                <a:highlight>
                  <a:srgbClr val="FFFFFF"/>
                </a:highlight>
              </a:rPr>
              <a:t>We use T-test and Leneve test for comparing charge distributions two by two.</a:t>
            </a:r>
            <a:endParaRPr sz="3300">
              <a:highlight>
                <a:srgbClr val="FFFFFF"/>
              </a:highlight>
            </a:endParaRPr>
          </a:p>
          <a:p>
            <a:pPr indent="-349250" lvl="0" marL="342900" rtl="0" algn="l">
              <a:spcBef>
                <a:spcPts val="240"/>
              </a:spcBef>
              <a:spcAft>
                <a:spcPts val="0"/>
              </a:spcAft>
              <a:buClr>
                <a:schemeClr val="dk1"/>
              </a:buClr>
              <a:buSzPts val="1300"/>
              <a:buChar char="•"/>
            </a:pPr>
            <a:r>
              <a:rPr lang="en-US" sz="1300">
                <a:highlight>
                  <a:srgbClr val="FFFFFF"/>
                </a:highlight>
              </a:rPr>
              <a:t>We summarize the charges in four groups:</a:t>
            </a:r>
            <a:endParaRPr sz="3300">
              <a:highlight>
                <a:srgbClr val="FFFFFF"/>
              </a:highlight>
            </a:endParaRPr>
          </a:p>
          <a:p>
            <a:pPr indent="-292100" lvl="1" marL="742950" rtl="0" algn="l">
              <a:spcBef>
                <a:spcPts val="200"/>
              </a:spcBef>
              <a:spcAft>
                <a:spcPts val="0"/>
              </a:spcAft>
              <a:buClr>
                <a:schemeClr val="dk1"/>
              </a:buClr>
              <a:buSzPts val="1100"/>
              <a:buChar char="–"/>
            </a:pPr>
            <a:r>
              <a:rPr lang="en-US" sz="1100">
                <a:highlight>
                  <a:srgbClr val="FFFFFF"/>
                </a:highlight>
              </a:rPr>
              <a:t>Group 1: Attempt Murder, Sexual Assault &amp; Weapons</a:t>
            </a:r>
            <a:endParaRPr sz="2900">
              <a:highlight>
                <a:srgbClr val="FFFFFF"/>
              </a:highlight>
            </a:endParaRPr>
          </a:p>
          <a:p>
            <a:pPr indent="-292100" lvl="1" marL="742950" rtl="0" algn="l">
              <a:spcBef>
                <a:spcPts val="200"/>
              </a:spcBef>
              <a:spcAft>
                <a:spcPts val="0"/>
              </a:spcAft>
              <a:buClr>
                <a:schemeClr val="dk1"/>
              </a:buClr>
              <a:buSzPts val="1100"/>
              <a:buChar char="–"/>
            </a:pPr>
            <a:r>
              <a:rPr lang="en-US" sz="1100">
                <a:highlight>
                  <a:srgbClr val="FFFFFF"/>
                </a:highlight>
              </a:rPr>
              <a:t>Group 2: Murder</a:t>
            </a:r>
            <a:endParaRPr sz="2900">
              <a:highlight>
                <a:srgbClr val="FFFFFF"/>
              </a:highlight>
            </a:endParaRPr>
          </a:p>
          <a:p>
            <a:pPr indent="-292100" lvl="1" marL="742950" rtl="0" algn="l">
              <a:spcBef>
                <a:spcPts val="200"/>
              </a:spcBef>
              <a:spcAft>
                <a:spcPts val="0"/>
              </a:spcAft>
              <a:buClr>
                <a:schemeClr val="dk1"/>
              </a:buClr>
              <a:buSzPts val="1100"/>
              <a:buChar char="–"/>
            </a:pPr>
            <a:r>
              <a:rPr lang="en-US" sz="1100">
                <a:highlight>
                  <a:srgbClr val="FFFFFF"/>
                </a:highlight>
              </a:rPr>
              <a:t>Group 3: Narcotics and Other</a:t>
            </a:r>
            <a:endParaRPr sz="2900">
              <a:highlight>
                <a:srgbClr val="FFFFFF"/>
              </a:highlight>
            </a:endParaRPr>
          </a:p>
          <a:p>
            <a:pPr indent="-292100" lvl="1" marL="742950" rtl="0" algn="l">
              <a:spcBef>
                <a:spcPts val="200"/>
              </a:spcBef>
              <a:spcAft>
                <a:spcPts val="0"/>
              </a:spcAft>
              <a:buClr>
                <a:schemeClr val="dk1"/>
              </a:buClr>
              <a:buSzPts val="1100"/>
              <a:buChar char="–"/>
            </a:pPr>
            <a:r>
              <a:rPr lang="en-US" sz="1100">
                <a:highlight>
                  <a:srgbClr val="FFFFFF"/>
                </a:highlight>
              </a:rPr>
              <a:t>Group 4: Robbery</a:t>
            </a:r>
            <a:endParaRPr sz="2900">
              <a:highlight>
                <a:srgbClr val="FFFFFF"/>
              </a:highlight>
            </a:endParaRPr>
          </a:p>
          <a:p>
            <a:pPr indent="-266700" lvl="0" marL="342900" rtl="0" algn="l">
              <a:spcBef>
                <a:spcPts val="240"/>
              </a:spcBef>
              <a:spcAft>
                <a:spcPts val="0"/>
              </a:spcAft>
              <a:buClr>
                <a:schemeClr val="dk1"/>
              </a:buClr>
              <a:buSzPts val="1200"/>
              <a:buNone/>
            </a:pPr>
            <a:r>
              <a:t/>
            </a:r>
            <a:endParaRPr sz="1300">
              <a:highlight>
                <a:srgbClr val="FFFFFF"/>
              </a:highlight>
            </a:endParaRPr>
          </a:p>
          <a:p>
            <a:pPr indent="-266700" lvl="0" marL="342900" rtl="0" algn="l">
              <a:spcBef>
                <a:spcPts val="240"/>
              </a:spcBef>
              <a:spcAft>
                <a:spcPts val="0"/>
              </a:spcAft>
              <a:buClr>
                <a:schemeClr val="dk1"/>
              </a:buClr>
              <a:buSzPts val="1200"/>
              <a:buNone/>
            </a:pPr>
            <a:r>
              <a:t/>
            </a:r>
            <a:endParaRPr sz="1300">
              <a:highlight>
                <a:srgbClr val="FFFFFF"/>
              </a:highlight>
            </a:endParaRPr>
          </a:p>
          <a:p>
            <a:pPr indent="-266700" lvl="0" marL="342900" rtl="0" algn="l">
              <a:spcBef>
                <a:spcPts val="240"/>
              </a:spcBef>
              <a:spcAft>
                <a:spcPts val="0"/>
              </a:spcAft>
              <a:buClr>
                <a:schemeClr val="dk1"/>
              </a:buClr>
              <a:buSzPts val="1200"/>
              <a:buNone/>
            </a:pPr>
            <a:r>
              <a:t/>
            </a:r>
            <a:endParaRPr sz="1300">
              <a:highlight>
                <a:srgbClr val="FFFFFF"/>
              </a:highlight>
            </a:endParaRPr>
          </a:p>
        </p:txBody>
      </p:sp>
      <p:pic>
        <p:nvPicPr>
          <p:cNvPr descr="C:\Users\parsazh\AppData\Local\Microsoft\Windows\INetCache\Content.MSO\382CBD4C.tmp" id="168" name="Google Shape;168;g106e86cd179_0_0"/>
          <p:cNvPicPr preferRelativeResize="0"/>
          <p:nvPr/>
        </p:nvPicPr>
        <p:blipFill rotWithShape="1">
          <a:blip r:embed="rId4">
            <a:alphaModFix/>
          </a:blip>
          <a:srcRect b="0" l="0" r="0" t="0"/>
          <a:stretch/>
        </p:blipFill>
        <p:spPr>
          <a:xfrm>
            <a:off x="586850" y="3186357"/>
            <a:ext cx="2233050" cy="1727918"/>
          </a:xfrm>
          <a:prstGeom prst="rect">
            <a:avLst/>
          </a:prstGeom>
          <a:noFill/>
          <a:ln>
            <a:noFill/>
          </a:ln>
        </p:spPr>
      </p:pic>
      <p:pic>
        <p:nvPicPr>
          <p:cNvPr descr="C:\Users\parsazh\AppData\Local\Microsoft\Windows\INetCache\Content.MSO\6F89BD61.tmp" id="169" name="Google Shape;169;g106e86cd179_0_0"/>
          <p:cNvPicPr preferRelativeResize="0"/>
          <p:nvPr/>
        </p:nvPicPr>
        <p:blipFill rotWithShape="1">
          <a:blip r:embed="rId5">
            <a:alphaModFix/>
          </a:blip>
          <a:srcRect b="0" l="0" r="0" t="0"/>
          <a:stretch/>
        </p:blipFill>
        <p:spPr>
          <a:xfrm>
            <a:off x="2930147" y="3186505"/>
            <a:ext cx="2233050" cy="172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type="title"/>
          </p:nvPr>
        </p:nvSpPr>
        <p:spPr>
          <a:xfrm>
            <a:off x="457200" y="57150"/>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Helvetica Neue"/>
              <a:buNone/>
            </a:pPr>
            <a:r>
              <a:rPr lang="en-US"/>
              <a:t>Comparing Different Models</a:t>
            </a:r>
            <a:endParaRPr/>
          </a:p>
        </p:txBody>
      </p:sp>
      <p:sp>
        <p:nvSpPr>
          <p:cNvPr id="175" name="Google Shape;175;p7"/>
          <p:cNvSpPr txBox="1"/>
          <p:nvPr>
            <p:ph idx="1" type="body"/>
          </p:nvPr>
        </p:nvSpPr>
        <p:spPr>
          <a:xfrm>
            <a:off x="152400" y="1504950"/>
            <a:ext cx="4114800" cy="3581400"/>
          </a:xfrm>
          <a:prstGeom prst="rect">
            <a:avLst/>
          </a:prstGeom>
          <a:blipFill rotWithShape="1">
            <a:blip r:embed="rId3">
              <a:alphaModFix/>
            </a:blip>
            <a:stretch>
              <a:fillRect b="0" l="-147" r="0" t="-340"/>
            </a:stretch>
          </a:blip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 </a:t>
            </a:r>
            <a:endParaRPr/>
          </a:p>
        </p:txBody>
      </p:sp>
      <p:pic>
        <p:nvPicPr>
          <p:cNvPr descr="C:\Users\parsazh\AppData\Local\Microsoft\Windows\INetCache\Content.MSO\ABE51024.tmp" id="176" name="Google Shape;176;p7"/>
          <p:cNvPicPr preferRelativeResize="0"/>
          <p:nvPr/>
        </p:nvPicPr>
        <p:blipFill rotWithShape="1">
          <a:blip r:embed="rId4">
            <a:alphaModFix/>
          </a:blip>
          <a:srcRect b="0" l="0" r="0" t="0"/>
          <a:stretch/>
        </p:blipFill>
        <p:spPr>
          <a:xfrm>
            <a:off x="6781800" y="1386840"/>
            <a:ext cx="2146300" cy="1565910"/>
          </a:xfrm>
          <a:prstGeom prst="rect">
            <a:avLst/>
          </a:prstGeom>
          <a:noFill/>
          <a:ln>
            <a:noFill/>
          </a:ln>
        </p:spPr>
      </p:pic>
      <p:pic>
        <p:nvPicPr>
          <p:cNvPr descr="C:\Users\parsazh\AppData\Local\Microsoft\Windows\INetCache\Content.MSO\8FFDFDD2.tmp" id="177" name="Google Shape;177;p7"/>
          <p:cNvPicPr preferRelativeResize="0"/>
          <p:nvPr/>
        </p:nvPicPr>
        <p:blipFill rotWithShape="1">
          <a:blip r:embed="rId5">
            <a:alphaModFix/>
          </a:blip>
          <a:srcRect b="0" l="0" r="0" t="0"/>
          <a:stretch/>
        </p:blipFill>
        <p:spPr>
          <a:xfrm>
            <a:off x="4648200" y="1386840"/>
            <a:ext cx="2085975" cy="1565910"/>
          </a:xfrm>
          <a:prstGeom prst="rect">
            <a:avLst/>
          </a:prstGeom>
          <a:noFill/>
          <a:ln>
            <a:noFill/>
          </a:ln>
        </p:spPr>
      </p:pic>
      <p:pic>
        <p:nvPicPr>
          <p:cNvPr descr="C:\Users\parsazh\AppData\Local\Microsoft\Windows\INetCache\Content.MSO\464E4717.tmp" id="178" name="Google Shape;178;p7"/>
          <p:cNvPicPr preferRelativeResize="0"/>
          <p:nvPr/>
        </p:nvPicPr>
        <p:blipFill rotWithShape="1">
          <a:blip r:embed="rId6">
            <a:alphaModFix/>
          </a:blip>
          <a:srcRect b="0" l="0" r="0" t="0"/>
          <a:stretch/>
        </p:blipFill>
        <p:spPr>
          <a:xfrm>
            <a:off x="4648201" y="3028950"/>
            <a:ext cx="2119312" cy="1466215"/>
          </a:xfrm>
          <a:prstGeom prst="rect">
            <a:avLst/>
          </a:prstGeom>
          <a:noFill/>
          <a:ln>
            <a:noFill/>
          </a:ln>
        </p:spPr>
      </p:pic>
      <p:pic>
        <p:nvPicPr>
          <p:cNvPr descr="C:\Users\parsazh\AppData\Local\Microsoft\Windows\INetCache\Content.MSO\DFC20F3E.tmp" id="179" name="Google Shape;179;p7"/>
          <p:cNvPicPr preferRelativeResize="0"/>
          <p:nvPr/>
        </p:nvPicPr>
        <p:blipFill rotWithShape="1">
          <a:blip r:embed="rId7">
            <a:alphaModFix/>
          </a:blip>
          <a:srcRect b="0" l="0" r="0" t="0"/>
          <a:stretch/>
        </p:blipFill>
        <p:spPr>
          <a:xfrm>
            <a:off x="6837363" y="3028950"/>
            <a:ext cx="2090737"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txBox="1"/>
          <p:nvPr>
            <p:ph type="title"/>
          </p:nvPr>
        </p:nvSpPr>
        <p:spPr>
          <a:xfrm>
            <a:off x="457200" y="57150"/>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Helvetica Neue"/>
              <a:buNone/>
            </a:pPr>
            <a:r>
              <a:rPr lang="en-US"/>
              <a:t>Testing Key Assumptions</a:t>
            </a:r>
            <a:endParaRPr/>
          </a:p>
        </p:txBody>
      </p:sp>
      <p:sp>
        <p:nvSpPr>
          <p:cNvPr id="185" name="Google Shape;185;p8"/>
          <p:cNvSpPr txBox="1"/>
          <p:nvPr>
            <p:ph idx="1" type="body"/>
          </p:nvPr>
        </p:nvSpPr>
        <p:spPr>
          <a:xfrm>
            <a:off x="457200" y="3562350"/>
            <a:ext cx="8153400" cy="1066800"/>
          </a:xfrm>
          <a:prstGeom prst="rect">
            <a:avLst/>
          </a:prstGeom>
          <a:noFill/>
          <a:ln>
            <a:noFill/>
          </a:ln>
        </p:spPr>
        <p:txBody>
          <a:bodyPr anchorCtr="0" anchor="t" bIns="45700" lIns="91425" spcFirstLastPara="1" rIns="91425" wrap="square" tIns="45700">
            <a:noAutofit/>
          </a:bodyPr>
          <a:lstStyle/>
          <a:p>
            <a:pPr indent="-361950" lvl="0" marL="342900" rtl="0" algn="l">
              <a:spcBef>
                <a:spcPts val="0"/>
              </a:spcBef>
              <a:spcAft>
                <a:spcPts val="0"/>
              </a:spcAft>
              <a:buClr>
                <a:schemeClr val="dk1"/>
              </a:buClr>
              <a:buSzPts val="1700"/>
              <a:buChar char="•"/>
            </a:pPr>
            <a:r>
              <a:rPr lang="en-US" sz="1700">
                <a:highlight>
                  <a:srgbClr val="FFFFFF"/>
                </a:highlight>
              </a:rPr>
              <a:t>Since the p_value of One Sample K-S tests are not less than α = 0.01 we cannot reject that the residuals are normally distributed</a:t>
            </a:r>
            <a:endParaRPr sz="1700">
              <a:highlight>
                <a:srgbClr val="FFFFFF"/>
              </a:highlight>
            </a:endParaRPr>
          </a:p>
          <a:p>
            <a:pPr indent="-361950" lvl="0" marL="342900" rtl="0" algn="l">
              <a:spcBef>
                <a:spcPts val="280"/>
              </a:spcBef>
              <a:spcAft>
                <a:spcPts val="0"/>
              </a:spcAft>
              <a:buClr>
                <a:schemeClr val="dk1"/>
              </a:buClr>
              <a:buSzPts val="1700"/>
              <a:buChar char="•"/>
            </a:pPr>
            <a:r>
              <a:rPr lang="en-US" sz="1700">
                <a:highlight>
                  <a:srgbClr val="FFFFFF"/>
                </a:highlight>
              </a:rPr>
              <a:t>Since the Durbin-Watson statistic is within the range of 1.5 to 2.5, we can conclude that residuals are not autocorrelated</a:t>
            </a:r>
            <a:endParaRPr sz="1700">
              <a:highlight>
                <a:srgbClr val="FFFFFF"/>
              </a:highlight>
            </a:endParaRPr>
          </a:p>
          <a:p>
            <a:pPr indent="-285750" lvl="0" marL="342900" rtl="0" algn="l">
              <a:spcBef>
                <a:spcPts val="180"/>
              </a:spcBef>
              <a:spcAft>
                <a:spcPts val="0"/>
              </a:spcAft>
              <a:buClr>
                <a:schemeClr val="dk1"/>
              </a:buClr>
              <a:buSzPts val="900"/>
              <a:buNone/>
            </a:pPr>
            <a:r>
              <a:t/>
            </a:r>
            <a:endParaRPr sz="1700">
              <a:highlight>
                <a:srgbClr val="FFFFFF"/>
              </a:highlight>
            </a:endParaRPr>
          </a:p>
        </p:txBody>
      </p:sp>
      <p:graphicFrame>
        <p:nvGraphicFramePr>
          <p:cNvPr id="186" name="Google Shape;186;p8"/>
          <p:cNvGraphicFramePr/>
          <p:nvPr/>
        </p:nvGraphicFramePr>
        <p:xfrm>
          <a:off x="952499" y="1962150"/>
          <a:ext cx="3000000" cy="3000000"/>
        </p:xfrm>
        <a:graphic>
          <a:graphicData uri="http://schemas.openxmlformats.org/drawingml/2006/table">
            <a:tbl>
              <a:tblPr bandRow="1" firstCol="1" firstRow="1">
                <a:noFill/>
                <a:tableStyleId>{B9D8ED34-2F3E-4F1A-973F-519D19F4595E}</a:tableStyleId>
              </a:tblPr>
              <a:tblGrid>
                <a:gridCol w="3581400"/>
                <a:gridCol w="1676400"/>
                <a:gridCol w="1600200"/>
              </a:tblGrid>
              <a:tr h="210300">
                <a:tc>
                  <a:txBody>
                    <a:bodyPr/>
                    <a:lstStyle/>
                    <a:p>
                      <a:pPr indent="0" lvl="0" marL="0" marR="0" rtl="0" algn="l">
                        <a:spcBef>
                          <a:spcPts val="0"/>
                        </a:spcBef>
                        <a:spcAft>
                          <a:spcPts val="0"/>
                        </a:spcAft>
                        <a:buNone/>
                      </a:pPr>
                      <a:r>
                        <a:t/>
                      </a:r>
                      <a:endParaRPr sz="1800"/>
                    </a:p>
                  </a:txBody>
                  <a:tcPr marT="0" marB="0" marR="68575" marL="68575"/>
                </a:tc>
                <a:tc>
                  <a:txBody>
                    <a:bodyPr/>
                    <a:lstStyle/>
                    <a:p>
                      <a:pPr indent="0" lvl="0" marL="0" marR="0" rtl="0" algn="just">
                        <a:lnSpc>
                          <a:spcPct val="115000"/>
                        </a:lnSpc>
                        <a:spcBef>
                          <a:spcPts val="0"/>
                        </a:spcBef>
                        <a:spcAft>
                          <a:spcPts val="0"/>
                        </a:spcAft>
                        <a:buNone/>
                      </a:pPr>
                      <a:r>
                        <a:rPr lang="en-US" sz="1000"/>
                        <a:t>One Sample K-S (p_value)</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100"/>
                        <a:t>Durbin-</a:t>
                      </a:r>
                      <a:r>
                        <a:rPr lang="en-US" sz="1100"/>
                        <a:t>Watson</a:t>
                      </a:r>
                      <a:endParaRPr sz="1200">
                        <a:latin typeface="Times New Roman"/>
                        <a:ea typeface="Times New Roman"/>
                        <a:cs typeface="Times New Roman"/>
                        <a:sym typeface="Times New Roman"/>
                      </a:endParaRPr>
                    </a:p>
                  </a:txBody>
                  <a:tcPr marT="0" marB="0" marR="68575" marL="68575"/>
                </a:tc>
              </a:tr>
              <a:tr h="210300">
                <a:tc>
                  <a:txBody>
                    <a:bodyPr/>
                    <a:lstStyle/>
                    <a:p>
                      <a:pPr indent="0" lvl="0" marL="0" marR="0" rtl="0" algn="just">
                        <a:lnSpc>
                          <a:spcPct val="115000"/>
                        </a:lnSpc>
                        <a:spcBef>
                          <a:spcPts val="0"/>
                        </a:spcBef>
                        <a:spcAft>
                          <a:spcPts val="0"/>
                        </a:spcAft>
                        <a:buNone/>
                      </a:pPr>
                      <a:r>
                        <a:rPr lang="en-US" sz="1200"/>
                        <a:t>Group 1: Attempt Murder, Sexual Assault &amp; Weapons</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200"/>
                        <a:t>0.015</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200"/>
                        <a:t>1.870</a:t>
                      </a:r>
                      <a:endParaRPr sz="1200">
                        <a:latin typeface="Times New Roman"/>
                        <a:ea typeface="Times New Roman"/>
                        <a:cs typeface="Times New Roman"/>
                        <a:sym typeface="Times New Roman"/>
                      </a:endParaRPr>
                    </a:p>
                  </a:txBody>
                  <a:tcPr marT="0" marB="0" marR="68575" marL="68575"/>
                </a:tc>
              </a:tr>
              <a:tr h="210300">
                <a:tc>
                  <a:txBody>
                    <a:bodyPr/>
                    <a:lstStyle/>
                    <a:p>
                      <a:pPr indent="0" lvl="0" marL="0" marR="0" rtl="0" algn="just">
                        <a:lnSpc>
                          <a:spcPct val="115000"/>
                        </a:lnSpc>
                        <a:spcBef>
                          <a:spcPts val="0"/>
                        </a:spcBef>
                        <a:spcAft>
                          <a:spcPts val="0"/>
                        </a:spcAft>
                        <a:buNone/>
                      </a:pPr>
                      <a:r>
                        <a:rPr lang="en-US" sz="1200"/>
                        <a:t>Group 2: Murder</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200"/>
                        <a:t>0.025</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200"/>
                        <a:t>1.742</a:t>
                      </a:r>
                      <a:endParaRPr sz="1200">
                        <a:latin typeface="Times New Roman"/>
                        <a:ea typeface="Times New Roman"/>
                        <a:cs typeface="Times New Roman"/>
                        <a:sym typeface="Times New Roman"/>
                      </a:endParaRPr>
                    </a:p>
                  </a:txBody>
                  <a:tcPr marT="0" marB="0" marR="68575" marL="68575"/>
                </a:tc>
              </a:tr>
              <a:tr h="210300">
                <a:tc>
                  <a:txBody>
                    <a:bodyPr/>
                    <a:lstStyle/>
                    <a:p>
                      <a:pPr indent="0" lvl="0" marL="0" marR="0" rtl="0" algn="just">
                        <a:lnSpc>
                          <a:spcPct val="115000"/>
                        </a:lnSpc>
                        <a:spcBef>
                          <a:spcPts val="0"/>
                        </a:spcBef>
                        <a:spcAft>
                          <a:spcPts val="0"/>
                        </a:spcAft>
                        <a:buNone/>
                      </a:pPr>
                      <a:r>
                        <a:rPr lang="en-US" sz="1200"/>
                        <a:t>Group 3: Narcotics and Other</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200"/>
                        <a:t>0.24</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200"/>
                        <a:t>1.606</a:t>
                      </a:r>
                      <a:endParaRPr sz="1200">
                        <a:latin typeface="Times New Roman"/>
                        <a:ea typeface="Times New Roman"/>
                        <a:cs typeface="Times New Roman"/>
                        <a:sym typeface="Times New Roman"/>
                      </a:endParaRPr>
                    </a:p>
                  </a:txBody>
                  <a:tcPr marT="0" marB="0" marR="68575" marL="68575"/>
                </a:tc>
              </a:tr>
              <a:tr h="210300">
                <a:tc>
                  <a:txBody>
                    <a:bodyPr/>
                    <a:lstStyle/>
                    <a:p>
                      <a:pPr indent="0" lvl="0" marL="0" marR="0" rtl="0" algn="just">
                        <a:lnSpc>
                          <a:spcPct val="115000"/>
                        </a:lnSpc>
                        <a:spcBef>
                          <a:spcPts val="0"/>
                        </a:spcBef>
                        <a:spcAft>
                          <a:spcPts val="0"/>
                        </a:spcAft>
                        <a:buNone/>
                      </a:pPr>
                      <a:r>
                        <a:rPr lang="en-US" sz="1200"/>
                        <a:t>Group 4: Robbery</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200"/>
                        <a:t>0.21</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200"/>
                        <a:t>1.891</a:t>
                      </a:r>
                      <a:endParaRPr sz="12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743594"/>
      </a:accent1>
      <a:accent2>
        <a:srgbClr val="9999CC"/>
      </a:accent2>
      <a:accent3>
        <a:srgbClr val="333366"/>
      </a:accent3>
      <a:accent4>
        <a:srgbClr val="336666"/>
      </a:accent4>
      <a:accent5>
        <a:srgbClr val="99CCCC"/>
      </a:accent5>
      <a:accent6>
        <a:srgbClr val="CCCCC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2013-12-25T12:45:28Z</dcterms:created>
  <dc:creator>Company</dc:creator>
</cp:coreProperties>
</file>