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65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8CE1C-C3CC-4A48-BE6B-1B51A7E1C0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5E9A7EC-C3A6-4ACA-AAD7-3EF60F912291}">
      <dgm:prSet phldrT="[Text]"/>
      <dgm:spPr>
        <a:solidFill>
          <a:schemeClr val="accent1">
            <a:lumMod val="20000"/>
            <a:lumOff val="80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Collection</a:t>
          </a:r>
          <a:endParaRPr lang="en-US" dirty="0">
            <a:solidFill>
              <a:schemeClr val="tx1"/>
            </a:solidFill>
          </a:endParaRPr>
        </a:p>
      </dgm:t>
    </dgm:pt>
    <dgm:pt modelId="{EE3F490F-335A-4FB2-A281-9B1AFA6014B9}" type="parTrans" cxnId="{B5C3C102-77B8-4916-9A0D-81C85AFE1BF3}">
      <dgm:prSet/>
      <dgm:spPr/>
      <dgm:t>
        <a:bodyPr/>
        <a:lstStyle/>
        <a:p>
          <a:endParaRPr lang="en-US"/>
        </a:p>
      </dgm:t>
    </dgm:pt>
    <dgm:pt modelId="{672E50A5-4823-4BC1-A622-CC9DADB35A1B}" type="sibTrans" cxnId="{B5C3C102-77B8-4916-9A0D-81C85AFE1BF3}">
      <dgm:prSet/>
      <dgm:spPr/>
      <dgm:t>
        <a:bodyPr/>
        <a:lstStyle/>
        <a:p>
          <a:endParaRPr lang="en-US"/>
        </a:p>
      </dgm:t>
    </dgm:pt>
    <dgm:pt modelId="{BF40764B-FCAA-44E7-AEBD-413F54A951B8}">
      <dgm:prSet phldrT="[Text]"/>
      <dgm:spPr>
        <a:solidFill>
          <a:schemeClr val="accent1"/>
        </a:solidFill>
        <a:ln w="2540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Models Comparison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9B2DCC-90E3-461C-849D-48F6265E3C39}" type="parTrans" cxnId="{F74997F6-3D20-4B4F-9778-DEF8D75691BD}">
      <dgm:prSet/>
      <dgm:spPr/>
      <dgm:t>
        <a:bodyPr/>
        <a:lstStyle/>
        <a:p>
          <a:endParaRPr lang="en-US"/>
        </a:p>
      </dgm:t>
    </dgm:pt>
    <dgm:pt modelId="{2124D726-1F75-4E9A-93C6-C967E03DA560}" type="sibTrans" cxnId="{F74997F6-3D20-4B4F-9778-DEF8D75691BD}">
      <dgm:prSet/>
      <dgm:spPr/>
      <dgm:t>
        <a:bodyPr/>
        <a:lstStyle/>
        <a:p>
          <a:endParaRPr lang="en-US"/>
        </a:p>
      </dgm:t>
    </dgm:pt>
    <dgm:pt modelId="{0C49EF50-0910-4B55-AB40-D32898F598A4}">
      <dgm:prSet phldrT="[Text]"/>
      <dgm:spPr>
        <a:solidFill>
          <a:schemeClr val="accent1">
            <a:lumMod val="20000"/>
            <a:lumOff val="80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 Selection</a:t>
          </a:r>
          <a:endParaRPr lang="en-US" dirty="0">
            <a:solidFill>
              <a:schemeClr val="tx1"/>
            </a:solidFill>
          </a:endParaRPr>
        </a:p>
      </dgm:t>
    </dgm:pt>
    <dgm:pt modelId="{51195A84-67C0-46AE-9021-87FE9192C5D1}" type="parTrans" cxnId="{F3DCEF95-9C4A-4B2F-A6FE-51ABBCC5A567}">
      <dgm:prSet/>
      <dgm:spPr/>
      <dgm:t>
        <a:bodyPr/>
        <a:lstStyle/>
        <a:p>
          <a:endParaRPr lang="en-US"/>
        </a:p>
      </dgm:t>
    </dgm:pt>
    <dgm:pt modelId="{F8B103EF-0050-4120-A6A7-646FB3463315}" type="sibTrans" cxnId="{F3DCEF95-9C4A-4B2F-A6FE-51ABBCC5A567}">
      <dgm:prSet/>
      <dgm:spPr/>
      <dgm:t>
        <a:bodyPr/>
        <a:lstStyle/>
        <a:p>
          <a:endParaRPr lang="en-US"/>
        </a:p>
      </dgm:t>
    </dgm:pt>
    <dgm:pt modelId="{ACDA42E9-D585-4F93-9C84-41472DDA84D9}">
      <dgm:prSet phldrT="[Text]"/>
      <dgm:spPr>
        <a:solidFill>
          <a:schemeClr val="accent1">
            <a:lumMod val="20000"/>
            <a:lumOff val="80000"/>
          </a:schemeClr>
        </a:solidFill>
        <a:ln w="25400">
          <a:solidFill>
            <a:schemeClr val="accent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Preparation</a:t>
          </a:r>
          <a:endParaRPr lang="en-US" dirty="0">
            <a:solidFill>
              <a:schemeClr val="tx1"/>
            </a:solidFill>
          </a:endParaRPr>
        </a:p>
      </dgm:t>
    </dgm:pt>
    <dgm:pt modelId="{559715B5-5DDE-4CB3-A75A-62AEC7CAEFFF}" type="parTrans" cxnId="{D7EBB97F-F3B2-4B04-9688-31C57D94AD54}">
      <dgm:prSet/>
      <dgm:spPr/>
      <dgm:t>
        <a:bodyPr/>
        <a:lstStyle/>
        <a:p>
          <a:endParaRPr lang="en-US"/>
        </a:p>
      </dgm:t>
    </dgm:pt>
    <dgm:pt modelId="{3E4A059C-EE7B-434A-9594-69D6AD8A03C2}" type="sibTrans" cxnId="{D7EBB97F-F3B2-4B04-9688-31C57D94AD54}">
      <dgm:prSet/>
      <dgm:spPr/>
      <dgm:t>
        <a:bodyPr/>
        <a:lstStyle/>
        <a:p>
          <a:endParaRPr lang="en-US"/>
        </a:p>
      </dgm:t>
    </dgm:pt>
    <dgm:pt modelId="{AD5F895B-4E5E-4D8F-B36C-329A6334884A}" type="pres">
      <dgm:prSet presAssocID="{F248CE1C-C3CC-4A48-BE6B-1B51A7E1C09E}" presName="Name0" presStyleCnt="0">
        <dgm:presLayoutVars>
          <dgm:dir/>
          <dgm:animLvl val="lvl"/>
          <dgm:resizeHandles val="exact"/>
        </dgm:presLayoutVars>
      </dgm:prSet>
      <dgm:spPr/>
    </dgm:pt>
    <dgm:pt modelId="{BC5C9942-116C-40CF-8A3B-056CD2837B1B}" type="pres">
      <dgm:prSet presAssocID="{25E9A7EC-C3A6-4ACA-AAD7-3EF60F91229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1775-24F4-4D93-9E12-606CD14E06A0}" type="pres">
      <dgm:prSet presAssocID="{672E50A5-4823-4BC1-A622-CC9DADB35A1B}" presName="parTxOnlySpace" presStyleCnt="0"/>
      <dgm:spPr/>
    </dgm:pt>
    <dgm:pt modelId="{A8BC982F-EE18-46A6-88BC-D5AA38B79CCD}" type="pres">
      <dgm:prSet presAssocID="{ACDA42E9-D585-4F93-9C84-41472DDA84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9867F-F541-4962-9765-993313D9EC0C}" type="pres">
      <dgm:prSet presAssocID="{3E4A059C-EE7B-434A-9594-69D6AD8A03C2}" presName="parTxOnlySpace" presStyleCnt="0"/>
      <dgm:spPr/>
    </dgm:pt>
    <dgm:pt modelId="{BED79BD0-53F0-4A81-9EFC-06B1FF127DC6}" type="pres">
      <dgm:prSet presAssocID="{BF40764B-FCAA-44E7-AEBD-413F54A951B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3A732-B98A-4AED-8ED1-A9B29A0AC6FE}" type="pres">
      <dgm:prSet presAssocID="{2124D726-1F75-4E9A-93C6-C967E03DA560}" presName="parTxOnlySpace" presStyleCnt="0"/>
      <dgm:spPr/>
    </dgm:pt>
    <dgm:pt modelId="{CDC0A61C-B175-4043-972C-7F2A2447DB4C}" type="pres">
      <dgm:prSet presAssocID="{0C49EF50-0910-4B55-AB40-D32898F598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375675-A888-4157-81F7-2A875BA151A9}" type="presOf" srcId="{25E9A7EC-C3A6-4ACA-AAD7-3EF60F912291}" destId="{BC5C9942-116C-40CF-8A3B-056CD2837B1B}" srcOrd="0" destOrd="0" presId="urn:microsoft.com/office/officeart/2005/8/layout/chevron1"/>
    <dgm:cxn modelId="{F3DCEF95-9C4A-4B2F-A6FE-51ABBCC5A567}" srcId="{F248CE1C-C3CC-4A48-BE6B-1B51A7E1C09E}" destId="{0C49EF50-0910-4B55-AB40-D32898F598A4}" srcOrd="3" destOrd="0" parTransId="{51195A84-67C0-46AE-9021-87FE9192C5D1}" sibTransId="{F8B103EF-0050-4120-A6A7-646FB3463315}"/>
    <dgm:cxn modelId="{35B8D5C5-3068-4044-B99C-7DB327C244CA}" type="presOf" srcId="{0C49EF50-0910-4B55-AB40-D32898F598A4}" destId="{CDC0A61C-B175-4043-972C-7F2A2447DB4C}" srcOrd="0" destOrd="0" presId="urn:microsoft.com/office/officeart/2005/8/layout/chevron1"/>
    <dgm:cxn modelId="{14376D55-AD3B-4C12-8DB1-3D73EDA154F1}" type="presOf" srcId="{F248CE1C-C3CC-4A48-BE6B-1B51A7E1C09E}" destId="{AD5F895B-4E5E-4D8F-B36C-329A6334884A}" srcOrd="0" destOrd="0" presId="urn:microsoft.com/office/officeart/2005/8/layout/chevron1"/>
    <dgm:cxn modelId="{D7EBB97F-F3B2-4B04-9688-31C57D94AD54}" srcId="{F248CE1C-C3CC-4A48-BE6B-1B51A7E1C09E}" destId="{ACDA42E9-D585-4F93-9C84-41472DDA84D9}" srcOrd="1" destOrd="0" parTransId="{559715B5-5DDE-4CB3-A75A-62AEC7CAEFFF}" sibTransId="{3E4A059C-EE7B-434A-9594-69D6AD8A03C2}"/>
    <dgm:cxn modelId="{4B5EC2B0-E7D4-471F-900E-D5D818A73610}" type="presOf" srcId="{ACDA42E9-D585-4F93-9C84-41472DDA84D9}" destId="{A8BC982F-EE18-46A6-88BC-D5AA38B79CCD}" srcOrd="0" destOrd="0" presId="urn:microsoft.com/office/officeart/2005/8/layout/chevron1"/>
    <dgm:cxn modelId="{9B45C22B-8D34-4829-B90E-6A1729DC358B}" type="presOf" srcId="{BF40764B-FCAA-44E7-AEBD-413F54A951B8}" destId="{BED79BD0-53F0-4A81-9EFC-06B1FF127DC6}" srcOrd="0" destOrd="0" presId="urn:microsoft.com/office/officeart/2005/8/layout/chevron1"/>
    <dgm:cxn modelId="{B5C3C102-77B8-4916-9A0D-81C85AFE1BF3}" srcId="{F248CE1C-C3CC-4A48-BE6B-1B51A7E1C09E}" destId="{25E9A7EC-C3A6-4ACA-AAD7-3EF60F912291}" srcOrd="0" destOrd="0" parTransId="{EE3F490F-335A-4FB2-A281-9B1AFA6014B9}" sibTransId="{672E50A5-4823-4BC1-A622-CC9DADB35A1B}"/>
    <dgm:cxn modelId="{F74997F6-3D20-4B4F-9778-DEF8D75691BD}" srcId="{F248CE1C-C3CC-4A48-BE6B-1B51A7E1C09E}" destId="{BF40764B-FCAA-44E7-AEBD-413F54A951B8}" srcOrd="2" destOrd="0" parTransId="{AD9B2DCC-90E3-461C-849D-48F6265E3C39}" sibTransId="{2124D726-1F75-4E9A-93C6-C967E03DA560}"/>
    <dgm:cxn modelId="{B161D10C-CD95-4979-9AA2-276089100FE9}" type="presParOf" srcId="{AD5F895B-4E5E-4D8F-B36C-329A6334884A}" destId="{BC5C9942-116C-40CF-8A3B-056CD2837B1B}" srcOrd="0" destOrd="0" presId="urn:microsoft.com/office/officeart/2005/8/layout/chevron1"/>
    <dgm:cxn modelId="{AC4A3C12-7C6D-4A48-9AB1-7477E981FC1E}" type="presParOf" srcId="{AD5F895B-4E5E-4D8F-B36C-329A6334884A}" destId="{9E9F1775-24F4-4D93-9E12-606CD14E06A0}" srcOrd="1" destOrd="0" presId="urn:microsoft.com/office/officeart/2005/8/layout/chevron1"/>
    <dgm:cxn modelId="{82DBA8BA-2EC5-4853-9C88-E793546396BF}" type="presParOf" srcId="{AD5F895B-4E5E-4D8F-B36C-329A6334884A}" destId="{A8BC982F-EE18-46A6-88BC-D5AA38B79CCD}" srcOrd="2" destOrd="0" presId="urn:microsoft.com/office/officeart/2005/8/layout/chevron1"/>
    <dgm:cxn modelId="{06FCF69B-CB84-4008-B721-F4A3E2748568}" type="presParOf" srcId="{AD5F895B-4E5E-4D8F-B36C-329A6334884A}" destId="{B339867F-F541-4962-9765-993313D9EC0C}" srcOrd="3" destOrd="0" presId="urn:microsoft.com/office/officeart/2005/8/layout/chevron1"/>
    <dgm:cxn modelId="{46714610-2C82-43BF-9669-E9DD3E36AA13}" type="presParOf" srcId="{AD5F895B-4E5E-4D8F-B36C-329A6334884A}" destId="{BED79BD0-53F0-4A81-9EFC-06B1FF127DC6}" srcOrd="4" destOrd="0" presId="urn:microsoft.com/office/officeart/2005/8/layout/chevron1"/>
    <dgm:cxn modelId="{F53151F8-A175-4B99-90B4-680D226C1A7E}" type="presParOf" srcId="{AD5F895B-4E5E-4D8F-B36C-329A6334884A}" destId="{DD23A732-B98A-4AED-8ED1-A9B29A0AC6FE}" srcOrd="5" destOrd="0" presId="urn:microsoft.com/office/officeart/2005/8/layout/chevron1"/>
    <dgm:cxn modelId="{A543F027-6E33-4B47-BF05-CF0BBE5C0FE7}" type="presParOf" srcId="{AD5F895B-4E5E-4D8F-B36C-329A6334884A}" destId="{CDC0A61C-B175-4043-972C-7F2A2447DB4C}" srcOrd="6" destOrd="0" presId="urn:microsoft.com/office/officeart/2005/8/layout/chevr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C9942-116C-40CF-8A3B-056CD2837B1B}">
      <dsp:nvSpPr>
        <dsp:cNvPr id="0" name=""/>
        <dsp:cNvSpPr/>
      </dsp:nvSpPr>
      <dsp:spPr>
        <a:xfrm>
          <a:off x="3628" y="263414"/>
          <a:ext cx="2111926" cy="844770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Data Collection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26013" y="263414"/>
        <a:ext cx="1267156" cy="844770"/>
      </dsp:txXfrm>
    </dsp:sp>
    <dsp:sp modelId="{A8BC982F-EE18-46A6-88BC-D5AA38B79CCD}">
      <dsp:nvSpPr>
        <dsp:cNvPr id="0" name=""/>
        <dsp:cNvSpPr/>
      </dsp:nvSpPr>
      <dsp:spPr>
        <a:xfrm>
          <a:off x="1904362" y="263414"/>
          <a:ext cx="2111926" cy="844770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Data Preparation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26747" y="263414"/>
        <a:ext cx="1267156" cy="844770"/>
      </dsp:txXfrm>
    </dsp:sp>
    <dsp:sp modelId="{BED79BD0-53F0-4A81-9EFC-06B1FF127DC6}">
      <dsp:nvSpPr>
        <dsp:cNvPr id="0" name=""/>
        <dsp:cNvSpPr/>
      </dsp:nvSpPr>
      <dsp:spPr>
        <a:xfrm>
          <a:off x="3805096" y="263414"/>
          <a:ext cx="2111926" cy="84477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Models Comparison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7481" y="263414"/>
        <a:ext cx="1267156" cy="844770"/>
      </dsp:txXfrm>
    </dsp:sp>
    <dsp:sp modelId="{CDC0A61C-B175-4043-972C-7F2A2447DB4C}">
      <dsp:nvSpPr>
        <dsp:cNvPr id="0" name=""/>
        <dsp:cNvSpPr/>
      </dsp:nvSpPr>
      <dsp:spPr>
        <a:xfrm>
          <a:off x="5705830" y="263414"/>
          <a:ext cx="2111926" cy="844770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Model Selection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128215" y="263414"/>
        <a:ext cx="1267156" cy="84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flipH="1">
            <a:off x="-91440" y="0"/>
            <a:ext cx="3672840" cy="5151638"/>
            <a:chOff x="5492750" y="-3175"/>
            <a:chExt cx="3743325" cy="5111750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5492750" y="-3175"/>
              <a:ext cx="3743325" cy="5111750"/>
            </a:xfrm>
            <a:custGeom>
              <a:avLst/>
              <a:gdLst>
                <a:gd name="T0" fmla="*/ 75 w 1176"/>
                <a:gd name="T1" fmla="*/ 780 h 1607"/>
                <a:gd name="T2" fmla="*/ 30 w 1176"/>
                <a:gd name="T3" fmla="*/ 1607 h 1607"/>
                <a:gd name="T4" fmla="*/ 820 w 1176"/>
                <a:gd name="T5" fmla="*/ 1607 h 1607"/>
                <a:gd name="T6" fmla="*/ 1137 w 1176"/>
                <a:gd name="T7" fmla="*/ 389 h 1607"/>
                <a:gd name="T8" fmla="*/ 1137 w 1176"/>
                <a:gd name="T9" fmla="*/ 0 h 1607"/>
                <a:gd name="T10" fmla="*/ 109 w 1176"/>
                <a:gd name="T11" fmla="*/ 0 h 1607"/>
                <a:gd name="T12" fmla="*/ 75 w 1176"/>
                <a:gd name="T13" fmla="*/ 7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6" h="1607">
                  <a:moveTo>
                    <a:pt x="75" y="780"/>
                  </a:moveTo>
                  <a:cubicBezTo>
                    <a:pt x="161" y="1150"/>
                    <a:pt x="117" y="1419"/>
                    <a:pt x="30" y="1607"/>
                  </a:cubicBezTo>
                  <a:cubicBezTo>
                    <a:pt x="820" y="1607"/>
                    <a:pt x="820" y="1607"/>
                    <a:pt x="820" y="1607"/>
                  </a:cubicBezTo>
                  <a:cubicBezTo>
                    <a:pt x="1176" y="389"/>
                    <a:pt x="1137" y="389"/>
                    <a:pt x="1137" y="389"/>
                  </a:cubicBezTo>
                  <a:cubicBezTo>
                    <a:pt x="1137" y="0"/>
                    <a:pt x="1137" y="0"/>
                    <a:pt x="1137" y="0"/>
                  </a:cubicBezTo>
                  <a:cubicBezTo>
                    <a:pt x="70" y="0"/>
                    <a:pt x="109" y="0"/>
                    <a:pt x="109" y="0"/>
                  </a:cubicBezTo>
                  <a:cubicBezTo>
                    <a:pt x="39" y="195"/>
                    <a:pt x="0" y="456"/>
                    <a:pt x="75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5575300" y="-3175"/>
              <a:ext cx="3467100" cy="5111750"/>
            </a:xfrm>
            <a:custGeom>
              <a:avLst/>
              <a:gdLst>
                <a:gd name="T0" fmla="*/ 86 w 1089"/>
                <a:gd name="T1" fmla="*/ 803 h 1607"/>
                <a:gd name="T2" fmla="*/ 94 w 1089"/>
                <a:gd name="T3" fmla="*/ 1607 h 1607"/>
                <a:gd name="T4" fmla="*/ 733 w 1089"/>
                <a:gd name="T5" fmla="*/ 1607 h 1607"/>
                <a:gd name="T6" fmla="*/ 1089 w 1089"/>
                <a:gd name="T7" fmla="*/ 389 h 1607"/>
                <a:gd name="T8" fmla="*/ 1089 w 1089"/>
                <a:gd name="T9" fmla="*/ 0 h 1607"/>
                <a:gd name="T10" fmla="*/ 106 w 1089"/>
                <a:gd name="T11" fmla="*/ 0 h 1607"/>
                <a:gd name="T12" fmla="*/ 86 w 1089"/>
                <a:gd name="T13" fmla="*/ 803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1607">
                  <a:moveTo>
                    <a:pt x="86" y="803"/>
                  </a:moveTo>
                  <a:cubicBezTo>
                    <a:pt x="178" y="1165"/>
                    <a:pt x="157" y="1425"/>
                    <a:pt x="94" y="1607"/>
                  </a:cubicBezTo>
                  <a:cubicBezTo>
                    <a:pt x="733" y="1607"/>
                    <a:pt x="733" y="1607"/>
                    <a:pt x="733" y="1607"/>
                  </a:cubicBezTo>
                  <a:cubicBezTo>
                    <a:pt x="1089" y="389"/>
                    <a:pt x="1089" y="389"/>
                    <a:pt x="1089" y="389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7" y="198"/>
                    <a:pt x="0" y="467"/>
                    <a:pt x="86" y="8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5568950" y="-3175"/>
              <a:ext cx="3479800" cy="5111750"/>
            </a:xfrm>
            <a:custGeom>
              <a:avLst/>
              <a:gdLst>
                <a:gd name="T0" fmla="*/ 96 w 1093"/>
                <a:gd name="T1" fmla="*/ 804 h 1607"/>
                <a:gd name="T2" fmla="*/ 137 w 1093"/>
                <a:gd name="T3" fmla="*/ 1607 h 1607"/>
                <a:gd name="T4" fmla="*/ 736 w 1093"/>
                <a:gd name="T5" fmla="*/ 1607 h 1607"/>
                <a:gd name="T6" fmla="*/ 1093 w 1093"/>
                <a:gd name="T7" fmla="*/ 389 h 1607"/>
                <a:gd name="T8" fmla="*/ 1093 w 1093"/>
                <a:gd name="T9" fmla="*/ 0 h 1607"/>
                <a:gd name="T10" fmla="*/ 85 w 1093"/>
                <a:gd name="T11" fmla="*/ 0 h 1607"/>
                <a:gd name="T12" fmla="*/ 96 w 1093"/>
                <a:gd name="T13" fmla="*/ 804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3" h="1607">
                  <a:moveTo>
                    <a:pt x="96" y="804"/>
                  </a:moveTo>
                  <a:cubicBezTo>
                    <a:pt x="199" y="1164"/>
                    <a:pt x="190" y="1423"/>
                    <a:pt x="137" y="1607"/>
                  </a:cubicBezTo>
                  <a:cubicBezTo>
                    <a:pt x="736" y="1607"/>
                    <a:pt x="736" y="1607"/>
                    <a:pt x="736" y="1607"/>
                  </a:cubicBezTo>
                  <a:cubicBezTo>
                    <a:pt x="1093" y="389"/>
                    <a:pt x="1093" y="389"/>
                    <a:pt x="1093" y="389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25" y="199"/>
                    <a:pt x="0" y="469"/>
                    <a:pt x="96" y="8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5670550" y="0"/>
              <a:ext cx="3473450" cy="5108575"/>
            </a:xfrm>
            <a:custGeom>
              <a:avLst/>
              <a:gdLst>
                <a:gd name="T0" fmla="*/ 114 w 1091"/>
                <a:gd name="T1" fmla="*/ 865 h 1606"/>
                <a:gd name="T2" fmla="*/ 185 w 1091"/>
                <a:gd name="T3" fmla="*/ 1606 h 1606"/>
                <a:gd name="T4" fmla="*/ 1091 w 1091"/>
                <a:gd name="T5" fmla="*/ 1606 h 1606"/>
                <a:gd name="T6" fmla="*/ 1091 w 1091"/>
                <a:gd name="T7" fmla="*/ 0 h 1606"/>
                <a:gd name="T8" fmla="*/ 75 w 1091"/>
                <a:gd name="T9" fmla="*/ 0 h 1606"/>
                <a:gd name="T10" fmla="*/ 114 w 1091"/>
                <a:gd name="T11" fmla="*/ 865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1" h="1606">
                  <a:moveTo>
                    <a:pt x="114" y="865"/>
                  </a:moveTo>
                  <a:cubicBezTo>
                    <a:pt x="208" y="1188"/>
                    <a:pt x="216" y="1429"/>
                    <a:pt x="185" y="1606"/>
                  </a:cubicBezTo>
                  <a:cubicBezTo>
                    <a:pt x="1091" y="1606"/>
                    <a:pt x="1091" y="1606"/>
                    <a:pt x="1091" y="1606"/>
                  </a:cubicBezTo>
                  <a:cubicBezTo>
                    <a:pt x="1091" y="0"/>
                    <a:pt x="1091" y="0"/>
                    <a:pt x="1091" y="0"/>
                  </a:cubicBezTo>
                  <a:cubicBezTo>
                    <a:pt x="172" y="0"/>
                    <a:pt x="62" y="0"/>
                    <a:pt x="75" y="0"/>
                  </a:cubicBezTo>
                  <a:cubicBezTo>
                    <a:pt x="16" y="202"/>
                    <a:pt x="0" y="476"/>
                    <a:pt x="114" y="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28580"/>
            <a:ext cx="4800600" cy="76697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71750"/>
            <a:ext cx="3953435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 flipH="1">
            <a:off x="0" y="3"/>
            <a:ext cx="9144000" cy="1598756"/>
            <a:chOff x="685800" y="-3276600"/>
            <a:chExt cx="7842250" cy="175895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85800" y="-3276600"/>
              <a:ext cx="7842250" cy="1758950"/>
            </a:xfrm>
            <a:custGeom>
              <a:avLst/>
              <a:gdLst>
                <a:gd name="T0" fmla="*/ 0 w 2464"/>
                <a:gd name="T1" fmla="*/ 422 h 551"/>
                <a:gd name="T2" fmla="*/ 1008 w 2464"/>
                <a:gd name="T3" fmla="*/ 432 h 551"/>
                <a:gd name="T4" fmla="*/ 2464 w 2464"/>
                <a:gd name="T5" fmla="*/ 551 h 551"/>
                <a:gd name="T6" fmla="*/ 2464 w 2464"/>
                <a:gd name="T7" fmla="*/ 0 h 551"/>
                <a:gd name="T8" fmla="*/ 0 w 2464"/>
                <a:gd name="T9" fmla="*/ 0 h 551"/>
                <a:gd name="T10" fmla="*/ 0 w 2464"/>
                <a:gd name="T11" fmla="*/ 42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551">
                  <a:moveTo>
                    <a:pt x="0" y="422"/>
                  </a:moveTo>
                  <a:cubicBezTo>
                    <a:pt x="258" y="452"/>
                    <a:pt x="595" y="467"/>
                    <a:pt x="1008" y="432"/>
                  </a:cubicBezTo>
                  <a:cubicBezTo>
                    <a:pt x="1834" y="363"/>
                    <a:pt x="2265" y="466"/>
                    <a:pt x="2464" y="551"/>
                  </a:cubicBezTo>
                  <a:cubicBezTo>
                    <a:pt x="2464" y="0"/>
                    <a:pt x="2464" y="0"/>
                    <a:pt x="246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685800" y="-3276600"/>
              <a:ext cx="7842250" cy="1455738"/>
            </a:xfrm>
            <a:custGeom>
              <a:avLst/>
              <a:gdLst>
                <a:gd name="T0" fmla="*/ 2464 w 2464"/>
                <a:gd name="T1" fmla="*/ 35 h 456"/>
                <a:gd name="T2" fmla="*/ 1760 w 2464"/>
                <a:gd name="T3" fmla="*/ 0 h 456"/>
                <a:gd name="T4" fmla="*/ 0 w 2464"/>
                <a:gd name="T5" fmla="*/ 0 h 456"/>
                <a:gd name="T6" fmla="*/ 0 w 2464"/>
                <a:gd name="T7" fmla="*/ 380 h 456"/>
                <a:gd name="T8" fmla="*/ 1039 w 2464"/>
                <a:gd name="T9" fmla="*/ 384 h 456"/>
                <a:gd name="T10" fmla="*/ 2464 w 2464"/>
                <a:gd name="T11" fmla="*/ 456 h 456"/>
                <a:gd name="T12" fmla="*/ 2464 w 2464"/>
                <a:gd name="T13" fmla="*/ 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56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262" y="410"/>
                    <a:pt x="611" y="424"/>
                    <a:pt x="1039" y="384"/>
                  </a:cubicBezTo>
                  <a:cubicBezTo>
                    <a:pt x="1852" y="309"/>
                    <a:pt x="2260" y="386"/>
                    <a:pt x="2464" y="456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685800" y="-3276600"/>
              <a:ext cx="7842250" cy="1366838"/>
            </a:xfrm>
            <a:custGeom>
              <a:avLst/>
              <a:gdLst>
                <a:gd name="T0" fmla="*/ 2464 w 2464"/>
                <a:gd name="T1" fmla="*/ 35 h 428"/>
                <a:gd name="T2" fmla="*/ 1760 w 2464"/>
                <a:gd name="T3" fmla="*/ 0 h 428"/>
                <a:gd name="T4" fmla="*/ 0 w 2464"/>
                <a:gd name="T5" fmla="*/ 0 h 428"/>
                <a:gd name="T6" fmla="*/ 0 w 2464"/>
                <a:gd name="T7" fmla="*/ 392 h 428"/>
                <a:gd name="T8" fmla="*/ 1041 w 2464"/>
                <a:gd name="T9" fmla="*/ 381 h 428"/>
                <a:gd name="T10" fmla="*/ 2464 w 2464"/>
                <a:gd name="T11" fmla="*/ 428 h 428"/>
                <a:gd name="T12" fmla="*/ 2464 w 2464"/>
                <a:gd name="T13" fmla="*/ 3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4" h="428">
                  <a:moveTo>
                    <a:pt x="2464" y="35"/>
                  </a:moveTo>
                  <a:cubicBezTo>
                    <a:pt x="1760" y="0"/>
                    <a:pt x="1760" y="0"/>
                    <a:pt x="17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264" y="417"/>
                    <a:pt x="613" y="425"/>
                    <a:pt x="1041" y="381"/>
                  </a:cubicBezTo>
                  <a:cubicBezTo>
                    <a:pt x="1841" y="298"/>
                    <a:pt x="2253" y="363"/>
                    <a:pt x="2464" y="428"/>
                  </a:cubicBezTo>
                  <a:lnTo>
                    <a:pt x="2464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85800" y="-3276600"/>
              <a:ext cx="7842250" cy="1193800"/>
            </a:xfrm>
            <a:custGeom>
              <a:avLst/>
              <a:gdLst>
                <a:gd name="T0" fmla="*/ 2464 w 2464"/>
                <a:gd name="T1" fmla="*/ 0 h 374"/>
                <a:gd name="T2" fmla="*/ 0 w 2464"/>
                <a:gd name="T3" fmla="*/ 0 h 374"/>
                <a:gd name="T4" fmla="*/ 0 w 2464"/>
                <a:gd name="T5" fmla="*/ 346 h 374"/>
                <a:gd name="T6" fmla="*/ 1124 w 2464"/>
                <a:gd name="T7" fmla="*/ 322 h 374"/>
                <a:gd name="T8" fmla="*/ 2464 w 2464"/>
                <a:gd name="T9" fmla="*/ 333 h 374"/>
                <a:gd name="T10" fmla="*/ 2464 w 2464"/>
                <a:gd name="T1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64" h="374">
                  <a:moveTo>
                    <a:pt x="2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268" y="371"/>
                    <a:pt x="627" y="374"/>
                    <a:pt x="1124" y="322"/>
                  </a:cubicBezTo>
                  <a:cubicBezTo>
                    <a:pt x="1842" y="246"/>
                    <a:pt x="2245" y="283"/>
                    <a:pt x="2464" y="333"/>
                  </a:cubicBezTo>
                  <a:lnTo>
                    <a:pt x="2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66750"/>
            <a:ext cx="2895600" cy="1905000"/>
          </a:xfrm>
        </p:spPr>
        <p:txBody>
          <a:bodyPr>
            <a:normAutofit/>
          </a:bodyPr>
          <a:lstStyle/>
          <a:p>
            <a:r>
              <a:rPr lang="en-US" sz="1600" b="1" dirty="0"/>
              <a:t>Communicating Legal Precedent by Estimating Preparation Hours Needed for Criminal Cases</a:t>
            </a:r>
            <a:r>
              <a:rPr lang="en-CA" sz="1600" dirty="0"/>
              <a:t/>
            </a:r>
            <a:br>
              <a:rPr lang="en-CA" sz="1600" dirty="0"/>
            </a:br>
            <a:r>
              <a:rPr lang="en-US" sz="1100" b="1" dirty="0"/>
              <a:t>Estimating Preparation </a:t>
            </a:r>
            <a:r>
              <a:rPr lang="en-US" sz="1100" b="1" dirty="0" smtClean="0"/>
              <a:t>Hours </a:t>
            </a:r>
            <a:r>
              <a:rPr lang="en-US" sz="1100" b="1" dirty="0"/>
              <a:t>based on Expected Trial Days</a:t>
            </a:r>
            <a:r>
              <a:rPr lang="en-CA" sz="1100" dirty="0"/>
              <a:t/>
            </a:r>
            <a:br>
              <a:rPr lang="en-CA" sz="1100" dirty="0"/>
            </a:br>
            <a:r>
              <a:rPr lang="en-US" sz="1100" b="1" dirty="0"/>
              <a:t> </a:t>
            </a:r>
            <a:r>
              <a:rPr lang="en-CA" sz="1100" dirty="0"/>
              <a:t/>
            </a:r>
            <a:br>
              <a:rPr lang="en-CA" sz="1100" dirty="0"/>
            </a:br>
            <a:endParaRPr lang="en-CA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09950"/>
            <a:ext cx="2590800" cy="1295400"/>
          </a:xfrm>
        </p:spPr>
        <p:txBody>
          <a:bodyPr>
            <a:normAutofit lnSpcReduction="10000"/>
          </a:bodyPr>
          <a:lstStyle/>
          <a:p>
            <a:r>
              <a:rPr lang="en-US" sz="1200" b="1" dirty="0"/>
              <a:t>Faculty of Information, University of Toronto</a:t>
            </a:r>
            <a:endParaRPr lang="en-CA" sz="1200" dirty="0"/>
          </a:p>
          <a:p>
            <a:r>
              <a:rPr lang="en-US" sz="1200" b="1" dirty="0"/>
              <a:t>INF1344: Introduction to Statistics for Data </a:t>
            </a:r>
            <a:r>
              <a:rPr lang="en-US" sz="1200" b="1" dirty="0" smtClean="0"/>
              <a:t>Science</a:t>
            </a:r>
          </a:p>
          <a:p>
            <a:endParaRPr lang="en-CA" sz="1200" dirty="0"/>
          </a:p>
          <a:p>
            <a:r>
              <a:rPr lang="en-US" sz="1200" b="1" dirty="0"/>
              <a:t>Professor Abbas </a:t>
            </a:r>
            <a:r>
              <a:rPr lang="en-US" sz="1200" b="1" dirty="0" err="1"/>
              <a:t>Keramati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6200" y="4781550"/>
            <a:ext cx="13179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December 12, 2021</a:t>
            </a:r>
            <a:endParaRPr lang="en-CA" sz="1100" dirty="0">
              <a:solidFill>
                <a:schemeClr val="bg1"/>
              </a:solidFill>
            </a:endParaRPr>
          </a:p>
        </p:txBody>
      </p:sp>
      <p:sp>
        <p:nvSpPr>
          <p:cNvPr id="5" name="Text Box 166"/>
          <p:cNvSpPr txBox="1">
            <a:spLocks noChangeArrowheads="1"/>
          </p:cNvSpPr>
          <p:nvPr/>
        </p:nvSpPr>
        <p:spPr bwMode="auto">
          <a:xfrm>
            <a:off x="6248400" y="3790950"/>
            <a:ext cx="2819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Group 11: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  <a:p>
            <a:pPr indent="449580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Hamid Parsazadeh (997034472)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  <a:p>
            <a:pPr indent="449580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Isabel Bowman (1003469640)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  <a:p>
            <a:pPr indent="449580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Kuo-Lun Chang (1007618641)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  <a:p>
            <a:pPr marL="449580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Bethlehem Zebib (1008516660)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  <a:p>
            <a:pPr indent="449580"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Batang"/>
              </a:rPr>
              <a:t>Ragave Vicknarajah (1003959610)</a:t>
            </a:r>
            <a:endParaRPr lang="en-CA" sz="1200">
              <a:effectLst/>
              <a:latin typeface="Times New Roman" panose="02020603050405020304" pitchFamily="18" charset="0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478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Research Question and Objectives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9203857"/>
              </p:ext>
            </p:extLst>
          </p:nvPr>
        </p:nvGraphicFramePr>
        <p:xfrm>
          <a:off x="685800" y="1892498"/>
          <a:ext cx="782138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710" y="3940373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11 years Historical Data</a:t>
            </a:r>
            <a:endParaRPr lang="en-US" sz="2000" i="1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>
            <a:off x="1372394" y="3491904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>
            <a:off x="3277394" y="3491904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5201444" y="3491904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>
            <a:off x="7125494" y="3491904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5185" y="3940373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Initial Hypotheses</a:t>
            </a:r>
            <a:r>
              <a:rPr lang="en-US" i="1" dirty="0">
                <a:latin typeface="+mj-lt"/>
              </a:rPr>
              <a:t> </a:t>
            </a:r>
            <a:r>
              <a:rPr lang="en-US" i="1" dirty="0" smtClean="0">
                <a:latin typeface="+mj-lt"/>
              </a:rPr>
              <a:t>&amp;</a:t>
            </a:r>
            <a:r>
              <a:rPr lang="en-US" i="1" dirty="0" smtClean="0">
                <a:latin typeface="+mj-lt"/>
              </a:rPr>
              <a:t> Distribution review</a:t>
            </a:r>
            <a:endParaRPr lang="en-US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7335" y="3940373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Fitting all the potential models</a:t>
            </a:r>
            <a:endParaRPr lang="en-US" sz="20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1385" y="3940373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Selecting the best fitte</a:t>
            </a:r>
            <a:r>
              <a:rPr lang="en-US" sz="2000" i="1" dirty="0" smtClean="0">
                <a:latin typeface="+mj-lt"/>
              </a:rPr>
              <a:t>d Model</a:t>
            </a:r>
            <a:endParaRPr lang="en-US" sz="20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425029"/>
            <a:ext cx="7840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i="1" dirty="0" smtClean="0">
                <a:latin typeface="+mj-lt"/>
              </a:rPr>
              <a:t>Using regression Modeling to predict Prep. Hours based on Est. Court Days</a:t>
            </a:r>
            <a:endParaRPr lang="en-US" sz="1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4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visualization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28750"/>
            <a:ext cx="5334000" cy="350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Observation:</a:t>
            </a:r>
          </a:p>
          <a:p>
            <a:pPr lvl="1"/>
            <a:r>
              <a:rPr lang="en-US" sz="1600" dirty="0" smtClean="0"/>
              <a:t>Strong correlation</a:t>
            </a:r>
          </a:p>
          <a:p>
            <a:pPr lvl="1"/>
            <a:r>
              <a:rPr lang="en-US" sz="1600" dirty="0" smtClean="0"/>
              <a:t>Outliers</a:t>
            </a:r>
          </a:p>
          <a:p>
            <a:pPr lvl="1"/>
            <a:r>
              <a:rPr lang="en-US" sz="1600" dirty="0" smtClean="0"/>
              <a:t>Gently increasing pattern linear or curved</a:t>
            </a:r>
            <a:endParaRPr lang="en-US" sz="1600" dirty="0" smtClean="0"/>
          </a:p>
          <a:p>
            <a:endParaRPr lang="en-US" sz="2000" dirty="0" smtClean="0"/>
          </a:p>
        </p:txBody>
      </p:sp>
      <p:pic>
        <p:nvPicPr>
          <p:cNvPr id="5" name="Picture 4" descr="C:\Users\parsazh\AppData\Local\Microsoft\Windows\INetCache\Content.MSO\50B661DF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81150"/>
            <a:ext cx="3162300" cy="2337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Identification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2800" y="1276350"/>
            <a:ext cx="5334000" cy="238779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Using Boxplot to identify outliers</a:t>
            </a:r>
            <a:endParaRPr lang="en-US" sz="2000" dirty="0" smtClean="0"/>
          </a:p>
          <a:p>
            <a:r>
              <a:rPr lang="en-US" sz="2000" dirty="0" smtClean="0"/>
              <a:t>Implemented rule: 1.5 times of the interquartile range defines the boundary of the data.</a:t>
            </a:r>
            <a:endParaRPr lang="en-US" sz="2000" dirty="0" smtClean="0"/>
          </a:p>
          <a:p>
            <a:r>
              <a:rPr lang="en-US" sz="2000" dirty="0" smtClean="0"/>
              <a:t>In consultation with the </a:t>
            </a:r>
            <a:r>
              <a:rPr lang="en-US" sz="2000" dirty="0" err="1" smtClean="0"/>
              <a:t>stakehouldrs</a:t>
            </a:r>
            <a:r>
              <a:rPr lang="en-US" sz="2000" dirty="0" smtClean="0"/>
              <a:t> the outliers are removed since they are very exceptional cases that will not fit for any modeling </a:t>
            </a:r>
            <a:endParaRPr lang="en-US" sz="2000" dirty="0" smtClean="0"/>
          </a:p>
        </p:txBody>
      </p:sp>
      <p:pic>
        <p:nvPicPr>
          <p:cNvPr id="5" name="Picture 4" descr="C:\Users\parsazh\AppData\Local\Microsoft\Windows\INetCache\Content.MSO\A309191D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81150"/>
            <a:ext cx="1472882" cy="102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arsazh\AppData\Local\Microsoft\Windows\INetCache\Content.MSO\382031B9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05" y="1604303"/>
            <a:ext cx="1445895" cy="102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parsazh\AppData\Local\Microsoft\Windows\INetCache\Content.MSO\45742645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" y="2625285"/>
            <a:ext cx="1482090" cy="103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parsazh\AppData\Local\Microsoft\Windows\INetCache\Content.MSO\299F759B.tmp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58" y="2628656"/>
            <a:ext cx="1415928" cy="1053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arsazh\AppData\Local\Microsoft\Windows\INetCache\Content.MSO\E665D5EB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" y="3682121"/>
            <a:ext cx="1482090" cy="995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arsazh\AppData\Local\Microsoft\Windows\INetCache\Content.MSO\E665D5EB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3682120"/>
            <a:ext cx="1419225" cy="995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arsazh\AppData\Local\Microsoft\Windows\INetCache\Content.MSO\89630467.tmp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26045"/>
            <a:ext cx="1430020" cy="986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7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Populations’ Distribution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0261" y="1679344"/>
            <a:ext cx="4427939" cy="2568806"/>
          </a:xfrm>
        </p:spPr>
        <p:txBody>
          <a:bodyPr>
            <a:normAutofit/>
          </a:bodyPr>
          <a:lstStyle/>
          <a:p>
            <a:r>
              <a:rPr lang="en-US" sz="1200" dirty="0" smtClean="0"/>
              <a:t>We use Q-Q plots and One Sample K-S statistic to verify the Normal Distribution of each charge’s population.</a:t>
            </a:r>
          </a:p>
          <a:p>
            <a:r>
              <a:rPr lang="en-US" sz="1200" dirty="0" smtClean="0"/>
              <a:t>We use T-test and </a:t>
            </a:r>
            <a:r>
              <a:rPr lang="en-US" sz="1200" dirty="0" err="1" smtClean="0"/>
              <a:t>Leneve</a:t>
            </a:r>
            <a:r>
              <a:rPr lang="en-US" sz="1200" dirty="0" smtClean="0"/>
              <a:t> test for comparing charge distributions two by two.</a:t>
            </a:r>
          </a:p>
          <a:p>
            <a:r>
              <a:rPr lang="en-US" sz="1200" dirty="0" smtClean="0"/>
              <a:t>We summarize the charges in four groups:</a:t>
            </a:r>
          </a:p>
          <a:p>
            <a:pPr lvl="1"/>
            <a:r>
              <a:rPr lang="en-CA" sz="1000" dirty="0" smtClean="0"/>
              <a:t>Group </a:t>
            </a:r>
            <a:r>
              <a:rPr lang="en-CA" sz="1000" dirty="0"/>
              <a:t>1: Attempt Murder, Sexual Assault &amp; Weapons</a:t>
            </a:r>
          </a:p>
          <a:p>
            <a:pPr lvl="1"/>
            <a:r>
              <a:rPr lang="en-CA" sz="1000" dirty="0" smtClean="0"/>
              <a:t>Group </a:t>
            </a:r>
            <a:r>
              <a:rPr lang="en-CA" sz="1000" dirty="0"/>
              <a:t>2: Murder</a:t>
            </a:r>
          </a:p>
          <a:p>
            <a:pPr lvl="1"/>
            <a:r>
              <a:rPr lang="en-CA" sz="1000" dirty="0" smtClean="0"/>
              <a:t>Group </a:t>
            </a:r>
            <a:r>
              <a:rPr lang="en-CA" sz="1000" dirty="0"/>
              <a:t>3: Narcotics and Other</a:t>
            </a:r>
          </a:p>
          <a:p>
            <a:pPr lvl="1"/>
            <a:r>
              <a:rPr lang="en-CA" sz="1000" dirty="0" smtClean="0"/>
              <a:t>Group </a:t>
            </a:r>
            <a:r>
              <a:rPr lang="en-CA" sz="1000" dirty="0"/>
              <a:t>4: Robbery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5" name="Picture 4" descr="C:\Users\parsazh\AppData\Local\Microsoft\Windows\INetCache\Content.MSO\A3F5D253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27981"/>
            <a:ext cx="1320165" cy="95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parsazh\AppData\Local\Microsoft\Windows\INetCache\Content.MSO\C1F12D9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55" y="1627981"/>
            <a:ext cx="131254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parsazh\AppData\Local\Microsoft\Windows\INetCache\Content.MSO\C9DAD34F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10" y="1627981"/>
            <a:ext cx="131254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parsazh\AppData\Local\Microsoft\Windows\INetCache\Content.MSO\295A983D.tmp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5" y="3688874"/>
            <a:ext cx="1297940" cy="94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parsazh\AppData\Local\Microsoft\Windows\INetCache\Content.MSO\37C74935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35" y="2647950"/>
            <a:ext cx="1320165" cy="95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parsazh\AppData\Local\Microsoft\Windows\INetCache\Content.MSO\A8971751.tmp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2647950"/>
            <a:ext cx="1348740" cy="97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parsazh\AppData\Local\Microsoft\Windows\INetCache\Content.MSO\378FC60B.tmp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3688874"/>
            <a:ext cx="1341755" cy="972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4"/>
          <p:cNvGrpSpPr/>
          <p:nvPr/>
        </p:nvGrpSpPr>
        <p:grpSpPr>
          <a:xfrm>
            <a:off x="3836670" y="2952750"/>
            <a:ext cx="2356485" cy="1684020"/>
            <a:chOff x="0" y="0"/>
            <a:chExt cx="2356485" cy="1703705"/>
          </a:xfrm>
        </p:grpSpPr>
        <p:pic>
          <p:nvPicPr>
            <p:cNvPr id="16" name="Picture 15" descr="C:\Users\parsazh\AppData\Local\Microsoft\Windows\INetCache\Content.MSO\F8F0E687.tmp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6485" cy="1703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142710" y="644837"/>
              <a:ext cx="963126" cy="4202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53101" y="523270"/>
              <a:ext cx="728980" cy="3340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</p:grpSp>
      <p:pic>
        <p:nvPicPr>
          <p:cNvPr id="19" name="Picture 18" descr="C:\Users\parsazh\AppData\Local\Microsoft\Windows\INetCache\Content.MSO\382CBD4C.tmp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5" y="3632835"/>
            <a:ext cx="1574800" cy="121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C:\Users\parsazh\AppData\Local\Microsoft\Windows\INetCache\Content.MSO\6F89BD61.tmp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05" y="3669665"/>
            <a:ext cx="1495425" cy="1156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3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different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04950"/>
                <a:ext cx="41148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 smtClean="0"/>
                  <a:t>Three curved models are expected to be proper fit:</a:t>
                </a:r>
              </a:p>
              <a:p>
                <a:pPr lvl="1"/>
                <a:r>
                  <a:rPr lang="en-CA" sz="1000" dirty="0"/>
                  <a:t>Model 1: </a:t>
                </a:r>
                <a14:m>
                  <m:oMath xmlns:m="http://schemas.openxmlformats.org/officeDocument/2006/math">
                    <m:r>
                      <a:rPr lang="en-CA" sz="1000" i="1"/>
                      <m:t>𝑌</m:t>
                    </m:r>
                    <m:r>
                      <a:rPr lang="en-CA" sz="1000" i="1"/>
                      <m:t>=</m:t>
                    </m:r>
                    <m:sSub>
                      <m:sSubPr>
                        <m:ctrlPr>
                          <a:rPr lang="en-CA" sz="1000" i="1"/>
                        </m:ctrlPr>
                      </m:sSubPr>
                      <m:e>
                        <m:r>
                          <a:rPr lang="en-CA" sz="1000" i="1"/>
                          <m:t>𝛽</m:t>
                        </m:r>
                      </m:e>
                      <m:sub>
                        <m:r>
                          <a:rPr lang="en-CA" sz="1000" i="1"/>
                          <m:t>1</m:t>
                        </m:r>
                      </m:sub>
                    </m:sSub>
                    <m:r>
                      <a:rPr lang="en-CA" sz="1000" i="1"/>
                      <m:t> ×</m:t>
                    </m:r>
                    <m:func>
                      <m:funcPr>
                        <m:ctrlPr>
                          <a:rPr lang="en-CA" sz="1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000"/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1000" i="1"/>
                            </m:ctrlPr>
                          </m:dPr>
                          <m:e>
                            <m:r>
                              <a:rPr lang="en-CA" sz="1000" i="1"/>
                              <m:t>𝑋</m:t>
                            </m:r>
                          </m:e>
                        </m:d>
                      </m:e>
                    </m:func>
                    <m:r>
                      <a:rPr lang="en-CA" sz="1000" i="1"/>
                      <m:t>+</m:t>
                    </m:r>
                    <m:r>
                      <a:rPr lang="en-CA" sz="1000" i="1"/>
                      <m:t>𝜀</m:t>
                    </m:r>
                  </m:oMath>
                </a14:m>
                <a:endParaRPr lang="en-CA" sz="1000" dirty="0"/>
              </a:p>
              <a:p>
                <a:pPr lvl="1"/>
                <a:r>
                  <a:rPr lang="en-CA" sz="1000" dirty="0"/>
                  <a:t>Model 2: </a:t>
                </a:r>
                <a14:m>
                  <m:oMath xmlns:m="http://schemas.openxmlformats.org/officeDocument/2006/math">
                    <m:r>
                      <a:rPr lang="en-CA" sz="1000" i="1"/>
                      <m:t>𝑌</m:t>
                    </m:r>
                    <m:r>
                      <a:rPr lang="en-CA" sz="1000" i="1"/>
                      <m:t>=</m:t>
                    </m:r>
                    <m:sSub>
                      <m:sSubPr>
                        <m:ctrlPr>
                          <a:rPr lang="en-CA" sz="1000" i="1"/>
                        </m:ctrlPr>
                      </m:sSubPr>
                      <m:e>
                        <m:r>
                          <a:rPr lang="en-CA" sz="1000" i="1"/>
                          <m:t>𝛽</m:t>
                        </m:r>
                      </m:e>
                      <m:sub>
                        <m:r>
                          <a:rPr lang="en-CA" sz="1000" i="1"/>
                          <m:t>1</m:t>
                        </m:r>
                      </m:sub>
                    </m:sSub>
                    <m:r>
                      <a:rPr lang="en-CA" sz="1000" i="1"/>
                      <m:t> ×</m:t>
                    </m:r>
                    <m:rad>
                      <m:radPr>
                        <m:ctrlPr>
                          <a:rPr lang="en-CA" sz="1000" i="1"/>
                        </m:ctrlPr>
                      </m:radPr>
                      <m:deg>
                        <m:r>
                          <a:rPr lang="en-CA" sz="1000" i="1"/>
                          <m:t>2</m:t>
                        </m:r>
                      </m:deg>
                      <m:e>
                        <m:r>
                          <a:rPr lang="en-CA" sz="1000" i="1"/>
                          <m:t>𝑋</m:t>
                        </m:r>
                      </m:e>
                    </m:rad>
                    <m:r>
                      <a:rPr lang="en-CA" sz="1000" i="1"/>
                      <m:t> +</m:t>
                    </m:r>
                    <m:r>
                      <a:rPr lang="en-CA" sz="1000" i="1"/>
                      <m:t>𝜀</m:t>
                    </m:r>
                  </m:oMath>
                </a14:m>
                <a:r>
                  <a:rPr lang="en-CA" sz="1000" dirty="0"/>
                  <a:t> </a:t>
                </a:r>
              </a:p>
              <a:p>
                <a:pPr lvl="1"/>
                <a:r>
                  <a:rPr lang="en-CA" sz="1000" dirty="0"/>
                  <a:t>Model 3: </a:t>
                </a:r>
                <a14:m>
                  <m:oMath xmlns:m="http://schemas.openxmlformats.org/officeDocument/2006/math">
                    <m:r>
                      <a:rPr lang="en-CA" sz="1000" i="1"/>
                      <m:t>𝑌</m:t>
                    </m:r>
                    <m:r>
                      <a:rPr lang="en-CA" sz="1000" i="1"/>
                      <m:t>=</m:t>
                    </m:r>
                    <m:sSub>
                      <m:sSubPr>
                        <m:ctrlPr>
                          <a:rPr lang="en-CA" sz="1000" i="1"/>
                        </m:ctrlPr>
                      </m:sSubPr>
                      <m:e>
                        <m:r>
                          <a:rPr lang="en-CA" sz="1000" i="1"/>
                          <m:t>𝛽</m:t>
                        </m:r>
                      </m:e>
                      <m:sub>
                        <m:r>
                          <a:rPr lang="en-CA" sz="1000" i="1"/>
                          <m:t>1</m:t>
                        </m:r>
                      </m:sub>
                    </m:sSub>
                    <m:r>
                      <a:rPr lang="en-CA" sz="1000" i="1"/>
                      <m:t> ×</m:t>
                    </m:r>
                    <m:rad>
                      <m:radPr>
                        <m:ctrlPr>
                          <a:rPr lang="en-CA" sz="1000" i="1"/>
                        </m:ctrlPr>
                      </m:radPr>
                      <m:deg>
                        <m:r>
                          <a:rPr lang="en-CA" sz="1000" i="1"/>
                          <m:t>3</m:t>
                        </m:r>
                      </m:deg>
                      <m:e>
                        <m:r>
                          <a:rPr lang="en-CA" sz="1000" i="1"/>
                          <m:t>𝑋</m:t>
                        </m:r>
                      </m:e>
                    </m:rad>
                    <m:r>
                      <a:rPr lang="en-CA" sz="1000" i="1"/>
                      <m:t> +</m:t>
                    </m:r>
                    <m:r>
                      <a:rPr lang="en-CA" sz="1000" i="1"/>
                      <m:t>𝜀</m:t>
                    </m:r>
                  </m:oMath>
                </a14:m>
                <a:endParaRPr lang="en-CA" sz="1000" dirty="0"/>
              </a:p>
              <a:p>
                <a:r>
                  <a:rPr lang="en-US" sz="1400" dirty="0" smtClean="0"/>
                  <a:t>Regression Models are fit based on Least Square method</a:t>
                </a:r>
              </a:p>
              <a:p>
                <a:r>
                  <a:rPr lang="en-US" sz="1400" dirty="0" smtClean="0"/>
                  <a:t>All three models are verified so we use Adjusted R-Square to chose the best model with the highest Adjusted R-Square value.</a:t>
                </a:r>
              </a:p>
              <a:p>
                <a:r>
                  <a:rPr lang="en-US" sz="1400" dirty="0" smtClean="0"/>
                  <a:t>Model 3 is selected as the best fit</a:t>
                </a:r>
                <a:endParaRPr lang="en-US" sz="14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04950"/>
                <a:ext cx="4114800" cy="3581400"/>
              </a:xfrm>
              <a:blipFill>
                <a:blip r:embed="rId2"/>
                <a:stretch>
                  <a:fillRect l="-148" t="-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:\Users\parsazh\AppData\Local\Microsoft\Windows\INetCache\Content.MSO\ABE51024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86840"/>
            <a:ext cx="2146300" cy="156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arsazh\AppData\Local\Microsoft\Windows\INetCache\Content.MSO\8FFDFDD2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86840"/>
            <a:ext cx="2085975" cy="156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parsazh\AppData\Local\Microsoft\Windows\INetCache\Content.MSO\464E4717.tm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28950"/>
            <a:ext cx="2119312" cy="146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parsazh\AppData\Local\Microsoft\Windows\INetCache\Content.MSO\DFC20F3E.t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3028950"/>
            <a:ext cx="2090737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5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Key Assumptions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3562350"/>
            <a:ext cx="8153400" cy="1066800"/>
          </a:xfrm>
        </p:spPr>
        <p:txBody>
          <a:bodyPr>
            <a:noAutofit/>
          </a:bodyPr>
          <a:lstStyle/>
          <a:p>
            <a:pPr lvl="0"/>
            <a:r>
              <a:rPr lang="en-CA" sz="1400" dirty="0"/>
              <a:t>Since the </a:t>
            </a:r>
            <a:r>
              <a:rPr lang="en-CA" sz="1400" dirty="0" err="1"/>
              <a:t>p_value</a:t>
            </a:r>
            <a:r>
              <a:rPr lang="en-CA" sz="1400" dirty="0"/>
              <a:t> of One Sample K-S tests are not less than α = 0.01 we cannot reject the residuals normal distribution</a:t>
            </a:r>
          </a:p>
          <a:p>
            <a:pPr lvl="0"/>
            <a:r>
              <a:rPr lang="en-CA" sz="1400" dirty="0"/>
              <a:t>Since the Durbin-</a:t>
            </a:r>
            <a:r>
              <a:rPr lang="en-CA" sz="1400" dirty="0" err="1"/>
              <a:t>Wastons</a:t>
            </a:r>
            <a:r>
              <a:rPr lang="en-CA" sz="1400" dirty="0"/>
              <a:t> are within the range of 1.5 to 2.5 we conclude that </a:t>
            </a:r>
            <a:r>
              <a:rPr lang="en-CA" sz="1400" dirty="0" smtClean="0"/>
              <a:t>residuals are not </a:t>
            </a:r>
            <a:r>
              <a:rPr lang="en-CA" sz="1400" dirty="0" err="1" smtClean="0"/>
              <a:t>autocorrelated</a:t>
            </a:r>
            <a:endParaRPr lang="en-CA" sz="1400" dirty="0"/>
          </a:p>
          <a:p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612004"/>
                  </p:ext>
                </p:extLst>
              </p:nvPr>
            </p:nvGraphicFramePr>
            <p:xfrm>
              <a:off x="952499" y="1962150"/>
              <a:ext cx="6858002" cy="1051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37024682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674092664"/>
                        </a:ext>
                      </a:extLst>
                    </a:gridCol>
                    <a:gridCol w="1600202">
                      <a:extLst>
                        <a:ext uri="{9D8B030D-6E8A-4147-A177-3AD203B41FA5}">
                          <a16:colId xmlns:a16="http://schemas.microsoft.com/office/drawing/2014/main" val="411819072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100" dirty="0">
                              <a:effectLst/>
                            </a:rPr>
                            <a:t>Group (Model 3)</a:t>
                          </a:r>
                          <a:r>
                            <a:rPr lang="en-CA" sz="1200" baseline="0" dirty="0" smtClean="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CA" sz="1000">
                                  <a:effectLst/>
                                </a:rPr>
                                <m:t>𝑌</m:t>
                              </m:r>
                              <m:r>
                                <a:rPr lang="en-CA" sz="1000"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CA" sz="10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CA" sz="1000">
                                      <a:effectLst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CA" sz="10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1000">
                                  <a:effectLst/>
                                </a:rPr>
                                <m:t> ×</m:t>
                              </m:r>
                              <m:rad>
                                <m:radPr>
                                  <m:ctrlPr>
                                    <a:rPr lang="en-CA" sz="1000">
                                      <a:effectLst/>
                                    </a:rPr>
                                  </m:ctrlPr>
                                </m:radPr>
                                <m:deg>
                                  <m:r>
                                    <a:rPr lang="en-CA" sz="1000">
                                      <a:effectLst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CA" sz="1000">
                                      <a:effectLst/>
                                    </a:rPr>
                                    <m:t>𝑋</m:t>
                                  </m:r>
                                </m:e>
                              </m:rad>
                              <m:r>
                                <a:rPr lang="en-CA" sz="1000">
                                  <a:effectLst/>
                                </a:rPr>
                                <m:t> +</m:t>
                              </m:r>
                              <m:r>
                                <a:rPr lang="en-CA" sz="1000">
                                  <a:effectLst/>
                                </a:rPr>
                                <m:t>𝜀</m:t>
                              </m:r>
                            </m:oMath>
                          </a14:m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000">
                              <a:effectLst/>
                            </a:rPr>
                            <a:t>One Sample K-S (p_value)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100">
                              <a:effectLst/>
                            </a:rPr>
                            <a:t>Durbin-Waston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43897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1: Attempt Murder, Sexual Assault &amp; Weapons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 smtClean="0">
                              <a:effectLst/>
                            </a:rPr>
                            <a:t>0.015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1.870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9641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2: Murder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 smtClean="0">
                              <a:effectLst/>
                            </a:rPr>
                            <a:t>0.025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1.742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39385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3: Narcotics and Other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0.24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1.606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20594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4: Robbery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0.21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>
                              <a:effectLst/>
                            </a:rPr>
                            <a:t>1.891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9001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5612004"/>
                  </p:ext>
                </p:extLst>
              </p:nvPr>
            </p:nvGraphicFramePr>
            <p:xfrm>
              <a:off x="952499" y="1962150"/>
              <a:ext cx="6858002" cy="1051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37024682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674092664"/>
                        </a:ext>
                      </a:extLst>
                    </a:gridCol>
                    <a:gridCol w="1600202">
                      <a:extLst>
                        <a:ext uri="{9D8B030D-6E8A-4147-A177-3AD203B41FA5}">
                          <a16:colId xmlns:a16="http://schemas.microsoft.com/office/drawing/2014/main" val="4118190723"/>
                        </a:ext>
                      </a:extLst>
                    </a:gridCol>
                  </a:tblGrid>
                  <a:tr h="2103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0" t="-14286" r="-92177" b="-4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000">
                              <a:effectLst/>
                            </a:rPr>
                            <a:t>One Sample K-S (p_value)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100">
                              <a:effectLst/>
                            </a:rPr>
                            <a:t>Durbin-Waston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4389764"/>
                      </a:ext>
                    </a:extLst>
                  </a:tr>
                  <a:tr h="2103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1: Attempt Murder, Sexual Assault &amp; Weapons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 smtClean="0">
                              <a:effectLst/>
                            </a:rPr>
                            <a:t>0.015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1.870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6964132"/>
                      </a:ext>
                    </a:extLst>
                  </a:tr>
                  <a:tr h="2103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2: Murder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 smtClean="0">
                              <a:effectLst/>
                            </a:rPr>
                            <a:t>0.025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1.742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3938529"/>
                      </a:ext>
                    </a:extLst>
                  </a:tr>
                  <a:tr h="2103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3: Narcotics and Other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0.24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1.606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20594663"/>
                      </a:ext>
                    </a:extLst>
                  </a:tr>
                  <a:tr h="21031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Group 4: Robbery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>
                              <a:effectLst/>
                            </a:rPr>
                            <a:t>0.21</a:t>
                          </a:r>
                          <a:endParaRPr lang="en-CA" sz="120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200" dirty="0">
                              <a:effectLst/>
                            </a:rPr>
                            <a:t>1.891</a:t>
                          </a:r>
                          <a:endParaRPr lang="en-CA" sz="1200" dirty="0">
                            <a:effectLst/>
                            <a:latin typeface="Times New Roman" panose="02020603050405020304" pitchFamily="18" charset="0"/>
                            <a:ea typeface="Batang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9001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50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7725" y="2419350"/>
                <a:ext cx="4038600" cy="1794272"/>
              </a:xfrm>
            </p:spPr>
            <p:txBody>
              <a:bodyPr>
                <a:normAutofit fontScale="32500" lnSpcReduction="20000"/>
              </a:bodyPr>
              <a:lstStyle/>
              <a:p>
                <a:pPr lvl="0"/>
                <a:r>
                  <a:rPr lang="en-CA" smtClean="0"/>
                  <a:t>for Attempt Murder, Sexual Assault &amp; Weapons cases: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A" sz="3600" i="1"/>
                      <m:t>(</m:t>
                    </m:r>
                    <m:r>
                      <a:rPr lang="en-CA" sz="3600" i="1"/>
                      <m:t>𝑃𝑟𝑒𝑝</m:t>
                    </m:r>
                    <m:r>
                      <a:rPr lang="en-CA" sz="3600" i="1"/>
                      <m:t>. </m:t>
                    </m:r>
                    <m:r>
                      <a:rPr lang="en-CA" sz="3600" i="1"/>
                      <m:t>𝐻𝑜𝑢𝑟𝑠</m:t>
                    </m:r>
                    <m:r>
                      <a:rPr lang="en-CA" sz="3600" i="1"/>
                      <m:t>)</m:t>
                    </m:r>
                    <m:r>
                      <a:rPr lang="en-CA" i="1"/>
                      <m:t>=114.5635 ×</m:t>
                    </m:r>
                    <m:rad>
                      <m:radPr>
                        <m:ctrlPr>
                          <a:rPr lang="en-CA" i="1"/>
                        </m:ctrlPr>
                      </m:radPr>
                      <m:deg>
                        <m:r>
                          <a:rPr lang="en-CA" i="1"/>
                          <m:t>3</m:t>
                        </m:r>
                      </m:deg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𝐸𝑠𝑡</m:t>
                        </m:r>
                        <m:r>
                          <a:rPr lang="en-CA" i="1"/>
                          <m:t>. </m:t>
                        </m:r>
                        <m:r>
                          <a:rPr lang="en-CA" i="1"/>
                          <m:t>𝐶𝑜𝑢𝑟𝑡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𝐷𝑎𝑦𝑠</m:t>
                        </m:r>
                        <m:r>
                          <a:rPr lang="en-CA" i="1"/>
                          <m:t>)</m:t>
                        </m:r>
                      </m:e>
                    </m:rad>
                    <m:r>
                      <a:rPr lang="en-CA" i="1"/>
                      <m:t> </m:t>
                    </m:r>
                  </m:oMath>
                </a14:m>
                <a:endParaRPr lang="en-CA" sz="3600" dirty="0"/>
              </a:p>
              <a:p>
                <a:pPr lvl="0"/>
                <a:r>
                  <a:rPr lang="en-CA" dirty="0"/>
                  <a:t>For Murder cases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A" sz="3600" i="1"/>
                      <m:t>(</m:t>
                    </m:r>
                    <m:r>
                      <a:rPr lang="en-CA" sz="3600" i="1"/>
                      <m:t>𝑃𝑟𝑒𝑝</m:t>
                    </m:r>
                    <m:r>
                      <a:rPr lang="en-CA" sz="3600" i="1"/>
                      <m:t>. </m:t>
                    </m:r>
                    <m:r>
                      <a:rPr lang="en-CA" sz="3600" i="1"/>
                      <m:t>𝐻𝑜𝑢𝑟𝑠</m:t>
                    </m:r>
                    <m:r>
                      <a:rPr lang="en-CA" sz="3600" i="1"/>
                      <m:t>)</m:t>
                    </m:r>
                    <m:r>
                      <a:rPr lang="en-CA" i="1"/>
                      <m:t>=138.1031 ×</m:t>
                    </m:r>
                    <m:rad>
                      <m:radPr>
                        <m:ctrlPr>
                          <a:rPr lang="en-CA" i="1"/>
                        </m:ctrlPr>
                      </m:radPr>
                      <m:deg>
                        <m:r>
                          <a:rPr lang="en-CA" i="1"/>
                          <m:t>3</m:t>
                        </m:r>
                      </m:deg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𝐸𝑠𝑡</m:t>
                        </m:r>
                        <m:r>
                          <a:rPr lang="en-CA" i="1"/>
                          <m:t>. </m:t>
                        </m:r>
                        <m:r>
                          <a:rPr lang="en-CA" i="1"/>
                          <m:t>𝐶𝑜𝑢𝑟𝑡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𝐷𝑎𝑦𝑠</m:t>
                        </m:r>
                        <m:r>
                          <a:rPr lang="en-CA" i="1"/>
                          <m:t>)</m:t>
                        </m:r>
                      </m:e>
                    </m:rad>
                    <m:r>
                      <a:rPr lang="en-CA" i="1"/>
                      <m:t> </m:t>
                    </m:r>
                  </m:oMath>
                </a14:m>
                <a:endParaRPr lang="en-CA" sz="3600" dirty="0"/>
              </a:p>
              <a:p>
                <a:pPr lvl="0"/>
                <a:r>
                  <a:rPr lang="en-CA" dirty="0"/>
                  <a:t>For Narcotics &amp; Other cases: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A" sz="3600" i="1"/>
                      <m:t>(</m:t>
                    </m:r>
                    <m:r>
                      <a:rPr lang="en-CA" sz="3600" i="1"/>
                      <m:t>𝑃𝑟𝑒𝑝</m:t>
                    </m:r>
                    <m:r>
                      <a:rPr lang="en-CA" sz="3600" i="1"/>
                      <m:t>. </m:t>
                    </m:r>
                    <m:r>
                      <a:rPr lang="en-CA" sz="3600" i="1"/>
                      <m:t>𝐻𝑜𝑢𝑟𝑠</m:t>
                    </m:r>
                    <m:r>
                      <a:rPr lang="en-CA" sz="3600" i="1"/>
                      <m:t>)</m:t>
                    </m:r>
                    <m:r>
                      <a:rPr lang="en-CA" i="1"/>
                      <m:t>=125.7667 ×</m:t>
                    </m:r>
                    <m:rad>
                      <m:radPr>
                        <m:ctrlPr>
                          <a:rPr lang="en-CA" i="1"/>
                        </m:ctrlPr>
                      </m:radPr>
                      <m:deg>
                        <m:r>
                          <a:rPr lang="en-CA" i="1"/>
                          <m:t>3</m:t>
                        </m:r>
                      </m:deg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𝐸𝑠𝑡</m:t>
                        </m:r>
                        <m:r>
                          <a:rPr lang="en-CA" i="1"/>
                          <m:t>. </m:t>
                        </m:r>
                        <m:r>
                          <a:rPr lang="en-CA" i="1"/>
                          <m:t>𝐶𝑜𝑢𝑟𝑡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𝐷𝑎𝑦𝑠</m:t>
                        </m:r>
                        <m:r>
                          <a:rPr lang="en-CA" i="1"/>
                          <m:t>)</m:t>
                        </m:r>
                      </m:e>
                    </m:rad>
                    <m:r>
                      <a:rPr lang="en-CA" i="1"/>
                      <m:t> </m:t>
                    </m:r>
                  </m:oMath>
                </a14:m>
                <a:endParaRPr lang="en-CA" sz="3600" dirty="0"/>
              </a:p>
              <a:p>
                <a:pPr lvl="0"/>
                <a:r>
                  <a:rPr lang="en-CA" dirty="0"/>
                  <a:t>For Robbery cases: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CA" sz="3600" i="1"/>
                      <m:t>(</m:t>
                    </m:r>
                    <m:r>
                      <a:rPr lang="en-CA" sz="3600" i="1"/>
                      <m:t>𝑃𝑟𝑒𝑝</m:t>
                    </m:r>
                    <m:r>
                      <a:rPr lang="en-CA" sz="3600" i="1"/>
                      <m:t>. </m:t>
                    </m:r>
                    <m:r>
                      <a:rPr lang="en-CA" sz="3600" i="1"/>
                      <m:t>𝐻𝑜𝑢𝑟𝑠</m:t>
                    </m:r>
                    <m:r>
                      <a:rPr lang="en-CA" sz="3600" i="1"/>
                      <m:t>)</m:t>
                    </m:r>
                    <m:r>
                      <a:rPr lang="en-CA" i="1"/>
                      <m:t>=92.0129 ×</m:t>
                    </m:r>
                    <m:rad>
                      <m:radPr>
                        <m:ctrlPr>
                          <a:rPr lang="en-CA" i="1"/>
                        </m:ctrlPr>
                      </m:radPr>
                      <m:deg>
                        <m:r>
                          <a:rPr lang="en-CA" i="1"/>
                          <m:t>3</m:t>
                        </m:r>
                      </m:deg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𝐸𝑠𝑡</m:t>
                        </m:r>
                        <m:r>
                          <a:rPr lang="en-CA" i="1"/>
                          <m:t>. </m:t>
                        </m:r>
                        <m:r>
                          <a:rPr lang="en-CA" i="1"/>
                          <m:t>𝐶𝑜𝑢𝑟𝑡</m:t>
                        </m:r>
                        <m:r>
                          <a:rPr lang="en-CA" i="1"/>
                          <m:t> </m:t>
                        </m:r>
                        <m:r>
                          <a:rPr lang="en-CA" i="1"/>
                          <m:t>𝐷𝑎𝑦𝑠</m:t>
                        </m:r>
                        <m:r>
                          <a:rPr lang="en-CA" i="1"/>
                          <m:t>)</m:t>
                        </m:r>
                      </m:e>
                    </m:rad>
                    <m:r>
                      <a:rPr lang="en-CA" i="1"/>
                      <m:t> </m:t>
                    </m:r>
                  </m:oMath>
                </a14:m>
                <a:endParaRPr lang="en-CA" sz="36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7725" y="2419350"/>
                <a:ext cx="4038600" cy="1794272"/>
              </a:xfrm>
              <a:blipFill>
                <a:blip r:embed="rId2"/>
                <a:stretch>
                  <a:fillRect t="-17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" y="1809750"/>
            <a:ext cx="7434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ea typeface="Batang"/>
              </a:rPr>
              <a:t>W</a:t>
            </a:r>
            <a:r>
              <a:rPr lang="en-CA" sz="1100" dirty="0" smtClean="0">
                <a:latin typeface="Calibri" panose="020F0502020204030204" pitchFamily="34" charset="0"/>
                <a:ea typeface="Batang"/>
              </a:rPr>
              <a:t>ith </a:t>
            </a:r>
            <a:r>
              <a:rPr lang="en-CA" sz="1100" dirty="0">
                <a:latin typeface="Calibri" panose="020F0502020204030204" pitchFamily="34" charset="0"/>
                <a:ea typeface="Batang"/>
              </a:rPr>
              <a:t>99% confidence level to predict the number of required preparation hours based on the estimated number of court </a:t>
            </a:r>
            <a:r>
              <a:rPr lang="en-CA" sz="1100" dirty="0" smtClean="0">
                <a:latin typeface="Calibri" panose="020F0502020204030204" pitchFamily="34" charset="0"/>
                <a:ea typeface="Batang"/>
              </a:rPr>
              <a:t>days between 1 to 60, the business management team can use the following models for each criminal charge: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7563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43594"/>
      </a:accent1>
      <a:accent2>
        <a:srgbClr val="9999CC"/>
      </a:accent2>
      <a:accent3>
        <a:srgbClr val="333366"/>
      </a:accent3>
      <a:accent4>
        <a:srgbClr val="336666"/>
      </a:accent4>
      <a:accent5>
        <a:srgbClr val="99CCCC"/>
      </a:accent5>
      <a:accent6>
        <a:srgbClr val="CCCC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601</Words>
  <Application>Microsoft Office PowerPoint</Application>
  <PresentationFormat>On-screen Show (16:9)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Batang</vt:lpstr>
      <vt:lpstr>Calibri</vt:lpstr>
      <vt:lpstr>Microsoft Sans Serif</vt:lpstr>
      <vt:lpstr>Times New Roman</vt:lpstr>
      <vt:lpstr>Office Theme</vt:lpstr>
      <vt:lpstr>Communicating Legal Precedent by Estimating Preparation Hours Needed for Criminal Cases Estimating Preparation Hours based on Expected Trial Days   </vt:lpstr>
      <vt:lpstr>Introduction</vt:lpstr>
      <vt:lpstr>Methodology</vt:lpstr>
      <vt:lpstr>Initial Data visualization</vt:lpstr>
      <vt:lpstr>Outliers Identification</vt:lpstr>
      <vt:lpstr>Populations’ Distribution</vt:lpstr>
      <vt:lpstr>Comparing different Models</vt:lpstr>
      <vt:lpstr>Testing Key Assumptions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Behnam Parsazadeh</cp:lastModifiedBy>
  <cp:revision>18</cp:revision>
  <dcterms:created xsi:type="dcterms:W3CDTF">2013-12-25T12:45:28Z</dcterms:created>
  <dcterms:modified xsi:type="dcterms:W3CDTF">2021-12-08T04:54:55Z</dcterms:modified>
</cp:coreProperties>
</file>