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Lexend ExtraBold"/>
      <p:bold r:id="rId14"/>
    </p:embeddedFont>
    <p:embeddedFont>
      <p:font typeface="Lexen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exend-regular.fntdata"/><Relationship Id="rId14" Type="http://schemas.openxmlformats.org/officeDocument/2006/relationships/font" Target="fonts/LexendExtraBold-bold.fntdata"/><Relationship Id="rId16" Type="http://schemas.openxmlformats.org/officeDocument/2006/relationships/font" Target="fonts/Lexe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cb520fe0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cb520fe0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d0d1402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d0d1402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d0d14028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d0d14028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d0d14028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d0d14028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d0d14028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d0d14028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d0d14028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d0d14028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bbf33395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bbf33395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0" y="1864925"/>
            <a:ext cx="8520600" cy="932400"/>
          </a:xfrm>
          <a:prstGeom prst="rect">
            <a:avLst/>
          </a:prstGeom>
          <a:effectLst>
            <a:outerShdw blurRad="57150" rotWithShape="0" algn="bl" dir="2700000" dist="38100">
              <a:srgbClr val="00FFFF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Lexend ExtraBold"/>
                <a:ea typeface="Lexend ExtraBold"/>
                <a:cs typeface="Lexend ExtraBold"/>
                <a:sym typeface="Lexend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effectLst>
            <a:outerShdw blurRad="57150" rotWithShape="0" algn="bl" dir="2700000" dist="38100">
              <a:srgbClr val="4A86E8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effectLst>
            <a:outerShdw blurRad="57150" rotWithShape="0" algn="bl" dir="2700000" dist="38100">
              <a:srgbClr val="00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rotWithShape="0" algn="bl" dir="2700000" dist="38100">
              <a:srgbClr val="4A86E8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864925"/>
            <a:ext cx="8520600" cy="9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IdleCookieBakery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Brandon Parsons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game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game is about making a number bigger by clicking a cookie and buying upgrades.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goal is to quickly reach 1,000,000 total cookies.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However, the game will not necessarily end at 1,000,000 cookies.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Bug proofing for every button, should be pretty hard to break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Different upgrades that have different rules for how they work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Graphical interface with an actual cookie image using Java Swing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Buttons and labels that update as needed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</a:t>
            </a:r>
            <a:r>
              <a:rPr lang="en"/>
              <a:t>functioning</a:t>
            </a:r>
            <a:r>
              <a:rPr lang="en"/>
              <a:t> timer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</a:t>
            </a:r>
            <a:r>
              <a:rPr lang="en"/>
              <a:t>op-up windows for specific things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Ending pop-up that displays how long player took to win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Optimized to the best of my ability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Easy to launch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/>
          <p:nvPr/>
        </p:nvSpPr>
        <p:spPr>
          <a:xfrm>
            <a:off x="226700" y="2014625"/>
            <a:ext cx="8362200" cy="2064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Somewhat Interesting Pieces of Code (1)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Imported my own cookie image, and packaged it into the .jar 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ImageIcon cookieIcon = new ImageIcon(getClass().getResource("/images/Cookie-Idle-export.png"));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Image img = cookieIcon.getImage().getScaledInstance(130, 130, Image.SCALE_SMOOTH);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cookieIcon = new ImageIcon(img);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/>
        </p:nvSpPr>
        <p:spPr>
          <a:xfrm>
            <a:off x="1810900" y="1127050"/>
            <a:ext cx="7269900" cy="3903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Somewhat Interesting Pieces of Code (2)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1136675" y="1205925"/>
            <a:ext cx="8520600" cy="3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Timer timer = new Timer(1000, e -&gt;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		tick++;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		idleGain();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		if (tick % 60 == 0)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	   	updateLabels();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		 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		  if (cookies &gt;= 1000000L &amp;&amp; !milestone){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		      milestone = true;</a:t>
            </a:r>
            <a:endParaRPr/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JOptionPane.showMessageDialog(this, "Congratulations! You have    1,000,000    Cookies!! You took "+tick+ " seconds.");</a:t>
            </a:r>
            <a:endParaRPr/>
          </a:p>
          <a:p>
            <a:pPr indent="45720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109075" y="1104400"/>
            <a:ext cx="1625400" cy="394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00000" dist="38100">
              <a:srgbClr val="4A86E8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Timer and win condition. Every minute is tracked on screen as well, and at ending, total amount of seconds are shown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1810900" y="1127050"/>
            <a:ext cx="7269900" cy="3903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Somewhat Interesting Pieces of Code (3)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2055250" y="1205925"/>
            <a:ext cx="7602000" cy="38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private void buyUpgrade1()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int cost = 100;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if (cookies &gt;= cost)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cookies -= cost;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cookiesPerSecond += 10;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BuildCount += 1;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BakeryCount += 1;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updateLabels();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} else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JOptionPane.showMessageDialog(this, "Not enough cookies!</a:t>
            </a:r>
            <a:r>
              <a:rPr lang="en"/>
              <a:t>");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109075" y="1104400"/>
            <a:ext cx="1625400" cy="394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00000" dist="38100">
              <a:srgbClr val="4A86E8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This is a simple upgrade choice for the player. This is the bakery. Shows some of the things being kept track of.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/>
          <p:nvPr/>
        </p:nvSpPr>
        <p:spPr>
          <a:xfrm>
            <a:off x="449400" y="1104400"/>
            <a:ext cx="7269900" cy="2010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Somewhat Interesting Pieces of Code (4)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693750" y="1212725"/>
            <a:ext cx="6678000" cy="20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chemeClr val="dk1"/>
                </a:highlight>
              </a:rPr>
              <a:t>upgradeButton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chemeClr val="dk1"/>
                </a:highlight>
              </a:rPr>
              <a:t>setText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chemeClr val="dk1"/>
                </a:highlight>
              </a:rPr>
              <a:t>"["</a:t>
            </a:r>
            <a:r>
              <a:rPr lang="en" sz="1050">
                <a:solidFill>
                  <a:srgbClr val="D4D4D4"/>
                </a:solidFill>
                <a:highlight>
                  <a:schemeClr val="dk1"/>
                </a:highlight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chemeClr val="dk1"/>
                </a:highlight>
              </a:rPr>
              <a:t>AutoCount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chemeClr val="dk1"/>
                </a:highlight>
              </a:rPr>
              <a:t>+</a:t>
            </a:r>
            <a:r>
              <a:rPr lang="en" sz="1050">
                <a:solidFill>
                  <a:srgbClr val="CE9178"/>
                </a:solidFill>
                <a:highlight>
                  <a:schemeClr val="dk1"/>
                </a:highlight>
              </a:rPr>
              <a:t>"]Buy an Auto Clicker  +1 CPS (Cost: 10)"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</a:rPr>
              <a:t>);</a:t>
            </a:r>
            <a:endParaRPr sz="1050">
              <a:solidFill>
                <a:srgbClr val="CCCCCC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chemeClr val="dk1"/>
                </a:highlight>
              </a:rPr>
              <a:t>upgrade1Button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chemeClr val="dk1"/>
                </a:highlight>
              </a:rPr>
              <a:t>setText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chemeClr val="dk1"/>
                </a:highlight>
              </a:rPr>
              <a:t>"["</a:t>
            </a:r>
            <a:r>
              <a:rPr lang="en" sz="1050">
                <a:solidFill>
                  <a:srgbClr val="D4D4D4"/>
                </a:solidFill>
                <a:highlight>
                  <a:schemeClr val="dk1"/>
                </a:highlight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chemeClr val="dk1"/>
                </a:highlight>
              </a:rPr>
              <a:t>BakeryCount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chemeClr val="dk1"/>
                </a:highlight>
              </a:rPr>
              <a:t>+</a:t>
            </a:r>
            <a:r>
              <a:rPr lang="en" sz="1050">
                <a:solidFill>
                  <a:srgbClr val="CE9178"/>
                </a:solidFill>
                <a:highlight>
                  <a:schemeClr val="dk1"/>
                </a:highlight>
              </a:rPr>
              <a:t>"]Expand Grandma Susie's BakeryTM  +10 CPS (Cost: 100)"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</a:rPr>
              <a:t>);</a:t>
            </a:r>
            <a:endParaRPr sz="1050">
              <a:solidFill>
                <a:srgbClr val="CCCCCC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chemeClr val="dk1"/>
                </a:highlight>
              </a:rPr>
              <a:t>upgrade2Button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chemeClr val="dk1"/>
                </a:highlight>
              </a:rPr>
              <a:t>setText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chemeClr val="dk1"/>
                </a:highlight>
              </a:rPr>
              <a:t>"["</a:t>
            </a:r>
            <a:r>
              <a:rPr lang="en" sz="1050">
                <a:solidFill>
                  <a:srgbClr val="D4D4D4"/>
                </a:solidFill>
                <a:highlight>
                  <a:schemeClr val="dk1"/>
                </a:highlight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chemeClr val="dk1"/>
                </a:highlight>
              </a:rPr>
              <a:t>InfraCount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chemeClr val="dk1"/>
                </a:highlight>
              </a:rPr>
              <a:t>+</a:t>
            </a:r>
            <a:r>
              <a:rPr lang="en" sz="1050">
                <a:solidFill>
                  <a:srgbClr val="CE9178"/>
                </a:solidFill>
                <a:highlight>
                  <a:schemeClr val="dk1"/>
                </a:highlight>
              </a:rPr>
              <a:t>"]Upgrade company infrastructure  +90 CPS per current amount of bakeries["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chemeClr val="dk1"/>
                </a:highlight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chemeClr val="dk1"/>
                </a:highlight>
              </a:rPr>
              <a:t>BakeryCount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chemeClr val="dk1"/>
                </a:highlight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chemeClr val="dk1"/>
                </a:highlight>
              </a:rPr>
              <a:t>"] (Cost: CPS x20)"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</a:rPr>
              <a:t>);</a:t>
            </a:r>
            <a:endParaRPr sz="1050">
              <a:solidFill>
                <a:srgbClr val="CCCCCC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</a:rPr>
              <a:t>        </a:t>
            </a:r>
            <a:r>
              <a:rPr lang="en" sz="1050">
                <a:solidFill>
                  <a:srgbClr val="9CDCFE"/>
                </a:solidFill>
                <a:highlight>
                  <a:schemeClr val="dk1"/>
                </a:highlight>
              </a:rPr>
              <a:t>upgrade3Button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chemeClr val="dk1"/>
                </a:highlight>
              </a:rPr>
              <a:t>setText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chemeClr val="dk1"/>
                </a:highlight>
              </a:rPr>
              <a:t>"["</a:t>
            </a:r>
            <a:r>
              <a:rPr lang="en" sz="1050">
                <a:solidFill>
                  <a:srgbClr val="D4D4D4"/>
                </a:solidFill>
                <a:highlight>
                  <a:schemeClr val="dk1"/>
                </a:highlight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chemeClr val="dk1"/>
                </a:highlight>
              </a:rPr>
              <a:t>ClickMultCount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chemeClr val="dk1"/>
                </a:highlight>
              </a:rPr>
              <a:t>+</a:t>
            </a:r>
            <a:r>
              <a:rPr lang="en" sz="1050">
                <a:solidFill>
                  <a:srgbClr val="CE9178"/>
                </a:solidFill>
                <a:highlight>
                  <a:schemeClr val="dk1"/>
                </a:highlight>
              </a:rPr>
              <a:t>"]Upgrade Cookies per Click x10 {MAX:4} (Cost: 100000 - 10000 per Infrastructure Upgrade up to 5["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chemeClr val="dk1"/>
                </a:highlight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chemeClr val="dk1"/>
                </a:highlight>
              </a:rPr>
              <a:t>InfraCount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chemeClr val="dk1"/>
                </a:highlight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chemeClr val="dk1"/>
                </a:highlight>
              </a:rPr>
              <a:t>"])"</a:t>
            </a:r>
            <a:r>
              <a:rPr lang="en" sz="1050">
                <a:solidFill>
                  <a:srgbClr val="CCCCCC"/>
                </a:solidFill>
                <a:highlight>
                  <a:schemeClr val="dk1"/>
                </a:highlight>
              </a:rPr>
              <a:t>);</a:t>
            </a:r>
            <a:endParaRPr sz="1050">
              <a:solidFill>
                <a:srgbClr val="CCCCCC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449400" y="3278450"/>
            <a:ext cx="7269900" cy="3460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700000" dist="38100">
              <a:srgbClr val="4A86E8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This is how some of the labels look. Kept colors so it was less confusing, but each “upgrade button” has a lot of parts that rely on other sections of code to be accurate. Each upgrade has its own function like shown with the bakery example earlier and those </a:t>
            </a:r>
            <a:r>
              <a:rPr lang="en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functions interact with these labels.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2718600" y="1556700"/>
            <a:ext cx="3706800" cy="1640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type="title"/>
          </p:nvPr>
        </p:nvSpPr>
        <p:spPr>
          <a:xfrm>
            <a:off x="3330300" y="1791300"/>
            <a:ext cx="2483400" cy="1170900"/>
          </a:xfrm>
          <a:prstGeom prst="rect">
            <a:avLst/>
          </a:prstGeom>
          <a:effectLst>
            <a:outerShdw blurRad="57150" rotWithShape="0" algn="bl" dir="2700000" dist="38100">
              <a:srgbClr val="00FFF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6020">
                <a:latin typeface="Lexend"/>
                <a:ea typeface="Lexend"/>
                <a:cs typeface="Lexend"/>
                <a:sym typeface="Lexend"/>
              </a:rPr>
              <a:t>Demo</a:t>
            </a:r>
            <a:endParaRPr b="1" sz="602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