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96" r:id="rId7"/>
    <p:sldId id="286" r:id="rId8"/>
    <p:sldId id="290" r:id="rId9"/>
    <p:sldId id="288" r:id="rId10"/>
    <p:sldId id="292" r:id="rId11"/>
    <p:sldId id="293" r:id="rId12"/>
    <p:sldId id="289" r:id="rId13"/>
    <p:sldId id="291" r:id="rId14"/>
    <p:sldId id="269" r:id="rId15"/>
    <p:sldId id="29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3FDE1-047F-437B-9179-6CF4F231FBB1}" v="2" dt="2024-11-14T09:03:18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Chernaya" userId="946e0401-18d5-456e-98ea-99510711cc0d" providerId="ADAL" clId="{EC83FDE1-047F-437B-9179-6CF4F231FBB1}"/>
    <pc:docChg chg="undo custSel addSld delSld modSld sldOrd">
      <pc:chgData name="M Chernaya" userId="946e0401-18d5-456e-98ea-99510711cc0d" providerId="ADAL" clId="{EC83FDE1-047F-437B-9179-6CF4F231FBB1}" dt="2024-11-14T09:40:55.562" v="62" actId="47"/>
      <pc:docMkLst>
        <pc:docMk/>
      </pc:docMkLst>
      <pc:sldChg chg="addSp delSp mod">
        <pc:chgData name="M Chernaya" userId="946e0401-18d5-456e-98ea-99510711cc0d" providerId="ADAL" clId="{EC83FDE1-047F-437B-9179-6CF4F231FBB1}" dt="2024-11-14T09:02:58.912" v="43" actId="478"/>
        <pc:sldMkLst>
          <pc:docMk/>
          <pc:sldMk cId="2902794312" sldId="257"/>
        </pc:sldMkLst>
        <pc:spChg chg="add del">
          <ac:chgData name="M Chernaya" userId="946e0401-18d5-456e-98ea-99510711cc0d" providerId="ADAL" clId="{EC83FDE1-047F-437B-9179-6CF4F231FBB1}" dt="2024-11-14T09:02:58.912" v="43" actId="478"/>
          <ac:spMkLst>
            <pc:docMk/>
            <pc:sldMk cId="2902794312" sldId="257"/>
            <ac:spMk id="6" creationId="{C4183FC8-CB40-A674-5966-6A28412186F5}"/>
          </ac:spMkLst>
        </pc:spChg>
      </pc:sldChg>
      <pc:sldChg chg="addSp modSp del mod">
        <pc:chgData name="M Chernaya" userId="946e0401-18d5-456e-98ea-99510711cc0d" providerId="ADAL" clId="{EC83FDE1-047F-437B-9179-6CF4F231FBB1}" dt="2024-11-14T09:40:55.562" v="62" actId="47"/>
        <pc:sldMkLst>
          <pc:docMk/>
          <pc:sldMk cId="3733486012" sldId="258"/>
        </pc:sldMkLst>
        <pc:spChg chg="add mod">
          <ac:chgData name="M Chernaya" userId="946e0401-18d5-456e-98ea-99510711cc0d" providerId="ADAL" clId="{EC83FDE1-047F-437B-9179-6CF4F231FBB1}" dt="2024-11-14T09:04:27.796" v="61" actId="1076"/>
          <ac:spMkLst>
            <pc:docMk/>
            <pc:sldMk cId="3733486012" sldId="258"/>
            <ac:spMk id="3" creationId="{C63B9EEA-5467-CECD-6C22-4AC7EF8EEB8F}"/>
          </ac:spMkLst>
        </pc:spChg>
        <pc:spChg chg="add mod">
          <ac:chgData name="M Chernaya" userId="946e0401-18d5-456e-98ea-99510711cc0d" providerId="ADAL" clId="{EC83FDE1-047F-437B-9179-6CF4F231FBB1}" dt="2024-11-14T09:04:25.749" v="60" actId="1076"/>
          <ac:spMkLst>
            <pc:docMk/>
            <pc:sldMk cId="3733486012" sldId="258"/>
            <ac:spMk id="4" creationId="{04B4FBD4-1EA8-0D83-C1DC-84FF40840FC9}"/>
          </ac:spMkLst>
        </pc:spChg>
        <pc:spChg chg="mod">
          <ac:chgData name="M Chernaya" userId="946e0401-18d5-456e-98ea-99510711cc0d" providerId="ADAL" clId="{EC83FDE1-047F-437B-9179-6CF4F231FBB1}" dt="2024-11-14T09:04:12.189" v="59" actId="1076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M Chernaya" userId="946e0401-18d5-456e-98ea-99510711cc0d" providerId="ADAL" clId="{EC83FDE1-047F-437B-9179-6CF4F231FBB1}" dt="2024-11-14T09:03:32.959" v="47" actId="1076"/>
          <ac:spMkLst>
            <pc:docMk/>
            <pc:sldMk cId="3733486012" sldId="258"/>
            <ac:spMk id="10" creationId="{EF2BC084-E6DB-4DE7-B309-042A85EBA700}"/>
          </ac:spMkLst>
        </pc:spChg>
      </pc:sldChg>
      <pc:sldChg chg="ord">
        <pc:chgData name="M Chernaya" userId="946e0401-18d5-456e-98ea-99510711cc0d" providerId="ADAL" clId="{EC83FDE1-047F-437B-9179-6CF4F231FBB1}" dt="2024-11-14T07:51:50.585" v="1"/>
        <pc:sldMkLst>
          <pc:docMk/>
          <pc:sldMk cId="966845125" sldId="286"/>
        </pc:sldMkLst>
      </pc:sldChg>
      <pc:sldChg chg="del">
        <pc:chgData name="M Chernaya" userId="946e0401-18d5-456e-98ea-99510711cc0d" providerId="ADAL" clId="{EC83FDE1-047F-437B-9179-6CF4F231FBB1}" dt="2024-11-14T08:27:08.846" v="37" actId="47"/>
        <pc:sldMkLst>
          <pc:docMk/>
          <pc:sldMk cId="1504941950" sldId="287"/>
        </pc:sldMkLst>
      </pc:sldChg>
      <pc:sldChg chg="modSp mod">
        <pc:chgData name="M Chernaya" userId="946e0401-18d5-456e-98ea-99510711cc0d" providerId="ADAL" clId="{EC83FDE1-047F-437B-9179-6CF4F231FBB1}" dt="2024-11-14T08:04:58.716" v="9" actId="113"/>
        <pc:sldMkLst>
          <pc:docMk/>
          <pc:sldMk cId="727427100" sldId="290"/>
        </pc:sldMkLst>
        <pc:spChg chg="mod">
          <ac:chgData name="M Chernaya" userId="946e0401-18d5-456e-98ea-99510711cc0d" providerId="ADAL" clId="{EC83FDE1-047F-437B-9179-6CF4F231FBB1}" dt="2024-11-14T08:04:58.716" v="9" actId="113"/>
          <ac:spMkLst>
            <pc:docMk/>
            <pc:sldMk cId="727427100" sldId="290"/>
            <ac:spMk id="10" creationId="{EF2BC084-E6DB-4DE7-B309-042A85EBA700}"/>
          </ac:spMkLst>
        </pc:spChg>
      </pc:sldChg>
      <pc:sldChg chg="modSp mod">
        <pc:chgData name="M Chernaya" userId="946e0401-18d5-456e-98ea-99510711cc0d" providerId="ADAL" clId="{EC83FDE1-047F-437B-9179-6CF4F231FBB1}" dt="2024-11-14T08:00:00.834" v="2" actId="20577"/>
        <pc:sldMkLst>
          <pc:docMk/>
          <pc:sldMk cId="55281364" sldId="291"/>
        </pc:sldMkLst>
        <pc:spChg chg="mod">
          <ac:chgData name="M Chernaya" userId="946e0401-18d5-456e-98ea-99510711cc0d" providerId="ADAL" clId="{EC83FDE1-047F-437B-9179-6CF4F231FBB1}" dt="2024-11-14T08:00:00.834" v="2" actId="20577"/>
          <ac:spMkLst>
            <pc:docMk/>
            <pc:sldMk cId="55281364" sldId="291"/>
            <ac:spMk id="10" creationId="{EF2BC084-E6DB-4DE7-B309-042A85EBA700}"/>
          </ac:spMkLst>
        </pc:spChg>
      </pc:sldChg>
      <pc:sldChg chg="modSp add mod">
        <pc:chgData name="M Chernaya" userId="946e0401-18d5-456e-98ea-99510711cc0d" providerId="ADAL" clId="{EC83FDE1-047F-437B-9179-6CF4F231FBB1}" dt="2024-11-14T08:12:22.686" v="35" actId="20577"/>
        <pc:sldMkLst>
          <pc:docMk/>
          <pc:sldMk cId="1447508134" sldId="294"/>
        </pc:sldMkLst>
        <pc:spChg chg="mod">
          <ac:chgData name="M Chernaya" userId="946e0401-18d5-456e-98ea-99510711cc0d" providerId="ADAL" clId="{EC83FDE1-047F-437B-9179-6CF4F231FBB1}" dt="2024-11-14T08:10:33.258" v="26" actId="20577"/>
          <ac:spMkLst>
            <pc:docMk/>
            <pc:sldMk cId="1447508134" sldId="294"/>
            <ac:spMk id="7" creationId="{7875C19A-1AAE-476A-A316-A2CF92D763D3}"/>
          </ac:spMkLst>
        </pc:spChg>
        <pc:spChg chg="mod">
          <ac:chgData name="M Chernaya" userId="946e0401-18d5-456e-98ea-99510711cc0d" providerId="ADAL" clId="{EC83FDE1-047F-437B-9179-6CF4F231FBB1}" dt="2024-11-14T08:12:22.686" v="35" actId="20577"/>
          <ac:spMkLst>
            <pc:docMk/>
            <pc:sldMk cId="1447508134" sldId="294"/>
            <ac:spMk id="10" creationId="{EF2BC084-E6DB-4DE7-B309-042A85EBA700}"/>
          </ac:spMkLst>
        </pc:spChg>
      </pc:sldChg>
      <pc:sldChg chg="modSp add mod ord">
        <pc:chgData name="M Chernaya" userId="946e0401-18d5-456e-98ea-99510711cc0d" providerId="ADAL" clId="{EC83FDE1-047F-437B-9179-6CF4F231FBB1}" dt="2024-11-14T08:12:31.562" v="36" actId="20577"/>
        <pc:sldMkLst>
          <pc:docMk/>
          <pc:sldMk cId="4017686637" sldId="295"/>
        </pc:sldMkLst>
        <pc:spChg chg="mod">
          <ac:chgData name="M Chernaya" userId="946e0401-18d5-456e-98ea-99510711cc0d" providerId="ADAL" clId="{EC83FDE1-047F-437B-9179-6CF4F231FBB1}" dt="2024-11-14T08:12:31.562" v="36" actId="20577"/>
          <ac:spMkLst>
            <pc:docMk/>
            <pc:sldMk cId="4017686637" sldId="295"/>
            <ac:spMk id="10" creationId="{EF2BC084-E6DB-4DE7-B309-042A85EBA700}"/>
          </ac:spMkLst>
        </pc:spChg>
      </pc:sldChg>
      <pc:sldChg chg="add">
        <pc:chgData name="M Chernaya" userId="946e0401-18d5-456e-98ea-99510711cc0d" providerId="ADAL" clId="{EC83FDE1-047F-437B-9179-6CF4F231FBB1}" dt="2024-11-14T09:03:02.960" v="44" actId="2890"/>
        <pc:sldMkLst>
          <pc:docMk/>
          <pc:sldMk cId="1809907727" sldId="2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FDBC4-4924-624E-4974-0F72FF552A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84000" y="6515100"/>
            <a:ext cx="10525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 - Internal</a:t>
            </a:r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Team: Overnight Winners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Risk and Control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96115" cy="4093243"/>
          </a:xfrm>
        </p:spPr>
        <p:txBody>
          <a:bodyPr/>
          <a:lstStyle/>
          <a:p>
            <a:r>
              <a:rPr lang="en-US" sz="3200" dirty="0"/>
              <a:t>In-House GPT Model Implementation</a:t>
            </a:r>
          </a:p>
          <a:p>
            <a:r>
              <a:rPr lang="en-US" sz="2800" dirty="0"/>
              <a:t>No decision making by AI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Estimated cost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96115" cy="409324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Development Costs: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AI Model Licensing (OpenAI GPT-3.5):</a:t>
            </a:r>
            <a:r>
              <a:rPr lang="en-US" dirty="0"/>
              <a:t> Around $100,000 annually for commercial use.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Speech Recognition (Azure Speech Services):</a:t>
            </a:r>
            <a:r>
              <a:rPr lang="en-US" dirty="0"/>
              <a:t> Approximately $0.02 per minute of transcribed audio.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Development Team Salaries:</a:t>
            </a:r>
            <a:r>
              <a:rPr lang="en-US" dirty="0"/>
              <a:t> $250,000 - $400,000 annually for a team of developers, data scientists, and project managers.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Infrastructure Costs: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Azure Cloud Services:</a:t>
            </a:r>
            <a:r>
              <a:rPr lang="en-US" dirty="0"/>
              <a:t> Estimated $10,000 - $20,000 monthly for hosting, storage, and data processing.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Hardware and Maintenance:</a:t>
            </a:r>
            <a:r>
              <a:rPr lang="en-US" dirty="0"/>
              <a:t> $50,000 annually for servers, networking, and other IT infrastructure.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Estimated cost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96115" cy="409324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Operational Costs: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Support and Maintenance:</a:t>
            </a:r>
            <a:r>
              <a:rPr lang="en-US" dirty="0"/>
              <a:t> $50,000 annually for ongoing support, updates, and maintenance.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Training and Onboarding:</a:t>
            </a:r>
            <a:r>
              <a:rPr lang="en-US" dirty="0"/>
              <a:t> $20,000 for training staff to use the new system.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Miscellaneous Costs: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Compliance and Security Audits:</a:t>
            </a:r>
            <a:r>
              <a:rPr lang="en-US" dirty="0"/>
              <a:t> $30,000 annually to ensure regulatory compliance and security.</a:t>
            </a:r>
          </a:p>
          <a:p>
            <a:r>
              <a:rPr lang="en-US" b="1" dirty="0"/>
              <a:t>Total Estimated Annual Cost: $550,000 - $720,000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Application</a:t>
            </a:r>
            <a:r>
              <a:rPr lang="en-US" sz="4400" dirty="0"/>
              <a:t>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96115" cy="4093243"/>
          </a:xfrm>
        </p:spPr>
        <p:txBody>
          <a:bodyPr/>
          <a:lstStyle/>
          <a:p>
            <a:r>
              <a:rPr lang="en-GB" sz="2800" b="1" dirty="0"/>
              <a:t>Users: </a:t>
            </a:r>
            <a:r>
              <a:rPr lang="en-GB" sz="2800" dirty="0"/>
              <a:t>Barclays Customer Support – Call Centre.</a:t>
            </a:r>
          </a:p>
          <a:p>
            <a:r>
              <a:rPr lang="en-US" sz="2800" b="1" dirty="0"/>
              <a:t>Functionality: </a:t>
            </a:r>
          </a:p>
          <a:p>
            <a:pPr lvl="1"/>
            <a:r>
              <a:rPr lang="en-US" sz="2400" dirty="0"/>
              <a:t>Real-time speech recognition, which uses the AI model to help the operator detect potential fraud call.  </a:t>
            </a:r>
          </a:p>
          <a:p>
            <a:pPr lvl="1"/>
            <a:r>
              <a:rPr lang="en-US" sz="2400" dirty="0"/>
              <a:t>Additional questions suggestion to better identify fraud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0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Business value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96115" cy="4093243"/>
          </a:xfrm>
        </p:spPr>
        <p:txBody>
          <a:bodyPr/>
          <a:lstStyle/>
          <a:p>
            <a:r>
              <a:rPr lang="en-GB" sz="2800" dirty="0"/>
              <a:t>Enhanced fraud detection and prevention</a:t>
            </a:r>
          </a:p>
          <a:p>
            <a:r>
              <a:rPr lang="en-GB" sz="2800" dirty="0"/>
              <a:t>Reduce financial losses</a:t>
            </a:r>
          </a:p>
          <a:p>
            <a:r>
              <a:rPr lang="en-GB" sz="2800" dirty="0"/>
              <a:t>Protection of reputation</a:t>
            </a:r>
          </a:p>
          <a:p>
            <a:r>
              <a:rPr lang="en-GB" sz="2800" dirty="0"/>
              <a:t>Reputational improvements – opportunity to promote improved customer support protection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Application structure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996115" cy="4093243"/>
          </a:xfrm>
        </p:spPr>
        <p:txBody>
          <a:bodyPr/>
          <a:lstStyle/>
          <a:p>
            <a:r>
              <a:rPr lang="en-GB" sz="2800" dirty="0"/>
              <a:t>Backend: Python</a:t>
            </a:r>
          </a:p>
          <a:p>
            <a:r>
              <a:rPr lang="en-GB" sz="2800" dirty="0"/>
              <a:t>Cloud: Azure</a:t>
            </a:r>
          </a:p>
          <a:p>
            <a:r>
              <a:rPr lang="en-GB" sz="2800" dirty="0"/>
              <a:t>Voice recognition and transcription: </a:t>
            </a:r>
            <a:r>
              <a:rPr lang="en-US" sz="3200" dirty="0">
                <a:effectLst/>
                <a:latin typeface="-apple-system"/>
              </a:rPr>
              <a:t>Microsoft Cognitive Services Speech</a:t>
            </a:r>
            <a:endParaRPr lang="en-GB" sz="2800" dirty="0"/>
          </a:p>
          <a:p>
            <a:r>
              <a:rPr lang="en-GB" sz="2800" dirty="0"/>
              <a:t>Frontend: React</a:t>
            </a:r>
          </a:p>
          <a:p>
            <a:r>
              <a:rPr lang="en-GB" sz="2800" dirty="0"/>
              <a:t>OpenAI model: GPT-3.5 turbo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2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Fraud Call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B3D2-1DDA-0D8E-2F23-E503F4AF6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GB" sz="4400" dirty="0"/>
              <a:t>Non-Fraud Call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B3D2-1DDA-0D8E-2F23-E503F4AF6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9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fulfillment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987422-9a60-4bd3-86c8-392ebf279af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56EE33A73E3E4CBBBB7FF9AF87EC19" ma:contentTypeVersion="2" ma:contentTypeDescription="Create a new document." ma:contentTypeScope="" ma:versionID="055c58551e10ef8da707ebf5b2b69623">
  <xsd:schema xmlns:xsd="http://www.w3.org/2001/XMLSchema" xmlns:xs="http://www.w3.org/2001/XMLSchema" xmlns:p="http://schemas.microsoft.com/office/2006/metadata/properties" xmlns:ns3="bd987422-9a60-4bd3-86c8-392ebf279afb" targetNamespace="http://schemas.microsoft.com/office/2006/metadata/properties" ma:root="true" ma:fieldsID="eff5b17d9490c5f73662a3f55a68f000" ns3:_="">
    <xsd:import namespace="bd987422-9a60-4bd3-86c8-392ebf279a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7422-9a60-4bd3-86c8-392ebf279a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bd987422-9a60-4bd3-86c8-392ebf279afb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FC9207-BAC3-4266-B00B-50C362690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7422-9a60-4bd3-86c8-392ebf279a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120</TotalTime>
  <Words>290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Trade Gothic LT Pro</vt:lpstr>
      <vt:lpstr>Trebuchet MS</vt:lpstr>
      <vt:lpstr>Office Theme</vt:lpstr>
      <vt:lpstr>Real-time Fraud Detection</vt:lpstr>
      <vt:lpstr>Introduction</vt:lpstr>
      <vt:lpstr>Application description</vt:lpstr>
      <vt:lpstr>Business value</vt:lpstr>
      <vt:lpstr>Application structure</vt:lpstr>
      <vt:lpstr>Application Demonstration</vt:lpstr>
      <vt:lpstr>Fraud Call</vt:lpstr>
      <vt:lpstr>Non-Fraud Call</vt:lpstr>
      <vt:lpstr>Criteria fulfillment</vt:lpstr>
      <vt:lpstr>Risk and Control</vt:lpstr>
      <vt:lpstr>Thank You </vt:lpstr>
      <vt:lpstr>Estimated cost</vt:lpstr>
      <vt:lpstr>Estimated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Chernaya</dc:creator>
  <cp:lastModifiedBy>M Chernaya</cp:lastModifiedBy>
  <cp:revision>1</cp:revision>
  <dcterms:created xsi:type="dcterms:W3CDTF">2024-11-14T06:47:15Z</dcterms:created>
  <dcterms:modified xsi:type="dcterms:W3CDTF">2024-11-14T09:41:04Z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0x010100D456EE33A73E3E4CBBBB7FF9AF87EC19</vt:lpwstr>
  </property>
  <property fmtid="{D5CDD505-2E9C-101B-9397-08002B2CF9AE}" pid="3" name="MSIP_Label_6a5eed2d-f507-487d-9ff3-0d2509888e6d_Enabled">
    <vt:lpwstr>true</vt:lpwstr>
  </property>
  <property fmtid="{D5CDD505-2E9C-101B-9397-08002B2CF9AE}" pid="4" name="MSIP_Label_6a5eed2d-f507-487d-9ff3-0d2509888e6d_SetDate">
    <vt:lpwstr>2024-11-14T07:40:16Z</vt:lpwstr>
  </property>
  <property fmtid="{D5CDD505-2E9C-101B-9397-08002B2CF9AE}" pid="5" name="MSIP_Label_6a5eed2d-f507-487d-9ff3-0d2509888e6d_Method">
    <vt:lpwstr>Standard</vt:lpwstr>
  </property>
  <property fmtid="{D5CDD505-2E9C-101B-9397-08002B2CF9AE}" pid="6" name="MSIP_Label_6a5eed2d-f507-487d-9ff3-0d2509888e6d_Name">
    <vt:lpwstr>Restricted - Internal</vt:lpwstr>
  </property>
  <property fmtid="{D5CDD505-2E9C-101B-9397-08002B2CF9AE}" pid="7" name="MSIP_Label_6a5eed2d-f507-487d-9ff3-0d2509888e6d_SiteId">
    <vt:lpwstr>9ff87383-ae93-4e4b-85fd-e21685c0431c</vt:lpwstr>
  </property>
  <property fmtid="{D5CDD505-2E9C-101B-9397-08002B2CF9AE}" pid="8" name="MSIP_Label_6a5eed2d-f507-487d-9ff3-0d2509888e6d_ActionId">
    <vt:lpwstr>fbb5cb0e-07be-4551-af5e-639e5a1cbc27</vt:lpwstr>
  </property>
  <property fmtid="{D5CDD505-2E9C-101B-9397-08002B2CF9AE}" pid="9" name="MSIP_Label_6a5eed2d-f507-487d-9ff3-0d2509888e6d_ContentBits">
    <vt:lpwstr>2</vt:lpwstr>
  </property>
  <property fmtid="{D5CDD505-2E9C-101B-9397-08002B2CF9AE}" pid="10" name="ClassificationContentMarkingFooterLocations">
    <vt:lpwstr>Office Theme:20</vt:lpwstr>
  </property>
  <property fmtid="{D5CDD505-2E9C-101B-9397-08002B2CF9AE}" pid="11" name="ClassificationContentMarkingFooterText">
    <vt:lpwstr>Restricted - Internal</vt:lpwstr>
  </property>
</Properties>
</file>