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70" r:id="rId3"/>
    <p:sldId id="257" r:id="rId4"/>
    <p:sldId id="286" r:id="rId5"/>
    <p:sldId id="275" r:id="rId6"/>
    <p:sldId id="283" r:id="rId7"/>
    <p:sldId id="259" r:id="rId8"/>
    <p:sldId id="290" r:id="rId9"/>
    <p:sldId id="287" r:id="rId10"/>
    <p:sldId id="291" r:id="rId11"/>
    <p:sldId id="284" r:id="rId12"/>
    <p:sldId id="263" r:id="rId13"/>
    <p:sldId id="278" r:id="rId14"/>
    <p:sldId id="289" r:id="rId15"/>
    <p:sldId id="282" r:id="rId16"/>
    <p:sldId id="285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9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79" userDrawn="1">
          <p15:clr>
            <a:srgbClr val="A4A3A4"/>
          </p15:clr>
        </p15:guide>
        <p15:guide id="4" pos="7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FA7"/>
    <a:srgbClr val="E7E8EA"/>
    <a:srgbClr val="4590B8"/>
    <a:srgbClr val="1A3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–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–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396" y="36"/>
      </p:cViewPr>
      <p:guideLst>
        <p:guide orient="horz" pos="3997"/>
        <p:guide pos="3840"/>
        <p:guide pos="279"/>
        <p:guide pos="7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9B32C4-224E-4148-B792-70D73C78F1F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CC72920-5A7D-4E15-816A-3B6407BE71CC}">
      <dgm:prSet custT="1"/>
      <dgm:spPr/>
      <dgm:t>
        <a:bodyPr/>
        <a:lstStyle/>
        <a:p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Develop an NLP model for sentiment analysis.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F66D6C-9E48-4BDA-AB15-766205C64C2C}" type="parTrans" cxnId="{A0A28282-A415-410E-B294-4722518C894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3D740D-B05C-45A5-BDBE-5B5F59FAF74C}" type="sibTrans" cxnId="{A0A28282-A415-410E-B294-4722518C894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BA8467-0B83-4477-8510-1715FEE61AD1}">
      <dgm:prSet custT="1"/>
      <dgm:spPr/>
      <dgm:t>
        <a:bodyPr/>
        <a:lstStyle/>
        <a:p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Align sentiments with customer ratings.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7C10F5-0E1C-4AB1-A4D7-AEC1B203A9E0}" type="parTrans" cxnId="{9E98CEB0-D86D-4B35-88BF-EB5040842B2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3FA3D2-9ADA-428B-B03D-4A14E1F75C34}" type="sibTrans" cxnId="{9E98CEB0-D86D-4B35-88BF-EB5040842B2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E6CABB-702A-408E-8DA8-F65EADC2DCE0}">
      <dgm:prSet custT="1"/>
      <dgm:spPr/>
      <dgm:t>
        <a:bodyPr/>
        <a:lstStyle/>
        <a:p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Provide actionable insights for enhancing customer service strategies.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C18207-A037-4EF3-8016-8D43F32F292F}" type="parTrans" cxnId="{10476FAF-BA65-468C-944B-0645AAE8BEB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F01EBB-D06C-4061-859A-88ECAF586377}" type="sibTrans" cxnId="{10476FAF-BA65-468C-944B-0645AAE8BEB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4A1B86-02D8-4851-BCD3-D2F04BA30758}" type="pres">
      <dgm:prSet presAssocID="{509B32C4-224E-4148-B792-70D73C78F1F4}" presName="root" presStyleCnt="0">
        <dgm:presLayoutVars>
          <dgm:dir/>
          <dgm:resizeHandles val="exact"/>
        </dgm:presLayoutVars>
      </dgm:prSet>
      <dgm:spPr/>
    </dgm:pt>
    <dgm:pt modelId="{74839BB7-DBAF-47D4-9EE3-A3BEF23A1009}" type="pres">
      <dgm:prSet presAssocID="{5CC72920-5A7D-4E15-816A-3B6407BE71CC}" presName="compNode" presStyleCnt="0"/>
      <dgm:spPr/>
    </dgm:pt>
    <dgm:pt modelId="{641075C7-BCEB-4C9F-A5BC-30BE5CEFDD57}" type="pres">
      <dgm:prSet presAssocID="{5CC72920-5A7D-4E15-816A-3B6407BE71C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1B2A103-F2EB-4BE8-95F8-32D8234EBBB7}" type="pres">
      <dgm:prSet presAssocID="{5CC72920-5A7D-4E15-816A-3B6407BE71CC}" presName="spaceRect" presStyleCnt="0"/>
      <dgm:spPr/>
    </dgm:pt>
    <dgm:pt modelId="{FD2A4A7C-6F60-4B05-95E8-7E22BD1DD239}" type="pres">
      <dgm:prSet presAssocID="{5CC72920-5A7D-4E15-816A-3B6407BE71CC}" presName="textRect" presStyleLbl="revTx" presStyleIdx="0" presStyleCnt="3">
        <dgm:presLayoutVars>
          <dgm:chMax val="1"/>
          <dgm:chPref val="1"/>
        </dgm:presLayoutVars>
      </dgm:prSet>
      <dgm:spPr/>
    </dgm:pt>
    <dgm:pt modelId="{E037E4A6-7E7F-48E3-A113-2573D1E4B84D}" type="pres">
      <dgm:prSet presAssocID="{D73D740D-B05C-45A5-BDBE-5B5F59FAF74C}" presName="sibTrans" presStyleCnt="0"/>
      <dgm:spPr/>
    </dgm:pt>
    <dgm:pt modelId="{C5D68660-7D41-4711-BF8D-E46E75FEF56C}" type="pres">
      <dgm:prSet presAssocID="{46BA8467-0B83-4477-8510-1715FEE61AD1}" presName="compNode" presStyleCnt="0"/>
      <dgm:spPr/>
    </dgm:pt>
    <dgm:pt modelId="{52617359-BCEE-4AFF-86A9-234F79DA23BE}" type="pres">
      <dgm:prSet presAssocID="{46BA8467-0B83-4477-8510-1715FEE61AD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7C0279C8-B658-45E9-89F6-755277189060}" type="pres">
      <dgm:prSet presAssocID="{46BA8467-0B83-4477-8510-1715FEE61AD1}" presName="spaceRect" presStyleCnt="0"/>
      <dgm:spPr/>
    </dgm:pt>
    <dgm:pt modelId="{CB676180-5198-48AF-93F0-2F72006DC45D}" type="pres">
      <dgm:prSet presAssocID="{46BA8467-0B83-4477-8510-1715FEE61AD1}" presName="textRect" presStyleLbl="revTx" presStyleIdx="1" presStyleCnt="3">
        <dgm:presLayoutVars>
          <dgm:chMax val="1"/>
          <dgm:chPref val="1"/>
        </dgm:presLayoutVars>
      </dgm:prSet>
      <dgm:spPr/>
    </dgm:pt>
    <dgm:pt modelId="{2E56131A-9931-4D79-A316-A814CDA51F92}" type="pres">
      <dgm:prSet presAssocID="{123FA3D2-9ADA-428B-B03D-4A14E1F75C34}" presName="sibTrans" presStyleCnt="0"/>
      <dgm:spPr/>
    </dgm:pt>
    <dgm:pt modelId="{F90922BC-A33C-4C1F-9B89-73B27B964500}" type="pres">
      <dgm:prSet presAssocID="{6DE6CABB-702A-408E-8DA8-F65EADC2DCE0}" presName="compNode" presStyleCnt="0"/>
      <dgm:spPr/>
    </dgm:pt>
    <dgm:pt modelId="{54DA0F8D-0CEF-401E-9439-9BF542B3B66D}" type="pres">
      <dgm:prSet presAssocID="{6DE6CABB-702A-408E-8DA8-F65EADC2DCE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F6BA7BA-8E0B-4326-9317-E347F64A3339}" type="pres">
      <dgm:prSet presAssocID="{6DE6CABB-702A-408E-8DA8-F65EADC2DCE0}" presName="spaceRect" presStyleCnt="0"/>
      <dgm:spPr/>
    </dgm:pt>
    <dgm:pt modelId="{C1BAD8AA-40B0-415D-9936-C6221D6742DA}" type="pres">
      <dgm:prSet presAssocID="{6DE6CABB-702A-408E-8DA8-F65EADC2DCE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F7FCC46-D21B-4D31-BCC5-BDC14D5F7183}" type="presOf" srcId="{46BA8467-0B83-4477-8510-1715FEE61AD1}" destId="{CB676180-5198-48AF-93F0-2F72006DC45D}" srcOrd="0" destOrd="0" presId="urn:microsoft.com/office/officeart/2018/2/layout/IconLabelList"/>
    <dgm:cxn modelId="{A0A28282-A415-410E-B294-4722518C8947}" srcId="{509B32C4-224E-4148-B792-70D73C78F1F4}" destId="{5CC72920-5A7D-4E15-816A-3B6407BE71CC}" srcOrd="0" destOrd="0" parTransId="{D8F66D6C-9E48-4BDA-AB15-766205C64C2C}" sibTransId="{D73D740D-B05C-45A5-BDBE-5B5F59FAF74C}"/>
    <dgm:cxn modelId="{AAD6FE9D-2DCA-4B61-A94A-1DFA7D1D0DA1}" type="presOf" srcId="{509B32C4-224E-4148-B792-70D73C78F1F4}" destId="{BF4A1B86-02D8-4851-BCD3-D2F04BA30758}" srcOrd="0" destOrd="0" presId="urn:microsoft.com/office/officeart/2018/2/layout/IconLabelList"/>
    <dgm:cxn modelId="{E17DC0AE-14D0-4C68-BC56-25D98785D939}" type="presOf" srcId="{5CC72920-5A7D-4E15-816A-3B6407BE71CC}" destId="{FD2A4A7C-6F60-4B05-95E8-7E22BD1DD239}" srcOrd="0" destOrd="0" presId="urn:microsoft.com/office/officeart/2018/2/layout/IconLabelList"/>
    <dgm:cxn modelId="{10476FAF-BA65-468C-944B-0645AAE8BEB6}" srcId="{509B32C4-224E-4148-B792-70D73C78F1F4}" destId="{6DE6CABB-702A-408E-8DA8-F65EADC2DCE0}" srcOrd="2" destOrd="0" parTransId="{74C18207-A037-4EF3-8016-8D43F32F292F}" sibTransId="{08F01EBB-D06C-4061-859A-88ECAF586377}"/>
    <dgm:cxn modelId="{9E98CEB0-D86D-4B35-88BF-EB5040842B2A}" srcId="{509B32C4-224E-4148-B792-70D73C78F1F4}" destId="{46BA8467-0B83-4477-8510-1715FEE61AD1}" srcOrd="1" destOrd="0" parTransId="{5B7C10F5-0E1C-4AB1-A4D7-AEC1B203A9E0}" sibTransId="{123FA3D2-9ADA-428B-B03D-4A14E1F75C34}"/>
    <dgm:cxn modelId="{7FF850FE-F39B-4B98-B879-AA29007F12AE}" type="presOf" srcId="{6DE6CABB-702A-408E-8DA8-F65EADC2DCE0}" destId="{C1BAD8AA-40B0-415D-9936-C6221D6742DA}" srcOrd="0" destOrd="0" presId="urn:microsoft.com/office/officeart/2018/2/layout/IconLabelList"/>
    <dgm:cxn modelId="{10E716B0-824D-4748-A19C-A159BE15EDC6}" type="presParOf" srcId="{BF4A1B86-02D8-4851-BCD3-D2F04BA30758}" destId="{74839BB7-DBAF-47D4-9EE3-A3BEF23A1009}" srcOrd="0" destOrd="0" presId="urn:microsoft.com/office/officeart/2018/2/layout/IconLabelList"/>
    <dgm:cxn modelId="{C37D9064-2B67-488A-A0AE-5B34270B81E1}" type="presParOf" srcId="{74839BB7-DBAF-47D4-9EE3-A3BEF23A1009}" destId="{641075C7-BCEB-4C9F-A5BC-30BE5CEFDD57}" srcOrd="0" destOrd="0" presId="urn:microsoft.com/office/officeart/2018/2/layout/IconLabelList"/>
    <dgm:cxn modelId="{8F83637F-EA32-44D5-8595-976D0366C848}" type="presParOf" srcId="{74839BB7-DBAF-47D4-9EE3-A3BEF23A1009}" destId="{91B2A103-F2EB-4BE8-95F8-32D8234EBBB7}" srcOrd="1" destOrd="0" presId="urn:microsoft.com/office/officeart/2018/2/layout/IconLabelList"/>
    <dgm:cxn modelId="{D2D208F0-46A8-4AD9-A74A-DE5A9B25DDF2}" type="presParOf" srcId="{74839BB7-DBAF-47D4-9EE3-A3BEF23A1009}" destId="{FD2A4A7C-6F60-4B05-95E8-7E22BD1DD239}" srcOrd="2" destOrd="0" presId="urn:microsoft.com/office/officeart/2018/2/layout/IconLabelList"/>
    <dgm:cxn modelId="{78C0E3E1-851B-41F9-AC52-5E77FC8FDF08}" type="presParOf" srcId="{BF4A1B86-02D8-4851-BCD3-D2F04BA30758}" destId="{E037E4A6-7E7F-48E3-A113-2573D1E4B84D}" srcOrd="1" destOrd="0" presId="urn:microsoft.com/office/officeart/2018/2/layout/IconLabelList"/>
    <dgm:cxn modelId="{0C2E493F-BD31-470D-B3F3-01E90AA74C5F}" type="presParOf" srcId="{BF4A1B86-02D8-4851-BCD3-D2F04BA30758}" destId="{C5D68660-7D41-4711-BF8D-E46E75FEF56C}" srcOrd="2" destOrd="0" presId="urn:microsoft.com/office/officeart/2018/2/layout/IconLabelList"/>
    <dgm:cxn modelId="{894248C7-E332-45FD-AF01-3D65D351B4D6}" type="presParOf" srcId="{C5D68660-7D41-4711-BF8D-E46E75FEF56C}" destId="{52617359-BCEE-4AFF-86A9-234F79DA23BE}" srcOrd="0" destOrd="0" presId="urn:microsoft.com/office/officeart/2018/2/layout/IconLabelList"/>
    <dgm:cxn modelId="{8B39CEC5-3B55-44A7-A92B-F90DED0C4C02}" type="presParOf" srcId="{C5D68660-7D41-4711-BF8D-E46E75FEF56C}" destId="{7C0279C8-B658-45E9-89F6-755277189060}" srcOrd="1" destOrd="0" presId="urn:microsoft.com/office/officeart/2018/2/layout/IconLabelList"/>
    <dgm:cxn modelId="{791CB0C4-E646-432F-B570-C56FA1D3B964}" type="presParOf" srcId="{C5D68660-7D41-4711-BF8D-E46E75FEF56C}" destId="{CB676180-5198-48AF-93F0-2F72006DC45D}" srcOrd="2" destOrd="0" presId="urn:microsoft.com/office/officeart/2018/2/layout/IconLabelList"/>
    <dgm:cxn modelId="{99C6A2DA-7082-403E-AD01-3EE704F1DA99}" type="presParOf" srcId="{BF4A1B86-02D8-4851-BCD3-D2F04BA30758}" destId="{2E56131A-9931-4D79-A316-A814CDA51F92}" srcOrd="3" destOrd="0" presId="urn:microsoft.com/office/officeart/2018/2/layout/IconLabelList"/>
    <dgm:cxn modelId="{5D70F312-B24A-4E4F-A97F-F547EBAD2293}" type="presParOf" srcId="{BF4A1B86-02D8-4851-BCD3-D2F04BA30758}" destId="{F90922BC-A33C-4C1F-9B89-73B27B964500}" srcOrd="4" destOrd="0" presId="urn:microsoft.com/office/officeart/2018/2/layout/IconLabelList"/>
    <dgm:cxn modelId="{5E243D31-8E21-43C4-9930-6D8B464271A7}" type="presParOf" srcId="{F90922BC-A33C-4C1F-9B89-73B27B964500}" destId="{54DA0F8D-0CEF-401E-9439-9BF542B3B66D}" srcOrd="0" destOrd="0" presId="urn:microsoft.com/office/officeart/2018/2/layout/IconLabelList"/>
    <dgm:cxn modelId="{89EE6559-2FA9-4828-8A83-47482A0BEB23}" type="presParOf" srcId="{F90922BC-A33C-4C1F-9B89-73B27B964500}" destId="{FF6BA7BA-8E0B-4326-9317-E347F64A3339}" srcOrd="1" destOrd="0" presId="urn:microsoft.com/office/officeart/2018/2/layout/IconLabelList"/>
    <dgm:cxn modelId="{EB872EEB-A434-4925-8D07-A09DE1F42FEC}" type="presParOf" srcId="{F90922BC-A33C-4C1F-9B89-73B27B964500}" destId="{C1BAD8AA-40B0-415D-9936-C6221D6742D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02992B-3A4C-42F1-8533-289719FA6CD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51AE9E-7E01-41DF-9545-9F5ECFD3E95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Tailored for NEXT plc customer feedback analysis.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1E0337-34BB-4400-BF0B-ED4463BDDA44}" type="parTrans" cxnId="{E85E3690-2255-4ED5-B56A-4573318C166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73639C-3771-43BD-AB78-E9DF5A2EB51C}" type="sibTrans" cxnId="{E85E3690-2255-4ED5-B56A-4573318C166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71F311-5AA8-4AFC-A4F7-FE8AFA43AC8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Primary data collected by NEXT.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AB6A7E-040F-4654-A2CA-682D5225F616}" type="parTrans" cxnId="{1169C875-58A3-49E9-BA0E-5875576E704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1143CE-90F3-4313-B517-3DE41F3AFD53}" type="sibTrans" cxnId="{1169C875-58A3-49E9-BA0E-5875576E704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CB65D8-E3BD-4B16-9896-CC5A5AC8405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Focused on identifying sentiments associated with specific aspects of the customer experience.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3F4E9C-8966-46C8-BF77-61D4B5DD47F1}" type="parTrans" cxnId="{06D9F395-EDC5-4041-88DE-3C266D56866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29928F-C9B1-4927-8206-FDF7C5573F86}" type="sibTrans" cxnId="{06D9F395-EDC5-4041-88DE-3C266D56866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6912B9-1316-4325-9E6D-BB7E3CA2E93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Does not cover other types of customer feedback analysis, such as the customer segmentation analysis.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B13856-F1DC-4555-9152-1A42231F9D36}" type="parTrans" cxnId="{7FFAE049-C772-4A90-8B8F-3C218FD90FC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C0E803-37CE-4449-95AC-DF0A425AA0F1}" type="sibTrans" cxnId="{7FFAE049-C772-4A90-8B8F-3C218FD90FC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552635-C38D-41FE-B5C6-6D364F850EB3}" type="pres">
      <dgm:prSet presAssocID="{C602992B-3A4C-42F1-8533-289719FA6CDB}" presName="root" presStyleCnt="0">
        <dgm:presLayoutVars>
          <dgm:dir/>
          <dgm:resizeHandles val="exact"/>
        </dgm:presLayoutVars>
      </dgm:prSet>
      <dgm:spPr/>
    </dgm:pt>
    <dgm:pt modelId="{E80D155B-DC09-4FCB-AC51-474CC0D7BD4D}" type="pres">
      <dgm:prSet presAssocID="{5551AE9E-7E01-41DF-9545-9F5ECFD3E95D}" presName="compNode" presStyleCnt="0"/>
      <dgm:spPr/>
    </dgm:pt>
    <dgm:pt modelId="{D1432D30-ADF6-4EDA-B350-018D2BB405E6}" type="pres">
      <dgm:prSet presAssocID="{5551AE9E-7E01-41DF-9545-9F5ECFD3E95D}" presName="bgRect" presStyleLbl="bgShp" presStyleIdx="0" presStyleCnt="4"/>
      <dgm:spPr/>
    </dgm:pt>
    <dgm:pt modelId="{7540526B-D0F7-4B8C-83A2-B5BC2CF61A85}" type="pres">
      <dgm:prSet presAssocID="{5551AE9E-7E01-41DF-9545-9F5ECFD3E95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565687C-3408-4405-A7CE-362D9A8705EA}" type="pres">
      <dgm:prSet presAssocID="{5551AE9E-7E01-41DF-9545-9F5ECFD3E95D}" presName="spaceRect" presStyleCnt="0"/>
      <dgm:spPr/>
    </dgm:pt>
    <dgm:pt modelId="{22E1742F-A3D2-4782-B970-127A3E76EFE9}" type="pres">
      <dgm:prSet presAssocID="{5551AE9E-7E01-41DF-9545-9F5ECFD3E95D}" presName="parTx" presStyleLbl="revTx" presStyleIdx="0" presStyleCnt="4">
        <dgm:presLayoutVars>
          <dgm:chMax val="0"/>
          <dgm:chPref val="0"/>
        </dgm:presLayoutVars>
      </dgm:prSet>
      <dgm:spPr/>
    </dgm:pt>
    <dgm:pt modelId="{14FCCCA6-3A4E-4E20-928B-3D9ADE3CE0F6}" type="pres">
      <dgm:prSet presAssocID="{BE73639C-3771-43BD-AB78-E9DF5A2EB51C}" presName="sibTrans" presStyleCnt="0"/>
      <dgm:spPr/>
    </dgm:pt>
    <dgm:pt modelId="{77572D37-9E82-4600-9CD3-48E0BF1AB5CF}" type="pres">
      <dgm:prSet presAssocID="{E171F311-5AA8-4AFC-A4F7-FE8AFA43AC81}" presName="compNode" presStyleCnt="0"/>
      <dgm:spPr/>
    </dgm:pt>
    <dgm:pt modelId="{BC8AA938-CE6B-4E9B-9886-26A42520149A}" type="pres">
      <dgm:prSet presAssocID="{E171F311-5AA8-4AFC-A4F7-FE8AFA43AC81}" presName="bgRect" presStyleLbl="bgShp" presStyleIdx="1" presStyleCnt="4"/>
      <dgm:spPr/>
    </dgm:pt>
    <dgm:pt modelId="{A9C4080A-3DB8-4962-95E2-F300ED4172B7}" type="pres">
      <dgm:prSet presAssocID="{E171F311-5AA8-4AFC-A4F7-FE8AFA43AC8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5C23206-53D7-4034-80B7-C7AF32A7DFCA}" type="pres">
      <dgm:prSet presAssocID="{E171F311-5AA8-4AFC-A4F7-FE8AFA43AC81}" presName="spaceRect" presStyleCnt="0"/>
      <dgm:spPr/>
    </dgm:pt>
    <dgm:pt modelId="{F344A563-B611-4BF4-88B5-623C568844B3}" type="pres">
      <dgm:prSet presAssocID="{E171F311-5AA8-4AFC-A4F7-FE8AFA43AC81}" presName="parTx" presStyleLbl="revTx" presStyleIdx="1" presStyleCnt="4">
        <dgm:presLayoutVars>
          <dgm:chMax val="0"/>
          <dgm:chPref val="0"/>
        </dgm:presLayoutVars>
      </dgm:prSet>
      <dgm:spPr/>
    </dgm:pt>
    <dgm:pt modelId="{5798356A-69CA-40EF-B39A-0F58105E0DDD}" type="pres">
      <dgm:prSet presAssocID="{4C1143CE-90F3-4313-B517-3DE41F3AFD53}" presName="sibTrans" presStyleCnt="0"/>
      <dgm:spPr/>
    </dgm:pt>
    <dgm:pt modelId="{54B9F8B6-7827-453C-99AB-7F2BA3D2428D}" type="pres">
      <dgm:prSet presAssocID="{33CB65D8-E3BD-4B16-9896-CC5A5AC84050}" presName="compNode" presStyleCnt="0"/>
      <dgm:spPr/>
    </dgm:pt>
    <dgm:pt modelId="{2757109C-70C3-4D82-A506-9992F2DBF374}" type="pres">
      <dgm:prSet presAssocID="{33CB65D8-E3BD-4B16-9896-CC5A5AC84050}" presName="bgRect" presStyleLbl="bgShp" presStyleIdx="2" presStyleCnt="4"/>
      <dgm:spPr/>
    </dgm:pt>
    <dgm:pt modelId="{7A3A3E49-0EC5-48F1-AA81-6507C7E37A0F}" type="pres">
      <dgm:prSet presAssocID="{33CB65D8-E3BD-4B16-9896-CC5A5AC8405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6C3A552-644C-4F13-AA36-3A4CA896F2A7}" type="pres">
      <dgm:prSet presAssocID="{33CB65D8-E3BD-4B16-9896-CC5A5AC84050}" presName="spaceRect" presStyleCnt="0"/>
      <dgm:spPr/>
    </dgm:pt>
    <dgm:pt modelId="{08F0FD10-8371-4815-8501-C8B3646DCAD0}" type="pres">
      <dgm:prSet presAssocID="{33CB65D8-E3BD-4B16-9896-CC5A5AC84050}" presName="parTx" presStyleLbl="revTx" presStyleIdx="2" presStyleCnt="4">
        <dgm:presLayoutVars>
          <dgm:chMax val="0"/>
          <dgm:chPref val="0"/>
        </dgm:presLayoutVars>
      </dgm:prSet>
      <dgm:spPr/>
    </dgm:pt>
    <dgm:pt modelId="{9CB52598-B355-4E48-BF53-2EB5871E8561}" type="pres">
      <dgm:prSet presAssocID="{6E29928F-C9B1-4927-8206-FDF7C5573F86}" presName="sibTrans" presStyleCnt="0"/>
      <dgm:spPr/>
    </dgm:pt>
    <dgm:pt modelId="{72231BFA-CAF0-4150-9B19-8021168800CB}" type="pres">
      <dgm:prSet presAssocID="{316912B9-1316-4325-9E6D-BB7E3CA2E935}" presName="compNode" presStyleCnt="0"/>
      <dgm:spPr/>
    </dgm:pt>
    <dgm:pt modelId="{34EABF02-ED47-4819-B61B-A47BED145844}" type="pres">
      <dgm:prSet presAssocID="{316912B9-1316-4325-9E6D-BB7E3CA2E935}" presName="bgRect" presStyleLbl="bgShp" presStyleIdx="3" presStyleCnt="4"/>
      <dgm:spPr/>
    </dgm:pt>
    <dgm:pt modelId="{0ADF85B3-3CF3-4A8C-BC56-4EF7C800C875}" type="pres">
      <dgm:prSet presAssocID="{316912B9-1316-4325-9E6D-BB7E3CA2E93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2DE232C-CE91-4715-982A-3074A119ABAA}" type="pres">
      <dgm:prSet presAssocID="{316912B9-1316-4325-9E6D-BB7E3CA2E935}" presName="spaceRect" presStyleCnt="0"/>
      <dgm:spPr/>
    </dgm:pt>
    <dgm:pt modelId="{1BE77779-4970-4D40-881F-FA461AD40F62}" type="pres">
      <dgm:prSet presAssocID="{316912B9-1316-4325-9E6D-BB7E3CA2E93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63D5206-96F5-4980-AC6C-046EB5502271}" type="presOf" srcId="{E171F311-5AA8-4AFC-A4F7-FE8AFA43AC81}" destId="{F344A563-B611-4BF4-88B5-623C568844B3}" srcOrd="0" destOrd="0" presId="urn:microsoft.com/office/officeart/2018/2/layout/IconVerticalSolidList"/>
    <dgm:cxn modelId="{A5E97241-44C3-4ADD-84E3-9CA420DD94EF}" type="presOf" srcId="{316912B9-1316-4325-9E6D-BB7E3CA2E935}" destId="{1BE77779-4970-4D40-881F-FA461AD40F62}" srcOrd="0" destOrd="0" presId="urn:microsoft.com/office/officeart/2018/2/layout/IconVerticalSolidList"/>
    <dgm:cxn modelId="{2831D344-1689-4C8B-8975-FA7096E68C08}" type="presOf" srcId="{5551AE9E-7E01-41DF-9545-9F5ECFD3E95D}" destId="{22E1742F-A3D2-4782-B970-127A3E76EFE9}" srcOrd="0" destOrd="0" presId="urn:microsoft.com/office/officeart/2018/2/layout/IconVerticalSolidList"/>
    <dgm:cxn modelId="{D7C1A367-7353-41DE-84E8-33D70EB1CB1F}" type="presOf" srcId="{33CB65D8-E3BD-4B16-9896-CC5A5AC84050}" destId="{08F0FD10-8371-4815-8501-C8B3646DCAD0}" srcOrd="0" destOrd="0" presId="urn:microsoft.com/office/officeart/2018/2/layout/IconVerticalSolidList"/>
    <dgm:cxn modelId="{7FFAE049-C772-4A90-8B8F-3C218FD90FC9}" srcId="{C602992B-3A4C-42F1-8533-289719FA6CDB}" destId="{316912B9-1316-4325-9E6D-BB7E3CA2E935}" srcOrd="3" destOrd="0" parTransId="{9FB13856-F1DC-4555-9152-1A42231F9D36}" sibTransId="{DEC0E803-37CE-4449-95AC-DF0A425AA0F1}"/>
    <dgm:cxn modelId="{1169C875-58A3-49E9-BA0E-5875576E7040}" srcId="{C602992B-3A4C-42F1-8533-289719FA6CDB}" destId="{E171F311-5AA8-4AFC-A4F7-FE8AFA43AC81}" srcOrd="1" destOrd="0" parTransId="{69AB6A7E-040F-4654-A2CA-682D5225F616}" sibTransId="{4C1143CE-90F3-4313-B517-3DE41F3AFD53}"/>
    <dgm:cxn modelId="{E85E3690-2255-4ED5-B56A-4573318C1664}" srcId="{C602992B-3A4C-42F1-8533-289719FA6CDB}" destId="{5551AE9E-7E01-41DF-9545-9F5ECFD3E95D}" srcOrd="0" destOrd="0" parTransId="{AE1E0337-34BB-4400-BF0B-ED4463BDDA44}" sibTransId="{BE73639C-3771-43BD-AB78-E9DF5A2EB51C}"/>
    <dgm:cxn modelId="{06D9F395-EDC5-4041-88DE-3C266D568667}" srcId="{C602992B-3A4C-42F1-8533-289719FA6CDB}" destId="{33CB65D8-E3BD-4B16-9896-CC5A5AC84050}" srcOrd="2" destOrd="0" parTransId="{7E3F4E9C-8966-46C8-BF77-61D4B5DD47F1}" sibTransId="{6E29928F-C9B1-4927-8206-FDF7C5573F86}"/>
    <dgm:cxn modelId="{E8CE76BB-F5D2-4C90-9CED-C7B8A57AAFF2}" type="presOf" srcId="{C602992B-3A4C-42F1-8533-289719FA6CDB}" destId="{15552635-C38D-41FE-B5C6-6D364F850EB3}" srcOrd="0" destOrd="0" presId="urn:microsoft.com/office/officeart/2018/2/layout/IconVerticalSolidList"/>
    <dgm:cxn modelId="{0076335F-278E-414B-B6C0-10B87A4C8630}" type="presParOf" srcId="{15552635-C38D-41FE-B5C6-6D364F850EB3}" destId="{E80D155B-DC09-4FCB-AC51-474CC0D7BD4D}" srcOrd="0" destOrd="0" presId="urn:microsoft.com/office/officeart/2018/2/layout/IconVerticalSolidList"/>
    <dgm:cxn modelId="{99786434-6D01-409D-9008-2E2509548F7E}" type="presParOf" srcId="{E80D155B-DC09-4FCB-AC51-474CC0D7BD4D}" destId="{D1432D30-ADF6-4EDA-B350-018D2BB405E6}" srcOrd="0" destOrd="0" presId="urn:microsoft.com/office/officeart/2018/2/layout/IconVerticalSolidList"/>
    <dgm:cxn modelId="{25E4E110-1A34-48DC-8C2D-91A84F7E895E}" type="presParOf" srcId="{E80D155B-DC09-4FCB-AC51-474CC0D7BD4D}" destId="{7540526B-D0F7-4B8C-83A2-B5BC2CF61A85}" srcOrd="1" destOrd="0" presId="urn:microsoft.com/office/officeart/2018/2/layout/IconVerticalSolidList"/>
    <dgm:cxn modelId="{B2840194-0A5D-4F12-8AE6-379B0EEFEDD1}" type="presParOf" srcId="{E80D155B-DC09-4FCB-AC51-474CC0D7BD4D}" destId="{4565687C-3408-4405-A7CE-362D9A8705EA}" srcOrd="2" destOrd="0" presId="urn:microsoft.com/office/officeart/2018/2/layout/IconVerticalSolidList"/>
    <dgm:cxn modelId="{054DBCB2-5567-40FE-86FD-39ABEF143E10}" type="presParOf" srcId="{E80D155B-DC09-4FCB-AC51-474CC0D7BD4D}" destId="{22E1742F-A3D2-4782-B970-127A3E76EFE9}" srcOrd="3" destOrd="0" presId="urn:microsoft.com/office/officeart/2018/2/layout/IconVerticalSolidList"/>
    <dgm:cxn modelId="{CF1C4520-B46B-4C17-99C5-0ABA6153D03B}" type="presParOf" srcId="{15552635-C38D-41FE-B5C6-6D364F850EB3}" destId="{14FCCCA6-3A4E-4E20-928B-3D9ADE3CE0F6}" srcOrd="1" destOrd="0" presId="urn:microsoft.com/office/officeart/2018/2/layout/IconVerticalSolidList"/>
    <dgm:cxn modelId="{B173E2B4-C0F0-45F4-AE84-A98EA6EF72C0}" type="presParOf" srcId="{15552635-C38D-41FE-B5C6-6D364F850EB3}" destId="{77572D37-9E82-4600-9CD3-48E0BF1AB5CF}" srcOrd="2" destOrd="0" presId="urn:microsoft.com/office/officeart/2018/2/layout/IconVerticalSolidList"/>
    <dgm:cxn modelId="{1A1DE5E4-E2AD-429B-97AA-D603B9EBA4A7}" type="presParOf" srcId="{77572D37-9E82-4600-9CD3-48E0BF1AB5CF}" destId="{BC8AA938-CE6B-4E9B-9886-26A42520149A}" srcOrd="0" destOrd="0" presId="urn:microsoft.com/office/officeart/2018/2/layout/IconVerticalSolidList"/>
    <dgm:cxn modelId="{DF4648D0-4330-4635-9907-4250C1BD99D8}" type="presParOf" srcId="{77572D37-9E82-4600-9CD3-48E0BF1AB5CF}" destId="{A9C4080A-3DB8-4962-95E2-F300ED4172B7}" srcOrd="1" destOrd="0" presId="urn:microsoft.com/office/officeart/2018/2/layout/IconVerticalSolidList"/>
    <dgm:cxn modelId="{C9C50BBA-CADA-45A1-8AF0-BFF939317822}" type="presParOf" srcId="{77572D37-9E82-4600-9CD3-48E0BF1AB5CF}" destId="{D5C23206-53D7-4034-80B7-C7AF32A7DFCA}" srcOrd="2" destOrd="0" presId="urn:microsoft.com/office/officeart/2018/2/layout/IconVerticalSolidList"/>
    <dgm:cxn modelId="{49036B8D-2256-4F18-8C0D-C505B8131D43}" type="presParOf" srcId="{77572D37-9E82-4600-9CD3-48E0BF1AB5CF}" destId="{F344A563-B611-4BF4-88B5-623C568844B3}" srcOrd="3" destOrd="0" presId="urn:microsoft.com/office/officeart/2018/2/layout/IconVerticalSolidList"/>
    <dgm:cxn modelId="{CCAD93E6-C144-4BF5-8118-7719F10DCFA7}" type="presParOf" srcId="{15552635-C38D-41FE-B5C6-6D364F850EB3}" destId="{5798356A-69CA-40EF-B39A-0F58105E0DDD}" srcOrd="3" destOrd="0" presId="urn:microsoft.com/office/officeart/2018/2/layout/IconVerticalSolidList"/>
    <dgm:cxn modelId="{22687726-BCE9-459A-8294-62ABA37C5534}" type="presParOf" srcId="{15552635-C38D-41FE-B5C6-6D364F850EB3}" destId="{54B9F8B6-7827-453C-99AB-7F2BA3D2428D}" srcOrd="4" destOrd="0" presId="urn:microsoft.com/office/officeart/2018/2/layout/IconVerticalSolidList"/>
    <dgm:cxn modelId="{36D79C99-502B-4EF8-A334-82B3258D7DE3}" type="presParOf" srcId="{54B9F8B6-7827-453C-99AB-7F2BA3D2428D}" destId="{2757109C-70C3-4D82-A506-9992F2DBF374}" srcOrd="0" destOrd="0" presId="urn:microsoft.com/office/officeart/2018/2/layout/IconVerticalSolidList"/>
    <dgm:cxn modelId="{72B7A1D0-6C34-49D6-AB75-D2EE3A6BB4AB}" type="presParOf" srcId="{54B9F8B6-7827-453C-99AB-7F2BA3D2428D}" destId="{7A3A3E49-0EC5-48F1-AA81-6507C7E37A0F}" srcOrd="1" destOrd="0" presId="urn:microsoft.com/office/officeart/2018/2/layout/IconVerticalSolidList"/>
    <dgm:cxn modelId="{E072C804-8D58-4E6C-915F-D8FDD59CD333}" type="presParOf" srcId="{54B9F8B6-7827-453C-99AB-7F2BA3D2428D}" destId="{26C3A552-644C-4F13-AA36-3A4CA896F2A7}" srcOrd="2" destOrd="0" presId="urn:microsoft.com/office/officeart/2018/2/layout/IconVerticalSolidList"/>
    <dgm:cxn modelId="{551FF315-4FAB-4349-A1E0-85D55C4B1631}" type="presParOf" srcId="{54B9F8B6-7827-453C-99AB-7F2BA3D2428D}" destId="{08F0FD10-8371-4815-8501-C8B3646DCAD0}" srcOrd="3" destOrd="0" presId="urn:microsoft.com/office/officeart/2018/2/layout/IconVerticalSolidList"/>
    <dgm:cxn modelId="{F2C8B99B-51AF-4337-8582-08D7F17F3899}" type="presParOf" srcId="{15552635-C38D-41FE-B5C6-6D364F850EB3}" destId="{9CB52598-B355-4E48-BF53-2EB5871E8561}" srcOrd="5" destOrd="0" presId="urn:microsoft.com/office/officeart/2018/2/layout/IconVerticalSolidList"/>
    <dgm:cxn modelId="{C0698CC0-14A9-4498-A711-1C30F778A735}" type="presParOf" srcId="{15552635-C38D-41FE-B5C6-6D364F850EB3}" destId="{72231BFA-CAF0-4150-9B19-8021168800CB}" srcOrd="6" destOrd="0" presId="urn:microsoft.com/office/officeart/2018/2/layout/IconVerticalSolidList"/>
    <dgm:cxn modelId="{1E0E4C8F-09CF-48E7-BE67-C545669EC558}" type="presParOf" srcId="{72231BFA-CAF0-4150-9B19-8021168800CB}" destId="{34EABF02-ED47-4819-B61B-A47BED145844}" srcOrd="0" destOrd="0" presId="urn:microsoft.com/office/officeart/2018/2/layout/IconVerticalSolidList"/>
    <dgm:cxn modelId="{5E15FE89-3CFC-4226-98FF-30E06A8E207A}" type="presParOf" srcId="{72231BFA-CAF0-4150-9B19-8021168800CB}" destId="{0ADF85B3-3CF3-4A8C-BC56-4EF7C800C875}" srcOrd="1" destOrd="0" presId="urn:microsoft.com/office/officeart/2018/2/layout/IconVerticalSolidList"/>
    <dgm:cxn modelId="{708A1FA4-25D9-40BE-92A1-7B5D4CE64BE2}" type="presParOf" srcId="{72231BFA-CAF0-4150-9B19-8021168800CB}" destId="{42DE232C-CE91-4715-982A-3074A119ABAA}" srcOrd="2" destOrd="0" presId="urn:microsoft.com/office/officeart/2018/2/layout/IconVerticalSolidList"/>
    <dgm:cxn modelId="{D46B05A8-DB5B-43F5-BDA9-8ED683C05272}" type="presParOf" srcId="{72231BFA-CAF0-4150-9B19-8021168800CB}" destId="{1BE77779-4970-4D40-881F-FA461AD40F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1075C7-BCEB-4C9F-A5BC-30BE5CEFDD57}">
      <dsp:nvSpPr>
        <dsp:cNvPr id="0" name=""/>
        <dsp:cNvSpPr/>
      </dsp:nvSpPr>
      <dsp:spPr>
        <a:xfrm>
          <a:off x="1053611" y="563517"/>
          <a:ext cx="1478402" cy="1478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A4A7C-6F60-4B05-95E8-7E22BD1DD239}">
      <dsp:nvSpPr>
        <dsp:cNvPr id="0" name=""/>
        <dsp:cNvSpPr/>
      </dsp:nvSpPr>
      <dsp:spPr>
        <a:xfrm>
          <a:off x="150143" y="2446181"/>
          <a:ext cx="3285339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 an NLP model for sentiment analysis.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0143" y="2446181"/>
        <a:ext cx="3285339" cy="810000"/>
      </dsp:txXfrm>
    </dsp:sp>
    <dsp:sp modelId="{52617359-BCEE-4AFF-86A9-234F79DA23BE}">
      <dsp:nvSpPr>
        <dsp:cNvPr id="0" name=""/>
        <dsp:cNvSpPr/>
      </dsp:nvSpPr>
      <dsp:spPr>
        <a:xfrm>
          <a:off x="4913886" y="563517"/>
          <a:ext cx="1478402" cy="1478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676180-5198-48AF-93F0-2F72006DC45D}">
      <dsp:nvSpPr>
        <dsp:cNvPr id="0" name=""/>
        <dsp:cNvSpPr/>
      </dsp:nvSpPr>
      <dsp:spPr>
        <a:xfrm>
          <a:off x="4010417" y="2446181"/>
          <a:ext cx="3285339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Align sentiments with customer ratings.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10417" y="2446181"/>
        <a:ext cx="3285339" cy="810000"/>
      </dsp:txXfrm>
    </dsp:sp>
    <dsp:sp modelId="{54DA0F8D-0CEF-401E-9439-9BF542B3B66D}">
      <dsp:nvSpPr>
        <dsp:cNvPr id="0" name=""/>
        <dsp:cNvSpPr/>
      </dsp:nvSpPr>
      <dsp:spPr>
        <a:xfrm>
          <a:off x="8774160" y="563517"/>
          <a:ext cx="1478402" cy="1478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AD8AA-40B0-415D-9936-C6221D6742DA}">
      <dsp:nvSpPr>
        <dsp:cNvPr id="0" name=""/>
        <dsp:cNvSpPr/>
      </dsp:nvSpPr>
      <dsp:spPr>
        <a:xfrm>
          <a:off x="7870691" y="2446181"/>
          <a:ext cx="3285339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Provide actionable insights for enhancing customer service strategies.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870691" y="2446181"/>
        <a:ext cx="3285339" cy="81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32D30-ADF6-4EDA-B350-018D2BB405E6}">
      <dsp:nvSpPr>
        <dsp:cNvPr id="0" name=""/>
        <dsp:cNvSpPr/>
      </dsp:nvSpPr>
      <dsp:spPr>
        <a:xfrm>
          <a:off x="0" y="1526"/>
          <a:ext cx="11029615" cy="7737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40526B-D0F7-4B8C-83A2-B5BC2CF61A85}">
      <dsp:nvSpPr>
        <dsp:cNvPr id="0" name=""/>
        <dsp:cNvSpPr/>
      </dsp:nvSpPr>
      <dsp:spPr>
        <a:xfrm>
          <a:off x="234055" y="175617"/>
          <a:ext cx="425555" cy="4255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1742F-A3D2-4782-B970-127A3E76EFE9}">
      <dsp:nvSpPr>
        <dsp:cNvPr id="0" name=""/>
        <dsp:cNvSpPr/>
      </dsp:nvSpPr>
      <dsp:spPr>
        <a:xfrm>
          <a:off x="893665" y="1526"/>
          <a:ext cx="10135949" cy="773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87" tIns="81887" rIns="81887" bIns="8188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Tailored for NEXT plc customer feedback analysis.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93665" y="1526"/>
        <a:ext cx="10135949" cy="773736"/>
      </dsp:txXfrm>
    </dsp:sp>
    <dsp:sp modelId="{BC8AA938-CE6B-4E9B-9886-26A42520149A}">
      <dsp:nvSpPr>
        <dsp:cNvPr id="0" name=""/>
        <dsp:cNvSpPr/>
      </dsp:nvSpPr>
      <dsp:spPr>
        <a:xfrm>
          <a:off x="0" y="968697"/>
          <a:ext cx="11029615" cy="7737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C4080A-3DB8-4962-95E2-F300ED4172B7}">
      <dsp:nvSpPr>
        <dsp:cNvPr id="0" name=""/>
        <dsp:cNvSpPr/>
      </dsp:nvSpPr>
      <dsp:spPr>
        <a:xfrm>
          <a:off x="234055" y="1142788"/>
          <a:ext cx="425555" cy="4255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4A563-B611-4BF4-88B5-623C568844B3}">
      <dsp:nvSpPr>
        <dsp:cNvPr id="0" name=""/>
        <dsp:cNvSpPr/>
      </dsp:nvSpPr>
      <dsp:spPr>
        <a:xfrm>
          <a:off x="893665" y="968697"/>
          <a:ext cx="10135949" cy="773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87" tIns="81887" rIns="81887" bIns="8188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Primary data collected by NEXT.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93665" y="968697"/>
        <a:ext cx="10135949" cy="773736"/>
      </dsp:txXfrm>
    </dsp:sp>
    <dsp:sp modelId="{2757109C-70C3-4D82-A506-9992F2DBF374}">
      <dsp:nvSpPr>
        <dsp:cNvPr id="0" name=""/>
        <dsp:cNvSpPr/>
      </dsp:nvSpPr>
      <dsp:spPr>
        <a:xfrm>
          <a:off x="0" y="1935868"/>
          <a:ext cx="11029615" cy="7737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3A3E49-0EC5-48F1-AA81-6507C7E37A0F}">
      <dsp:nvSpPr>
        <dsp:cNvPr id="0" name=""/>
        <dsp:cNvSpPr/>
      </dsp:nvSpPr>
      <dsp:spPr>
        <a:xfrm>
          <a:off x="234055" y="2109959"/>
          <a:ext cx="425555" cy="4255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0FD10-8371-4815-8501-C8B3646DCAD0}">
      <dsp:nvSpPr>
        <dsp:cNvPr id="0" name=""/>
        <dsp:cNvSpPr/>
      </dsp:nvSpPr>
      <dsp:spPr>
        <a:xfrm>
          <a:off x="893665" y="1935868"/>
          <a:ext cx="10135949" cy="773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87" tIns="81887" rIns="81887" bIns="8188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Focused on identifying sentiments associated with specific aspects of the customer experience.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93665" y="1935868"/>
        <a:ext cx="10135949" cy="773736"/>
      </dsp:txXfrm>
    </dsp:sp>
    <dsp:sp modelId="{34EABF02-ED47-4819-B61B-A47BED145844}">
      <dsp:nvSpPr>
        <dsp:cNvPr id="0" name=""/>
        <dsp:cNvSpPr/>
      </dsp:nvSpPr>
      <dsp:spPr>
        <a:xfrm>
          <a:off x="0" y="2903039"/>
          <a:ext cx="11029615" cy="7737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DF85B3-3CF3-4A8C-BC56-4EF7C800C875}">
      <dsp:nvSpPr>
        <dsp:cNvPr id="0" name=""/>
        <dsp:cNvSpPr/>
      </dsp:nvSpPr>
      <dsp:spPr>
        <a:xfrm>
          <a:off x="234055" y="3077130"/>
          <a:ext cx="425555" cy="4255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77779-4970-4D40-881F-FA461AD40F62}">
      <dsp:nvSpPr>
        <dsp:cNvPr id="0" name=""/>
        <dsp:cNvSpPr/>
      </dsp:nvSpPr>
      <dsp:spPr>
        <a:xfrm>
          <a:off x="893665" y="2903039"/>
          <a:ext cx="10135949" cy="773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87" tIns="81887" rIns="81887" bIns="8188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Does not cover other types of customer feedback analysis, such as the customer segmentation analysis.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93665" y="2903039"/>
        <a:ext cx="10135949" cy="773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9215C4-8AEE-49AA-9D7D-EB1ABDD3A6AB}" type="datetimeFigureOut">
              <a:rPr lang="en-GB" smtClean="0"/>
              <a:t>18/09/2024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5B7914-1B62-48ED-98FA-8C7F9F0FCC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046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215C4-8AEE-49AA-9D7D-EB1ABDD3A6AB}" type="datetimeFigureOut">
              <a:rPr lang="en-GB" smtClean="0"/>
              <a:t>18/09/2024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7914-1B62-48ED-98FA-8C7F9F0FCC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269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9215C4-8AEE-49AA-9D7D-EB1ABDD3A6AB}" type="datetimeFigureOut">
              <a:rPr lang="en-GB" smtClean="0"/>
              <a:t>18/09/2024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5B7914-1B62-48ED-98FA-8C7F9F0FCC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877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215C4-8AEE-49AA-9D7D-EB1ABDD3A6AB}" type="datetimeFigureOut">
              <a:rPr lang="en-GB" smtClean="0"/>
              <a:t>18/09/2024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95B7914-1B62-48ED-98FA-8C7F9F0FCC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15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9215C4-8AEE-49AA-9D7D-EB1ABDD3A6AB}" type="datetimeFigureOut">
              <a:rPr lang="en-GB" smtClean="0"/>
              <a:t>18/09/2024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5B7914-1B62-48ED-98FA-8C7F9F0FCC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430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215C4-8AEE-49AA-9D7D-EB1ABDD3A6AB}" type="datetimeFigureOut">
              <a:rPr lang="en-GB" smtClean="0"/>
              <a:t>18/09/2024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7914-1B62-48ED-98FA-8C7F9F0FCC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988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215C4-8AEE-49AA-9D7D-EB1ABDD3A6AB}" type="datetimeFigureOut">
              <a:rPr lang="en-GB" smtClean="0"/>
              <a:t>18/09/2024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7914-1B62-48ED-98FA-8C7F9F0FCC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388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215C4-8AEE-49AA-9D7D-EB1ABDD3A6AB}" type="datetimeFigureOut">
              <a:rPr lang="en-GB" smtClean="0"/>
              <a:t>18/09/2024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7914-1B62-48ED-98FA-8C7F9F0FCCB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4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215C4-8AEE-49AA-9D7D-EB1ABDD3A6AB}" type="datetimeFigureOut">
              <a:rPr lang="en-GB" smtClean="0"/>
              <a:t>18/09/2024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7914-1B62-48ED-98FA-8C7F9F0FCC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39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9215C4-8AEE-49AA-9D7D-EB1ABDD3A6AB}" type="datetimeFigureOut">
              <a:rPr lang="en-GB" smtClean="0"/>
              <a:t>18/09/2024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5B7914-1B62-48ED-98FA-8C7F9F0FCC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25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215C4-8AEE-49AA-9D7D-EB1ABDD3A6AB}" type="datetimeFigureOut">
              <a:rPr lang="en-GB" smtClean="0"/>
              <a:t>18/09/2024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7914-1B62-48ED-98FA-8C7F9F0FCC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699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E9215C4-8AEE-49AA-9D7D-EB1ABDD3A6AB}" type="datetimeFigureOut">
              <a:rPr lang="en-GB" smtClean="0"/>
              <a:t>18/09/2024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95B7914-1B62-48ED-98FA-8C7F9F0FCCB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956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3" name="Rectangle 8202">
            <a:extLst>
              <a:ext uri="{FF2B5EF4-FFF2-40B4-BE49-F238E27FC236}">
                <a16:creationId xmlns:a16="http://schemas.microsoft.com/office/drawing/2014/main" id="{B1906140-F973-439A-8156-4F48FCE47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05" name="Rectangle 8204">
            <a:extLst>
              <a:ext uri="{FF2B5EF4-FFF2-40B4-BE49-F238E27FC236}">
                <a16:creationId xmlns:a16="http://schemas.microsoft.com/office/drawing/2014/main" id="{143BD0C5-D845-4004-ACB7-BD2F9174D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38175"/>
            <a:ext cx="7485542" cy="5752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DA612-F4E5-DAF3-D255-198630B19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1602098"/>
            <a:ext cx="6798608" cy="208586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Customer Feedback – A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83CBC-1183-A97E-D6A5-B20F29D85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243" y="3687969"/>
            <a:ext cx="6798608" cy="116719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Bhavya Pathak</a:t>
            </a:r>
          </a:p>
          <a:p>
            <a:r>
              <a:rPr lang="en-GB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MSc. Data Science</a:t>
            </a:r>
          </a:p>
          <a:p>
            <a:r>
              <a:rPr lang="en-GB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36604403</a:t>
            </a:r>
          </a:p>
        </p:txBody>
      </p:sp>
      <p:pic>
        <p:nvPicPr>
          <p:cNvPr id="8198" name="Picture 6" descr="Enjoy Darlington - Next">
            <a:extLst>
              <a:ext uri="{FF2B5EF4-FFF2-40B4-BE49-F238E27FC236}">
                <a16:creationId xmlns:a16="http://schemas.microsoft.com/office/drawing/2014/main" id="{F3CC9826-873F-963E-F38A-D8BB4E1AC8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785870" y="1621469"/>
            <a:ext cx="3032063" cy="8663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7" name="Rectangle 8206">
            <a:extLst>
              <a:ext uri="{FF2B5EF4-FFF2-40B4-BE49-F238E27FC236}">
                <a16:creationId xmlns:a16="http://schemas.microsoft.com/office/drawing/2014/main" id="{C984B34C-CF6A-4647-B112-F6F8B68FE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391" y="641102"/>
            <a:ext cx="3695019" cy="282703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196" name="Picture 4" descr="Lancaster University Logo PNG vector in SVG, PDF, AI, CDR format">
            <a:extLst>
              <a:ext uri="{FF2B5EF4-FFF2-40B4-BE49-F238E27FC236}">
                <a16:creationId xmlns:a16="http://schemas.microsoft.com/office/drawing/2014/main" id="{9E1D1C18-4FC5-0E03-B8C8-95654CF2A6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0" t="29416" r="9211" b="29983"/>
          <a:stretch/>
        </p:blipFill>
        <p:spPr bwMode="auto">
          <a:xfrm>
            <a:off x="785870" y="4410636"/>
            <a:ext cx="3032063" cy="1127484"/>
          </a:xfrm>
          <a:prstGeom prst="rect">
            <a:avLst/>
          </a:prstGeom>
          <a:solidFill>
            <a:srgbClr val="FFFFFF">
              <a:shade val="85000"/>
            </a:srgbClr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9" name="Rectangle 8208">
            <a:extLst>
              <a:ext uri="{FF2B5EF4-FFF2-40B4-BE49-F238E27FC236}">
                <a16:creationId xmlns:a16="http://schemas.microsoft.com/office/drawing/2014/main" id="{0B7740F6-2D83-4574-9A7F-04A98094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134" y="3557674"/>
            <a:ext cx="3695019" cy="282703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88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76B87-4224-1E0F-AEAD-9733BE31A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Finalized Model (2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AE6F1-803E-7DFD-A23F-F1F49BDB0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4" y="2180496"/>
            <a:ext cx="11306174" cy="4164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</a:t>
            </a:r>
          </a:p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Used as a benchmark model for sentiment prediction, offering a simpler, more interpretable alternative to deep learning models.</a:t>
            </a:r>
          </a:p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preprocessing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Applied tokenization, stop word removal, TF-IDF to convert text into numeric feature set.</a:t>
            </a:r>
          </a:p>
          <a:p>
            <a:pPr lvl="1"/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Gradient Boosted Trees Regressor 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GBTRegressor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was trained on the same dataset as for TextCNN.</a:t>
            </a:r>
          </a:p>
          <a:p>
            <a:pPr lvl="2"/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1000 boosting rounds, max depth of 3.</a:t>
            </a:r>
          </a:p>
          <a:p>
            <a:pPr lvl="1"/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Done on same text dataset as TextCNN.</a:t>
            </a:r>
          </a:p>
          <a:p>
            <a:pPr lvl="2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were compared using MAE and correlation with customer rating.</a:t>
            </a:r>
          </a:p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Interpretable and fast to train</a:t>
            </a:r>
          </a:p>
        </p:txBody>
      </p:sp>
    </p:spTree>
    <p:extLst>
      <p:ext uri="{BB962C8B-B14F-4D97-AF65-F5344CB8AC3E}">
        <p14:creationId xmlns:p14="http://schemas.microsoft.com/office/powerpoint/2010/main" val="596379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CC2B463-6BD5-411E-A3CA-67A9FE003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3E6F24-3E64-4893-9F13-7BEE01C84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2E4C9-E25F-8BA6-3057-5A7BA9E3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12290" name="Picture 2" descr="results&quot; Icon - Download for free – Iconduck">
            <a:extLst>
              <a:ext uri="{FF2B5EF4-FFF2-40B4-BE49-F238E27FC236}">
                <a16:creationId xmlns:a16="http://schemas.microsoft.com/office/drawing/2014/main" id="{BF3E46B1-2C1A-1146-23DF-B5F17F5B0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49" y="2060719"/>
            <a:ext cx="2736562" cy="273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61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4DDE-1AE0-B5D0-9AF6-321384CE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FEC86-D821-2F23-F2E8-AA4BDA0A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1" y="2180496"/>
            <a:ext cx="5514808" cy="4164742"/>
          </a:xfrm>
        </p:spPr>
        <p:txBody>
          <a:bodyPr>
            <a:normAutofit/>
          </a:bodyPr>
          <a:lstStyle/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8.4% (sample of 1000 records).</a:t>
            </a:r>
          </a:p>
          <a:p>
            <a:pPr lvl="1"/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time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Took 70 minutes to process 1000 records, estimated to take 23 days for the full dataset.</a:t>
            </a:r>
          </a:p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8.0% (sample of 1000 records).</a:t>
            </a:r>
          </a:p>
          <a:p>
            <a:pPr lvl="1"/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time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Faster than BERT but still significant, estimated to take nearly 3 days to process the entire dataset.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C572DC-75C2-9E75-1EAA-306E7A61E3BE}"/>
              </a:ext>
            </a:extLst>
          </p:cNvPr>
          <p:cNvSpPr txBox="1">
            <a:spLocks/>
          </p:cNvSpPr>
          <p:nvPr/>
        </p:nvSpPr>
        <p:spPr>
          <a:xfrm>
            <a:off x="6096001" y="2180496"/>
            <a:ext cx="5653088" cy="4164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TextCNN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80%</a:t>
            </a:r>
          </a:p>
          <a:p>
            <a:pPr lvl="1"/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0.35</a:t>
            </a:r>
          </a:p>
          <a:p>
            <a:pPr lvl="1"/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with survey score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0.73</a:t>
            </a:r>
          </a:p>
          <a:p>
            <a:pPr lvl="1"/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time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70 mins for full dataset.</a:t>
            </a:r>
          </a:p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0.57</a:t>
            </a:r>
          </a:p>
          <a:p>
            <a:pPr lvl="1"/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with survey score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0.42</a:t>
            </a:r>
          </a:p>
          <a:p>
            <a:pPr lvl="1"/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time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50 mins for full dataset.</a:t>
            </a:r>
          </a:p>
        </p:txBody>
      </p:sp>
    </p:spTree>
    <p:extLst>
      <p:ext uri="{BB962C8B-B14F-4D97-AF65-F5344CB8AC3E}">
        <p14:creationId xmlns:p14="http://schemas.microsoft.com/office/powerpoint/2010/main" val="1081709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4DDE-1AE0-B5D0-9AF6-321384CE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TextCNN Performance (1 of 2)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FEC86-D821-2F23-F2E8-AA4BDA0A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2180496"/>
            <a:ext cx="5531168" cy="733786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score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8B7AA-BA22-D389-BE6D-B9D306741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778596"/>
            <a:ext cx="5193746" cy="337724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D8007C3-4894-9CDF-FAB4-F6E8FB2AFFA6}"/>
              </a:ext>
            </a:extLst>
          </p:cNvPr>
          <p:cNvSpPr txBox="1">
            <a:spLocks/>
          </p:cNvSpPr>
          <p:nvPr/>
        </p:nvSpPr>
        <p:spPr>
          <a:xfrm>
            <a:off x="6217920" y="2191460"/>
            <a:ext cx="5546381" cy="722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9F3BBC-8705-E3E7-FC8A-6952CAA1A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350" y="2826209"/>
            <a:ext cx="3978549" cy="341655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A36A0F-63AB-D460-4AF9-2F57573541DF}"/>
              </a:ext>
            </a:extLst>
          </p:cNvPr>
          <p:cNvSpPr txBox="1">
            <a:spLocks/>
          </p:cNvSpPr>
          <p:nvPr/>
        </p:nvSpPr>
        <p:spPr>
          <a:xfrm>
            <a:off x="442913" y="2180496"/>
            <a:ext cx="5531167" cy="416474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1BA1E3-8565-85A8-E79D-DCE4FF648998}"/>
              </a:ext>
            </a:extLst>
          </p:cNvPr>
          <p:cNvSpPr txBox="1">
            <a:spLocks/>
          </p:cNvSpPr>
          <p:nvPr/>
        </p:nvSpPr>
        <p:spPr>
          <a:xfrm>
            <a:off x="6217920" y="2180496"/>
            <a:ext cx="5531168" cy="416474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9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4DDE-1AE0-B5D0-9AF6-321384CE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TextCNN Performance (2 of 2)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FEC86-D821-2F23-F2E8-AA4BDA0A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2180496"/>
            <a:ext cx="5531167" cy="733786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difference distribution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D8007C3-4894-9CDF-FAB4-F6E8FB2AFFA6}"/>
              </a:ext>
            </a:extLst>
          </p:cNvPr>
          <p:cNvSpPr txBox="1">
            <a:spLocks/>
          </p:cNvSpPr>
          <p:nvPr/>
        </p:nvSpPr>
        <p:spPr>
          <a:xfrm>
            <a:off x="6217919" y="2180496"/>
            <a:ext cx="5531169" cy="733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 misclassification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C32529-0463-FA12-F683-88D6F830F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23" y="2861188"/>
            <a:ext cx="5379294" cy="3401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7DD101-D0E8-08E2-0EB0-0D2A46876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609" y="3008675"/>
            <a:ext cx="5386877" cy="295870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E773D0-8FF5-57F4-4951-3FB4404022A0}"/>
              </a:ext>
            </a:extLst>
          </p:cNvPr>
          <p:cNvSpPr txBox="1">
            <a:spLocks/>
          </p:cNvSpPr>
          <p:nvPr/>
        </p:nvSpPr>
        <p:spPr>
          <a:xfrm>
            <a:off x="442913" y="2180496"/>
            <a:ext cx="5531167" cy="416474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B5E4644-BFC5-F542-607B-FC088677030E}"/>
              </a:ext>
            </a:extLst>
          </p:cNvPr>
          <p:cNvSpPr txBox="1">
            <a:spLocks/>
          </p:cNvSpPr>
          <p:nvPr/>
        </p:nvSpPr>
        <p:spPr>
          <a:xfrm>
            <a:off x="6217920" y="2180496"/>
            <a:ext cx="5531168" cy="416474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883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4DDE-1AE0-B5D0-9AF6-321384CE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Insights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CDF449-5FAC-9EB9-5CF7-BC8A979E1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2180496"/>
            <a:ext cx="2115441" cy="733786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issues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33AD5F7-341E-0506-ED4E-FF708385509C}"/>
              </a:ext>
            </a:extLst>
          </p:cNvPr>
          <p:cNvSpPr txBox="1">
            <a:spLocks/>
          </p:cNvSpPr>
          <p:nvPr/>
        </p:nvSpPr>
        <p:spPr>
          <a:xfrm>
            <a:off x="6217920" y="2180494"/>
            <a:ext cx="5546381" cy="733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performers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4AFF8D1-29D1-8D8C-29EA-EC3EFDCB5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615" y="2381457"/>
            <a:ext cx="3313033" cy="17861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B2F6E2-1802-B635-76E0-E9B60CDCB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52" y="4473808"/>
            <a:ext cx="3169639" cy="17088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5A55F-E8CA-C308-9DAF-D92B7D7FF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062" y="2693723"/>
            <a:ext cx="4779758" cy="14162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577452-4E04-3BF3-5844-03BA9FD812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4975" y="4894373"/>
            <a:ext cx="4714885" cy="1416225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0B86DEF-0CC8-A653-3A8F-29E5975A94D8}"/>
              </a:ext>
            </a:extLst>
          </p:cNvPr>
          <p:cNvSpPr txBox="1">
            <a:spLocks/>
          </p:cNvSpPr>
          <p:nvPr/>
        </p:nvSpPr>
        <p:spPr>
          <a:xfrm>
            <a:off x="442913" y="2180496"/>
            <a:ext cx="5531167" cy="416474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0CF45E-F05F-3A06-5354-001E9FA02DD1}"/>
              </a:ext>
            </a:extLst>
          </p:cNvPr>
          <p:cNvSpPr txBox="1">
            <a:spLocks/>
          </p:cNvSpPr>
          <p:nvPr/>
        </p:nvSpPr>
        <p:spPr>
          <a:xfrm>
            <a:off x="6217920" y="2180496"/>
            <a:ext cx="5531168" cy="19384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882808E-4A3E-8764-E9C7-FE7A2917B4DA}"/>
              </a:ext>
            </a:extLst>
          </p:cNvPr>
          <p:cNvSpPr txBox="1">
            <a:spLocks/>
          </p:cNvSpPr>
          <p:nvPr/>
        </p:nvSpPr>
        <p:spPr>
          <a:xfrm>
            <a:off x="6217919" y="4406818"/>
            <a:ext cx="5531168" cy="19384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8CFD687-EA79-3D0E-A4ED-B196D95DF3D8}"/>
              </a:ext>
            </a:extLst>
          </p:cNvPr>
          <p:cNvSpPr txBox="1">
            <a:spLocks/>
          </p:cNvSpPr>
          <p:nvPr/>
        </p:nvSpPr>
        <p:spPr>
          <a:xfrm>
            <a:off x="6217920" y="4406449"/>
            <a:ext cx="5546381" cy="733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performers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46C8149-CCD7-1849-42EA-684EA202FC2E}"/>
              </a:ext>
            </a:extLst>
          </p:cNvPr>
          <p:cNvSpPr txBox="1">
            <a:spLocks/>
          </p:cNvSpPr>
          <p:nvPr/>
        </p:nvSpPr>
        <p:spPr>
          <a:xfrm>
            <a:off x="3663499" y="4413456"/>
            <a:ext cx="2310582" cy="733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 of excellence</a:t>
            </a:r>
          </a:p>
        </p:txBody>
      </p:sp>
    </p:spTree>
    <p:extLst>
      <p:ext uri="{BB962C8B-B14F-4D97-AF65-F5344CB8AC3E}">
        <p14:creationId xmlns:p14="http://schemas.microsoft.com/office/powerpoint/2010/main" val="3998191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CC2B463-6BD5-411E-A3CA-67A9FE003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3E6F24-3E64-4893-9F13-7BEE01C84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2E4C9-E25F-8BA6-3057-5A7BA9E3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13314" name="Picture 2" descr="Conclusion Icon Images – Browse 286,425 Stock Photos, Vectors, and Video |  Adobe Stock">
            <a:extLst>
              <a:ext uri="{FF2B5EF4-FFF2-40B4-BE49-F238E27FC236}">
                <a16:creationId xmlns:a16="http://schemas.microsoft.com/office/drawing/2014/main" id="{62E0FEE9-D2E0-DD75-034A-83BEF7CF7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49" y="1948444"/>
            <a:ext cx="2961111" cy="296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429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B0D6-1063-C21E-B8BC-6693A279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30D19-26A5-2282-18B4-368344A2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2180496"/>
            <a:ext cx="5531167" cy="416474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Adopt TextCNN Model for large-scale sentiment analysis.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Refine customer rating system for clarity (e.g., 5-star scale).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insights for targeted agent/manager/department improvements.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865388-65EE-A554-8D6B-EC0A9B9BABAC}"/>
              </a:ext>
            </a:extLst>
          </p:cNvPr>
          <p:cNvSpPr txBox="1">
            <a:spLocks/>
          </p:cNvSpPr>
          <p:nvPr/>
        </p:nvSpPr>
        <p:spPr>
          <a:xfrm>
            <a:off x="6217920" y="2180496"/>
            <a:ext cx="5531168" cy="416474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sentiment analysis with advanced models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across different languages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the impact of sentiment on customer retention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factors leading to high and low performance</a:t>
            </a:r>
          </a:p>
        </p:txBody>
      </p:sp>
    </p:spTree>
    <p:extLst>
      <p:ext uri="{BB962C8B-B14F-4D97-AF65-F5344CB8AC3E}">
        <p14:creationId xmlns:p14="http://schemas.microsoft.com/office/powerpoint/2010/main" val="182144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CC2B463-6BD5-411E-A3CA-67A9FE003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3E6F24-3E64-4893-9F13-7BEE01C84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2E4C9-E25F-8BA6-3057-5A7BA9E3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6" name="Graphic 5" descr="Books">
            <a:extLst>
              <a:ext uri="{FF2B5EF4-FFF2-40B4-BE49-F238E27FC236}">
                <a16:creationId xmlns:a16="http://schemas.microsoft.com/office/drawing/2014/main" id="{3A52A1C7-3181-D4F6-8046-2B07AE9F6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166" y="2217610"/>
            <a:ext cx="2716911" cy="271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2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D1D2E-7AC8-08A4-E958-43A69C8C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6564B-E1E4-8537-A127-8E276D4EA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4" y="2180496"/>
            <a:ext cx="11167894" cy="3678303"/>
          </a:xfrm>
        </p:spPr>
        <p:txBody>
          <a:bodyPr>
            <a:normAutofit/>
          </a:bodyPr>
          <a:lstStyle/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Next plc a large clothing retailer</a:t>
            </a:r>
          </a:p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rise of digital platforms and social media, customers have become more vocal about their experiences.</a:t>
            </a:r>
          </a:p>
          <a:p>
            <a:pPr lvl="1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feedbacks are usually free text</a:t>
            </a:r>
          </a:p>
          <a:p>
            <a:pPr lvl="1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study we needed to analyse this text correctly to inform business strategies</a:t>
            </a:r>
          </a:p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732,621 customer interactions (comments, customer-rated survey scores, agent handling the interaction, etc.)</a:t>
            </a:r>
          </a:p>
        </p:txBody>
      </p:sp>
    </p:spTree>
    <p:extLst>
      <p:ext uri="{BB962C8B-B14F-4D97-AF65-F5344CB8AC3E}">
        <p14:creationId xmlns:p14="http://schemas.microsoft.com/office/powerpoint/2010/main" val="19386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D1D2E-7AC8-08A4-E958-43A69C8C8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E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1E02F4-57A3-B635-DCB9-12A1B94C2D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71154"/>
              </p:ext>
            </p:extLst>
          </p:nvPr>
        </p:nvGraphicFramePr>
        <p:xfrm>
          <a:off x="442913" y="2336145"/>
          <a:ext cx="11306175" cy="3819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9615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D1D2E-7AC8-08A4-E958-43A69C8C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299100-BC4C-0E83-63AC-E2F452B6E1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544219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826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CC2B463-6BD5-411E-A3CA-67A9FE003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3E6F24-3E64-4893-9F13-7BEE01C84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2E4C9-E25F-8BA6-3057-5A7BA9E3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11266" name="Picture 2" descr="Methodology Verification Process Monotone Icon In Powerpoint Pptx Png And  Editable Eps Format PPT Template">
            <a:extLst>
              <a:ext uri="{FF2B5EF4-FFF2-40B4-BE49-F238E27FC236}">
                <a16:creationId xmlns:a16="http://schemas.microsoft.com/office/drawing/2014/main" id="{8CF0A6B7-44B6-317C-1A75-992912DB2D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2" t="22995" r="27935" b="8309"/>
          <a:stretch/>
        </p:blipFill>
        <p:spPr bwMode="auto">
          <a:xfrm>
            <a:off x="482600" y="2136754"/>
            <a:ext cx="3192576" cy="284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63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CF3B-1408-C7CB-F399-1BD8E55C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&amp;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BC961-573A-3B19-1808-F3F70BC69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4" y="2180496"/>
            <a:ext cx="11167894" cy="3678303"/>
          </a:xfrm>
        </p:spPr>
        <p:txBody>
          <a:bodyPr>
            <a:normAutofit/>
          </a:bodyPr>
          <a:lstStyle/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Customer feedback from calls, surveys, and chats</a:t>
            </a:r>
          </a:p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data types</a:t>
            </a:r>
          </a:p>
          <a:p>
            <a:pPr lvl="1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Dropping irrelevant columns</a:t>
            </a:r>
          </a:p>
          <a:p>
            <a:pPr lvl="1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</a:p>
          <a:p>
            <a:pPr lvl="1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cleaning</a:t>
            </a:r>
          </a:p>
          <a:p>
            <a:pPr lvl="1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Expanding abbreviations</a:t>
            </a:r>
          </a:p>
          <a:p>
            <a:pPr lvl="1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Tokenization, removing stop words and lemmatization</a:t>
            </a:r>
          </a:p>
        </p:txBody>
      </p:sp>
    </p:spTree>
    <p:extLst>
      <p:ext uri="{BB962C8B-B14F-4D97-AF65-F5344CB8AC3E}">
        <p14:creationId xmlns:p14="http://schemas.microsoft.com/office/powerpoint/2010/main" val="3868916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76B87-4224-1E0F-AEAD-9733BE31A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Models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504D20-2C09-51B0-BFDE-03706A09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862973"/>
              </p:ext>
            </p:extLst>
          </p:nvPr>
        </p:nvGraphicFramePr>
        <p:xfrm>
          <a:off x="442914" y="2247655"/>
          <a:ext cx="11306175" cy="4105019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775243">
                  <a:extLst>
                    <a:ext uri="{9D8B030D-6E8A-4147-A177-3AD203B41FA5}">
                      <a16:colId xmlns:a16="http://schemas.microsoft.com/office/drawing/2014/main" val="3490138767"/>
                    </a:ext>
                  </a:extLst>
                </a:gridCol>
                <a:gridCol w="5079345">
                  <a:extLst>
                    <a:ext uri="{9D8B030D-6E8A-4147-A177-3AD203B41FA5}">
                      <a16:colId xmlns:a16="http://schemas.microsoft.com/office/drawing/2014/main" val="672589003"/>
                    </a:ext>
                  </a:extLst>
                </a:gridCol>
                <a:gridCol w="4451587">
                  <a:extLst>
                    <a:ext uri="{9D8B030D-6E8A-4147-A177-3AD203B41FA5}">
                      <a16:colId xmlns:a16="http://schemas.microsoft.com/office/drawing/2014/main" val="3842177705"/>
                    </a:ext>
                  </a:extLst>
                </a:gridCol>
              </a:tblGrid>
              <a:tr h="626230">
                <a:tc>
                  <a:txBody>
                    <a:bodyPr/>
                    <a:lstStyle/>
                    <a:p>
                      <a:pPr algn="ctr"/>
                      <a:r>
                        <a:rPr lang="en-GB" sz="180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921782"/>
                  </a:ext>
                </a:extLst>
              </a:tr>
              <a:tr h="447152">
                <a:tc>
                  <a:txBody>
                    <a:bodyPr/>
                    <a:lstStyle/>
                    <a:p>
                      <a:r>
                        <a:rPr lang="en-GB" sz="160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 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Bidirectional encoder representations from transformers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short-term memory networks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393087"/>
                  </a:ext>
                </a:extLst>
              </a:tr>
              <a:tr h="561462">
                <a:tc>
                  <a:txBody>
                    <a:bodyPr/>
                    <a:lstStyle/>
                    <a:p>
                      <a:r>
                        <a:rPr lang="en-GB" sz="160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Transformer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Recurrent neural network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8513015"/>
                  </a:ext>
                </a:extLst>
              </a:tr>
              <a:tr h="561462">
                <a:tc>
                  <a:txBody>
                    <a:bodyPr/>
                    <a:lstStyle/>
                    <a:p>
                      <a:r>
                        <a:rPr lang="en-GB" sz="160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Context handling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Bidirectional (both left and right)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Unidirectional (only left)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611888"/>
                  </a:ext>
                </a:extLst>
              </a:tr>
              <a:tr h="622029">
                <a:tc>
                  <a:txBody>
                    <a:bodyPr/>
                    <a:lstStyle/>
                    <a:p>
                      <a:r>
                        <a:rPr lang="en-GB" sz="160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Slow, requires high computational power and 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Faster than BERT but still slow due to sequential processing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830706"/>
                  </a:ext>
                </a:extLst>
              </a:tr>
              <a:tr h="561462">
                <a:tc>
                  <a:txBody>
                    <a:bodyPr/>
                    <a:lstStyle/>
                    <a:p>
                      <a:r>
                        <a:rPr lang="en-GB" sz="160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usage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965457"/>
                  </a:ext>
                </a:extLst>
              </a:tr>
              <a:tr h="725222">
                <a:tc>
                  <a:txBody>
                    <a:bodyPr/>
                    <a:lstStyle/>
                    <a:p>
                      <a:r>
                        <a:rPr lang="en-GB" sz="160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Known for high accuracy in NLP tasks, including sentiment analysis.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Effective in handling long-term dependencies in sentences.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871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0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76B87-4224-1E0F-AEAD-9733BE31A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Finalized Model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AE6F1-803E-7DFD-A23F-F1F49BDB0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4" y="2180496"/>
            <a:ext cx="11306174" cy="4164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TEXTCNN</a:t>
            </a:r>
          </a:p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Adapted from traditional CNNs to work with text data.</a:t>
            </a:r>
          </a:p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layer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Converts input text into dense vector representations using pre-trained embeddings.</a:t>
            </a:r>
          </a:p>
          <a:p>
            <a:pPr lvl="1"/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Filters slide over the text to capture n-grams, detecting local dependencies between words.</a:t>
            </a:r>
          </a:p>
          <a:p>
            <a:pPr lvl="1"/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 layer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Max-pooling is used to reduce the dimensionality of the feature maps while preserving the most relevant features.</a:t>
            </a:r>
          </a:p>
          <a:p>
            <a:pPr lvl="1"/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Synthesizes features and outputs the sentiment score through linear regression in this study.</a:t>
            </a:r>
          </a:p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Computationally efficient and captures local patterns (i.e. effectively identifies key phrases and local interactions in the text)</a:t>
            </a:r>
          </a:p>
        </p:txBody>
      </p:sp>
    </p:spTree>
    <p:extLst>
      <p:ext uri="{BB962C8B-B14F-4D97-AF65-F5344CB8AC3E}">
        <p14:creationId xmlns:p14="http://schemas.microsoft.com/office/powerpoint/2010/main" val="37226587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1608</TotalTime>
  <Words>724</Words>
  <Application>Microsoft Office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Gill Sans MT</vt:lpstr>
      <vt:lpstr>Times New Roman</vt:lpstr>
      <vt:lpstr>Wingdings 2</vt:lpstr>
      <vt:lpstr>Dividend</vt:lpstr>
      <vt:lpstr>Understanding Customer Feedback – A Sentiment Analysis</vt:lpstr>
      <vt:lpstr>Introduction</vt:lpstr>
      <vt:lpstr>Background </vt:lpstr>
      <vt:lpstr>Objective </vt:lpstr>
      <vt:lpstr>Scope </vt:lpstr>
      <vt:lpstr>METHODOLOGY</vt:lpstr>
      <vt:lpstr>Data Collection &amp; Preprocessing</vt:lpstr>
      <vt:lpstr>Initial Models</vt:lpstr>
      <vt:lpstr>Finalized Model (1 of 2)</vt:lpstr>
      <vt:lpstr>Finalized Model (2 of 2)</vt:lpstr>
      <vt:lpstr>RESULTS</vt:lpstr>
      <vt:lpstr>Model Comparison</vt:lpstr>
      <vt:lpstr>TextCNN Performance (1 of 2) </vt:lpstr>
      <vt:lpstr>TextCNN Performance (2 of 2) </vt:lpstr>
      <vt:lpstr>Actionable Insights</vt:lpstr>
      <vt:lpstr>Conclusion</vt:lpstr>
      <vt:lpstr>Recommendations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Pathak, Bhavya (Postgraduate Student)</dc:creator>
  <cp:lastModifiedBy>Pathak, Bhavya (Postgraduate Student)</cp:lastModifiedBy>
  <cp:revision>3</cp:revision>
  <dcterms:created xsi:type="dcterms:W3CDTF">2024-09-18T11:49:21Z</dcterms:created>
  <dcterms:modified xsi:type="dcterms:W3CDTF">2024-09-19T14:37:38Z</dcterms:modified>
</cp:coreProperties>
</file>