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28803600"/>
  <p:notesSz cx="7010400" cy="9296400"/>
  <p:defaultTextStyle>
    <a:defPPr>
      <a:defRPr lang="en-US"/>
    </a:defPPr>
    <a:lvl1pPr algn="l" rtl="0" fontAlgn="base">
      <a:spcBef>
        <a:spcPct val="0"/>
      </a:spcBef>
      <a:spcAft>
        <a:spcPct val="0"/>
      </a:spcAft>
      <a:defRPr sz="5075" kern="1200">
        <a:solidFill>
          <a:schemeClr val="tx1"/>
        </a:solidFill>
        <a:latin typeface="Tahoma" pitchFamily="34" charset="0"/>
        <a:ea typeface="+mn-ea"/>
        <a:cs typeface="+mn-cs"/>
      </a:defRPr>
    </a:lvl1pPr>
    <a:lvl2pPr marL="427831" indent="-27781" algn="l" rtl="0" fontAlgn="base">
      <a:spcBef>
        <a:spcPct val="0"/>
      </a:spcBef>
      <a:spcAft>
        <a:spcPct val="0"/>
      </a:spcAft>
      <a:defRPr sz="5075" kern="1200">
        <a:solidFill>
          <a:schemeClr val="tx1"/>
        </a:solidFill>
        <a:latin typeface="Tahoma" pitchFamily="34" charset="0"/>
        <a:ea typeface="+mn-ea"/>
        <a:cs typeface="+mn-cs"/>
      </a:defRPr>
    </a:lvl2pPr>
    <a:lvl3pPr marL="857052" indent="-56952" algn="l" rtl="0" fontAlgn="base">
      <a:spcBef>
        <a:spcPct val="0"/>
      </a:spcBef>
      <a:spcAft>
        <a:spcPct val="0"/>
      </a:spcAft>
      <a:defRPr sz="5075" kern="1200">
        <a:solidFill>
          <a:schemeClr val="tx1"/>
        </a:solidFill>
        <a:latin typeface="Tahoma" pitchFamily="34" charset="0"/>
        <a:ea typeface="+mn-ea"/>
        <a:cs typeface="+mn-cs"/>
      </a:defRPr>
    </a:lvl3pPr>
    <a:lvl4pPr marL="1284883" indent="-84733" algn="l" rtl="0" fontAlgn="base">
      <a:spcBef>
        <a:spcPct val="0"/>
      </a:spcBef>
      <a:spcAft>
        <a:spcPct val="0"/>
      </a:spcAft>
      <a:defRPr sz="5075" kern="1200">
        <a:solidFill>
          <a:schemeClr val="tx1"/>
        </a:solidFill>
        <a:latin typeface="Tahoma" pitchFamily="34" charset="0"/>
        <a:ea typeface="+mn-ea"/>
        <a:cs typeface="+mn-cs"/>
      </a:defRPr>
    </a:lvl4pPr>
    <a:lvl5pPr marL="1714103" indent="-113903" algn="l" rtl="0" fontAlgn="base">
      <a:spcBef>
        <a:spcPct val="0"/>
      </a:spcBef>
      <a:spcAft>
        <a:spcPct val="0"/>
      </a:spcAft>
      <a:defRPr sz="5075" kern="1200">
        <a:solidFill>
          <a:schemeClr val="tx1"/>
        </a:solidFill>
        <a:latin typeface="Tahoma" pitchFamily="34" charset="0"/>
        <a:ea typeface="+mn-ea"/>
        <a:cs typeface="+mn-cs"/>
      </a:defRPr>
    </a:lvl5pPr>
    <a:lvl6pPr marL="2000250" algn="l" defTabSz="800100" rtl="0" eaLnBrk="1" latinLnBrk="0" hangingPunct="1">
      <a:defRPr sz="5075" kern="1200">
        <a:solidFill>
          <a:schemeClr val="tx1"/>
        </a:solidFill>
        <a:latin typeface="Tahoma" pitchFamily="34" charset="0"/>
        <a:ea typeface="+mn-ea"/>
        <a:cs typeface="+mn-cs"/>
      </a:defRPr>
    </a:lvl6pPr>
    <a:lvl7pPr marL="2400300" algn="l" defTabSz="800100" rtl="0" eaLnBrk="1" latinLnBrk="0" hangingPunct="1">
      <a:defRPr sz="5075" kern="1200">
        <a:solidFill>
          <a:schemeClr val="tx1"/>
        </a:solidFill>
        <a:latin typeface="Tahoma" pitchFamily="34" charset="0"/>
        <a:ea typeface="+mn-ea"/>
        <a:cs typeface="+mn-cs"/>
      </a:defRPr>
    </a:lvl7pPr>
    <a:lvl8pPr marL="2800350" algn="l" defTabSz="800100" rtl="0" eaLnBrk="1" latinLnBrk="0" hangingPunct="1">
      <a:defRPr sz="5075" kern="1200">
        <a:solidFill>
          <a:schemeClr val="tx1"/>
        </a:solidFill>
        <a:latin typeface="Tahoma" pitchFamily="34" charset="0"/>
        <a:ea typeface="+mn-ea"/>
        <a:cs typeface="+mn-cs"/>
      </a:defRPr>
    </a:lvl8pPr>
    <a:lvl9pPr marL="3200400" algn="l" defTabSz="800100" rtl="0" eaLnBrk="1" latinLnBrk="0" hangingPunct="1">
      <a:defRPr sz="5075"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25" userDrawn="1">
          <p15:clr>
            <a:srgbClr val="A4A3A4"/>
          </p15:clr>
        </p15:guide>
        <p15:guide id="3" pos="1272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3C6D8D-12E3-9FF2-FD92-61EA3EB3EA10}" name="Mike Hast" initials="MH" userId="f704f34ffffa28bd"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Lou Soslowsky" initials="LJS" lastIdx="2" clrIdx="0"/>
  <p:cmAuthor id="1" name="Julianne Huegel" initials="JH" lastIdx="1" clrIdx="1"/>
  <p:cmAuthor id="2" name="Erik Waldorff" initials="EW" lastIdx="6" clrIdx="2"/>
  <p:cmAuthor id="3" name="Hast, Michael" initials="" lastIdx="4" clrIdx="3">
    <p:extLst>
      <p:ext uri="{19B8F6BF-5375-455C-9EA6-DF929625EA0E}">
        <p15:presenceInfo xmlns:p15="http://schemas.microsoft.com/office/powerpoint/2012/main" userId="S::hast@udel.edu::409107ca-c2c6-4e7e-b3d1-015ffa1b17f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0889"/>
    <a:srgbClr val="FFA0A0"/>
    <a:srgbClr val="FFFF00"/>
    <a:srgbClr val="CE0765"/>
    <a:srgbClr val="55A0FE"/>
    <a:srgbClr val="FF9AA5"/>
    <a:srgbClr val="FCFF00"/>
    <a:srgbClr val="4DA1FF"/>
    <a:srgbClr val="FFA040"/>
    <a:srgbClr val="0C9A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96301" autoAdjust="0"/>
  </p:normalViewPr>
  <p:slideViewPr>
    <p:cSldViewPr snapToGrid="0">
      <p:cViewPr>
        <p:scale>
          <a:sx n="45" d="100"/>
          <a:sy n="45" d="100"/>
        </p:scale>
        <p:origin x="664" y="-2624"/>
      </p:cViewPr>
      <p:guideLst>
        <p:guide orient="horz" pos="2160"/>
        <p:guide pos="-625"/>
        <p:guide pos="127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96" d="100"/>
          <a:sy n="96" d="100"/>
        </p:scale>
        <p:origin x="3648"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smtClean="0">
                <a:latin typeface="Times New Roman" pitchFamily="18"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smtClean="0">
                <a:latin typeface="Times New Roman" pitchFamily="18" charset="0"/>
              </a:defRPr>
            </a:lvl1pPr>
          </a:lstStyle>
          <a:p>
            <a:pPr>
              <a:defRPr/>
            </a:pPr>
            <a:endParaRPr lang="en-US"/>
          </a:p>
        </p:txBody>
      </p:sp>
      <p:sp>
        <p:nvSpPr>
          <p:cNvPr id="4100" name="Rectangle 1028"/>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smtClean="0">
                <a:latin typeface="Times New Roman" pitchFamily="18"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smtClean="0">
                <a:latin typeface="Times New Roman" pitchFamily="18" charset="0"/>
              </a:defRPr>
            </a:lvl1pPr>
          </a:lstStyle>
          <a:p>
            <a:pPr>
              <a:defRPr/>
            </a:pPr>
            <a:fld id="{AE6B1197-2EA9-4561-B429-6E73A0EC64B3}" type="slidenum">
              <a:rPr lang="en-US"/>
              <a:pPr>
                <a:defRPr/>
              </a:pPr>
              <a:t>‹#›</a:t>
            </a:fld>
            <a:endParaRPr lang="en-US"/>
          </a:p>
        </p:txBody>
      </p:sp>
    </p:spTree>
    <p:extLst>
      <p:ext uri="{BB962C8B-B14F-4D97-AF65-F5344CB8AC3E}">
        <p14:creationId xmlns:p14="http://schemas.microsoft.com/office/powerpoint/2010/main" val="958667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7329D45-63E3-DD48-807E-E5E993873AC4}" type="datetimeFigureOut">
              <a:rPr lang="en-US" smtClean="0"/>
              <a:t>1/27/25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565855C2-675D-5A4C-99C2-D203593DF31D}" type="slidenum">
              <a:rPr lang="en-US" smtClean="0"/>
              <a:t>‹#›</a:t>
            </a:fld>
            <a:endParaRPr lang="en-US"/>
          </a:p>
        </p:txBody>
      </p:sp>
    </p:spTree>
    <p:extLst>
      <p:ext uri="{BB962C8B-B14F-4D97-AF65-F5344CB8AC3E}">
        <p14:creationId xmlns:p14="http://schemas.microsoft.com/office/powerpoint/2010/main" val="998710734"/>
      </p:ext>
    </p:extLst>
  </p:cSld>
  <p:clrMap bg1="lt1" tx1="dk1" bg2="lt2" tx2="dk2" accent1="accent1" accent2="accent2" accent3="accent3" accent4="accent4" accent5="accent5" accent6="accent6" hlink="hlink" folHlink="folHlink"/>
  <p:notesStyle>
    <a:lvl1pPr marL="0" algn="l" defTabSz="800100" rtl="0" eaLnBrk="1" latinLnBrk="0" hangingPunct="1">
      <a:defRPr sz="1050" kern="1200">
        <a:solidFill>
          <a:schemeClr val="tx1"/>
        </a:solidFill>
        <a:latin typeface="+mn-lt"/>
        <a:ea typeface="+mn-ea"/>
        <a:cs typeface="+mn-cs"/>
      </a:defRPr>
    </a:lvl1pPr>
    <a:lvl2pPr marL="400050" algn="l" defTabSz="800100" rtl="0" eaLnBrk="1" latinLnBrk="0" hangingPunct="1">
      <a:defRPr sz="1050" kern="1200">
        <a:solidFill>
          <a:schemeClr val="tx1"/>
        </a:solidFill>
        <a:latin typeface="+mn-lt"/>
        <a:ea typeface="+mn-ea"/>
        <a:cs typeface="+mn-cs"/>
      </a:defRPr>
    </a:lvl2pPr>
    <a:lvl3pPr marL="800100" algn="l" defTabSz="800100" rtl="0" eaLnBrk="1" latinLnBrk="0" hangingPunct="1">
      <a:defRPr sz="1050" kern="1200">
        <a:solidFill>
          <a:schemeClr val="tx1"/>
        </a:solidFill>
        <a:latin typeface="+mn-lt"/>
        <a:ea typeface="+mn-ea"/>
        <a:cs typeface="+mn-cs"/>
      </a:defRPr>
    </a:lvl3pPr>
    <a:lvl4pPr marL="1200150" algn="l" defTabSz="800100" rtl="0" eaLnBrk="1" latinLnBrk="0" hangingPunct="1">
      <a:defRPr sz="1050" kern="1200">
        <a:solidFill>
          <a:schemeClr val="tx1"/>
        </a:solidFill>
        <a:latin typeface="+mn-lt"/>
        <a:ea typeface="+mn-ea"/>
        <a:cs typeface="+mn-cs"/>
      </a:defRPr>
    </a:lvl4pPr>
    <a:lvl5pPr marL="1600200" algn="l" defTabSz="800100" rtl="0" eaLnBrk="1" latinLnBrk="0" hangingPunct="1">
      <a:defRPr sz="1050" kern="1200">
        <a:solidFill>
          <a:schemeClr val="tx1"/>
        </a:solidFill>
        <a:latin typeface="+mn-lt"/>
        <a:ea typeface="+mn-ea"/>
        <a:cs typeface="+mn-cs"/>
      </a:defRPr>
    </a:lvl5pPr>
    <a:lvl6pPr marL="2000250" algn="l" defTabSz="800100" rtl="0" eaLnBrk="1" latinLnBrk="0" hangingPunct="1">
      <a:defRPr sz="1050" kern="1200">
        <a:solidFill>
          <a:schemeClr val="tx1"/>
        </a:solidFill>
        <a:latin typeface="+mn-lt"/>
        <a:ea typeface="+mn-ea"/>
        <a:cs typeface="+mn-cs"/>
      </a:defRPr>
    </a:lvl6pPr>
    <a:lvl7pPr marL="2400300" algn="l" defTabSz="800100" rtl="0" eaLnBrk="1" latinLnBrk="0" hangingPunct="1">
      <a:defRPr sz="1050" kern="1200">
        <a:solidFill>
          <a:schemeClr val="tx1"/>
        </a:solidFill>
        <a:latin typeface="+mn-lt"/>
        <a:ea typeface="+mn-ea"/>
        <a:cs typeface="+mn-cs"/>
      </a:defRPr>
    </a:lvl7pPr>
    <a:lvl8pPr marL="2800350" algn="l" defTabSz="800100" rtl="0" eaLnBrk="1" latinLnBrk="0" hangingPunct="1">
      <a:defRPr sz="1050" kern="1200">
        <a:solidFill>
          <a:schemeClr val="tx1"/>
        </a:solidFill>
        <a:latin typeface="+mn-lt"/>
        <a:ea typeface="+mn-ea"/>
        <a:cs typeface="+mn-cs"/>
      </a:defRPr>
    </a:lvl8pPr>
    <a:lvl9pPr marL="3200400" algn="l" defTabSz="800100" rtl="0" eaLnBrk="1" latinLnBrk="0" hangingPunct="1">
      <a:defRPr sz="10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US" dirty="0"/>
              <a:t>Common issues with fraction fixation surgery include nonunion (when the bone fails to heal properly) and fixation failure. </a:t>
            </a:r>
          </a:p>
          <a:p>
            <a:r>
              <a:rPr lang="en-US" dirty="0"/>
              <a:t>My research hopes to locally deliver zinc to fraction fixation sites in order to prevent the issues mentioned before. </a:t>
            </a:r>
          </a:p>
          <a:p>
            <a:r>
              <a:rPr lang="en-US" dirty="0"/>
              <a:t>Zinc is an essential mineral that have been shown to enhance osteoblast differentiation and inhibit osteoclast differentiation, all of which enhances bone regeneration process</a:t>
            </a:r>
          </a:p>
          <a:p>
            <a:r>
              <a:rPr lang="en-US" dirty="0"/>
              <a:t>I attempted to achieve localized zinc delivery using a biomaterial-approach, with a hydrogel called GelMA</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65855C2-675D-5A4C-99C2-D203593DF31D}" type="slidenum">
              <a:rPr lang="en-US" smtClean="0"/>
              <a:t>1</a:t>
            </a:fld>
            <a:endParaRPr lang="en-US"/>
          </a:p>
        </p:txBody>
      </p:sp>
    </p:spTree>
    <p:extLst>
      <p:ext uri="{BB962C8B-B14F-4D97-AF65-F5344CB8AC3E}">
        <p14:creationId xmlns:p14="http://schemas.microsoft.com/office/powerpoint/2010/main" val="59912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6" y="8947549"/>
            <a:ext cx="32645351" cy="6174581"/>
          </a:xfrm>
        </p:spPr>
        <p:txBody>
          <a:bodyPr/>
          <a:lstStyle/>
          <a:p>
            <a:r>
              <a:rPr lang="en-US"/>
              <a:t>Click to edit Master title style</a:t>
            </a:r>
          </a:p>
        </p:txBody>
      </p:sp>
      <p:sp>
        <p:nvSpPr>
          <p:cNvPr id="3" name="Subtitle 2"/>
          <p:cNvSpPr>
            <a:spLocks noGrp="1"/>
          </p:cNvSpPr>
          <p:nvPr>
            <p:ph type="subTitle" idx="1"/>
          </p:nvPr>
        </p:nvSpPr>
        <p:spPr>
          <a:xfrm>
            <a:off x="5761041" y="16322280"/>
            <a:ext cx="26882726" cy="7360444"/>
          </a:xfrm>
        </p:spPr>
        <p:txBody>
          <a:bodyPr/>
          <a:lstStyle>
            <a:lvl1pPr marL="0" indent="0" algn="ctr">
              <a:buNone/>
              <a:defRPr/>
            </a:lvl1pPr>
            <a:lvl2pPr marL="342913" indent="0" algn="ctr">
              <a:buNone/>
              <a:defRPr/>
            </a:lvl2pPr>
            <a:lvl3pPr marL="685823" indent="0" algn="ctr">
              <a:buNone/>
              <a:defRPr/>
            </a:lvl3pPr>
            <a:lvl4pPr marL="1028738" indent="0" algn="ctr">
              <a:buNone/>
              <a:defRPr/>
            </a:lvl4pPr>
            <a:lvl5pPr marL="1371650" indent="0" algn="ctr">
              <a:buNone/>
              <a:defRPr/>
            </a:lvl5pPr>
            <a:lvl6pPr marL="1714562" indent="0" algn="ctr">
              <a:buNone/>
              <a:defRPr/>
            </a:lvl6pPr>
            <a:lvl7pPr marL="2057473" indent="0" algn="ctr">
              <a:buNone/>
              <a:defRPr/>
            </a:lvl7pPr>
            <a:lvl8pPr marL="2400386" indent="0" algn="ctr">
              <a:buNone/>
              <a:defRPr/>
            </a:lvl8pPr>
            <a:lvl9pPr marL="274329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6F94669-9012-4DA1-8C7D-9DA0BB77F839}" type="slidenum">
              <a:rPr lang="en-US"/>
              <a:pPr/>
              <a:t>‹#›</a:t>
            </a:fld>
            <a:endParaRPr lang="en-US"/>
          </a:p>
        </p:txBody>
      </p:sp>
    </p:spTree>
    <p:extLst>
      <p:ext uri="{BB962C8B-B14F-4D97-AF65-F5344CB8AC3E}">
        <p14:creationId xmlns:p14="http://schemas.microsoft.com/office/powerpoint/2010/main" val="3724716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FC7D696-55CB-4E51-B912-D1695F116C03}" type="slidenum">
              <a:rPr lang="en-US"/>
              <a:pPr/>
              <a:t>‹#›</a:t>
            </a:fld>
            <a:endParaRPr lang="en-US"/>
          </a:p>
        </p:txBody>
      </p:sp>
    </p:spTree>
    <p:extLst>
      <p:ext uri="{BB962C8B-B14F-4D97-AF65-F5344CB8AC3E}">
        <p14:creationId xmlns:p14="http://schemas.microsoft.com/office/powerpoint/2010/main" val="411335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41" y="2559845"/>
            <a:ext cx="8161338" cy="23043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9730" y="2559845"/>
            <a:ext cx="24331612" cy="23043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9475CCB-54C2-4B9F-B4E9-83DE0C74F0F1}" type="slidenum">
              <a:rPr lang="en-US"/>
              <a:pPr/>
              <a:t>‹#›</a:t>
            </a:fld>
            <a:endParaRPr lang="en-US"/>
          </a:p>
        </p:txBody>
      </p:sp>
    </p:spTree>
    <p:extLst>
      <p:ext uri="{BB962C8B-B14F-4D97-AF65-F5344CB8AC3E}">
        <p14:creationId xmlns:p14="http://schemas.microsoft.com/office/powerpoint/2010/main" val="187888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A1313E0-18A3-4782-8C99-79B72E3D294B}" type="slidenum">
              <a:rPr lang="en-US"/>
              <a:pPr/>
              <a:t>‹#›</a:t>
            </a:fld>
            <a:endParaRPr lang="en-US"/>
          </a:p>
        </p:txBody>
      </p:sp>
    </p:spTree>
    <p:extLst>
      <p:ext uri="{BB962C8B-B14F-4D97-AF65-F5344CB8AC3E}">
        <p14:creationId xmlns:p14="http://schemas.microsoft.com/office/powerpoint/2010/main" val="355403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8" y="18509460"/>
            <a:ext cx="32643762" cy="5719762"/>
          </a:xfrm>
        </p:spPr>
        <p:txBody>
          <a:bodyPr anchor="t"/>
          <a:lstStyle>
            <a:lvl1pPr algn="l">
              <a:defRPr sz="3010" b="1" cap="all"/>
            </a:lvl1pPr>
          </a:lstStyle>
          <a:p>
            <a:r>
              <a:rPr lang="en-US"/>
              <a:t>Click to edit Master title style</a:t>
            </a:r>
          </a:p>
        </p:txBody>
      </p:sp>
      <p:sp>
        <p:nvSpPr>
          <p:cNvPr id="3" name="Text Placeholder 2"/>
          <p:cNvSpPr>
            <a:spLocks noGrp="1"/>
          </p:cNvSpPr>
          <p:nvPr>
            <p:ph type="body" idx="1"/>
          </p:nvPr>
        </p:nvSpPr>
        <p:spPr>
          <a:xfrm>
            <a:off x="3033718" y="12208669"/>
            <a:ext cx="32643762" cy="6300788"/>
          </a:xfrm>
        </p:spPr>
        <p:txBody>
          <a:bodyPr anchor="b"/>
          <a:lstStyle>
            <a:lvl1pPr marL="0" indent="0">
              <a:buNone/>
              <a:defRPr sz="1470"/>
            </a:lvl1pPr>
            <a:lvl2pPr marL="342913" indent="0">
              <a:buNone/>
              <a:defRPr sz="1330"/>
            </a:lvl2pPr>
            <a:lvl3pPr marL="685823" indent="0">
              <a:buNone/>
              <a:defRPr sz="1190"/>
            </a:lvl3pPr>
            <a:lvl4pPr marL="1028738" indent="0">
              <a:buNone/>
              <a:defRPr sz="1050"/>
            </a:lvl4pPr>
            <a:lvl5pPr marL="1371650" indent="0">
              <a:buNone/>
              <a:defRPr sz="1050"/>
            </a:lvl5pPr>
            <a:lvl6pPr marL="1714562" indent="0">
              <a:buNone/>
              <a:defRPr sz="1050"/>
            </a:lvl6pPr>
            <a:lvl7pPr marL="2057473" indent="0">
              <a:buNone/>
              <a:defRPr sz="1050"/>
            </a:lvl7pPr>
            <a:lvl8pPr marL="2400386" indent="0">
              <a:buNone/>
              <a:defRPr sz="1050"/>
            </a:lvl8pPr>
            <a:lvl9pPr marL="2743298"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904A697-22E2-49EC-ADD5-DABD8F44D8C0}" type="slidenum">
              <a:rPr lang="en-US"/>
              <a:pPr/>
              <a:t>‹#›</a:t>
            </a:fld>
            <a:endParaRPr lang="en-US"/>
          </a:p>
        </p:txBody>
      </p:sp>
    </p:spTree>
    <p:extLst>
      <p:ext uri="{BB962C8B-B14F-4D97-AF65-F5344CB8AC3E}">
        <p14:creationId xmlns:p14="http://schemas.microsoft.com/office/powerpoint/2010/main" val="410183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79725" y="8321282"/>
            <a:ext cx="16246476" cy="17281921"/>
          </a:xfrm>
        </p:spPr>
        <p:txBody>
          <a:bodyPr/>
          <a:lstStyle>
            <a:lvl1pPr>
              <a:defRPr sz="2100"/>
            </a:lvl1pPr>
            <a:lvl2pPr>
              <a:defRPr sz="1820"/>
            </a:lvl2pPr>
            <a:lvl3pPr>
              <a:defRPr sz="1470"/>
            </a:lvl3pPr>
            <a:lvl4pPr>
              <a:defRPr sz="1330"/>
            </a:lvl4pPr>
            <a:lvl5pPr>
              <a:defRPr sz="1330"/>
            </a:lvl5pPr>
            <a:lvl6pPr>
              <a:defRPr sz="1330"/>
            </a:lvl6pPr>
            <a:lvl7pPr>
              <a:defRPr sz="1330"/>
            </a:lvl7pPr>
            <a:lvl8pPr>
              <a:defRPr sz="1330"/>
            </a:lvl8pPr>
            <a:lvl9pPr>
              <a:defRPr sz="13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78604" y="8321282"/>
            <a:ext cx="16246476" cy="17281921"/>
          </a:xfrm>
        </p:spPr>
        <p:txBody>
          <a:bodyPr/>
          <a:lstStyle>
            <a:lvl1pPr>
              <a:defRPr sz="2100"/>
            </a:lvl1pPr>
            <a:lvl2pPr>
              <a:defRPr sz="1820"/>
            </a:lvl2pPr>
            <a:lvl3pPr>
              <a:defRPr sz="1470"/>
            </a:lvl3pPr>
            <a:lvl4pPr>
              <a:defRPr sz="1330"/>
            </a:lvl4pPr>
            <a:lvl5pPr>
              <a:defRPr sz="1330"/>
            </a:lvl5pPr>
            <a:lvl6pPr>
              <a:defRPr sz="1330"/>
            </a:lvl6pPr>
            <a:lvl7pPr>
              <a:defRPr sz="1330"/>
            </a:lvl7pPr>
            <a:lvl8pPr>
              <a:defRPr sz="1330"/>
            </a:lvl8pPr>
            <a:lvl9pPr>
              <a:defRPr sz="133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22FD9BB-B0C4-4531-A8E5-13B41F6AF7FC}" type="slidenum">
              <a:rPr lang="en-US"/>
              <a:pPr/>
              <a:t>‹#›</a:t>
            </a:fld>
            <a:endParaRPr lang="en-US"/>
          </a:p>
        </p:txBody>
      </p:sp>
    </p:spTree>
    <p:extLst>
      <p:ext uri="{BB962C8B-B14F-4D97-AF65-F5344CB8AC3E}">
        <p14:creationId xmlns:p14="http://schemas.microsoft.com/office/powerpoint/2010/main" val="46038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7" y="1153716"/>
            <a:ext cx="34563050" cy="4800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877" y="6447238"/>
            <a:ext cx="16968788" cy="2687241"/>
          </a:xfrm>
        </p:spPr>
        <p:txBody>
          <a:bodyPr anchor="b"/>
          <a:lstStyle>
            <a:lvl1pPr marL="0" indent="0">
              <a:buNone/>
              <a:defRPr sz="1820" b="1"/>
            </a:lvl1pPr>
            <a:lvl2pPr marL="342913" indent="0">
              <a:buNone/>
              <a:defRPr sz="1470" b="1"/>
            </a:lvl2pPr>
            <a:lvl3pPr marL="685823" indent="0">
              <a:buNone/>
              <a:defRPr sz="1330" b="1"/>
            </a:lvl3pPr>
            <a:lvl4pPr marL="1028738" indent="0">
              <a:buNone/>
              <a:defRPr sz="1190" b="1"/>
            </a:lvl4pPr>
            <a:lvl5pPr marL="1371650" indent="0">
              <a:buNone/>
              <a:defRPr sz="1190" b="1"/>
            </a:lvl5pPr>
            <a:lvl6pPr marL="1714562" indent="0">
              <a:buNone/>
              <a:defRPr sz="1190" b="1"/>
            </a:lvl6pPr>
            <a:lvl7pPr marL="2057473" indent="0">
              <a:buNone/>
              <a:defRPr sz="1190" b="1"/>
            </a:lvl7pPr>
            <a:lvl8pPr marL="2400386" indent="0">
              <a:buNone/>
              <a:defRPr sz="1190" b="1"/>
            </a:lvl8pPr>
            <a:lvl9pPr marL="2743298" indent="0">
              <a:buNone/>
              <a:defRPr sz="1190" b="1"/>
            </a:lvl9pPr>
          </a:lstStyle>
          <a:p>
            <a:pPr lvl="0"/>
            <a:r>
              <a:rPr lang="en-US"/>
              <a:t>Click to edit Master text styles</a:t>
            </a:r>
          </a:p>
        </p:txBody>
      </p:sp>
      <p:sp>
        <p:nvSpPr>
          <p:cNvPr id="4" name="Content Placeholder 3"/>
          <p:cNvSpPr>
            <a:spLocks noGrp="1"/>
          </p:cNvSpPr>
          <p:nvPr>
            <p:ph sz="half" idx="2"/>
          </p:nvPr>
        </p:nvSpPr>
        <p:spPr>
          <a:xfrm>
            <a:off x="1920877" y="9134476"/>
            <a:ext cx="16968788" cy="16594932"/>
          </a:xfrm>
        </p:spPr>
        <p:txBody>
          <a:bodyPr/>
          <a:lstStyle>
            <a:lvl1pPr>
              <a:defRPr sz="1820"/>
            </a:lvl1pPr>
            <a:lvl2pPr>
              <a:defRPr sz="1470"/>
            </a:lvl2pPr>
            <a:lvl3pPr>
              <a:defRPr sz="1330"/>
            </a:lvl3pPr>
            <a:lvl4pPr>
              <a:defRPr sz="1190"/>
            </a:lvl4pPr>
            <a:lvl5pPr>
              <a:defRPr sz="1190"/>
            </a:lvl5pPr>
            <a:lvl6pPr>
              <a:defRPr sz="1190"/>
            </a:lvl6pPr>
            <a:lvl7pPr>
              <a:defRPr sz="1190"/>
            </a:lvl7pPr>
            <a:lvl8pPr>
              <a:defRPr sz="1190"/>
            </a:lvl8pPr>
            <a:lvl9pPr>
              <a:defRPr sz="11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8789" y="6447238"/>
            <a:ext cx="16975138" cy="2687241"/>
          </a:xfrm>
        </p:spPr>
        <p:txBody>
          <a:bodyPr anchor="b"/>
          <a:lstStyle>
            <a:lvl1pPr marL="0" indent="0">
              <a:buNone/>
              <a:defRPr sz="1820" b="1"/>
            </a:lvl1pPr>
            <a:lvl2pPr marL="342913" indent="0">
              <a:buNone/>
              <a:defRPr sz="1470" b="1"/>
            </a:lvl2pPr>
            <a:lvl3pPr marL="685823" indent="0">
              <a:buNone/>
              <a:defRPr sz="1330" b="1"/>
            </a:lvl3pPr>
            <a:lvl4pPr marL="1028738" indent="0">
              <a:buNone/>
              <a:defRPr sz="1190" b="1"/>
            </a:lvl4pPr>
            <a:lvl5pPr marL="1371650" indent="0">
              <a:buNone/>
              <a:defRPr sz="1190" b="1"/>
            </a:lvl5pPr>
            <a:lvl6pPr marL="1714562" indent="0">
              <a:buNone/>
              <a:defRPr sz="1190" b="1"/>
            </a:lvl6pPr>
            <a:lvl7pPr marL="2057473" indent="0">
              <a:buNone/>
              <a:defRPr sz="1190" b="1"/>
            </a:lvl7pPr>
            <a:lvl8pPr marL="2400386" indent="0">
              <a:buNone/>
              <a:defRPr sz="1190" b="1"/>
            </a:lvl8pPr>
            <a:lvl9pPr marL="2743298" indent="0">
              <a:buNone/>
              <a:defRPr sz="1190" b="1"/>
            </a:lvl9pPr>
          </a:lstStyle>
          <a:p>
            <a:pPr lvl="0"/>
            <a:r>
              <a:rPr lang="en-US"/>
              <a:t>Click to edit Master text styles</a:t>
            </a:r>
          </a:p>
        </p:txBody>
      </p:sp>
      <p:sp>
        <p:nvSpPr>
          <p:cNvPr id="6" name="Content Placeholder 5"/>
          <p:cNvSpPr>
            <a:spLocks noGrp="1"/>
          </p:cNvSpPr>
          <p:nvPr>
            <p:ph sz="quarter" idx="4"/>
          </p:nvPr>
        </p:nvSpPr>
        <p:spPr>
          <a:xfrm>
            <a:off x="19508789" y="9134476"/>
            <a:ext cx="16975138" cy="16594932"/>
          </a:xfrm>
        </p:spPr>
        <p:txBody>
          <a:bodyPr/>
          <a:lstStyle>
            <a:lvl1pPr>
              <a:defRPr sz="1820"/>
            </a:lvl1pPr>
            <a:lvl2pPr>
              <a:defRPr sz="1470"/>
            </a:lvl2pPr>
            <a:lvl3pPr>
              <a:defRPr sz="1330"/>
            </a:lvl3pPr>
            <a:lvl4pPr>
              <a:defRPr sz="1190"/>
            </a:lvl4pPr>
            <a:lvl5pPr>
              <a:defRPr sz="1190"/>
            </a:lvl5pPr>
            <a:lvl6pPr>
              <a:defRPr sz="1190"/>
            </a:lvl6pPr>
            <a:lvl7pPr>
              <a:defRPr sz="1190"/>
            </a:lvl7pPr>
            <a:lvl8pPr>
              <a:defRPr sz="1190"/>
            </a:lvl8pPr>
            <a:lvl9pPr>
              <a:defRPr sz="11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53603A6F-7608-456E-834D-62D464F58FB0}" type="slidenum">
              <a:rPr lang="en-US"/>
              <a:pPr/>
              <a:t>‹#›</a:t>
            </a:fld>
            <a:endParaRPr lang="en-US"/>
          </a:p>
        </p:txBody>
      </p:sp>
    </p:spTree>
    <p:extLst>
      <p:ext uri="{BB962C8B-B14F-4D97-AF65-F5344CB8AC3E}">
        <p14:creationId xmlns:p14="http://schemas.microsoft.com/office/powerpoint/2010/main" val="146448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9882F33-3C90-42A4-8B28-6CE01BB80748}" type="slidenum">
              <a:rPr lang="en-US"/>
              <a:pPr/>
              <a:t>‹#›</a:t>
            </a:fld>
            <a:endParaRPr lang="en-US"/>
          </a:p>
        </p:txBody>
      </p:sp>
    </p:spTree>
    <p:extLst>
      <p:ext uri="{BB962C8B-B14F-4D97-AF65-F5344CB8AC3E}">
        <p14:creationId xmlns:p14="http://schemas.microsoft.com/office/powerpoint/2010/main" val="336869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DF6BAF08-DF6B-46B9-9AD8-1EB5E57C2EB9}" type="slidenum">
              <a:rPr lang="en-US"/>
              <a:pPr/>
              <a:t>‹#›</a:t>
            </a:fld>
            <a:endParaRPr lang="en-US"/>
          </a:p>
        </p:txBody>
      </p:sp>
    </p:spTree>
    <p:extLst>
      <p:ext uri="{BB962C8B-B14F-4D97-AF65-F5344CB8AC3E}">
        <p14:creationId xmlns:p14="http://schemas.microsoft.com/office/powerpoint/2010/main" val="161578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146576"/>
            <a:ext cx="12634914" cy="4880371"/>
          </a:xfrm>
        </p:spPr>
        <p:txBody>
          <a:bodyPr anchor="b"/>
          <a:lstStyle>
            <a:lvl1pPr algn="l">
              <a:defRPr sz="1470" b="1"/>
            </a:lvl1pPr>
          </a:lstStyle>
          <a:p>
            <a:r>
              <a:rPr lang="en-US"/>
              <a:t>Click to edit Master title style</a:t>
            </a:r>
          </a:p>
        </p:txBody>
      </p:sp>
      <p:sp>
        <p:nvSpPr>
          <p:cNvPr id="3" name="Content Placeholder 2"/>
          <p:cNvSpPr>
            <a:spLocks noGrp="1"/>
          </p:cNvSpPr>
          <p:nvPr>
            <p:ph idx="1"/>
          </p:nvPr>
        </p:nvSpPr>
        <p:spPr>
          <a:xfrm>
            <a:off x="15014576" y="1146575"/>
            <a:ext cx="21469350" cy="24582834"/>
          </a:xfrm>
        </p:spPr>
        <p:txBody>
          <a:bodyPr/>
          <a:lstStyle>
            <a:lvl1pPr>
              <a:defRPr sz="2380"/>
            </a:lvl1pPr>
            <a:lvl2pPr>
              <a:defRPr sz="2100"/>
            </a:lvl2pPr>
            <a:lvl3pPr>
              <a:defRPr sz="1820"/>
            </a:lvl3pPr>
            <a:lvl4pPr>
              <a:defRPr sz="1470"/>
            </a:lvl4pPr>
            <a:lvl5pPr>
              <a:defRPr sz="1470"/>
            </a:lvl5pPr>
            <a:lvl6pPr>
              <a:defRPr sz="1470"/>
            </a:lvl6pPr>
            <a:lvl7pPr>
              <a:defRPr sz="1470"/>
            </a:lvl7pPr>
            <a:lvl8pPr>
              <a:defRPr sz="1470"/>
            </a:lvl8pPr>
            <a:lvl9pPr>
              <a:defRPr sz="14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875" y="6026944"/>
            <a:ext cx="12634914" cy="19702463"/>
          </a:xfrm>
        </p:spPr>
        <p:txBody>
          <a:bodyPr/>
          <a:lstStyle>
            <a:lvl1pPr marL="0" indent="0">
              <a:buNone/>
              <a:defRPr sz="1050"/>
            </a:lvl1pPr>
            <a:lvl2pPr marL="342913" indent="0">
              <a:buNone/>
              <a:defRPr sz="910"/>
            </a:lvl2pPr>
            <a:lvl3pPr marL="685823" indent="0">
              <a:buNone/>
              <a:defRPr sz="770"/>
            </a:lvl3pPr>
            <a:lvl4pPr marL="1028738" indent="0">
              <a:buNone/>
              <a:defRPr sz="700"/>
            </a:lvl4pPr>
            <a:lvl5pPr marL="1371650" indent="0">
              <a:buNone/>
              <a:defRPr sz="700"/>
            </a:lvl5pPr>
            <a:lvl6pPr marL="1714562" indent="0">
              <a:buNone/>
              <a:defRPr sz="700"/>
            </a:lvl6pPr>
            <a:lvl7pPr marL="2057473" indent="0">
              <a:buNone/>
              <a:defRPr sz="700"/>
            </a:lvl7pPr>
            <a:lvl8pPr marL="2400386" indent="0">
              <a:buNone/>
              <a:defRPr sz="700"/>
            </a:lvl8pPr>
            <a:lvl9pPr marL="2743298" indent="0">
              <a:buNone/>
              <a:defRPr sz="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3E5190B-051A-46D5-85A4-A116B319E970}" type="slidenum">
              <a:rPr lang="en-US"/>
              <a:pPr/>
              <a:t>‹#›</a:t>
            </a:fld>
            <a:endParaRPr lang="en-US"/>
          </a:p>
        </p:txBody>
      </p:sp>
    </p:spTree>
    <p:extLst>
      <p:ext uri="{BB962C8B-B14F-4D97-AF65-F5344CB8AC3E}">
        <p14:creationId xmlns:p14="http://schemas.microsoft.com/office/powerpoint/2010/main" val="137004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7" y="20162046"/>
            <a:ext cx="23042562" cy="2381250"/>
          </a:xfrm>
        </p:spPr>
        <p:txBody>
          <a:bodyPr anchor="b"/>
          <a:lstStyle>
            <a:lvl1pPr algn="l">
              <a:defRPr sz="1470" b="1"/>
            </a:lvl1pPr>
          </a:lstStyle>
          <a:p>
            <a:r>
              <a:rPr lang="en-US"/>
              <a:t>Click to edit Master title style</a:t>
            </a:r>
          </a:p>
        </p:txBody>
      </p:sp>
      <p:sp>
        <p:nvSpPr>
          <p:cNvPr id="3" name="Picture Placeholder 2"/>
          <p:cNvSpPr>
            <a:spLocks noGrp="1"/>
          </p:cNvSpPr>
          <p:nvPr>
            <p:ph type="pic" idx="1"/>
          </p:nvPr>
        </p:nvSpPr>
        <p:spPr>
          <a:xfrm>
            <a:off x="7527927" y="2574133"/>
            <a:ext cx="23042562" cy="17281922"/>
          </a:xfrm>
        </p:spPr>
        <p:txBody>
          <a:bodyPr/>
          <a:lstStyle>
            <a:lvl1pPr marL="0" indent="0">
              <a:buNone/>
              <a:defRPr sz="2380"/>
            </a:lvl1pPr>
            <a:lvl2pPr marL="342913" indent="0">
              <a:buNone/>
              <a:defRPr sz="2100"/>
            </a:lvl2pPr>
            <a:lvl3pPr marL="685823" indent="0">
              <a:buNone/>
              <a:defRPr sz="1820"/>
            </a:lvl3pPr>
            <a:lvl4pPr marL="1028738" indent="0">
              <a:buNone/>
              <a:defRPr sz="1470"/>
            </a:lvl4pPr>
            <a:lvl5pPr marL="1371650" indent="0">
              <a:buNone/>
              <a:defRPr sz="1470"/>
            </a:lvl5pPr>
            <a:lvl6pPr marL="1714562" indent="0">
              <a:buNone/>
              <a:defRPr sz="1470"/>
            </a:lvl6pPr>
            <a:lvl7pPr marL="2057473" indent="0">
              <a:buNone/>
              <a:defRPr sz="1470"/>
            </a:lvl7pPr>
            <a:lvl8pPr marL="2400386" indent="0">
              <a:buNone/>
              <a:defRPr sz="1470"/>
            </a:lvl8pPr>
            <a:lvl9pPr marL="2743298" indent="0">
              <a:buNone/>
              <a:defRPr sz="1470"/>
            </a:lvl9pPr>
          </a:lstStyle>
          <a:p>
            <a:pPr lvl="0"/>
            <a:endParaRPr lang="en-US" noProof="0"/>
          </a:p>
        </p:txBody>
      </p:sp>
      <p:sp>
        <p:nvSpPr>
          <p:cNvPr id="4" name="Text Placeholder 3"/>
          <p:cNvSpPr>
            <a:spLocks noGrp="1"/>
          </p:cNvSpPr>
          <p:nvPr>
            <p:ph type="body" sz="half" idx="2"/>
          </p:nvPr>
        </p:nvSpPr>
        <p:spPr>
          <a:xfrm>
            <a:off x="7527927" y="22543297"/>
            <a:ext cx="23042562" cy="3380185"/>
          </a:xfrm>
        </p:spPr>
        <p:txBody>
          <a:bodyPr/>
          <a:lstStyle>
            <a:lvl1pPr marL="0" indent="0">
              <a:buNone/>
              <a:defRPr sz="1050"/>
            </a:lvl1pPr>
            <a:lvl2pPr marL="342913" indent="0">
              <a:buNone/>
              <a:defRPr sz="910"/>
            </a:lvl2pPr>
            <a:lvl3pPr marL="685823" indent="0">
              <a:buNone/>
              <a:defRPr sz="770"/>
            </a:lvl3pPr>
            <a:lvl4pPr marL="1028738" indent="0">
              <a:buNone/>
              <a:defRPr sz="700"/>
            </a:lvl4pPr>
            <a:lvl5pPr marL="1371650" indent="0">
              <a:buNone/>
              <a:defRPr sz="700"/>
            </a:lvl5pPr>
            <a:lvl6pPr marL="1714562" indent="0">
              <a:buNone/>
              <a:defRPr sz="700"/>
            </a:lvl6pPr>
            <a:lvl7pPr marL="2057473" indent="0">
              <a:buNone/>
              <a:defRPr sz="700"/>
            </a:lvl7pPr>
            <a:lvl8pPr marL="2400386" indent="0">
              <a:buNone/>
              <a:defRPr sz="700"/>
            </a:lvl8pPr>
            <a:lvl9pPr marL="2743298" indent="0">
              <a:buNone/>
              <a:defRPr sz="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C02DFC0-30C3-4161-B902-5DAF96207FF6}" type="slidenum">
              <a:rPr lang="en-US"/>
              <a:pPr/>
              <a:t>‹#›</a:t>
            </a:fld>
            <a:endParaRPr lang="en-US"/>
          </a:p>
        </p:txBody>
      </p:sp>
    </p:spTree>
    <p:extLst>
      <p:ext uri="{BB962C8B-B14F-4D97-AF65-F5344CB8AC3E}">
        <p14:creationId xmlns:p14="http://schemas.microsoft.com/office/powerpoint/2010/main" val="330605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880360" y="2560320"/>
            <a:ext cx="3264408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176" tIns="235089" rIns="470176" bIns="235089"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2880360" y="8321040"/>
            <a:ext cx="32644080" cy="1728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176" tIns="235089" rIns="470176" bIns="2350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80360" y="26243280"/>
            <a:ext cx="8001000" cy="1920240"/>
          </a:xfrm>
          <a:prstGeom prst="rect">
            <a:avLst/>
          </a:prstGeom>
          <a:noFill/>
          <a:ln w="9525">
            <a:noFill/>
            <a:miter lim="800000"/>
            <a:headEnd/>
            <a:tailEnd/>
          </a:ln>
          <a:effectLst/>
        </p:spPr>
        <p:txBody>
          <a:bodyPr vert="horz" wrap="square" lIns="470176" tIns="235089" rIns="470176" bIns="235089" numCol="1" anchor="t" anchorCtr="0" compatLnSpc="1">
            <a:prstTxWarp prst="textNoShape">
              <a:avLst/>
            </a:prstTxWarp>
          </a:bodyPr>
          <a:lstStyle>
            <a:lvl1pPr>
              <a:defRPr sz="5040">
                <a:latin typeface="Times New Roman" pitchFamily="18" charset="0"/>
              </a:defRPr>
            </a:lvl1pPr>
          </a:lstStyle>
          <a:p>
            <a:endParaRPr lang="en-US"/>
          </a:p>
        </p:txBody>
      </p:sp>
      <p:sp>
        <p:nvSpPr>
          <p:cNvPr id="1029" name="Rectangle 5"/>
          <p:cNvSpPr>
            <a:spLocks noGrp="1" noChangeArrowheads="1"/>
          </p:cNvSpPr>
          <p:nvPr>
            <p:ph type="ftr" sz="quarter" idx="3"/>
          </p:nvPr>
        </p:nvSpPr>
        <p:spPr bwMode="auto">
          <a:xfrm>
            <a:off x="13121640" y="26243280"/>
            <a:ext cx="12161520" cy="1920240"/>
          </a:xfrm>
          <a:prstGeom prst="rect">
            <a:avLst/>
          </a:prstGeom>
          <a:noFill/>
          <a:ln w="9525">
            <a:noFill/>
            <a:miter lim="800000"/>
            <a:headEnd/>
            <a:tailEnd/>
          </a:ln>
          <a:effectLst/>
        </p:spPr>
        <p:txBody>
          <a:bodyPr vert="horz" wrap="square" lIns="470176" tIns="235089" rIns="470176" bIns="235089" numCol="1" anchor="t" anchorCtr="0" compatLnSpc="1">
            <a:prstTxWarp prst="textNoShape">
              <a:avLst/>
            </a:prstTxWarp>
          </a:bodyPr>
          <a:lstStyle>
            <a:lvl1pPr algn="ctr">
              <a:defRPr sz="5040">
                <a:latin typeface="Times New Roman" pitchFamily="18" charset="0"/>
              </a:defRPr>
            </a:lvl1pPr>
          </a:lstStyle>
          <a:p>
            <a:endParaRPr lang="en-US"/>
          </a:p>
        </p:txBody>
      </p:sp>
      <p:sp>
        <p:nvSpPr>
          <p:cNvPr id="1030" name="Rectangle 6"/>
          <p:cNvSpPr>
            <a:spLocks noGrp="1" noChangeArrowheads="1"/>
          </p:cNvSpPr>
          <p:nvPr>
            <p:ph type="sldNum" sz="quarter" idx="4"/>
          </p:nvPr>
        </p:nvSpPr>
        <p:spPr bwMode="auto">
          <a:xfrm>
            <a:off x="27523440" y="26243280"/>
            <a:ext cx="8001000" cy="1920240"/>
          </a:xfrm>
          <a:prstGeom prst="rect">
            <a:avLst/>
          </a:prstGeom>
          <a:noFill/>
          <a:ln w="9525">
            <a:noFill/>
            <a:miter lim="800000"/>
            <a:headEnd/>
            <a:tailEnd/>
          </a:ln>
          <a:effectLst/>
        </p:spPr>
        <p:txBody>
          <a:bodyPr vert="horz" wrap="square" lIns="470176" tIns="235089" rIns="470176" bIns="235089" numCol="1" anchor="t" anchorCtr="0" compatLnSpc="1">
            <a:prstTxWarp prst="textNoShape">
              <a:avLst/>
            </a:prstTxWarp>
          </a:bodyPr>
          <a:lstStyle>
            <a:lvl1pPr algn="r">
              <a:defRPr sz="5040">
                <a:latin typeface="Times New Roman" pitchFamily="18" charset="0"/>
              </a:defRPr>
            </a:lvl1pPr>
          </a:lstStyle>
          <a:p>
            <a:fld id="{D1392094-6C7E-427E-A104-12FB00B4CEC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90618" rtl="0" eaLnBrk="0" fontAlgn="base" hangingPunct="0">
        <a:spcBef>
          <a:spcPct val="0"/>
        </a:spcBef>
        <a:spcAft>
          <a:spcPct val="0"/>
        </a:spcAft>
        <a:defRPr sz="15820">
          <a:solidFill>
            <a:schemeClr val="tx2"/>
          </a:solidFill>
          <a:latin typeface="+mj-lt"/>
          <a:ea typeface="+mj-ea"/>
          <a:cs typeface="+mj-cs"/>
        </a:defRPr>
      </a:lvl1pPr>
      <a:lvl2pPr algn="ctr" defTabSz="3290618" rtl="0" eaLnBrk="0" fontAlgn="base" hangingPunct="0">
        <a:spcBef>
          <a:spcPct val="0"/>
        </a:spcBef>
        <a:spcAft>
          <a:spcPct val="0"/>
        </a:spcAft>
        <a:defRPr sz="15820">
          <a:solidFill>
            <a:schemeClr val="tx2"/>
          </a:solidFill>
          <a:latin typeface="Times New Roman" pitchFamily="18" charset="0"/>
        </a:defRPr>
      </a:lvl2pPr>
      <a:lvl3pPr algn="ctr" defTabSz="3290618" rtl="0" eaLnBrk="0" fontAlgn="base" hangingPunct="0">
        <a:spcBef>
          <a:spcPct val="0"/>
        </a:spcBef>
        <a:spcAft>
          <a:spcPct val="0"/>
        </a:spcAft>
        <a:defRPr sz="15820">
          <a:solidFill>
            <a:schemeClr val="tx2"/>
          </a:solidFill>
          <a:latin typeface="Times New Roman" pitchFamily="18" charset="0"/>
        </a:defRPr>
      </a:lvl3pPr>
      <a:lvl4pPr algn="ctr" defTabSz="3290618" rtl="0" eaLnBrk="0" fontAlgn="base" hangingPunct="0">
        <a:spcBef>
          <a:spcPct val="0"/>
        </a:spcBef>
        <a:spcAft>
          <a:spcPct val="0"/>
        </a:spcAft>
        <a:defRPr sz="15820">
          <a:solidFill>
            <a:schemeClr val="tx2"/>
          </a:solidFill>
          <a:latin typeface="Times New Roman" pitchFamily="18" charset="0"/>
        </a:defRPr>
      </a:lvl4pPr>
      <a:lvl5pPr algn="ctr" defTabSz="3290618" rtl="0" eaLnBrk="0" fontAlgn="base" hangingPunct="0">
        <a:spcBef>
          <a:spcPct val="0"/>
        </a:spcBef>
        <a:spcAft>
          <a:spcPct val="0"/>
        </a:spcAft>
        <a:defRPr sz="15820">
          <a:solidFill>
            <a:schemeClr val="tx2"/>
          </a:solidFill>
          <a:latin typeface="Times New Roman" pitchFamily="18" charset="0"/>
        </a:defRPr>
      </a:lvl5pPr>
      <a:lvl6pPr marL="342913" algn="ctr" defTabSz="3291006" rtl="0" fontAlgn="base">
        <a:spcBef>
          <a:spcPct val="0"/>
        </a:spcBef>
        <a:spcAft>
          <a:spcPct val="0"/>
        </a:spcAft>
        <a:defRPr sz="15820">
          <a:solidFill>
            <a:schemeClr val="tx2"/>
          </a:solidFill>
          <a:latin typeface="Times New Roman" pitchFamily="18" charset="0"/>
        </a:defRPr>
      </a:lvl6pPr>
      <a:lvl7pPr marL="685823" algn="ctr" defTabSz="3291006" rtl="0" fontAlgn="base">
        <a:spcBef>
          <a:spcPct val="0"/>
        </a:spcBef>
        <a:spcAft>
          <a:spcPct val="0"/>
        </a:spcAft>
        <a:defRPr sz="15820">
          <a:solidFill>
            <a:schemeClr val="tx2"/>
          </a:solidFill>
          <a:latin typeface="Times New Roman" pitchFamily="18" charset="0"/>
        </a:defRPr>
      </a:lvl7pPr>
      <a:lvl8pPr marL="1028738" algn="ctr" defTabSz="3291006" rtl="0" fontAlgn="base">
        <a:spcBef>
          <a:spcPct val="0"/>
        </a:spcBef>
        <a:spcAft>
          <a:spcPct val="0"/>
        </a:spcAft>
        <a:defRPr sz="15820">
          <a:solidFill>
            <a:schemeClr val="tx2"/>
          </a:solidFill>
          <a:latin typeface="Times New Roman" pitchFamily="18" charset="0"/>
        </a:defRPr>
      </a:lvl8pPr>
      <a:lvl9pPr marL="1371650" algn="ctr" defTabSz="3291006" rtl="0" fontAlgn="base">
        <a:spcBef>
          <a:spcPct val="0"/>
        </a:spcBef>
        <a:spcAft>
          <a:spcPct val="0"/>
        </a:spcAft>
        <a:defRPr sz="15820">
          <a:solidFill>
            <a:schemeClr val="tx2"/>
          </a:solidFill>
          <a:latin typeface="Times New Roman" pitchFamily="18" charset="0"/>
        </a:defRPr>
      </a:lvl9pPr>
    </p:titleStyle>
    <p:bodyStyle>
      <a:lvl1pPr marL="1234676" indent="-1234676" algn="l" defTabSz="3290618" rtl="0" eaLnBrk="0" fontAlgn="base" hangingPunct="0">
        <a:spcBef>
          <a:spcPct val="20000"/>
        </a:spcBef>
        <a:spcAft>
          <a:spcPct val="0"/>
        </a:spcAft>
        <a:buChar char="•"/>
        <a:defRPr sz="11552">
          <a:solidFill>
            <a:schemeClr val="tx1"/>
          </a:solidFill>
          <a:latin typeface="+mn-lt"/>
          <a:ea typeface="+mn-ea"/>
          <a:cs typeface="+mn-cs"/>
        </a:defRPr>
      </a:lvl1pPr>
      <a:lvl2pPr marL="2673834" indent="-1027971" algn="l" defTabSz="3290618" rtl="0" eaLnBrk="0" fontAlgn="base" hangingPunct="0">
        <a:spcBef>
          <a:spcPct val="20000"/>
        </a:spcBef>
        <a:spcAft>
          <a:spcPct val="0"/>
        </a:spcAft>
        <a:buChar char="–"/>
        <a:defRPr sz="10080">
          <a:solidFill>
            <a:schemeClr val="tx1"/>
          </a:solidFill>
          <a:latin typeface="+mn-lt"/>
        </a:defRPr>
      </a:lvl2pPr>
      <a:lvl3pPr marL="4114105" indent="-823489" algn="l" defTabSz="3290618" rtl="0" eaLnBrk="0" fontAlgn="base" hangingPunct="0">
        <a:spcBef>
          <a:spcPct val="20000"/>
        </a:spcBef>
        <a:spcAft>
          <a:spcPct val="0"/>
        </a:spcAft>
        <a:buChar char="•"/>
        <a:defRPr sz="8610">
          <a:solidFill>
            <a:schemeClr val="tx1"/>
          </a:solidFill>
          <a:latin typeface="+mn-lt"/>
        </a:defRPr>
      </a:lvl3pPr>
      <a:lvl4pPr marL="5759969" indent="-823489" algn="l" defTabSz="3290618" rtl="0" eaLnBrk="0" fontAlgn="base" hangingPunct="0">
        <a:spcBef>
          <a:spcPct val="20000"/>
        </a:spcBef>
        <a:spcAft>
          <a:spcPct val="0"/>
        </a:spcAft>
        <a:buChar char="–"/>
        <a:defRPr sz="7210">
          <a:solidFill>
            <a:schemeClr val="tx1"/>
          </a:solidFill>
          <a:latin typeface="+mn-lt"/>
        </a:defRPr>
      </a:lvl4pPr>
      <a:lvl5pPr marL="7405834" indent="-821265" algn="l" defTabSz="3290618" rtl="0" eaLnBrk="0" fontAlgn="base" hangingPunct="0">
        <a:spcBef>
          <a:spcPct val="20000"/>
        </a:spcBef>
        <a:spcAft>
          <a:spcPct val="0"/>
        </a:spcAft>
        <a:buChar char="»"/>
        <a:defRPr sz="7210">
          <a:solidFill>
            <a:schemeClr val="tx1"/>
          </a:solidFill>
          <a:latin typeface="+mn-lt"/>
        </a:defRPr>
      </a:lvl5pPr>
      <a:lvl6pPr marL="7748866" indent="-821562" algn="l" defTabSz="3291006" rtl="0" fontAlgn="base">
        <a:spcBef>
          <a:spcPct val="20000"/>
        </a:spcBef>
        <a:spcAft>
          <a:spcPct val="0"/>
        </a:spcAft>
        <a:buChar char="»"/>
        <a:defRPr sz="7210">
          <a:solidFill>
            <a:schemeClr val="tx1"/>
          </a:solidFill>
          <a:latin typeface="+mn-lt"/>
        </a:defRPr>
      </a:lvl6pPr>
      <a:lvl7pPr marL="8091779" indent="-821562" algn="l" defTabSz="3291006" rtl="0" fontAlgn="base">
        <a:spcBef>
          <a:spcPct val="20000"/>
        </a:spcBef>
        <a:spcAft>
          <a:spcPct val="0"/>
        </a:spcAft>
        <a:buChar char="»"/>
        <a:defRPr sz="7210">
          <a:solidFill>
            <a:schemeClr val="tx1"/>
          </a:solidFill>
          <a:latin typeface="+mn-lt"/>
        </a:defRPr>
      </a:lvl7pPr>
      <a:lvl8pPr marL="8434689" indent="-821562" algn="l" defTabSz="3291006" rtl="0" fontAlgn="base">
        <a:spcBef>
          <a:spcPct val="20000"/>
        </a:spcBef>
        <a:spcAft>
          <a:spcPct val="0"/>
        </a:spcAft>
        <a:buChar char="»"/>
        <a:defRPr sz="7210">
          <a:solidFill>
            <a:schemeClr val="tx1"/>
          </a:solidFill>
          <a:latin typeface="+mn-lt"/>
        </a:defRPr>
      </a:lvl8pPr>
      <a:lvl9pPr marL="8777603" indent="-821562" algn="l" defTabSz="3291006" rtl="0" fontAlgn="base">
        <a:spcBef>
          <a:spcPct val="20000"/>
        </a:spcBef>
        <a:spcAft>
          <a:spcPct val="0"/>
        </a:spcAft>
        <a:buChar char="»"/>
        <a:defRPr sz="7210">
          <a:solidFill>
            <a:schemeClr val="tx1"/>
          </a:solidFill>
          <a:latin typeface="+mn-lt"/>
        </a:defRPr>
      </a:lvl9pPr>
    </p:bodyStyle>
    <p:otherStyle>
      <a:defPPr>
        <a:defRPr lang="en-US"/>
      </a:defPPr>
      <a:lvl1pPr marL="0" algn="l" defTabSz="685823" rtl="0" eaLnBrk="1" latinLnBrk="0" hangingPunct="1">
        <a:defRPr sz="1330" kern="1200">
          <a:solidFill>
            <a:schemeClr val="tx1"/>
          </a:solidFill>
          <a:latin typeface="+mn-lt"/>
          <a:ea typeface="+mn-ea"/>
          <a:cs typeface="+mn-cs"/>
        </a:defRPr>
      </a:lvl1pPr>
      <a:lvl2pPr marL="342913" algn="l" defTabSz="685823" rtl="0" eaLnBrk="1" latinLnBrk="0" hangingPunct="1">
        <a:defRPr sz="1330" kern="1200">
          <a:solidFill>
            <a:schemeClr val="tx1"/>
          </a:solidFill>
          <a:latin typeface="+mn-lt"/>
          <a:ea typeface="+mn-ea"/>
          <a:cs typeface="+mn-cs"/>
        </a:defRPr>
      </a:lvl2pPr>
      <a:lvl3pPr marL="685823" algn="l" defTabSz="685823" rtl="0" eaLnBrk="1" latinLnBrk="0" hangingPunct="1">
        <a:defRPr sz="1330" kern="1200">
          <a:solidFill>
            <a:schemeClr val="tx1"/>
          </a:solidFill>
          <a:latin typeface="+mn-lt"/>
          <a:ea typeface="+mn-ea"/>
          <a:cs typeface="+mn-cs"/>
        </a:defRPr>
      </a:lvl3pPr>
      <a:lvl4pPr marL="1028738" algn="l" defTabSz="685823" rtl="0" eaLnBrk="1" latinLnBrk="0" hangingPunct="1">
        <a:defRPr sz="1330" kern="1200">
          <a:solidFill>
            <a:schemeClr val="tx1"/>
          </a:solidFill>
          <a:latin typeface="+mn-lt"/>
          <a:ea typeface="+mn-ea"/>
          <a:cs typeface="+mn-cs"/>
        </a:defRPr>
      </a:lvl4pPr>
      <a:lvl5pPr marL="1371650" algn="l" defTabSz="685823" rtl="0" eaLnBrk="1" latinLnBrk="0" hangingPunct="1">
        <a:defRPr sz="1330" kern="1200">
          <a:solidFill>
            <a:schemeClr val="tx1"/>
          </a:solidFill>
          <a:latin typeface="+mn-lt"/>
          <a:ea typeface="+mn-ea"/>
          <a:cs typeface="+mn-cs"/>
        </a:defRPr>
      </a:lvl5pPr>
      <a:lvl6pPr marL="1714562" algn="l" defTabSz="685823" rtl="0" eaLnBrk="1" latinLnBrk="0" hangingPunct="1">
        <a:defRPr sz="1330" kern="1200">
          <a:solidFill>
            <a:schemeClr val="tx1"/>
          </a:solidFill>
          <a:latin typeface="+mn-lt"/>
          <a:ea typeface="+mn-ea"/>
          <a:cs typeface="+mn-cs"/>
        </a:defRPr>
      </a:lvl6pPr>
      <a:lvl7pPr marL="2057473" algn="l" defTabSz="685823" rtl="0" eaLnBrk="1" latinLnBrk="0" hangingPunct="1">
        <a:defRPr sz="1330" kern="1200">
          <a:solidFill>
            <a:schemeClr val="tx1"/>
          </a:solidFill>
          <a:latin typeface="+mn-lt"/>
          <a:ea typeface="+mn-ea"/>
          <a:cs typeface="+mn-cs"/>
        </a:defRPr>
      </a:lvl7pPr>
      <a:lvl8pPr marL="2400386" algn="l" defTabSz="685823" rtl="0" eaLnBrk="1" latinLnBrk="0" hangingPunct="1">
        <a:defRPr sz="1330" kern="1200">
          <a:solidFill>
            <a:schemeClr val="tx1"/>
          </a:solidFill>
          <a:latin typeface="+mn-lt"/>
          <a:ea typeface="+mn-ea"/>
          <a:cs typeface="+mn-cs"/>
        </a:defRPr>
      </a:lvl8pPr>
      <a:lvl9pPr marL="2743298" algn="l" defTabSz="685823" rtl="0" eaLnBrk="1" latinLnBrk="0" hangingPunct="1">
        <a:defRPr sz="13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0.jpg"/><Relationship Id="rId3" Type="http://schemas.openxmlformats.org/officeDocument/2006/relationships/notesSlide" Target="../notesSlides/notesSlide1.xml"/><Relationship Id="rId21" Type="http://schemas.openxmlformats.org/officeDocument/2006/relationships/image" Target="../media/image13.jpg"/><Relationship Id="rId7" Type="http://schemas.openxmlformats.org/officeDocument/2006/relationships/image" Target="../media/image3.png"/><Relationship Id="rId12" Type="http://schemas.openxmlformats.org/officeDocument/2006/relationships/image" Target="../media/image7.jpeg"/><Relationship Id="rId17"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image" Target="../media/image12.png"/><Relationship Id="rId20" Type="http://schemas.openxmlformats.org/officeDocument/2006/relationships/image" Target="../media/image12.jpg"/><Relationship Id="rId1" Type="http://schemas.openxmlformats.org/officeDocument/2006/relationships/themeOverride" Target="../theme/themeOverride1.xml"/><Relationship Id="rId6" Type="http://schemas.openxmlformats.org/officeDocument/2006/relationships/oleObject" Target="../embeddings/oleObject1.bin"/><Relationship Id="rId11" Type="http://schemas.openxmlformats.org/officeDocument/2006/relationships/image" Target="../media/image7.png"/><Relationship Id="rId5" Type="http://schemas.openxmlformats.org/officeDocument/2006/relationships/image" Target="../media/image2.jpeg"/><Relationship Id="rId15" Type="http://schemas.openxmlformats.org/officeDocument/2006/relationships/image" Target="../media/image11.png"/><Relationship Id="rId10" Type="http://schemas.openxmlformats.org/officeDocument/2006/relationships/image" Target="../media/image6.emf"/><Relationship Id="rId19" Type="http://schemas.openxmlformats.org/officeDocument/2006/relationships/image" Target="../media/image11.jpg"/><Relationship Id="rId4" Type="http://schemas.openxmlformats.org/officeDocument/2006/relationships/image" Target="../media/image1.jp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graph showing the amount of germs in the day&#10;&#10;AI-generated content may be incorrect.">
            <a:extLst>
              <a:ext uri="{FF2B5EF4-FFF2-40B4-BE49-F238E27FC236}">
                <a16:creationId xmlns:a16="http://schemas.microsoft.com/office/drawing/2014/main" id="{86CD3EB3-514F-C515-FA02-0CAB9F31A94D}"/>
              </a:ext>
            </a:extLst>
          </p:cNvPr>
          <p:cNvPicPr>
            <a:picLocks noChangeAspect="1"/>
          </p:cNvPicPr>
          <p:nvPr/>
        </p:nvPicPr>
        <p:blipFill>
          <a:blip r:embed="rId4">
            <a:extLst>
              <a:ext uri="{28A0092B-C50C-407E-A947-70E740481C1C}">
                <a14:useLocalDpi xmlns:a14="http://schemas.microsoft.com/office/drawing/2010/main" val="0"/>
              </a:ext>
            </a:extLst>
          </a:blip>
          <a:srcRect t="12788"/>
          <a:stretch/>
        </p:blipFill>
        <p:spPr>
          <a:xfrm>
            <a:off x="23702309" y="5830958"/>
            <a:ext cx="10087627" cy="6816687"/>
          </a:xfrm>
          <a:prstGeom prst="rect">
            <a:avLst/>
          </a:prstGeom>
        </p:spPr>
      </p:pic>
      <p:pic>
        <p:nvPicPr>
          <p:cNvPr id="1040" name="Picture 1039" descr="A close-up of a beaker&#10;&#10;Description automatically generated">
            <a:extLst>
              <a:ext uri="{FF2B5EF4-FFF2-40B4-BE49-F238E27FC236}">
                <a16:creationId xmlns:a16="http://schemas.microsoft.com/office/drawing/2014/main" id="{892FBB9D-A2FC-D8FD-ABE1-057CE3F67D7D}"/>
              </a:ext>
            </a:extLst>
          </p:cNvPr>
          <p:cNvPicPr>
            <a:picLocks noChangeAspect="1"/>
          </p:cNvPicPr>
          <p:nvPr/>
        </p:nvPicPr>
        <p:blipFill>
          <a:blip r:embed="rId5">
            <a:extLst>
              <a:ext uri="{28A0092B-C50C-407E-A947-70E740481C1C}">
                <a14:useLocalDpi xmlns:a14="http://schemas.microsoft.com/office/drawing/2010/main" val="0"/>
              </a:ext>
            </a:extLst>
          </a:blip>
          <a:srcRect l="15021" t="29795" r="14808" b="23130"/>
          <a:stretch/>
        </p:blipFill>
        <p:spPr>
          <a:xfrm>
            <a:off x="8755342" y="20773131"/>
            <a:ext cx="8124772" cy="3815383"/>
          </a:xfrm>
          <a:prstGeom prst="rect">
            <a:avLst/>
          </a:prstGeom>
        </p:spPr>
      </p:pic>
      <p:sp>
        <p:nvSpPr>
          <p:cNvPr id="1031" name="Text Box 50"/>
          <p:cNvSpPr txBox="1">
            <a:spLocks noChangeArrowheads="1"/>
          </p:cNvSpPr>
          <p:nvPr/>
        </p:nvSpPr>
        <p:spPr bwMode="auto">
          <a:xfrm>
            <a:off x="294475" y="4917058"/>
            <a:ext cx="16621378" cy="3420634"/>
          </a:xfrm>
          <a:prstGeom prst="rect">
            <a:avLst/>
          </a:prstGeom>
          <a:noFill/>
          <a:ln>
            <a:noFill/>
          </a:ln>
        </p:spPr>
        <p:txBody>
          <a:bodyPr lIns="171446" tIns="38395" rIns="171446" bIns="38395"/>
          <a:lstStyle>
            <a:lvl1pPr marL="488950" indent="-488950"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Localized delivery of zinc at surgical fracture fixation sites has promising therapeutic potential:</a:t>
            </a:r>
          </a:p>
          <a:p>
            <a:pPr marL="542309" lvl="1"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Zinc delivery via oral ingestion, injection, and nanoparticle carriers were shown to enhance osteoblast differentiation and inhibit osteoclast differentiation [1]</a:t>
            </a:r>
          </a:p>
          <a:p>
            <a:pPr marL="542309" lvl="1"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Zinc upregulates ALP, COL1A, and RUNX2 via cAMP-PKA-CREB signaling pathway [2]</a:t>
            </a:r>
          </a:p>
          <a:p>
            <a:pPr marL="300038" indent="-300038">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Gelatin methacryloyl (GelMA) is a photocrosslinkable hydrogel that is biocompatible, biodegradable, and has tunable mechanical properties [1]</a:t>
            </a:r>
          </a:p>
        </p:txBody>
      </p:sp>
      <p:sp>
        <p:nvSpPr>
          <p:cNvPr id="1028" name="Rectangle 25"/>
          <p:cNvSpPr>
            <a:spLocks noChangeArrowheads="1"/>
          </p:cNvSpPr>
          <p:nvPr/>
        </p:nvSpPr>
        <p:spPr bwMode="auto">
          <a:xfrm>
            <a:off x="311150" y="182186"/>
            <a:ext cx="37782500" cy="2268511"/>
          </a:xfrm>
          <a:prstGeom prst="rect">
            <a:avLst/>
          </a:prstGeom>
          <a:solidFill>
            <a:srgbClr val="0068AF"/>
          </a:solidFill>
          <a:ln>
            <a:noFill/>
          </a:ln>
        </p:spPr>
        <p:txBody>
          <a:bodyPr wrap="none" lIns="68578" tIns="34289" rIns="68578" bIns="34289" anchor="ctr"/>
          <a:lstStyle/>
          <a:p>
            <a:endParaRPr lang="en-US" sz="4900" dirty="0">
              <a:latin typeface="Arial" panose="020B0604020202020204" pitchFamily="34" charset="0"/>
              <a:ea typeface="Helvetica Light" charset="0"/>
              <a:cs typeface="Arial" panose="020B0604020202020204" pitchFamily="34" charset="0"/>
            </a:endParaRPr>
          </a:p>
        </p:txBody>
      </p:sp>
      <p:sp>
        <p:nvSpPr>
          <p:cNvPr id="1029" name="Rectangle 2"/>
          <p:cNvSpPr>
            <a:spLocks noGrp="1" noChangeArrowheads="1"/>
          </p:cNvSpPr>
          <p:nvPr>
            <p:ph type="title"/>
          </p:nvPr>
        </p:nvSpPr>
        <p:spPr>
          <a:xfrm>
            <a:off x="4278407" y="640915"/>
            <a:ext cx="31198077" cy="1226820"/>
          </a:xfrm>
          <a:noFill/>
        </p:spPr>
        <p:txBody>
          <a:bodyPr/>
          <a:lstStyle/>
          <a:p>
            <a:r>
              <a:rPr lang="en-US" sz="5600" b="1" dirty="0">
                <a:solidFill>
                  <a:schemeClr val="bg1"/>
                </a:solidFill>
                <a:latin typeface="Arial" panose="020B0604020202020204" pitchFamily="34" charset="0"/>
                <a:ea typeface="DengXian" panose="02010600030101010101" pitchFamily="2" charset="-122"/>
                <a:cs typeface="Arial" panose="020B0604020202020204" pitchFamily="34" charset="0"/>
              </a:rPr>
              <a:t>Temporal Zinc Release from Hydrogels: Effects on Mechanics, Metabolic Activity, and Gene Expression</a:t>
            </a:r>
            <a:r>
              <a:rPr lang="en-US" sz="5600" dirty="0">
                <a:solidFill>
                  <a:schemeClr val="bg1"/>
                </a:solidFill>
                <a:latin typeface="Arial" panose="020B0604020202020204" pitchFamily="34" charset="0"/>
                <a:cs typeface="Arial" panose="020B0604020202020204" pitchFamily="34" charset="0"/>
              </a:rPr>
              <a:t> </a:t>
            </a:r>
          </a:p>
        </p:txBody>
      </p:sp>
      <p:graphicFrame>
        <p:nvGraphicFramePr>
          <p:cNvPr id="1027" name="Object 107"/>
          <p:cNvGraphicFramePr>
            <a:graphicFrameLocks noChangeAspect="1"/>
          </p:cNvGraphicFramePr>
          <p:nvPr>
            <p:extLst>
              <p:ext uri="{D42A27DB-BD31-4B8C-83A1-F6EECF244321}">
                <p14:modId xmlns:p14="http://schemas.microsoft.com/office/powerpoint/2010/main" val="3051629589"/>
              </p:ext>
            </p:extLst>
          </p:nvPr>
        </p:nvGraphicFramePr>
        <p:xfrm>
          <a:off x="35654456" y="237436"/>
          <a:ext cx="2764934" cy="2169830"/>
        </p:xfrm>
        <a:graphic>
          <a:graphicData uri="http://schemas.openxmlformats.org/presentationml/2006/ole">
            <mc:AlternateContent xmlns:mc="http://schemas.openxmlformats.org/markup-compatibility/2006">
              <mc:Choice xmlns:v="urn:schemas-microsoft-com:vml" Requires="v">
                <p:oleObj name="Photo Editor Photo" r:id="rId6" imgW="17118815" imgH="12657143" progId="MSPhotoEd.3">
                  <p:embed/>
                </p:oleObj>
              </mc:Choice>
              <mc:Fallback>
                <p:oleObj name="Photo Editor Photo" r:id="rId6" imgW="17118815" imgH="12657143" progId="MSPhotoEd.3">
                  <p:embed/>
                  <p:pic>
                    <p:nvPicPr>
                      <p:cNvPr id="0" name="Object 1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54456" y="237436"/>
                        <a:ext cx="2764934" cy="2169830"/>
                      </a:xfrm>
                      <a:prstGeom prst="rect">
                        <a:avLst/>
                      </a:prstGeom>
                      <a:noFill/>
                      <a:ln>
                        <a:noFill/>
                      </a:ln>
                      <a:effectLst/>
                    </p:spPr>
                  </p:pic>
                </p:oleObj>
              </mc:Fallback>
            </mc:AlternateContent>
          </a:graphicData>
        </a:graphic>
      </p:graphicFrame>
      <p:sp>
        <p:nvSpPr>
          <p:cNvPr id="40" name="Text Box 51"/>
          <p:cNvSpPr txBox="1">
            <a:spLocks noChangeArrowheads="1"/>
          </p:cNvSpPr>
          <p:nvPr/>
        </p:nvSpPr>
        <p:spPr bwMode="auto">
          <a:xfrm>
            <a:off x="8995938" y="2490523"/>
            <a:ext cx="20412925" cy="158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7" tIns="39997" rIns="79997" bIns="39997">
            <a:spAutoFit/>
          </a:bodyPr>
          <a:lstStyle>
            <a:lvl1pPr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algn="ctr">
              <a:lnSpc>
                <a:spcPct val="115000"/>
              </a:lnSpc>
              <a:spcAft>
                <a:spcPts val="700"/>
              </a:spcAft>
            </a:pPr>
            <a:r>
              <a:rPr lang="en-US" sz="3150" b="1" kern="100" dirty="0" err="1">
                <a:latin typeface="Arial" panose="020B0604020202020204" pitchFamily="34" charset="0"/>
                <a:ea typeface="DengXian" panose="02010600030101010101" pitchFamily="2" charset="-122"/>
                <a:cs typeface="Arial" panose="020B0604020202020204" pitchFamily="34" charset="0"/>
              </a:rPr>
              <a:t>Xuanbei</a:t>
            </a:r>
            <a:r>
              <a:rPr lang="en-US" sz="3150" b="1" kern="100" dirty="0">
                <a:latin typeface="Arial" panose="020B0604020202020204" pitchFamily="34" charset="0"/>
                <a:ea typeface="DengXian" panose="02010600030101010101" pitchFamily="2" charset="-122"/>
                <a:cs typeface="Arial" panose="020B0604020202020204" pitchFamily="34" charset="0"/>
              </a:rPr>
              <a:t> Pan</a:t>
            </a:r>
            <a:r>
              <a:rPr lang="en-US" sz="3150" b="1" kern="100" baseline="30000" dirty="0">
                <a:latin typeface="Arial" panose="020B0604020202020204" pitchFamily="34" charset="0"/>
                <a:ea typeface="DengXian" panose="02010600030101010101" pitchFamily="2" charset="-122"/>
                <a:cs typeface="Arial" panose="020B0604020202020204" pitchFamily="34" charset="0"/>
              </a:rPr>
              <a:t>1</a:t>
            </a:r>
            <a:r>
              <a:rPr lang="en-US" sz="3150" b="1" kern="100" dirty="0">
                <a:latin typeface="Arial" panose="020B0604020202020204" pitchFamily="34" charset="0"/>
                <a:ea typeface="DengXian" panose="02010600030101010101" pitchFamily="2" charset="-122"/>
                <a:cs typeface="Arial" panose="020B0604020202020204" pitchFamily="34" charset="0"/>
              </a:rPr>
              <a:t>, Stephen Ching</a:t>
            </a:r>
            <a:r>
              <a:rPr lang="en-US" sz="3150" b="1" kern="100" baseline="30000" dirty="0">
                <a:latin typeface="Arial" panose="020B0604020202020204" pitchFamily="34" charset="0"/>
                <a:ea typeface="DengXian" panose="02010600030101010101" pitchFamily="2" charset="-122"/>
                <a:cs typeface="Arial" panose="020B0604020202020204" pitchFamily="34" charset="0"/>
              </a:rPr>
              <a:t>1</a:t>
            </a:r>
            <a:r>
              <a:rPr lang="en-US" sz="3150" b="1" kern="100" dirty="0">
                <a:latin typeface="Arial" panose="020B0604020202020204" pitchFamily="34" charset="0"/>
                <a:ea typeface="DengXian" panose="02010600030101010101" pitchFamily="2" charset="-122"/>
                <a:cs typeface="Arial" panose="020B0604020202020204" pitchFamily="34" charset="0"/>
              </a:rPr>
              <a:t>, Hisham Omar</a:t>
            </a:r>
            <a:r>
              <a:rPr lang="en-US" sz="3150" b="1" kern="100" baseline="30000" dirty="0">
                <a:latin typeface="Arial" panose="020B0604020202020204" pitchFamily="34" charset="0"/>
                <a:ea typeface="DengXian" panose="02010600030101010101" pitchFamily="2" charset="-122"/>
                <a:cs typeface="Arial" panose="020B0604020202020204" pitchFamily="34" charset="0"/>
              </a:rPr>
              <a:t>2</a:t>
            </a:r>
            <a:r>
              <a:rPr lang="en-US" sz="3150" b="1" kern="100" dirty="0">
                <a:latin typeface="Arial" panose="020B0604020202020204" pitchFamily="34" charset="0"/>
                <a:ea typeface="DengXian" panose="02010600030101010101" pitchFamily="2" charset="-122"/>
                <a:cs typeface="Arial" panose="020B0604020202020204" pitchFamily="34" charset="0"/>
              </a:rPr>
              <a:t>, Paulina </a:t>
            </a:r>
            <a:r>
              <a:rPr lang="en-US" sz="3150" b="1" kern="100" dirty="0" err="1">
                <a:latin typeface="Arial" panose="020B0604020202020204" pitchFamily="34" charset="0"/>
                <a:ea typeface="DengXian" panose="02010600030101010101" pitchFamily="2" charset="-122"/>
                <a:cs typeface="Arial" panose="020B0604020202020204" pitchFamily="34" charset="0"/>
              </a:rPr>
              <a:t>Bargalló</a:t>
            </a:r>
            <a:r>
              <a:rPr lang="en-US" sz="3150" b="1" kern="100" dirty="0">
                <a:latin typeface="Arial" panose="020B0604020202020204" pitchFamily="34" charset="0"/>
                <a:ea typeface="DengXian" panose="02010600030101010101" pitchFamily="2" charset="-122"/>
                <a:cs typeface="Arial" panose="020B0604020202020204" pitchFamily="34" charset="0"/>
              </a:rPr>
              <a:t> González Lugo</a:t>
            </a:r>
            <a:r>
              <a:rPr lang="en-US" sz="3150" b="1" kern="100" baseline="30000" dirty="0">
                <a:latin typeface="Arial" panose="020B0604020202020204" pitchFamily="34" charset="0"/>
                <a:ea typeface="DengXian" panose="02010600030101010101" pitchFamily="2" charset="-122"/>
                <a:cs typeface="Arial" panose="020B0604020202020204" pitchFamily="34" charset="0"/>
              </a:rPr>
              <a:t>1</a:t>
            </a:r>
            <a:r>
              <a:rPr lang="en-US" sz="3150" b="1" kern="100" dirty="0">
                <a:latin typeface="Arial" panose="020B0604020202020204" pitchFamily="34" charset="0"/>
                <a:ea typeface="DengXian" panose="02010600030101010101" pitchFamily="2" charset="-122"/>
                <a:cs typeface="Arial" panose="020B0604020202020204" pitchFamily="34" charset="0"/>
              </a:rPr>
              <a:t>, and Michael W. Hast</a:t>
            </a:r>
            <a:r>
              <a:rPr lang="en-US" sz="2844" b="1" kern="100" baseline="30000" dirty="0">
                <a:latin typeface="Arial" panose="020B0604020202020204" pitchFamily="34" charset="0"/>
                <a:ea typeface="DengXian" panose="02010600030101010101" pitchFamily="2" charset="-122"/>
                <a:cs typeface="Arial" panose="020B0604020202020204" pitchFamily="34" charset="0"/>
              </a:rPr>
              <a:t>2</a:t>
            </a:r>
            <a:endParaRPr lang="en-US" sz="2844" b="1" kern="100" dirty="0">
              <a:latin typeface="Arial" panose="020B0604020202020204" pitchFamily="34" charset="0"/>
              <a:ea typeface="DengXian" panose="02010600030101010101" pitchFamily="2" charset="-122"/>
              <a:cs typeface="Arial" panose="020B0604020202020204" pitchFamily="34" charset="0"/>
            </a:endParaRPr>
          </a:p>
          <a:p>
            <a:pPr algn="ctr" eaLnBrk="1" hangingPunct="1">
              <a:spcAft>
                <a:spcPts val="560"/>
              </a:spcAft>
            </a:pPr>
            <a:r>
              <a:rPr lang="en-US" altLang="en-US" sz="2520" dirty="0">
                <a:latin typeface="Arial" panose="020B0604020202020204" pitchFamily="34" charset="0"/>
                <a:cs typeface="Arial" panose="020B0604020202020204" pitchFamily="34" charset="0"/>
              </a:rPr>
              <a:t>1) McKay Orthopaedic Research Laboratory, </a:t>
            </a:r>
            <a:r>
              <a:rPr lang="en-US" sz="2520" dirty="0">
                <a:latin typeface="Arial" panose="020B0604020202020204" pitchFamily="34" charset="0"/>
                <a:cs typeface="Arial" panose="020B0604020202020204" pitchFamily="34" charset="0"/>
              </a:rPr>
              <a:t>University of Pennsylvania, Philadelphia, PA</a:t>
            </a:r>
          </a:p>
          <a:p>
            <a:pPr algn="ctr" eaLnBrk="1" hangingPunct="1">
              <a:spcAft>
                <a:spcPts val="560"/>
              </a:spcAft>
            </a:pPr>
            <a:r>
              <a:rPr lang="en-US" sz="2520" dirty="0">
                <a:latin typeface="Arial" panose="020B0604020202020204" pitchFamily="34" charset="0"/>
                <a:cs typeface="Arial" panose="020B0604020202020204" pitchFamily="34" charset="0"/>
              </a:rPr>
              <a:t>2) Departments of Mechanical and Biomedical Engineering, University of Delaware, Newark, DE</a:t>
            </a:r>
          </a:p>
        </p:txBody>
      </p:sp>
      <p:grpSp>
        <p:nvGrpSpPr>
          <p:cNvPr id="3" name="Group 2">
            <a:extLst>
              <a:ext uri="{FF2B5EF4-FFF2-40B4-BE49-F238E27FC236}">
                <a16:creationId xmlns:a16="http://schemas.microsoft.com/office/drawing/2014/main" id="{F69DD1B3-0CE7-44D9-A1AB-B349F8228462}"/>
              </a:ext>
            </a:extLst>
          </p:cNvPr>
          <p:cNvGrpSpPr/>
          <p:nvPr/>
        </p:nvGrpSpPr>
        <p:grpSpPr>
          <a:xfrm>
            <a:off x="342775" y="20345643"/>
            <a:ext cx="16690972" cy="659238"/>
            <a:chOff x="379530" y="6378997"/>
            <a:chExt cx="15664713" cy="918968"/>
          </a:xfrm>
          <a:solidFill>
            <a:srgbClr val="A80002"/>
          </a:solidFill>
        </p:grpSpPr>
        <p:sp>
          <p:nvSpPr>
            <p:cNvPr id="12" name="Text Box 6">
              <a:extLst>
                <a:ext uri="{FF2B5EF4-FFF2-40B4-BE49-F238E27FC236}">
                  <a16:creationId xmlns:a16="http://schemas.microsoft.com/office/drawing/2014/main" id="{F5011FAB-4E78-A015-5188-49A64CE0058F}"/>
                </a:ext>
              </a:extLst>
            </p:cNvPr>
            <p:cNvSpPr txBox="1">
              <a:spLocks noChangeArrowheads="1"/>
            </p:cNvSpPr>
            <p:nvPr/>
          </p:nvSpPr>
          <p:spPr bwMode="auto">
            <a:xfrm>
              <a:off x="380999" y="6378997"/>
              <a:ext cx="4666687" cy="918968"/>
            </a:xfrm>
            <a:prstGeom prst="round1Rect">
              <a:avLst>
                <a:gd name="adj" fmla="val 50000"/>
              </a:avLst>
            </a:prstGeom>
            <a:solidFill>
              <a:srgbClr val="0068AF"/>
            </a:solidFill>
            <a:ln>
              <a:noFill/>
            </a:ln>
          </p:spPr>
          <p:txBody>
            <a:bodyPr wrap="square" lIns="76793" tIns="38395" rIns="76793" bIns="38395">
              <a:spAutoFit/>
            </a:bodyPr>
            <a:lstStyle>
              <a:lvl1pPr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eaLnBrk="1" hangingPunct="1">
                <a:spcBef>
                  <a:spcPct val="50000"/>
                </a:spcBef>
              </a:pPr>
              <a:r>
                <a:rPr lang="en-US" sz="3780" dirty="0">
                  <a:solidFill>
                    <a:schemeClr val="bg1"/>
                  </a:solidFill>
                  <a:latin typeface="Arial" panose="020B0604020202020204" pitchFamily="34" charset="0"/>
                  <a:ea typeface="Helvetica Light" charset="0"/>
                  <a:cs typeface="Arial" panose="020B0604020202020204" pitchFamily="34" charset="0"/>
                </a:rPr>
                <a:t>In Vitro Studies </a:t>
              </a:r>
            </a:p>
          </p:txBody>
        </p:sp>
        <p:cxnSp>
          <p:nvCxnSpPr>
            <p:cNvPr id="14" name="Straight Connector 13">
              <a:extLst>
                <a:ext uri="{FF2B5EF4-FFF2-40B4-BE49-F238E27FC236}">
                  <a16:creationId xmlns:a16="http://schemas.microsoft.com/office/drawing/2014/main" id="{539C3B70-DF4A-23DD-FB4B-BA97F3400AC3}"/>
                </a:ext>
              </a:extLst>
            </p:cNvPr>
            <p:cNvCxnSpPr/>
            <p:nvPr/>
          </p:nvCxnSpPr>
          <p:spPr bwMode="auto">
            <a:xfrm flipV="1">
              <a:off x="379530" y="7250324"/>
              <a:ext cx="15664713" cy="40073"/>
            </a:xfrm>
            <a:prstGeom prst="line">
              <a:avLst/>
            </a:prstGeom>
            <a:grpFill/>
            <a:ln w="101600" cap="flat" cmpd="sng" algn="ctr">
              <a:solidFill>
                <a:srgbClr val="0068AF"/>
              </a:solidFill>
              <a:prstDash val="solid"/>
              <a:round/>
              <a:headEnd type="none" w="med" len="med"/>
              <a:tailEnd type="none" w="med" len="med"/>
            </a:ln>
            <a:effectLst/>
          </p:spPr>
        </p:cxnSp>
      </p:grpSp>
      <mc:AlternateContent xmlns:mc="http://schemas.openxmlformats.org/markup-compatibility/2006">
        <mc:Choice xmlns:a14="http://schemas.microsoft.com/office/drawing/2010/main" Requires="a14">
          <p:sp>
            <p:nvSpPr>
              <p:cNvPr id="42" name="Text Box 50">
                <a:extLst>
                  <a:ext uri="{FF2B5EF4-FFF2-40B4-BE49-F238E27FC236}">
                    <a16:creationId xmlns:a16="http://schemas.microsoft.com/office/drawing/2014/main" id="{D2277362-06BB-0A74-3332-14D5268A6DE3}"/>
                  </a:ext>
                </a:extLst>
              </p:cNvPr>
              <p:cNvSpPr txBox="1">
                <a:spLocks noChangeArrowheads="1"/>
              </p:cNvSpPr>
              <p:nvPr/>
            </p:nvSpPr>
            <p:spPr bwMode="auto">
              <a:xfrm>
                <a:off x="17486755" y="20565891"/>
                <a:ext cx="20683782" cy="1852143"/>
              </a:xfrm>
              <a:prstGeom prst="rect">
                <a:avLst/>
              </a:prstGeom>
              <a:noFill/>
              <a:ln>
                <a:noFill/>
              </a:ln>
            </p:spPr>
            <p:txBody>
              <a:bodyPr lIns="171446" tIns="38395" rIns="171446" bIns="38395"/>
              <a:lstStyle>
                <a:lvl1pPr marL="488950" indent="-488950"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marL="0" indent="0">
                  <a:spcAft>
                    <a:spcPts val="560"/>
                  </a:spcAft>
                </a:pPr>
                <a:r>
                  <a:rPr lang="en-US" sz="2100" b="1" dirty="0">
                    <a:latin typeface="Arial" panose="020B0604020202020204" pitchFamily="34" charset="0"/>
                    <a:ea typeface="Helvetica" charset="0"/>
                    <a:cs typeface="Arial" panose="020B0604020202020204" pitchFamily="34" charset="0"/>
                  </a:rPr>
                  <a:t>Figure 3. </a:t>
                </a:r>
                <a:r>
                  <a:rPr lang="en-US" sz="2100" dirty="0">
                    <a:latin typeface="Arial" panose="020B0604020202020204" pitchFamily="34" charset="0"/>
                    <a:cs typeface="Arial" panose="020B0604020202020204" pitchFamily="34" charset="0"/>
                  </a:rPr>
                  <a:t>A)</a:t>
                </a:r>
                <a:r>
                  <a:rPr lang="en-US" sz="2100" dirty="0">
                    <a:latin typeface="Arial" panose="020B0604020202020204" pitchFamily="34" charset="0"/>
                    <a:ea typeface="Helvetica" charset="0"/>
                    <a:cs typeface="Arial" panose="020B0604020202020204" pitchFamily="34" charset="0"/>
                  </a:rPr>
                  <a:t> Equilibrium moduli was unaffected by 100</a:t>
                </a:r>
                <a14:m>
                  <m:oMath xmlns:m="http://schemas.openxmlformats.org/officeDocument/2006/math">
                    <m:r>
                      <a:rPr lang="en-US" sz="2100" i="1">
                        <a:latin typeface="Cambria Math" panose="02040503050406030204" pitchFamily="18" charset="0"/>
                        <a:ea typeface="Cambria Math" panose="02040503050406030204" pitchFamily="18" charset="0"/>
                        <a:cs typeface="Helvetica" panose="020B0604020202020204" pitchFamily="34" charset="0"/>
                      </a:rPr>
                      <m:t>𝜇</m:t>
                    </m:r>
                  </m:oMath>
                </a14:m>
                <a:r>
                  <a:rPr lang="en-US" sz="2100" dirty="0">
                    <a:latin typeface="Arial" panose="020B0604020202020204" pitchFamily="34" charset="0"/>
                    <a:ea typeface="Helvetica" charset="0"/>
                    <a:cs typeface="Arial" panose="020B0604020202020204" pitchFamily="34" charset="0"/>
                  </a:rPr>
                  <a:t>M concentrations of ZnCl</a:t>
                </a:r>
                <a:r>
                  <a:rPr lang="en-US" sz="2100" baseline="-25000" dirty="0">
                    <a:latin typeface="Arial" panose="020B0604020202020204" pitchFamily="34" charset="0"/>
                    <a:ea typeface="Helvetica" charset="0"/>
                    <a:cs typeface="Arial" panose="020B0604020202020204" pitchFamily="34" charset="0"/>
                  </a:rPr>
                  <a:t>2</a:t>
                </a:r>
                <a:r>
                  <a:rPr lang="en-US" sz="2100" dirty="0">
                    <a:latin typeface="Arial" panose="020B0604020202020204" pitchFamily="34" charset="0"/>
                    <a:ea typeface="Helvetica" charset="0"/>
                    <a:cs typeface="Arial" panose="020B0604020202020204" pitchFamily="34" charset="0"/>
                  </a:rPr>
                  <a:t> but significant losses were observed at higher concentrations. B) The 28-day degradation study that showed that inclusion of ZnCl</a:t>
                </a:r>
                <a:r>
                  <a:rPr lang="en-US" sz="2100" baseline="-25000" dirty="0">
                    <a:latin typeface="Arial" panose="020B0604020202020204" pitchFamily="34" charset="0"/>
                    <a:ea typeface="Helvetica" charset="0"/>
                    <a:cs typeface="Arial" panose="020B0604020202020204" pitchFamily="34" charset="0"/>
                  </a:rPr>
                  <a:t>2</a:t>
                </a:r>
                <a:r>
                  <a:rPr lang="en-US" sz="2100" dirty="0">
                    <a:latin typeface="Arial" panose="020B0604020202020204" pitchFamily="34" charset="0"/>
                    <a:ea typeface="Helvetica" charset="0"/>
                    <a:cs typeface="Arial" panose="020B0604020202020204" pitchFamily="34" charset="0"/>
                  </a:rPr>
                  <a:t> decelerated degradation kinetics. C) Metabolic activity for 5% GelMA and 5% GelMA + 100</a:t>
                </a:r>
                <a14:m>
                  <m:oMath xmlns:m="http://schemas.openxmlformats.org/officeDocument/2006/math">
                    <m:r>
                      <a:rPr lang="en-US" sz="2100" i="1">
                        <a:latin typeface="Cambria Math" panose="02040503050406030204" pitchFamily="18" charset="0"/>
                        <a:ea typeface="Cambria Math" panose="02040503050406030204" pitchFamily="18" charset="0"/>
                        <a:cs typeface="Helvetica" panose="020B0604020202020204" pitchFamily="34" charset="0"/>
                      </a:rPr>
                      <m:t>𝜇</m:t>
                    </m:r>
                  </m:oMath>
                </a14:m>
                <a:r>
                  <a:rPr lang="en-US" sz="2100" dirty="0">
                    <a:latin typeface="Arial" panose="020B0604020202020204" pitchFamily="34" charset="0"/>
                    <a:ea typeface="Helvetica" charset="0"/>
                    <a:cs typeface="Arial" panose="020B0604020202020204" pitchFamily="34" charset="0"/>
                  </a:rPr>
                  <a:t>M ZnCl</a:t>
                </a:r>
                <a:r>
                  <a:rPr lang="en-US" sz="2100" baseline="-25000" dirty="0">
                    <a:latin typeface="Arial" panose="020B0604020202020204" pitchFamily="34" charset="0"/>
                    <a:ea typeface="Helvetica" charset="0"/>
                    <a:cs typeface="Arial" panose="020B0604020202020204" pitchFamily="34" charset="0"/>
                  </a:rPr>
                  <a:t>2</a:t>
                </a:r>
                <a:r>
                  <a:rPr lang="en-US" sz="2100" dirty="0">
                    <a:latin typeface="Arial" panose="020B0604020202020204" pitchFamily="34" charset="0"/>
                    <a:ea typeface="Helvetica" charset="0"/>
                    <a:cs typeface="Arial" panose="020B0604020202020204" pitchFamily="34" charset="0"/>
                  </a:rPr>
                  <a:t>, where bMSCs were directly seeded onto the GelMA samples. There were no significant differences between groups. D) Metabolic activity for bMSC control, 5% GelMA, 5% GelMA + 0.1M ZnCl</a:t>
                </a:r>
                <a:r>
                  <a:rPr lang="en-US" sz="2100" baseline="-25000" dirty="0">
                    <a:latin typeface="Arial" panose="020B0604020202020204" pitchFamily="34" charset="0"/>
                    <a:ea typeface="Helvetica" charset="0"/>
                    <a:cs typeface="Arial" panose="020B0604020202020204" pitchFamily="34" charset="0"/>
                  </a:rPr>
                  <a:t>2</a:t>
                </a:r>
                <a:r>
                  <a:rPr lang="en-US" sz="2100" dirty="0">
                    <a:latin typeface="Arial" panose="020B0604020202020204" pitchFamily="34" charset="0"/>
                    <a:ea typeface="Helvetica" charset="0"/>
                    <a:cs typeface="Arial" panose="020B0604020202020204" pitchFamily="34" charset="0"/>
                  </a:rPr>
                  <a:t> and 5% GelMA + 1M ZnCl</a:t>
                </a:r>
                <a:r>
                  <a:rPr lang="en-US" sz="2100" baseline="-25000" dirty="0">
                    <a:latin typeface="Arial" panose="020B0604020202020204" pitchFamily="34" charset="0"/>
                    <a:ea typeface="Helvetica" charset="0"/>
                    <a:cs typeface="Arial" panose="020B0604020202020204" pitchFamily="34" charset="0"/>
                  </a:rPr>
                  <a:t>2</a:t>
                </a:r>
                <a:r>
                  <a:rPr lang="en-US" sz="2100" dirty="0">
                    <a:latin typeface="Arial" panose="020B0604020202020204" pitchFamily="34" charset="0"/>
                    <a:ea typeface="Helvetica" charset="0"/>
                    <a:cs typeface="Arial" panose="020B0604020202020204" pitchFamily="34" charset="0"/>
                  </a:rPr>
                  <a:t>, where GelMA samples co-cultured with bMSCs and did not directly contact cells. </a:t>
                </a:r>
                <a:r>
                  <a:rPr lang="en-US" sz="2100" i="1" dirty="0">
                    <a:latin typeface="Arial" panose="020B0604020202020204" pitchFamily="34" charset="0"/>
                    <a:ea typeface="Helvetica" charset="0"/>
                    <a:cs typeface="Arial" panose="020B0604020202020204" pitchFamily="34" charset="0"/>
                  </a:rPr>
                  <a:t>Note: </a:t>
                </a:r>
                <a:r>
                  <a:rPr lang="en-US" sz="2100" dirty="0">
                    <a:latin typeface="Arial" panose="020B0604020202020204" pitchFamily="34" charset="0"/>
                    <a:ea typeface="Helvetica" charset="0"/>
                    <a:cs typeface="Arial" panose="020B0604020202020204" pitchFamily="34" charset="0"/>
                  </a:rPr>
                  <a:t>Significance only shown for Day 1,3,28 for for panel D. </a:t>
                </a:r>
                <a:r>
                  <a:rPr lang="nn-NO" sz="2100" dirty="0">
                    <a:latin typeface="Arial" panose="020B0604020202020204" pitchFamily="34" charset="0"/>
                    <a:ea typeface="Helvetica" charset="0"/>
                    <a:cs typeface="Arial" panose="020B0604020202020204" pitchFamily="34" charset="0"/>
                  </a:rPr>
                  <a:t>*p&lt;0.05, ***p&lt;0.001, ****p&lt;0.0001.</a:t>
                </a:r>
                <a:endParaRPr lang="en-US" sz="2100" dirty="0">
                  <a:latin typeface="Arial" panose="020B0604020202020204" pitchFamily="34" charset="0"/>
                  <a:ea typeface="Helvetica" charset="0"/>
                  <a:cs typeface="Arial" panose="020B0604020202020204" pitchFamily="34" charset="0"/>
                </a:endParaRPr>
              </a:p>
              <a:p>
                <a:pPr marL="0" indent="0">
                  <a:spcAft>
                    <a:spcPts val="560"/>
                  </a:spcAft>
                </a:pPr>
                <a:endParaRPr lang="en-US" sz="2100" dirty="0">
                  <a:latin typeface="Arial" panose="020B0604020202020204" pitchFamily="34" charset="0"/>
                  <a:ea typeface="Helvetica" charset="0"/>
                  <a:cs typeface="Arial" panose="020B0604020202020204" pitchFamily="34" charset="0"/>
                </a:endParaRPr>
              </a:p>
            </p:txBody>
          </p:sp>
        </mc:Choice>
        <mc:Fallback>
          <p:sp>
            <p:nvSpPr>
              <p:cNvPr id="42" name="Text Box 50">
                <a:extLst>
                  <a:ext uri="{FF2B5EF4-FFF2-40B4-BE49-F238E27FC236}">
                    <a16:creationId xmlns:a16="http://schemas.microsoft.com/office/drawing/2014/main" id="{D2277362-06BB-0A74-3332-14D5268A6DE3}"/>
                  </a:ext>
                </a:extLst>
              </p:cNvPr>
              <p:cNvSpPr txBox="1">
                <a:spLocks noRot="1" noChangeAspect="1" noMove="1" noResize="1" noEditPoints="1" noAdjustHandles="1" noChangeArrowheads="1" noChangeShapeType="1" noTextEdit="1"/>
              </p:cNvSpPr>
              <p:nvPr/>
            </p:nvSpPr>
            <p:spPr bwMode="auto">
              <a:xfrm>
                <a:off x="17486755" y="20565891"/>
                <a:ext cx="20683782" cy="1852143"/>
              </a:xfrm>
              <a:prstGeom prst="rect">
                <a:avLst/>
              </a:prstGeom>
              <a:blipFill>
                <a:blip r:embed="rId8"/>
                <a:stretch>
                  <a:fillRect t="-2740"/>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 Box 50">
                <a:extLst>
                  <a:ext uri="{FF2B5EF4-FFF2-40B4-BE49-F238E27FC236}">
                    <a16:creationId xmlns:a16="http://schemas.microsoft.com/office/drawing/2014/main" id="{EF81B352-1FC1-BD16-1536-89C600609BCF}"/>
                  </a:ext>
                </a:extLst>
              </p:cNvPr>
              <p:cNvSpPr txBox="1">
                <a:spLocks noChangeArrowheads="1"/>
              </p:cNvSpPr>
              <p:nvPr/>
            </p:nvSpPr>
            <p:spPr bwMode="auto">
              <a:xfrm>
                <a:off x="17534669" y="23366107"/>
                <a:ext cx="10443689" cy="2685279"/>
              </a:xfrm>
              <a:prstGeom prst="rect">
                <a:avLst/>
              </a:prstGeom>
              <a:noFill/>
              <a:ln>
                <a:noFill/>
              </a:ln>
            </p:spPr>
            <p:txBody>
              <a:bodyPr lIns="171446" tIns="38395" rIns="171446" bIns="38395"/>
              <a:lstStyle>
                <a:lvl1pPr marL="488950" indent="-488950"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Addition of ZnCl</a:t>
                </a:r>
                <a:r>
                  <a:rPr lang="en-US" sz="2625" baseline="-25000" dirty="0">
                    <a:latin typeface="Arial" panose="020B0604020202020204" pitchFamily="34" charset="0"/>
                    <a:ea typeface="Helvetica" charset="0"/>
                    <a:cs typeface="Arial" panose="020B0604020202020204" pitchFamily="34" charset="0"/>
                  </a:rPr>
                  <a:t>2</a:t>
                </a:r>
                <a:r>
                  <a:rPr lang="en-US" sz="2625" dirty="0">
                    <a:latin typeface="Arial" panose="020B0604020202020204" pitchFamily="34" charset="0"/>
                    <a:ea typeface="Helvetica" charset="0"/>
                    <a:cs typeface="Arial" panose="020B0604020202020204" pitchFamily="34" charset="0"/>
                  </a:rPr>
                  <a:t> to </a:t>
                </a:r>
                <a:r>
                  <a:rPr lang="en-US" sz="2625" dirty="0" err="1">
                    <a:latin typeface="Arial" panose="020B0604020202020204" pitchFamily="34" charset="0"/>
                    <a:ea typeface="Helvetica" charset="0"/>
                    <a:cs typeface="Arial" panose="020B0604020202020204" pitchFamily="34" charset="0"/>
                  </a:rPr>
                  <a:t>GelMA</a:t>
                </a:r>
                <a:r>
                  <a:rPr lang="en-US" sz="2625" dirty="0">
                    <a:latin typeface="Arial" panose="020B0604020202020204" pitchFamily="34" charset="0"/>
                    <a:ea typeface="Helvetica" charset="0"/>
                    <a:cs typeface="Arial" panose="020B0604020202020204" pitchFamily="34" charset="0"/>
                  </a:rPr>
                  <a:t> with concentration &gt;</a:t>
                </a:r>
                <a:r>
                  <a:rPr lang="en-US" sz="2450" dirty="0">
                    <a:latin typeface="Arial" panose="020B0604020202020204" pitchFamily="34" charset="0"/>
                    <a:ea typeface="Helvetica" charset="0"/>
                    <a:cs typeface="Arial" panose="020B0604020202020204" pitchFamily="34" charset="0"/>
                  </a:rPr>
                  <a:t> 100</a:t>
                </a:r>
                <a14:m>
                  <m:oMath xmlns:m="http://schemas.openxmlformats.org/officeDocument/2006/math">
                    <m:r>
                      <m:rPr>
                        <m:sty m:val="p"/>
                      </m:rPr>
                      <a:rPr lang="en-US" sz="2450">
                        <a:latin typeface="Cambria Math" panose="02040503050406030204" pitchFamily="18" charset="0"/>
                        <a:ea typeface="Cambria Math" panose="02040503050406030204" pitchFamily="18" charset="0"/>
                        <a:cs typeface="Helvetica" panose="020B0604020202020204" pitchFamily="34" charset="0"/>
                      </a:rPr>
                      <m:t>μ</m:t>
                    </m:r>
                  </m:oMath>
                </a14:m>
                <a:r>
                  <a:rPr lang="en-US" sz="2450" dirty="0">
                    <a:latin typeface="Arial" panose="020B0604020202020204" pitchFamily="34" charset="0"/>
                    <a:ea typeface="Helvetica" charset="0"/>
                    <a:cs typeface="Arial" panose="020B0604020202020204" pitchFamily="34" charset="0"/>
                  </a:rPr>
                  <a:t>M</a:t>
                </a:r>
                <a:r>
                  <a:rPr lang="en-US" sz="2450" dirty="0">
                    <a:latin typeface="Arial" panose="020B0604020202020204" pitchFamily="34" charset="0"/>
                    <a:cs typeface="Arial" panose="020B0604020202020204" pitchFamily="34" charset="0"/>
                  </a:rPr>
                  <a:t> ZnCl</a:t>
                </a:r>
                <a:r>
                  <a:rPr lang="en-US" sz="2450" baseline="-25000" dirty="0">
                    <a:latin typeface="Arial" panose="020B0604020202020204" pitchFamily="34" charset="0"/>
                    <a:cs typeface="Arial" panose="020B0604020202020204" pitchFamily="34" charset="0"/>
                  </a:rPr>
                  <a:t>2</a:t>
                </a:r>
                <a:r>
                  <a:rPr lang="en-US" sz="2625" dirty="0">
                    <a:latin typeface="Arial" panose="020B0604020202020204" pitchFamily="34" charset="0"/>
                    <a:ea typeface="Helvetica" charset="0"/>
                    <a:cs typeface="Arial" panose="020B0604020202020204" pitchFamily="34" charset="0"/>
                  </a:rPr>
                  <a:t>  significantly changed mechanical properties.</a:t>
                </a: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Presence of ZnCl</a:t>
                </a:r>
                <a:r>
                  <a:rPr lang="en-US" sz="2625" baseline="-25000" dirty="0">
                    <a:latin typeface="Arial" panose="020B0604020202020204" pitchFamily="34" charset="0"/>
                    <a:ea typeface="Helvetica" charset="0"/>
                    <a:cs typeface="Arial" panose="020B0604020202020204" pitchFamily="34" charset="0"/>
                  </a:rPr>
                  <a:t>2 </a:t>
                </a:r>
                <a:r>
                  <a:rPr lang="en-US" sz="2625" dirty="0">
                    <a:latin typeface="Arial" panose="020B0604020202020204" pitchFamily="34" charset="0"/>
                    <a:ea typeface="Helvetica" charset="0"/>
                    <a:cs typeface="Arial" panose="020B0604020202020204" pitchFamily="34" charset="0"/>
                  </a:rPr>
                  <a:t>led to substantial deceleration of degradation</a:t>
                </a: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Excess ZnCl</a:t>
                </a:r>
                <a:r>
                  <a:rPr lang="en-US" sz="2625" baseline="-25000" dirty="0">
                    <a:latin typeface="Arial" panose="020B0604020202020204" pitchFamily="34" charset="0"/>
                    <a:ea typeface="Helvetica" charset="0"/>
                    <a:cs typeface="Arial" panose="020B0604020202020204" pitchFamily="34" charset="0"/>
                  </a:rPr>
                  <a:t>2</a:t>
                </a:r>
                <a:r>
                  <a:rPr lang="en-US" sz="2625" dirty="0">
                    <a:latin typeface="Arial" panose="020B0604020202020204" pitchFamily="34" charset="0"/>
                    <a:ea typeface="Helvetica" charset="0"/>
                    <a:cs typeface="Arial" panose="020B0604020202020204" pitchFamily="34" charset="0"/>
                  </a:rPr>
                  <a:t> (1M) inhibited the metabolic activity of </a:t>
                </a:r>
                <a:r>
                  <a:rPr lang="en-US" sz="2625" dirty="0" err="1">
                    <a:latin typeface="Arial" panose="020B0604020202020204" pitchFamily="34" charset="0"/>
                    <a:ea typeface="Helvetica" charset="0"/>
                    <a:cs typeface="Arial" panose="020B0604020202020204" pitchFamily="34" charset="0"/>
                  </a:rPr>
                  <a:t>bMSCs</a:t>
                </a:r>
                <a:endParaRPr lang="en-US" sz="2625"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Study did not elucidate advantages of using a </a:t>
                </a:r>
                <a:r>
                  <a:rPr lang="en-US" sz="2625" dirty="0" err="1">
                    <a:latin typeface="Arial" panose="020B0604020202020204" pitchFamily="34" charset="0"/>
                    <a:ea typeface="Helvetica" charset="0"/>
                    <a:cs typeface="Arial" panose="020B0604020202020204" pitchFamily="34" charset="0"/>
                  </a:rPr>
                  <a:t>transwell</a:t>
                </a:r>
                <a:r>
                  <a:rPr lang="en-US" sz="2625" dirty="0">
                    <a:latin typeface="Arial" panose="020B0604020202020204" pitchFamily="34" charset="0"/>
                    <a:ea typeface="Helvetica" charset="0"/>
                    <a:cs typeface="Arial" panose="020B0604020202020204" pitchFamily="34" charset="0"/>
                  </a:rPr>
                  <a:t> co-culture approach in comparison to direct seeding</a:t>
                </a:r>
              </a:p>
            </p:txBody>
          </p:sp>
        </mc:Choice>
        <mc:Fallback>
          <p:sp>
            <p:nvSpPr>
              <p:cNvPr id="18" name="Text Box 50">
                <a:extLst>
                  <a:ext uri="{FF2B5EF4-FFF2-40B4-BE49-F238E27FC236}">
                    <a16:creationId xmlns:a16="http://schemas.microsoft.com/office/drawing/2014/main" id="{EF81B352-1FC1-BD16-1536-89C600609BCF}"/>
                  </a:ext>
                </a:extLst>
              </p:cNvPr>
              <p:cNvSpPr txBox="1">
                <a:spLocks noRot="1" noChangeAspect="1" noMove="1" noResize="1" noEditPoints="1" noAdjustHandles="1" noChangeArrowheads="1" noChangeShapeType="1" noTextEdit="1"/>
              </p:cNvSpPr>
              <p:nvPr/>
            </p:nvSpPr>
            <p:spPr bwMode="auto">
              <a:xfrm>
                <a:off x="17534669" y="23366107"/>
                <a:ext cx="10443689" cy="2685279"/>
              </a:xfrm>
              <a:prstGeom prst="rect">
                <a:avLst/>
              </a:prstGeom>
              <a:blipFill>
                <a:blip r:embed="rId9"/>
                <a:stretch>
                  <a:fillRect l="-121" t="-2347" r="-364" b="-6573"/>
                </a:stretch>
              </a:blipFill>
              <a:ln>
                <a:noFill/>
              </a:ln>
            </p:spPr>
            <p:txBody>
              <a:bodyPr/>
              <a:lstStyle/>
              <a:p>
                <a:r>
                  <a:rPr lang="en-US">
                    <a:noFill/>
                  </a:rPr>
                  <a:t> </a:t>
                </a:r>
              </a:p>
            </p:txBody>
          </p:sp>
        </mc:Fallback>
      </mc:AlternateContent>
      <p:sp>
        <p:nvSpPr>
          <p:cNvPr id="26" name="Text Box 50">
            <a:extLst>
              <a:ext uri="{FF2B5EF4-FFF2-40B4-BE49-F238E27FC236}">
                <a16:creationId xmlns:a16="http://schemas.microsoft.com/office/drawing/2014/main" id="{5F77F4F3-ED19-113F-DA93-CECB62965617}"/>
              </a:ext>
            </a:extLst>
          </p:cNvPr>
          <p:cNvSpPr txBox="1">
            <a:spLocks noChangeArrowheads="1"/>
          </p:cNvSpPr>
          <p:nvPr/>
        </p:nvSpPr>
        <p:spPr bwMode="auto">
          <a:xfrm>
            <a:off x="17534669" y="27008223"/>
            <a:ext cx="18567404" cy="1363670"/>
          </a:xfrm>
          <a:prstGeom prst="rect">
            <a:avLst/>
          </a:prstGeom>
          <a:noFill/>
          <a:ln>
            <a:noFill/>
          </a:ln>
        </p:spPr>
        <p:txBody>
          <a:bodyPr lIns="171446" tIns="38395" rIns="171446" bIns="38395"/>
          <a:lstStyle>
            <a:lvl1pPr marL="488950" indent="-488950"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marL="0">
              <a:lnSpc>
                <a:spcPct val="115000"/>
              </a:lnSpc>
              <a:spcAft>
                <a:spcPts val="700"/>
              </a:spcAft>
            </a:pPr>
            <a:r>
              <a:rPr lang="en-US" sz="2625" b="1" kern="0" dirty="0">
                <a:latin typeface="Arial" panose="020B0604020202020204" pitchFamily="34" charset="0"/>
                <a:cs typeface="Arial" panose="020B0604020202020204" pitchFamily="34" charset="0"/>
              </a:rPr>
              <a:t>References: </a:t>
            </a:r>
            <a:r>
              <a:rPr lang="en-US" sz="2625" kern="100" dirty="0">
                <a:latin typeface="Arial" panose="020B0604020202020204" pitchFamily="34" charset="0"/>
                <a:ea typeface="DengXian" panose="02010600030101010101" pitchFamily="2" charset="-122"/>
                <a:cs typeface="Arial" panose="020B0604020202020204" pitchFamily="34" charset="0"/>
              </a:rPr>
              <a:t>[1] M. Sun, et al., Polymers, 2018. [2] </a:t>
            </a:r>
            <a:r>
              <a:rPr lang="en-US" sz="2625" kern="0" dirty="0">
                <a:latin typeface="Arial" panose="020B0604020202020204" pitchFamily="34" charset="0"/>
                <a:ea typeface="DengXian" panose="02010600030101010101" pitchFamily="2" charset="-122"/>
                <a:cs typeface="Arial" panose="020B0604020202020204" pitchFamily="34" charset="0"/>
              </a:rPr>
              <a:t>K.H. Park, et al., Stem Cells and Development, 2018. </a:t>
            </a:r>
            <a:endParaRPr lang="en-US" sz="2625" kern="100" dirty="0">
              <a:latin typeface="Arial" panose="020B0604020202020204" pitchFamily="34" charset="0"/>
              <a:ea typeface="DengXian" panose="02010600030101010101" pitchFamily="2" charset="-122"/>
              <a:cs typeface="Arial" panose="020B0604020202020204" pitchFamily="34" charset="0"/>
            </a:endParaRPr>
          </a:p>
          <a:p>
            <a:r>
              <a:rPr lang="en-US" sz="2625" b="1" dirty="0">
                <a:latin typeface="Arial" panose="020B0604020202020204" pitchFamily="34" charset="0"/>
                <a:cs typeface="Arial" panose="020B0604020202020204" pitchFamily="34" charset="0"/>
              </a:rPr>
              <a:t>Acknowledgments: </a:t>
            </a:r>
            <a:r>
              <a:rPr lang="en-US" sz="2625" dirty="0">
                <a:latin typeface="Arial" panose="020B0604020202020204" pitchFamily="34" charset="0"/>
                <a:cs typeface="Arial" panose="020B0604020202020204" pitchFamily="34" charset="0"/>
              </a:rPr>
              <a:t>This study was supported by NIH NIAMS </a:t>
            </a:r>
            <a:r>
              <a:rPr lang="en-US" sz="2800" dirty="0">
                <a:latin typeface="Arial" panose="020B0604020202020204" pitchFamily="34" charset="0"/>
                <a:cs typeface="Arial" panose="020B0604020202020204" pitchFamily="34" charset="0"/>
              </a:rPr>
              <a:t>K25AR078383, R03AR082449 and P30AR069619</a:t>
            </a:r>
            <a:endParaRPr lang="en-US" sz="2625" dirty="0">
              <a:highlight>
                <a:srgbClr val="FFFF00"/>
              </a:highlight>
              <a:latin typeface="Arial" panose="020B0604020202020204" pitchFamily="34" charset="0"/>
              <a:cs typeface="Arial" panose="020B0604020202020204" pitchFamily="34" charset="0"/>
            </a:endParaRPr>
          </a:p>
          <a:p>
            <a:r>
              <a:rPr lang="en-US" sz="2625" b="1" kern="0" dirty="0">
                <a:latin typeface="Arial" panose="020B0604020202020204" pitchFamily="34" charset="0"/>
                <a:cs typeface="Arial" panose="020B0604020202020204" pitchFamily="34" charset="0"/>
              </a:rPr>
              <a:t>Contact us: </a:t>
            </a:r>
            <a:r>
              <a:rPr lang="en-US" sz="2625" kern="0" dirty="0" err="1">
                <a:latin typeface="Arial" panose="020B0604020202020204" pitchFamily="34" charset="0"/>
                <a:cs typeface="Arial" panose="020B0604020202020204" pitchFamily="34" charset="0"/>
              </a:rPr>
              <a:t>xuanbeip@seas.upenn.edu</a:t>
            </a:r>
            <a:r>
              <a:rPr lang="en-US" sz="2625" kern="0" dirty="0">
                <a:latin typeface="Arial" panose="020B0604020202020204" pitchFamily="34" charset="0"/>
                <a:cs typeface="Arial" panose="020B0604020202020204" pitchFamily="34" charset="0"/>
              </a:rPr>
              <a:t>; hast@udel.edu; </a:t>
            </a:r>
            <a:r>
              <a:rPr lang="en-US" sz="2625" dirty="0" err="1">
                <a:latin typeface="Arial" panose="020B0604020202020204" pitchFamily="34" charset="0"/>
                <a:cs typeface="Arial" panose="020B0604020202020204" pitchFamily="34" charset="0"/>
              </a:rPr>
              <a:t>url</a:t>
            </a:r>
            <a:r>
              <a:rPr lang="en-US" sz="2625" dirty="0">
                <a:latin typeface="Arial" panose="020B0604020202020204" pitchFamily="34" charset="0"/>
                <a:cs typeface="Arial" panose="020B0604020202020204" pitchFamily="34" charset="0"/>
              </a:rPr>
              <a:t>: </a:t>
            </a:r>
            <a:r>
              <a:rPr lang="en-US" sz="2625" dirty="0" err="1">
                <a:latin typeface="Arial" panose="020B0604020202020204" pitchFamily="34" charset="0"/>
                <a:cs typeface="Arial" panose="020B0604020202020204" pitchFamily="34" charset="0"/>
              </a:rPr>
              <a:t>www.sites.udel.edu</a:t>
            </a:r>
            <a:r>
              <a:rPr lang="en-US" sz="2625" dirty="0">
                <a:latin typeface="Arial" panose="020B0604020202020204" pitchFamily="34" charset="0"/>
                <a:cs typeface="Arial" panose="020B0604020202020204" pitchFamily="34" charset="0"/>
              </a:rPr>
              <a:t>/</a:t>
            </a:r>
            <a:r>
              <a:rPr lang="en-US" sz="2625" dirty="0" err="1">
                <a:latin typeface="Arial" panose="020B0604020202020204" pitchFamily="34" charset="0"/>
                <a:cs typeface="Arial" panose="020B0604020202020204" pitchFamily="34" charset="0"/>
              </a:rPr>
              <a:t>hastlab</a:t>
            </a:r>
            <a:endParaRPr lang="en-US" sz="2625" dirty="0">
              <a:latin typeface="Arial" panose="020B0604020202020204" pitchFamily="34" charset="0"/>
              <a:cs typeface="Arial" panose="020B0604020202020204" pitchFamily="34" charset="0"/>
            </a:endParaRPr>
          </a:p>
          <a:p>
            <a:pPr marL="0" indent="0"/>
            <a:endParaRPr lang="en-US" sz="1960" kern="0" dirty="0">
              <a:latin typeface="Arial" panose="020B0604020202020204" pitchFamily="34" charset="0"/>
              <a:cs typeface="Arial" panose="020B0604020202020204" pitchFamily="34" charset="0"/>
            </a:endParaRPr>
          </a:p>
        </p:txBody>
      </p:sp>
      <p:grpSp>
        <p:nvGrpSpPr>
          <p:cNvPr id="36" name="Group 35">
            <a:extLst>
              <a:ext uri="{FF2B5EF4-FFF2-40B4-BE49-F238E27FC236}">
                <a16:creationId xmlns:a16="http://schemas.microsoft.com/office/drawing/2014/main" id="{591B6D01-CC76-6B6B-19B2-DFFE918033EC}"/>
              </a:ext>
            </a:extLst>
          </p:cNvPr>
          <p:cNvGrpSpPr/>
          <p:nvPr/>
        </p:nvGrpSpPr>
        <p:grpSpPr>
          <a:xfrm>
            <a:off x="342775" y="11498832"/>
            <a:ext cx="16754223" cy="664428"/>
            <a:chOff x="381000" y="6308554"/>
            <a:chExt cx="15476072" cy="864903"/>
          </a:xfrm>
        </p:grpSpPr>
        <p:sp>
          <p:nvSpPr>
            <p:cNvPr id="43" name="Text Box 6">
              <a:extLst>
                <a:ext uri="{FF2B5EF4-FFF2-40B4-BE49-F238E27FC236}">
                  <a16:creationId xmlns:a16="http://schemas.microsoft.com/office/drawing/2014/main" id="{3B207016-CF88-2935-9206-99AEE000BD78}"/>
                </a:ext>
              </a:extLst>
            </p:cNvPr>
            <p:cNvSpPr txBox="1">
              <a:spLocks noChangeArrowheads="1"/>
            </p:cNvSpPr>
            <p:nvPr/>
          </p:nvSpPr>
          <p:spPr bwMode="auto">
            <a:xfrm>
              <a:off x="381001" y="6308554"/>
              <a:ext cx="8858476" cy="858147"/>
            </a:xfrm>
            <a:prstGeom prst="round1Rect">
              <a:avLst>
                <a:gd name="adj" fmla="val 50000"/>
              </a:avLst>
            </a:prstGeom>
            <a:solidFill>
              <a:srgbClr val="0068AF"/>
            </a:solidFill>
            <a:ln>
              <a:noFill/>
            </a:ln>
          </p:spPr>
          <p:txBody>
            <a:bodyPr wrap="square" lIns="76793" tIns="38395" rIns="76793" bIns="38395">
              <a:spAutoFit/>
            </a:bodyPr>
            <a:lstStyle>
              <a:lvl1pPr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eaLnBrk="1" hangingPunct="1">
                <a:spcBef>
                  <a:spcPct val="50000"/>
                </a:spcBef>
              </a:pPr>
              <a:r>
                <a:rPr lang="en-US" sz="3780" dirty="0">
                  <a:solidFill>
                    <a:schemeClr val="bg1"/>
                  </a:solidFill>
                  <a:latin typeface="Arial" panose="020B0604020202020204" pitchFamily="34" charset="0"/>
                  <a:ea typeface="Helvetica Light" charset="0"/>
                  <a:cs typeface="Arial" panose="020B0604020202020204" pitchFamily="34" charset="0"/>
                </a:rPr>
                <a:t>Fabrication of GelMA</a:t>
              </a:r>
            </a:p>
          </p:txBody>
        </p:sp>
        <p:cxnSp>
          <p:nvCxnSpPr>
            <p:cNvPr id="44" name="Straight Connector 43">
              <a:extLst>
                <a:ext uri="{FF2B5EF4-FFF2-40B4-BE49-F238E27FC236}">
                  <a16:creationId xmlns:a16="http://schemas.microsoft.com/office/drawing/2014/main" id="{B8D014D2-C5AF-30C5-E27F-B3668FCCAF50}"/>
                </a:ext>
              </a:extLst>
            </p:cNvPr>
            <p:cNvCxnSpPr>
              <a:cxnSpLocks/>
            </p:cNvCxnSpPr>
            <p:nvPr/>
          </p:nvCxnSpPr>
          <p:spPr bwMode="auto">
            <a:xfrm flipV="1">
              <a:off x="381000" y="7173457"/>
              <a:ext cx="15476072" cy="0"/>
            </a:xfrm>
            <a:prstGeom prst="line">
              <a:avLst/>
            </a:prstGeom>
            <a:solidFill>
              <a:schemeClr val="accent1"/>
            </a:solidFill>
            <a:ln w="101600" cap="flat" cmpd="sng" algn="ctr">
              <a:solidFill>
                <a:srgbClr val="0068AF"/>
              </a:solidFill>
              <a:prstDash val="solid"/>
              <a:round/>
              <a:headEnd type="none" w="med" len="med"/>
              <a:tailEnd type="none" w="med" len="med"/>
            </a:ln>
            <a:effectLst/>
          </p:spPr>
        </p:cxnSp>
      </p:grpSp>
      <p:grpSp>
        <p:nvGrpSpPr>
          <p:cNvPr id="45" name="Group 44">
            <a:extLst>
              <a:ext uri="{FF2B5EF4-FFF2-40B4-BE49-F238E27FC236}">
                <a16:creationId xmlns:a16="http://schemas.microsoft.com/office/drawing/2014/main" id="{C7F1310A-EB6F-CE71-F56C-E96705F8B008}"/>
              </a:ext>
            </a:extLst>
          </p:cNvPr>
          <p:cNvGrpSpPr/>
          <p:nvPr/>
        </p:nvGrpSpPr>
        <p:grpSpPr>
          <a:xfrm>
            <a:off x="311150" y="4130128"/>
            <a:ext cx="16754223" cy="659238"/>
            <a:chOff x="381000" y="6308554"/>
            <a:chExt cx="15476072" cy="858147"/>
          </a:xfrm>
        </p:grpSpPr>
        <p:sp>
          <p:nvSpPr>
            <p:cNvPr id="46" name="Text Box 6">
              <a:extLst>
                <a:ext uri="{FF2B5EF4-FFF2-40B4-BE49-F238E27FC236}">
                  <a16:creationId xmlns:a16="http://schemas.microsoft.com/office/drawing/2014/main" id="{1BC4F732-14B5-F8FA-BCE8-FA9564E83F0C}"/>
                </a:ext>
              </a:extLst>
            </p:cNvPr>
            <p:cNvSpPr txBox="1">
              <a:spLocks noChangeArrowheads="1"/>
            </p:cNvSpPr>
            <p:nvPr/>
          </p:nvSpPr>
          <p:spPr bwMode="auto">
            <a:xfrm>
              <a:off x="381000" y="6308554"/>
              <a:ext cx="2706047" cy="858147"/>
            </a:xfrm>
            <a:prstGeom prst="round1Rect">
              <a:avLst>
                <a:gd name="adj" fmla="val 50000"/>
              </a:avLst>
            </a:prstGeom>
            <a:solidFill>
              <a:srgbClr val="0068AF"/>
            </a:solidFill>
            <a:ln>
              <a:noFill/>
            </a:ln>
          </p:spPr>
          <p:txBody>
            <a:bodyPr wrap="square" lIns="76793" tIns="38395" rIns="76793" bIns="38395">
              <a:spAutoFit/>
            </a:bodyPr>
            <a:lstStyle>
              <a:lvl1pPr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eaLnBrk="1" hangingPunct="1">
                <a:spcBef>
                  <a:spcPct val="50000"/>
                </a:spcBef>
              </a:pPr>
              <a:r>
                <a:rPr lang="en-US" sz="3780" dirty="0">
                  <a:solidFill>
                    <a:schemeClr val="bg1"/>
                  </a:solidFill>
                  <a:latin typeface="Arial" panose="020B0604020202020204" pitchFamily="34" charset="0"/>
                  <a:ea typeface="Helvetica Light" charset="0"/>
                  <a:cs typeface="Arial" panose="020B0604020202020204" pitchFamily="34" charset="0"/>
                </a:rPr>
                <a:t>Introduction</a:t>
              </a:r>
            </a:p>
          </p:txBody>
        </p:sp>
        <p:cxnSp>
          <p:nvCxnSpPr>
            <p:cNvPr id="47" name="Straight Connector 46">
              <a:extLst>
                <a:ext uri="{FF2B5EF4-FFF2-40B4-BE49-F238E27FC236}">
                  <a16:creationId xmlns:a16="http://schemas.microsoft.com/office/drawing/2014/main" id="{6183A2A9-1D8A-689B-212A-E3F5F2ADA45E}"/>
                </a:ext>
              </a:extLst>
            </p:cNvPr>
            <p:cNvCxnSpPr>
              <a:cxnSpLocks/>
            </p:cNvCxnSpPr>
            <p:nvPr/>
          </p:nvCxnSpPr>
          <p:spPr bwMode="auto">
            <a:xfrm flipV="1">
              <a:off x="381000" y="7166700"/>
              <a:ext cx="15476072" cy="0"/>
            </a:xfrm>
            <a:prstGeom prst="line">
              <a:avLst/>
            </a:prstGeom>
            <a:solidFill>
              <a:schemeClr val="accent1"/>
            </a:solidFill>
            <a:ln w="101600" cap="flat" cmpd="sng" algn="ctr">
              <a:solidFill>
                <a:srgbClr val="0068AF"/>
              </a:solidFill>
              <a:prstDash val="solid"/>
              <a:round/>
              <a:headEnd type="none" w="med" len="med"/>
              <a:tailEnd type="none" w="med" len="med"/>
            </a:ln>
            <a:effectLst/>
          </p:spPr>
        </p:cxnSp>
      </p:grpSp>
      <p:grpSp>
        <p:nvGrpSpPr>
          <p:cNvPr id="55" name="Group 54">
            <a:extLst>
              <a:ext uri="{FF2B5EF4-FFF2-40B4-BE49-F238E27FC236}">
                <a16:creationId xmlns:a16="http://schemas.microsoft.com/office/drawing/2014/main" id="{A007E9D8-D5BA-D130-2853-42530661C5E9}"/>
              </a:ext>
            </a:extLst>
          </p:cNvPr>
          <p:cNvGrpSpPr/>
          <p:nvPr/>
        </p:nvGrpSpPr>
        <p:grpSpPr>
          <a:xfrm>
            <a:off x="17650130" y="4138616"/>
            <a:ext cx="20443520" cy="659238"/>
            <a:chOff x="379530" y="6392272"/>
            <a:chExt cx="15664713" cy="918966"/>
          </a:xfrm>
          <a:solidFill>
            <a:srgbClr val="A80002"/>
          </a:solidFill>
        </p:grpSpPr>
        <p:sp>
          <p:nvSpPr>
            <p:cNvPr id="56" name="Text Box 6">
              <a:extLst>
                <a:ext uri="{FF2B5EF4-FFF2-40B4-BE49-F238E27FC236}">
                  <a16:creationId xmlns:a16="http://schemas.microsoft.com/office/drawing/2014/main" id="{A03521F6-BB4C-86DA-08C1-D3A28DC423F7}"/>
                </a:ext>
              </a:extLst>
            </p:cNvPr>
            <p:cNvSpPr txBox="1">
              <a:spLocks noChangeArrowheads="1"/>
            </p:cNvSpPr>
            <p:nvPr/>
          </p:nvSpPr>
          <p:spPr bwMode="auto">
            <a:xfrm>
              <a:off x="379530" y="6392272"/>
              <a:ext cx="1629542" cy="918966"/>
            </a:xfrm>
            <a:prstGeom prst="round1Rect">
              <a:avLst>
                <a:gd name="adj" fmla="val 50000"/>
              </a:avLst>
            </a:prstGeom>
            <a:solidFill>
              <a:srgbClr val="0068AF"/>
            </a:solidFill>
            <a:ln>
              <a:noFill/>
            </a:ln>
          </p:spPr>
          <p:txBody>
            <a:bodyPr wrap="square" lIns="76793" tIns="38395" rIns="76793" bIns="38395">
              <a:spAutoFit/>
            </a:bodyPr>
            <a:lstStyle>
              <a:lvl1pPr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eaLnBrk="1" hangingPunct="1">
                <a:spcBef>
                  <a:spcPct val="50000"/>
                </a:spcBef>
              </a:pPr>
              <a:r>
                <a:rPr lang="en-US" sz="3780" dirty="0">
                  <a:solidFill>
                    <a:schemeClr val="bg1"/>
                  </a:solidFill>
                  <a:latin typeface="Arial" panose="020B0604020202020204" pitchFamily="34" charset="0"/>
                  <a:ea typeface="Helvetica Light" charset="0"/>
                  <a:cs typeface="Arial" panose="020B0604020202020204" pitchFamily="34" charset="0"/>
                </a:rPr>
                <a:t>Results</a:t>
              </a:r>
            </a:p>
          </p:txBody>
        </p:sp>
        <p:cxnSp>
          <p:nvCxnSpPr>
            <p:cNvPr id="57" name="Straight Connector 56">
              <a:extLst>
                <a:ext uri="{FF2B5EF4-FFF2-40B4-BE49-F238E27FC236}">
                  <a16:creationId xmlns:a16="http://schemas.microsoft.com/office/drawing/2014/main" id="{8934BAA5-3A89-C932-6877-926ED7ADF32D}"/>
                </a:ext>
              </a:extLst>
            </p:cNvPr>
            <p:cNvCxnSpPr/>
            <p:nvPr/>
          </p:nvCxnSpPr>
          <p:spPr bwMode="auto">
            <a:xfrm flipV="1">
              <a:off x="379530" y="7250324"/>
              <a:ext cx="15664713" cy="40073"/>
            </a:xfrm>
            <a:prstGeom prst="line">
              <a:avLst/>
            </a:prstGeom>
            <a:grpFill/>
            <a:ln w="101600" cap="flat" cmpd="sng" algn="ctr">
              <a:solidFill>
                <a:srgbClr val="0068AF"/>
              </a:solidFill>
              <a:prstDash val="solid"/>
              <a:round/>
              <a:headEnd type="none" w="med" len="med"/>
              <a:tailEnd type="none" w="med" len="med"/>
            </a:ln>
            <a:effectLst/>
          </p:spPr>
        </p:cxnSp>
      </p:grpSp>
      <p:grpSp>
        <p:nvGrpSpPr>
          <p:cNvPr id="64" name="Group 63">
            <a:extLst>
              <a:ext uri="{FF2B5EF4-FFF2-40B4-BE49-F238E27FC236}">
                <a16:creationId xmlns:a16="http://schemas.microsoft.com/office/drawing/2014/main" id="{D50EE6C9-CC25-70C7-7779-470E6EAEA4BF}"/>
              </a:ext>
            </a:extLst>
          </p:cNvPr>
          <p:cNvGrpSpPr/>
          <p:nvPr/>
        </p:nvGrpSpPr>
        <p:grpSpPr>
          <a:xfrm>
            <a:off x="17671975" y="22516984"/>
            <a:ext cx="20443519" cy="678311"/>
            <a:chOff x="379530" y="6392272"/>
            <a:chExt cx="15664713" cy="898125"/>
          </a:xfrm>
          <a:solidFill>
            <a:srgbClr val="A80002"/>
          </a:solidFill>
        </p:grpSpPr>
        <p:sp>
          <p:nvSpPr>
            <p:cNvPr id="65" name="Text Box 6">
              <a:extLst>
                <a:ext uri="{FF2B5EF4-FFF2-40B4-BE49-F238E27FC236}">
                  <a16:creationId xmlns:a16="http://schemas.microsoft.com/office/drawing/2014/main" id="{DB63C075-0BEC-8D06-364F-2DD56A721ED0}"/>
                </a:ext>
              </a:extLst>
            </p:cNvPr>
            <p:cNvSpPr txBox="1">
              <a:spLocks noChangeArrowheads="1"/>
            </p:cNvSpPr>
            <p:nvPr/>
          </p:nvSpPr>
          <p:spPr bwMode="auto">
            <a:xfrm>
              <a:off x="379530" y="6392272"/>
              <a:ext cx="2384906" cy="872871"/>
            </a:xfrm>
            <a:prstGeom prst="round1Rect">
              <a:avLst>
                <a:gd name="adj" fmla="val 50000"/>
              </a:avLst>
            </a:prstGeom>
            <a:solidFill>
              <a:srgbClr val="0068AF"/>
            </a:solidFill>
            <a:ln>
              <a:noFill/>
            </a:ln>
          </p:spPr>
          <p:txBody>
            <a:bodyPr wrap="square" lIns="76793" tIns="38395" rIns="76793" bIns="38395">
              <a:spAutoFit/>
            </a:bodyPr>
            <a:lstStyle>
              <a:lvl1pPr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eaLnBrk="1" hangingPunct="1">
                <a:spcBef>
                  <a:spcPct val="50000"/>
                </a:spcBef>
              </a:pPr>
              <a:r>
                <a:rPr lang="en-US" sz="3780" dirty="0">
                  <a:solidFill>
                    <a:schemeClr val="bg1"/>
                  </a:solidFill>
                  <a:latin typeface="Arial" panose="020B0604020202020204" pitchFamily="34" charset="0"/>
                  <a:ea typeface="Helvetica Light" charset="0"/>
                  <a:cs typeface="Arial" panose="020B0604020202020204" pitchFamily="34" charset="0"/>
                </a:rPr>
                <a:t>Conclusions</a:t>
              </a:r>
            </a:p>
          </p:txBody>
        </p:sp>
        <p:cxnSp>
          <p:nvCxnSpPr>
            <p:cNvPr id="66" name="Straight Connector 65">
              <a:extLst>
                <a:ext uri="{FF2B5EF4-FFF2-40B4-BE49-F238E27FC236}">
                  <a16:creationId xmlns:a16="http://schemas.microsoft.com/office/drawing/2014/main" id="{38B5B5DD-6E19-5CBA-F6BD-C822DD07051E}"/>
                </a:ext>
              </a:extLst>
            </p:cNvPr>
            <p:cNvCxnSpPr/>
            <p:nvPr/>
          </p:nvCxnSpPr>
          <p:spPr bwMode="auto">
            <a:xfrm flipV="1">
              <a:off x="379530" y="7250324"/>
              <a:ext cx="15664713" cy="40073"/>
            </a:xfrm>
            <a:prstGeom prst="line">
              <a:avLst/>
            </a:prstGeom>
            <a:grpFill/>
            <a:ln w="101600" cap="flat" cmpd="sng" algn="ctr">
              <a:solidFill>
                <a:srgbClr val="0068AF"/>
              </a:solidFill>
              <a:prstDash val="solid"/>
              <a:round/>
              <a:headEnd type="none" w="med" len="med"/>
              <a:tailEnd type="none" w="med" len="med"/>
            </a:ln>
            <a:effectLst/>
          </p:spPr>
        </p:cxnSp>
      </p:grpSp>
      <p:grpSp>
        <p:nvGrpSpPr>
          <p:cNvPr id="67" name="Group 66">
            <a:extLst>
              <a:ext uri="{FF2B5EF4-FFF2-40B4-BE49-F238E27FC236}">
                <a16:creationId xmlns:a16="http://schemas.microsoft.com/office/drawing/2014/main" id="{F40BDDB9-D610-AAED-5C8E-CAFB0AFDCEDC}"/>
              </a:ext>
            </a:extLst>
          </p:cNvPr>
          <p:cNvGrpSpPr/>
          <p:nvPr/>
        </p:nvGrpSpPr>
        <p:grpSpPr>
          <a:xfrm>
            <a:off x="17671975" y="26171765"/>
            <a:ext cx="14551220" cy="678311"/>
            <a:chOff x="379528" y="6392272"/>
            <a:chExt cx="15664715" cy="898125"/>
          </a:xfrm>
          <a:solidFill>
            <a:srgbClr val="A80002"/>
          </a:solidFill>
        </p:grpSpPr>
        <p:sp>
          <p:nvSpPr>
            <p:cNvPr id="68" name="Text Box 6">
              <a:extLst>
                <a:ext uri="{FF2B5EF4-FFF2-40B4-BE49-F238E27FC236}">
                  <a16:creationId xmlns:a16="http://schemas.microsoft.com/office/drawing/2014/main" id="{8B583A7C-37B7-56DF-1916-17D3E98FDDFE}"/>
                </a:ext>
              </a:extLst>
            </p:cNvPr>
            <p:cNvSpPr txBox="1">
              <a:spLocks noChangeArrowheads="1"/>
            </p:cNvSpPr>
            <p:nvPr/>
          </p:nvSpPr>
          <p:spPr bwMode="auto">
            <a:xfrm>
              <a:off x="379528" y="6392272"/>
              <a:ext cx="8555521" cy="872871"/>
            </a:xfrm>
            <a:prstGeom prst="round1Rect">
              <a:avLst>
                <a:gd name="adj" fmla="val 50000"/>
              </a:avLst>
            </a:prstGeom>
            <a:solidFill>
              <a:srgbClr val="0068AF"/>
            </a:solidFill>
            <a:ln>
              <a:noFill/>
            </a:ln>
          </p:spPr>
          <p:txBody>
            <a:bodyPr wrap="square" lIns="76793" tIns="38395" rIns="76793" bIns="38395">
              <a:spAutoFit/>
            </a:bodyPr>
            <a:lstStyle>
              <a:lvl1pPr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eaLnBrk="1" hangingPunct="1">
                <a:spcBef>
                  <a:spcPct val="50000"/>
                </a:spcBef>
              </a:pPr>
              <a:r>
                <a:rPr lang="en-US" sz="3780" dirty="0">
                  <a:solidFill>
                    <a:schemeClr val="bg1"/>
                  </a:solidFill>
                  <a:latin typeface="Arial" panose="020B0604020202020204" pitchFamily="34" charset="0"/>
                  <a:ea typeface="Helvetica Light" charset="0"/>
                  <a:cs typeface="Arial" panose="020B0604020202020204" pitchFamily="34" charset="0"/>
                </a:rPr>
                <a:t>References &amp; Acknowledgements</a:t>
              </a:r>
            </a:p>
          </p:txBody>
        </p:sp>
        <p:cxnSp>
          <p:nvCxnSpPr>
            <p:cNvPr id="69" name="Straight Connector 68">
              <a:extLst>
                <a:ext uri="{FF2B5EF4-FFF2-40B4-BE49-F238E27FC236}">
                  <a16:creationId xmlns:a16="http://schemas.microsoft.com/office/drawing/2014/main" id="{AE670082-9023-696D-38DA-34A8E446CAB1}"/>
                </a:ext>
              </a:extLst>
            </p:cNvPr>
            <p:cNvCxnSpPr/>
            <p:nvPr/>
          </p:nvCxnSpPr>
          <p:spPr bwMode="auto">
            <a:xfrm flipV="1">
              <a:off x="379530" y="7250324"/>
              <a:ext cx="15664713" cy="40073"/>
            </a:xfrm>
            <a:prstGeom prst="line">
              <a:avLst/>
            </a:prstGeom>
            <a:grpFill/>
            <a:ln w="101600" cap="flat" cmpd="sng" algn="ctr">
              <a:solidFill>
                <a:srgbClr val="0068AF"/>
              </a:solidFill>
              <a:prstDash val="solid"/>
              <a:round/>
              <a:headEnd type="none" w="med" len="med"/>
              <a:tailEnd type="none" w="med" len="med"/>
            </a:ln>
            <a:effectLst/>
          </p:spPr>
        </p:cxnSp>
      </p:grpSp>
      <p:sp>
        <p:nvSpPr>
          <p:cNvPr id="71" name="TextBox 70">
            <a:extLst>
              <a:ext uri="{FF2B5EF4-FFF2-40B4-BE49-F238E27FC236}">
                <a16:creationId xmlns:a16="http://schemas.microsoft.com/office/drawing/2014/main" id="{1205917E-87F0-DAEE-2DCF-1E9A65C9BC3E}"/>
              </a:ext>
            </a:extLst>
          </p:cNvPr>
          <p:cNvSpPr txBox="1"/>
          <p:nvPr/>
        </p:nvSpPr>
        <p:spPr>
          <a:xfrm>
            <a:off x="17650129" y="4956291"/>
            <a:ext cx="819551" cy="738664"/>
          </a:xfrm>
          <a:prstGeom prst="rect">
            <a:avLst/>
          </a:prstGeom>
          <a:noFill/>
        </p:spPr>
        <p:txBody>
          <a:bodyPr wrap="square" rtlCol="0">
            <a:spAutoFit/>
          </a:bodyPr>
          <a:lstStyle/>
          <a:p>
            <a:r>
              <a:rPr lang="en-US" sz="4200" b="1" dirty="0">
                <a:latin typeface="Arial" panose="020B0604020202020204" pitchFamily="34" charset="0"/>
                <a:cs typeface="Arial" panose="020B0604020202020204" pitchFamily="34" charset="0"/>
              </a:rPr>
              <a:t>A.</a:t>
            </a:r>
          </a:p>
        </p:txBody>
      </p:sp>
      <p:pic>
        <p:nvPicPr>
          <p:cNvPr id="92" name="Picture 91">
            <a:extLst>
              <a:ext uri="{FF2B5EF4-FFF2-40B4-BE49-F238E27FC236}">
                <a16:creationId xmlns:a16="http://schemas.microsoft.com/office/drawing/2014/main" id="{ACE8866A-3A12-37EB-A28C-D04742C6EE47}"/>
              </a:ext>
            </a:extLst>
          </p:cNvPr>
          <p:cNvPicPr>
            <a:picLocks noChangeAspect="1"/>
          </p:cNvPicPr>
          <p:nvPr/>
        </p:nvPicPr>
        <p:blipFill>
          <a:blip r:embed="rId10"/>
          <a:stretch>
            <a:fillRect/>
          </a:stretch>
        </p:blipFill>
        <p:spPr>
          <a:xfrm>
            <a:off x="739971" y="593115"/>
            <a:ext cx="3538436" cy="1446653"/>
          </a:xfrm>
          <a:prstGeom prst="rect">
            <a:avLst/>
          </a:prstGeom>
        </p:spPr>
      </p:pic>
      <p:sp>
        <p:nvSpPr>
          <p:cNvPr id="13" name="Text Box 50">
            <a:extLst>
              <a:ext uri="{FF2B5EF4-FFF2-40B4-BE49-F238E27FC236}">
                <a16:creationId xmlns:a16="http://schemas.microsoft.com/office/drawing/2014/main" id="{64A2A500-B32D-F4C9-9B4B-2741718C9573}"/>
              </a:ext>
            </a:extLst>
          </p:cNvPr>
          <p:cNvSpPr txBox="1">
            <a:spLocks noChangeArrowheads="1"/>
          </p:cNvSpPr>
          <p:nvPr/>
        </p:nvSpPr>
        <p:spPr bwMode="auto">
          <a:xfrm>
            <a:off x="294475" y="16665434"/>
            <a:ext cx="8633313" cy="3266749"/>
          </a:xfrm>
          <a:prstGeom prst="rect">
            <a:avLst/>
          </a:prstGeom>
          <a:noFill/>
          <a:ln>
            <a:noFill/>
          </a:ln>
        </p:spPr>
        <p:txBody>
          <a:bodyPr lIns="171446" tIns="38395" rIns="171446" bIns="38395"/>
          <a:lstStyle>
            <a:lvl1pPr marL="488950" indent="-488950"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marL="0" indent="0">
              <a:spcAft>
                <a:spcPts val="560"/>
              </a:spcAft>
            </a:pPr>
            <a:r>
              <a:rPr lang="en-US" sz="2625" b="1" u="sng" dirty="0">
                <a:latin typeface="Arial" panose="020B0604020202020204" pitchFamily="34" charset="0"/>
                <a:ea typeface="Helvetica" charset="0"/>
                <a:cs typeface="Arial" panose="020B0604020202020204" pitchFamily="34" charset="0"/>
              </a:rPr>
              <a:t>Unconfined Compression</a:t>
            </a: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Creep test at 4.9 N for 300 seconds</a:t>
            </a: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Stress relaxation following creep test for 1000 seconds</a:t>
            </a: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Cyclic loading to 1% of sample thickness at 0.5 Hz for 10 cycles</a:t>
            </a: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Equilibrium modulus calculated from creep strain and stress from stress relaxation</a:t>
            </a:r>
          </a:p>
        </p:txBody>
      </p:sp>
      <mc:AlternateContent xmlns:mc="http://schemas.openxmlformats.org/markup-compatibility/2006" xmlns:a14="http://schemas.microsoft.com/office/drawing/2010/main">
        <mc:Choice Requires="a14">
          <p:sp>
            <p:nvSpPr>
              <p:cNvPr id="6" name="Text Box 50">
                <a:extLst>
                  <a:ext uri="{FF2B5EF4-FFF2-40B4-BE49-F238E27FC236}">
                    <a16:creationId xmlns:a16="http://schemas.microsoft.com/office/drawing/2014/main" id="{1AC6E198-24D1-C588-3887-D2170107F60C}"/>
                  </a:ext>
                </a:extLst>
              </p:cNvPr>
              <p:cNvSpPr txBox="1">
                <a:spLocks noChangeArrowheads="1"/>
              </p:cNvSpPr>
              <p:nvPr/>
            </p:nvSpPr>
            <p:spPr bwMode="auto">
              <a:xfrm>
                <a:off x="294476" y="12259184"/>
                <a:ext cx="10257757" cy="3530525"/>
              </a:xfrm>
              <a:prstGeom prst="rect">
                <a:avLst/>
              </a:prstGeom>
              <a:noFill/>
              <a:ln>
                <a:noFill/>
              </a:ln>
            </p:spPr>
            <p:txBody>
              <a:bodyPr lIns="171446" tIns="38395" rIns="171446" bIns="38395"/>
              <a:lstStyle>
                <a:lvl1pPr marL="488950" indent="-488950"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marL="0" indent="0">
                  <a:spcAft>
                    <a:spcPts val="560"/>
                  </a:spcAft>
                </a:pPr>
                <a:r>
                  <a:rPr lang="en-US" sz="2625" b="1" u="sng" dirty="0">
                    <a:latin typeface="Arial" panose="020B0604020202020204" pitchFamily="34" charset="0"/>
                    <a:ea typeface="Helvetica" charset="0"/>
                    <a:cs typeface="Arial" panose="020B0604020202020204" pitchFamily="34" charset="0"/>
                  </a:rPr>
                  <a:t>5% (w/v) GelMA</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Gelatin methacryloyl powder + DPBS in 5% w/v + 0.05% (w/v) Irgacure 2959</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Add </a:t>
                </a:r>
                <a:r>
                  <a:rPr lang="en-US" sz="2800" dirty="0">
                    <a:latin typeface="Arial" panose="020B0604020202020204" pitchFamily="34" charset="0"/>
                    <a:ea typeface="Helvetica" charset="0"/>
                    <a:cs typeface="Arial" panose="020B0604020202020204" pitchFamily="34" charset="0"/>
                  </a:rPr>
                  <a:t>100</a:t>
                </a:r>
                <a14:m>
                  <m:oMath xmlns:m="http://schemas.openxmlformats.org/officeDocument/2006/math">
                    <m:r>
                      <a:rPr lang="en-US" sz="2800" i="1">
                        <a:latin typeface="Cambria Math" panose="02040503050406030204" pitchFamily="18" charset="0"/>
                        <a:ea typeface="Cambria Math" panose="02040503050406030204" pitchFamily="18" charset="0"/>
                        <a:cs typeface="Helvetica" panose="020B0604020202020204" pitchFamily="34" charset="0"/>
                      </a:rPr>
                      <m:t>𝜇</m:t>
                    </m:r>
                  </m:oMath>
                </a14:m>
                <a:r>
                  <a:rPr lang="en-US" sz="2800" dirty="0">
                    <a:latin typeface="Arial" panose="020B0604020202020204" pitchFamily="34" charset="0"/>
                    <a:ea typeface="Helvetica" charset="0"/>
                    <a:cs typeface="Arial" panose="020B0604020202020204" pitchFamily="34" charset="0"/>
                  </a:rPr>
                  <a:t>M</a:t>
                </a:r>
                <a:r>
                  <a:rPr lang="en-US" sz="2625" dirty="0">
                    <a:latin typeface="Arial" panose="020B0604020202020204" pitchFamily="34" charset="0"/>
                    <a:ea typeface="Helvetica" charset="0"/>
                    <a:cs typeface="Arial" panose="020B0604020202020204" pitchFamily="34" charset="0"/>
                  </a:rPr>
                  <a:t> </a:t>
                </a:r>
                <a:r>
                  <a:rPr lang="en-US" sz="2625" dirty="0">
                    <a:latin typeface="Arial" panose="020B0604020202020204" pitchFamily="34" charset="0"/>
                    <a:cs typeface="Arial" panose="020B0604020202020204" pitchFamily="34" charset="0"/>
                  </a:rPr>
                  <a:t>ZnCl</a:t>
                </a:r>
                <a:r>
                  <a:rPr lang="en-US" sz="2625" baseline="-25000" dirty="0">
                    <a:latin typeface="Arial" panose="020B0604020202020204" pitchFamily="34" charset="0"/>
                    <a:cs typeface="Arial" panose="020B0604020202020204" pitchFamily="34" charset="0"/>
                  </a:rPr>
                  <a:t>2</a:t>
                </a:r>
                <a:r>
                  <a:rPr lang="en-US" sz="2625" dirty="0">
                    <a:latin typeface="Arial" panose="020B0604020202020204" pitchFamily="34" charset="0"/>
                    <a:ea typeface="Helvetica" charset="0"/>
                    <a:cs typeface="Arial" panose="020B0604020202020204" pitchFamily="34" charset="0"/>
                  </a:rPr>
                  <a:t>, 0.1M </a:t>
                </a:r>
                <a:r>
                  <a:rPr lang="en-US" sz="2625" dirty="0">
                    <a:latin typeface="Arial" panose="020B0604020202020204" pitchFamily="34" charset="0"/>
                    <a:cs typeface="Arial" panose="020B0604020202020204" pitchFamily="34" charset="0"/>
                  </a:rPr>
                  <a:t>ZnCl</a:t>
                </a:r>
                <a:r>
                  <a:rPr lang="en-US" sz="2625" baseline="-25000" dirty="0">
                    <a:latin typeface="Arial" panose="020B0604020202020204" pitchFamily="34" charset="0"/>
                    <a:cs typeface="Arial" panose="020B0604020202020204" pitchFamily="34" charset="0"/>
                  </a:rPr>
                  <a:t>2</a:t>
                </a:r>
                <a:r>
                  <a:rPr lang="en-US" sz="2625" dirty="0">
                    <a:latin typeface="Arial" panose="020B0604020202020204" pitchFamily="34" charset="0"/>
                    <a:ea typeface="Helvetica" charset="0"/>
                    <a:cs typeface="Arial" panose="020B0604020202020204" pitchFamily="34" charset="0"/>
                  </a:rPr>
                  <a:t>, and 1M </a:t>
                </a:r>
                <a:r>
                  <a:rPr lang="en-US" sz="2625" dirty="0">
                    <a:latin typeface="Arial" panose="020B0604020202020204" pitchFamily="34" charset="0"/>
                    <a:cs typeface="Arial" panose="020B0604020202020204" pitchFamily="34" charset="0"/>
                  </a:rPr>
                  <a:t>ZnCl</a:t>
                </a:r>
                <a:r>
                  <a:rPr lang="en-US" sz="2625" baseline="-25000" dirty="0">
                    <a:latin typeface="Arial" panose="020B0604020202020204" pitchFamily="34" charset="0"/>
                    <a:cs typeface="Arial" panose="020B0604020202020204" pitchFamily="34" charset="0"/>
                  </a:rPr>
                  <a:t>2</a:t>
                </a:r>
                <a:r>
                  <a:rPr lang="en-US" sz="2625" dirty="0">
                    <a:latin typeface="Arial" panose="020B0604020202020204" pitchFamily="34" charset="0"/>
                    <a:ea typeface="Helvetica" charset="0"/>
                    <a:cs typeface="Arial" panose="020B0604020202020204" pitchFamily="34" charset="0"/>
                  </a:rPr>
                  <a:t> for zinc-doped GelMA</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Cure under 365nm UV light at 65 mW/cm</a:t>
                </a:r>
                <a:r>
                  <a:rPr lang="en-US" sz="2625" baseline="30000" dirty="0">
                    <a:latin typeface="Arial" panose="020B0604020202020204" pitchFamily="34" charset="0"/>
                    <a:ea typeface="Helvetica" charset="0"/>
                    <a:cs typeface="Arial" panose="020B0604020202020204" pitchFamily="34" charset="0"/>
                  </a:rPr>
                  <a:t>2 </a:t>
                </a:r>
                <a:r>
                  <a:rPr lang="en-US" sz="2625" dirty="0">
                    <a:latin typeface="Arial" panose="020B0604020202020204" pitchFamily="34" charset="0"/>
                    <a:ea typeface="Helvetica" charset="0"/>
                    <a:cs typeface="Arial" panose="020B0604020202020204" pitchFamily="34" charset="0"/>
                  </a:rPr>
                  <a:t>for 5 minutes</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Create cylindrical samples (3mm thickness, 5mm dia.) via biopsy-punch from cured hydrogel</a:t>
                </a:r>
              </a:p>
              <a:p>
                <a:pPr marL="0" indent="0">
                  <a:spcAft>
                    <a:spcPts val="560"/>
                  </a:spcAft>
                </a:pPr>
                <a:endParaRPr lang="en-US" sz="2100" dirty="0">
                  <a:latin typeface="Arial" panose="020B0604020202020204" pitchFamily="34" charset="0"/>
                  <a:ea typeface="Helvetica" charset="0"/>
                  <a:cs typeface="Arial" panose="020B0604020202020204" pitchFamily="34" charset="0"/>
                </a:endParaRPr>
              </a:p>
            </p:txBody>
          </p:sp>
        </mc:Choice>
        <mc:Fallback xmlns="">
          <p:sp>
            <p:nvSpPr>
              <p:cNvPr id="6" name="Text Box 50">
                <a:extLst>
                  <a:ext uri="{FF2B5EF4-FFF2-40B4-BE49-F238E27FC236}">
                    <a16:creationId xmlns:a16="http://schemas.microsoft.com/office/drawing/2014/main" id="{1AC6E198-24D1-C588-3887-D2170107F60C}"/>
                  </a:ext>
                </a:extLst>
              </p:cNvPr>
              <p:cNvSpPr txBox="1">
                <a:spLocks noRot="1" noChangeAspect="1" noMove="1" noResize="1" noEditPoints="1" noAdjustHandles="1" noChangeArrowheads="1" noChangeShapeType="1" noTextEdit="1"/>
              </p:cNvSpPr>
              <p:nvPr/>
            </p:nvSpPr>
            <p:spPr bwMode="auto">
              <a:xfrm>
                <a:off x="294476" y="12259184"/>
                <a:ext cx="10257757" cy="3530525"/>
              </a:xfrm>
              <a:prstGeom prst="rect">
                <a:avLst/>
              </a:prstGeom>
              <a:blipFill>
                <a:blip r:embed="rId11"/>
                <a:stretch>
                  <a:fillRect l="-371" t="-1792" b="-6810"/>
                </a:stretch>
              </a:blipFill>
              <a:ln>
                <a:noFill/>
              </a:ln>
            </p:spPr>
            <p:txBody>
              <a:bodyPr/>
              <a:lstStyle/>
              <a:p>
                <a:r>
                  <a:rPr lang="en-US">
                    <a:noFill/>
                  </a:rPr>
                  <a:t> </a:t>
                </a:r>
              </a:p>
            </p:txBody>
          </p:sp>
        </mc:Fallback>
      </mc:AlternateContent>
      <p:sp>
        <p:nvSpPr>
          <p:cNvPr id="118" name="TextBox 117">
            <a:extLst>
              <a:ext uri="{FF2B5EF4-FFF2-40B4-BE49-F238E27FC236}">
                <a16:creationId xmlns:a16="http://schemas.microsoft.com/office/drawing/2014/main" id="{F72D33F9-70AB-530F-5F88-E4E27A214556}"/>
              </a:ext>
            </a:extLst>
          </p:cNvPr>
          <p:cNvSpPr txBox="1"/>
          <p:nvPr/>
        </p:nvSpPr>
        <p:spPr>
          <a:xfrm>
            <a:off x="27723556" y="23310131"/>
            <a:ext cx="10138636" cy="2823850"/>
          </a:xfrm>
          <a:prstGeom prst="rect">
            <a:avLst/>
          </a:prstGeom>
          <a:noFill/>
        </p:spPr>
        <p:txBody>
          <a:bodyPr wrap="square">
            <a:spAutoFit/>
          </a:bodyPr>
          <a:lstStyle/>
          <a:p>
            <a:pPr>
              <a:spcAft>
                <a:spcPts val="560"/>
              </a:spcAft>
            </a:pPr>
            <a:r>
              <a:rPr lang="en-US" sz="2625" b="1" u="sng" dirty="0">
                <a:latin typeface="Arial" panose="020B0604020202020204" pitchFamily="34" charset="0"/>
                <a:ea typeface="Helvetica" charset="0"/>
                <a:cs typeface="Arial" panose="020B0604020202020204" pitchFamily="34" charset="0"/>
              </a:rPr>
              <a:t>Future Directions</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This work was preliminary in nature</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Conduct RT-qPCR for </a:t>
            </a:r>
            <a:r>
              <a:rPr lang="en-US" sz="2625" dirty="0" err="1">
                <a:latin typeface="Arial" panose="020B0604020202020204" pitchFamily="34" charset="0"/>
                <a:ea typeface="Helvetica" charset="0"/>
                <a:cs typeface="Arial" panose="020B0604020202020204" pitchFamily="34" charset="0"/>
              </a:rPr>
              <a:t>transwell</a:t>
            </a:r>
            <a:r>
              <a:rPr lang="en-US" sz="2625" dirty="0">
                <a:latin typeface="Arial" panose="020B0604020202020204" pitchFamily="34" charset="0"/>
                <a:ea typeface="Helvetica" charset="0"/>
                <a:cs typeface="Arial" panose="020B0604020202020204" pitchFamily="34" charset="0"/>
              </a:rPr>
              <a:t> co-culture approach</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Explore 3D printed zinc-doped </a:t>
            </a:r>
            <a:r>
              <a:rPr lang="en-US" sz="2625" dirty="0" err="1">
                <a:latin typeface="Arial" panose="020B0604020202020204" pitchFamily="34" charset="0"/>
                <a:ea typeface="Helvetica" charset="0"/>
                <a:cs typeface="Arial" panose="020B0604020202020204" pitchFamily="34" charset="0"/>
              </a:rPr>
              <a:t>GelMAs</a:t>
            </a:r>
            <a:endParaRPr lang="en-US" sz="2625" dirty="0">
              <a:latin typeface="Arial" panose="020B0604020202020204" pitchFamily="34" charset="0"/>
              <a:ea typeface="Helvetica" charset="0"/>
              <a:cs typeface="Arial" panose="020B0604020202020204" pitchFamily="34" charset="0"/>
            </a:endParaRP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Define uses for zinc-doped </a:t>
            </a:r>
            <a:r>
              <a:rPr lang="en-US" sz="2625" dirty="0" err="1">
                <a:latin typeface="Arial" panose="020B0604020202020204" pitchFamily="34" charset="0"/>
                <a:ea typeface="Helvetica" charset="0"/>
                <a:cs typeface="Arial" panose="020B0604020202020204" pitchFamily="34" charset="0"/>
              </a:rPr>
              <a:t>GelMAs</a:t>
            </a:r>
            <a:r>
              <a:rPr lang="en-US" sz="2625" dirty="0">
                <a:latin typeface="Arial" panose="020B0604020202020204" pitchFamily="34" charset="0"/>
                <a:ea typeface="Helvetica" charset="0"/>
                <a:cs typeface="Arial" panose="020B0604020202020204" pitchFamily="34" charset="0"/>
              </a:rPr>
              <a:t> in combination with other biomaterials through in vitro and vivo studies</a:t>
            </a:r>
          </a:p>
        </p:txBody>
      </p:sp>
      <p:sp>
        <p:nvSpPr>
          <p:cNvPr id="4" name="Text Box 6">
            <a:extLst>
              <a:ext uri="{FF2B5EF4-FFF2-40B4-BE49-F238E27FC236}">
                <a16:creationId xmlns:a16="http://schemas.microsoft.com/office/drawing/2014/main" id="{42C115A2-9BDA-BBEF-2C7D-77AD9D2A65C0}"/>
              </a:ext>
            </a:extLst>
          </p:cNvPr>
          <p:cNvSpPr txBox="1">
            <a:spLocks noChangeArrowheads="1"/>
          </p:cNvSpPr>
          <p:nvPr/>
        </p:nvSpPr>
        <p:spPr bwMode="auto">
          <a:xfrm>
            <a:off x="372014" y="15950528"/>
            <a:ext cx="9590088" cy="659238"/>
          </a:xfrm>
          <a:prstGeom prst="round1Rect">
            <a:avLst>
              <a:gd name="adj" fmla="val 50000"/>
            </a:avLst>
          </a:prstGeom>
          <a:solidFill>
            <a:srgbClr val="0068AF"/>
          </a:solidFill>
          <a:ln>
            <a:noFill/>
          </a:ln>
        </p:spPr>
        <p:txBody>
          <a:bodyPr wrap="square" lIns="76793" tIns="38395" rIns="76793" bIns="38395">
            <a:spAutoFit/>
          </a:bodyPr>
          <a:lstStyle>
            <a:lvl1pPr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eaLnBrk="1" hangingPunct="1">
              <a:spcBef>
                <a:spcPct val="50000"/>
              </a:spcBef>
            </a:pPr>
            <a:r>
              <a:rPr lang="en-US" sz="3780" dirty="0">
                <a:solidFill>
                  <a:schemeClr val="bg1"/>
                </a:solidFill>
                <a:latin typeface="Arial" panose="020B0604020202020204" pitchFamily="34" charset="0"/>
                <a:ea typeface="Helvetica Light" charset="0"/>
                <a:cs typeface="Arial" panose="020B0604020202020204" pitchFamily="34" charset="0"/>
              </a:rPr>
              <a:t>Mechanical Testing/Degradation</a:t>
            </a:r>
          </a:p>
        </p:txBody>
      </p:sp>
      <p:cxnSp>
        <p:nvCxnSpPr>
          <p:cNvPr id="8" name="Straight Connector 7">
            <a:extLst>
              <a:ext uri="{FF2B5EF4-FFF2-40B4-BE49-F238E27FC236}">
                <a16:creationId xmlns:a16="http://schemas.microsoft.com/office/drawing/2014/main" id="{6F4033E7-8370-FD9E-C61C-620DE2AF67B5}"/>
              </a:ext>
            </a:extLst>
          </p:cNvPr>
          <p:cNvCxnSpPr>
            <a:cxnSpLocks/>
          </p:cNvCxnSpPr>
          <p:nvPr/>
        </p:nvCxnSpPr>
        <p:spPr bwMode="auto">
          <a:xfrm flipV="1">
            <a:off x="368571" y="16609765"/>
            <a:ext cx="16754223" cy="0"/>
          </a:xfrm>
          <a:prstGeom prst="line">
            <a:avLst/>
          </a:prstGeom>
          <a:solidFill>
            <a:schemeClr val="accent1"/>
          </a:solidFill>
          <a:ln w="101600" cap="flat" cmpd="sng" algn="ctr">
            <a:solidFill>
              <a:srgbClr val="0068AF"/>
            </a:solidFill>
            <a:prstDash val="solid"/>
            <a:round/>
            <a:headEnd type="none" w="med" len="med"/>
            <a:tailEnd type="none" w="med" len="med"/>
          </a:ln>
          <a:effectLst/>
        </p:spPr>
      </p:cxnSp>
      <p:sp>
        <p:nvSpPr>
          <p:cNvPr id="10" name="Text Box 50">
            <a:extLst>
              <a:ext uri="{FF2B5EF4-FFF2-40B4-BE49-F238E27FC236}">
                <a16:creationId xmlns:a16="http://schemas.microsoft.com/office/drawing/2014/main" id="{FB0340E7-DCAE-37D9-EE95-ADFA30316A41}"/>
              </a:ext>
            </a:extLst>
          </p:cNvPr>
          <p:cNvSpPr txBox="1">
            <a:spLocks noChangeArrowheads="1"/>
          </p:cNvSpPr>
          <p:nvPr/>
        </p:nvSpPr>
        <p:spPr bwMode="auto">
          <a:xfrm>
            <a:off x="294475" y="26057810"/>
            <a:ext cx="8500679" cy="2594331"/>
          </a:xfrm>
          <a:prstGeom prst="rect">
            <a:avLst/>
          </a:prstGeom>
          <a:noFill/>
          <a:ln>
            <a:noFill/>
          </a:ln>
        </p:spPr>
        <p:txBody>
          <a:bodyPr lIns="171446" tIns="38395" rIns="171446" bIns="38395"/>
          <a:lstStyle>
            <a:lvl1pPr marL="488950" indent="-488950"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marL="0" indent="0">
              <a:spcAft>
                <a:spcPts val="560"/>
              </a:spcAft>
            </a:pPr>
            <a:r>
              <a:rPr lang="en-US" sz="2625" b="1" u="sng" dirty="0">
                <a:latin typeface="Arial" panose="020B0604020202020204" pitchFamily="34" charset="0"/>
                <a:ea typeface="Helvetica" charset="0"/>
                <a:cs typeface="Arial" panose="020B0604020202020204" pitchFamily="34" charset="0"/>
              </a:rPr>
              <a:t>Metabolic Activity</a:t>
            </a:r>
          </a:p>
          <a:p>
            <a:pPr marL="400050" indent="-400050">
              <a:spcAft>
                <a:spcPts val="560"/>
              </a:spcAft>
              <a:buFont typeface="Arial" panose="020B0604020202020204" pitchFamily="34" charset="0"/>
              <a:buChar char="•"/>
            </a:pPr>
            <a:r>
              <a:rPr lang="en-US" sz="2625" dirty="0" err="1">
                <a:latin typeface="Arial" panose="020B0604020202020204" pitchFamily="34" charset="0"/>
                <a:ea typeface="Helvetica" charset="0"/>
                <a:cs typeface="Arial" panose="020B0604020202020204" pitchFamily="34" charset="0"/>
              </a:rPr>
              <a:t>bMSCs</a:t>
            </a:r>
            <a:r>
              <a:rPr lang="en-US" sz="2625" dirty="0">
                <a:latin typeface="Arial" panose="020B0604020202020204" pitchFamily="34" charset="0"/>
                <a:ea typeface="Helvetica" charset="0"/>
                <a:cs typeface="Arial" panose="020B0604020202020204" pitchFamily="34" charset="0"/>
              </a:rPr>
              <a:t> were cultured in DMEM (+10% FBS, 1% Penicillin-streptomycin)</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Alamar blue assays were conducted on day 1, 3, 7, 14, 21, and 28</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Measured fluorescence at 560-590 nm wavelength </a:t>
            </a:r>
          </a:p>
          <a:p>
            <a:pPr marL="0" indent="0">
              <a:spcAft>
                <a:spcPts val="560"/>
              </a:spcAft>
            </a:pPr>
            <a:endParaRPr lang="en-US" sz="2100" b="1" u="sng"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p:txBody>
      </p:sp>
      <p:sp>
        <p:nvSpPr>
          <p:cNvPr id="24" name="Rounded Rectangle 23">
            <a:extLst>
              <a:ext uri="{FF2B5EF4-FFF2-40B4-BE49-F238E27FC236}">
                <a16:creationId xmlns:a16="http://schemas.microsoft.com/office/drawing/2014/main" id="{3EDC6429-6110-49AE-CDAD-7153BB384692}"/>
              </a:ext>
            </a:extLst>
          </p:cNvPr>
          <p:cNvSpPr/>
          <p:nvPr/>
        </p:nvSpPr>
        <p:spPr bwMode="auto">
          <a:xfrm>
            <a:off x="440632" y="7753862"/>
            <a:ext cx="16708713" cy="3561826"/>
          </a:xfrm>
          <a:prstGeom prst="roundRect">
            <a:avLst/>
          </a:prstGeom>
          <a:solidFill>
            <a:schemeClr val="accent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4008" tIns="32004" rIns="64008" bIns="32004" numCol="1" rtlCol="0" anchor="t" anchorCtr="0" compatLnSpc="1">
            <a:prstTxWarp prst="textNoShape">
              <a:avLst/>
            </a:prstTxWarp>
            <a:spAutoFit/>
          </a:bodyPr>
          <a:lstStyle/>
          <a:p>
            <a:pPr>
              <a:spcAft>
                <a:spcPts val="560"/>
              </a:spcAft>
            </a:pPr>
            <a:r>
              <a:rPr lang="en-US" sz="2625" b="1" u="sng" dirty="0">
                <a:latin typeface="Arial" panose="020B0604020202020204" pitchFamily="34" charset="0"/>
                <a:cs typeface="Arial" panose="020B0604020202020204" pitchFamily="34" charset="0"/>
              </a:rPr>
              <a:t>Knowledge Gap:</a:t>
            </a:r>
            <a:r>
              <a:rPr lang="en-US" sz="2625" dirty="0">
                <a:latin typeface="Arial" panose="020B0604020202020204" pitchFamily="34" charset="0"/>
                <a:cs typeface="Arial" panose="020B0604020202020204" pitchFamily="34" charset="0"/>
              </a:rPr>
              <a:t> Is </a:t>
            </a:r>
            <a:r>
              <a:rPr lang="en-US" sz="2625" dirty="0" err="1">
                <a:latin typeface="Arial" panose="020B0604020202020204" pitchFamily="34" charset="0"/>
                <a:cs typeface="Arial" panose="020B0604020202020204" pitchFamily="34" charset="0"/>
              </a:rPr>
              <a:t>GelMA</a:t>
            </a:r>
            <a:r>
              <a:rPr lang="en-US" sz="2625" dirty="0">
                <a:latin typeface="Arial" panose="020B0604020202020204" pitchFamily="34" charset="0"/>
                <a:cs typeface="Arial" panose="020B0604020202020204" pitchFamily="34" charset="0"/>
              </a:rPr>
              <a:t> an effective vehicle to provide sustained release of zinc at a fracture site?</a:t>
            </a:r>
            <a:endParaRPr lang="en-US" sz="2625" b="1" u="sng" dirty="0">
              <a:latin typeface="Arial" panose="020B0604020202020204" pitchFamily="34" charset="0"/>
              <a:cs typeface="Arial" panose="020B0604020202020204" pitchFamily="34" charset="0"/>
            </a:endParaRPr>
          </a:p>
          <a:p>
            <a:pPr>
              <a:spcAft>
                <a:spcPts val="560"/>
              </a:spcAft>
            </a:pPr>
            <a:endParaRPr lang="en-US" sz="875" b="1" u="sng" dirty="0">
              <a:latin typeface="Arial" panose="020B0604020202020204" pitchFamily="34" charset="0"/>
              <a:cs typeface="Arial" panose="020B0604020202020204" pitchFamily="34" charset="0"/>
            </a:endParaRPr>
          </a:p>
          <a:p>
            <a:pPr>
              <a:spcAft>
                <a:spcPts val="560"/>
              </a:spcAft>
            </a:pPr>
            <a:r>
              <a:rPr lang="en-US" sz="2625" b="1" u="sng" dirty="0">
                <a:latin typeface="Arial" panose="020B0604020202020204" pitchFamily="34" charset="0"/>
                <a:cs typeface="Arial" panose="020B0604020202020204" pitchFamily="34" charset="0"/>
              </a:rPr>
              <a:t>Objective: </a:t>
            </a:r>
            <a:r>
              <a:rPr lang="en-US" sz="2625" dirty="0">
                <a:latin typeface="Arial" panose="020B0604020202020204" pitchFamily="34" charset="0"/>
                <a:cs typeface="Arial" panose="020B0604020202020204" pitchFamily="34" charset="0"/>
              </a:rPr>
              <a:t>Determine changes in degradation kinetics and osteogenic effects caused by differences in zinc dosage and method of application (direct seeding v. </a:t>
            </a:r>
            <a:r>
              <a:rPr lang="en-US" sz="2625" dirty="0" err="1">
                <a:latin typeface="Arial" panose="020B0604020202020204" pitchFamily="34" charset="0"/>
                <a:cs typeface="Arial" panose="020B0604020202020204" pitchFamily="34" charset="0"/>
              </a:rPr>
              <a:t>transwell</a:t>
            </a:r>
            <a:r>
              <a:rPr lang="en-US" sz="2625" dirty="0">
                <a:latin typeface="Arial" panose="020B0604020202020204" pitchFamily="34" charset="0"/>
                <a:cs typeface="Arial" panose="020B0604020202020204" pitchFamily="34" charset="0"/>
              </a:rPr>
              <a:t> co-culture)</a:t>
            </a:r>
          </a:p>
          <a:p>
            <a:pPr>
              <a:spcAft>
                <a:spcPts val="560"/>
              </a:spcAft>
            </a:pPr>
            <a:endParaRPr lang="en-US" sz="875" dirty="0">
              <a:latin typeface="Arial" panose="020B0604020202020204" pitchFamily="34" charset="0"/>
              <a:cs typeface="Arial" panose="020B0604020202020204" pitchFamily="34" charset="0"/>
            </a:endParaRPr>
          </a:p>
          <a:p>
            <a:pPr>
              <a:spcAft>
                <a:spcPts val="560"/>
              </a:spcAft>
            </a:pPr>
            <a:r>
              <a:rPr lang="en-US" sz="2625" b="1" u="sng" dirty="0">
                <a:latin typeface="Arial" panose="020B0604020202020204" pitchFamily="34" charset="0"/>
                <a:cs typeface="Arial" panose="020B0604020202020204" pitchFamily="34" charset="0"/>
              </a:rPr>
              <a:t>Hypotheses</a:t>
            </a:r>
            <a:r>
              <a:rPr lang="en-US" sz="2625" b="1" dirty="0">
                <a:latin typeface="Arial" panose="020B0604020202020204" pitchFamily="34" charset="0"/>
                <a:cs typeface="Arial" panose="020B0604020202020204" pitchFamily="34" charset="0"/>
              </a:rPr>
              <a:t>: </a:t>
            </a:r>
          </a:p>
          <a:p>
            <a:pPr marL="400050" indent="-400050">
              <a:spcAft>
                <a:spcPts val="560"/>
              </a:spcAft>
              <a:buFont typeface="Arial" panose="020B0604020202020204" pitchFamily="34" charset="0"/>
              <a:buChar char="•"/>
            </a:pPr>
            <a:r>
              <a:rPr lang="en-US" sz="2625" dirty="0">
                <a:latin typeface="Arial" panose="020B0604020202020204" pitchFamily="34" charset="0"/>
                <a:cs typeface="Arial" panose="020B0604020202020204" pitchFamily="34" charset="0"/>
              </a:rPr>
              <a:t>Addition of ZnCl</a:t>
            </a:r>
            <a:r>
              <a:rPr lang="en-US" sz="2625" baseline="-25000" dirty="0">
                <a:latin typeface="Arial" panose="020B0604020202020204" pitchFamily="34" charset="0"/>
                <a:cs typeface="Arial" panose="020B0604020202020204" pitchFamily="34" charset="0"/>
              </a:rPr>
              <a:t>2</a:t>
            </a:r>
            <a:r>
              <a:rPr lang="en-US" sz="2625" dirty="0">
                <a:latin typeface="Arial" panose="020B0604020202020204" pitchFamily="34" charset="0"/>
                <a:cs typeface="Arial" panose="020B0604020202020204" pitchFamily="34" charset="0"/>
              </a:rPr>
              <a:t> to GelMA will not significantly change its degradation kinetics or mechanical properties</a:t>
            </a:r>
          </a:p>
          <a:p>
            <a:pPr marL="400050" indent="-400050">
              <a:spcAft>
                <a:spcPts val="560"/>
              </a:spcAft>
              <a:buFont typeface="Arial" panose="020B0604020202020204" pitchFamily="34" charset="0"/>
              <a:buChar char="•"/>
            </a:pPr>
            <a:r>
              <a:rPr lang="en-US" sz="2625" dirty="0">
                <a:latin typeface="Arial" panose="020B0604020202020204" pitchFamily="34" charset="0"/>
                <a:cs typeface="Arial" panose="020B0604020202020204" pitchFamily="34" charset="0"/>
              </a:rPr>
              <a:t>Increased dosage of ZnCl</a:t>
            </a:r>
            <a:r>
              <a:rPr lang="en-US" sz="2625" baseline="-25000" dirty="0">
                <a:latin typeface="Arial" panose="020B0604020202020204" pitchFamily="34" charset="0"/>
                <a:cs typeface="Arial" panose="020B0604020202020204" pitchFamily="34" charset="0"/>
              </a:rPr>
              <a:t>2</a:t>
            </a:r>
            <a:r>
              <a:rPr lang="en-US" sz="2625" dirty="0">
                <a:latin typeface="Arial" panose="020B0604020202020204" pitchFamily="34" charset="0"/>
                <a:cs typeface="Arial" panose="020B0604020202020204" pitchFamily="34" charset="0"/>
              </a:rPr>
              <a:t> improves metabolic activity</a:t>
            </a:r>
            <a:endParaRPr lang="en-US" sz="2625" b="1" dirty="0">
              <a:latin typeface="Arial" panose="020B0604020202020204" pitchFamily="34" charset="0"/>
              <a:cs typeface="Arial" panose="020B0604020202020204" pitchFamily="34" charset="0"/>
            </a:endParaRPr>
          </a:p>
        </p:txBody>
      </p:sp>
      <p:pic>
        <p:nvPicPr>
          <p:cNvPr id="31" name="Picture 30" descr="A white round object on a metal surface&#10;&#10;Description automatically generated">
            <a:extLst>
              <a:ext uri="{FF2B5EF4-FFF2-40B4-BE49-F238E27FC236}">
                <a16:creationId xmlns:a16="http://schemas.microsoft.com/office/drawing/2014/main" id="{9E594058-54A0-2682-F8DC-D7E0CEAF22EC}"/>
              </a:ext>
            </a:extLst>
          </p:cNvPr>
          <p:cNvPicPr>
            <a:picLocks noChangeAspect="1"/>
          </p:cNvPicPr>
          <p:nvPr/>
        </p:nvPicPr>
        <p:blipFill>
          <a:blip r:embed="rId12">
            <a:extLst>
              <a:ext uri="{28A0092B-C50C-407E-A947-70E740481C1C}">
                <a14:useLocalDpi xmlns:a14="http://schemas.microsoft.com/office/drawing/2010/main" val="0"/>
              </a:ext>
            </a:extLst>
          </a:blip>
          <a:srcRect l="31828" t="20578" r="35113" b="27068"/>
          <a:stretch/>
        </p:blipFill>
        <p:spPr>
          <a:xfrm rot="5400000">
            <a:off x="11051160" y="12421775"/>
            <a:ext cx="2405985" cy="2875643"/>
          </a:xfrm>
          <a:prstGeom prst="rect">
            <a:avLst/>
          </a:prstGeom>
        </p:spPr>
      </p:pic>
      <p:sp>
        <p:nvSpPr>
          <p:cNvPr id="41" name="TextBox 40">
            <a:extLst>
              <a:ext uri="{FF2B5EF4-FFF2-40B4-BE49-F238E27FC236}">
                <a16:creationId xmlns:a16="http://schemas.microsoft.com/office/drawing/2014/main" id="{5888396B-F96B-3583-566E-D85174EDE708}"/>
              </a:ext>
            </a:extLst>
          </p:cNvPr>
          <p:cNvSpPr txBox="1"/>
          <p:nvPr/>
        </p:nvSpPr>
        <p:spPr>
          <a:xfrm>
            <a:off x="10644507" y="15062587"/>
            <a:ext cx="5400675" cy="738664"/>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Figure 1. </a:t>
            </a:r>
            <a:r>
              <a:rPr lang="en-US" sz="2100" dirty="0">
                <a:latin typeface="Arial" panose="020B0604020202020204" pitchFamily="34" charset="0"/>
                <a:cs typeface="Arial" panose="020B0604020202020204" pitchFamily="34" charset="0"/>
              </a:rPr>
              <a:t>Left: 5% GelMA + 0.1M ZnCl</a:t>
            </a:r>
            <a:r>
              <a:rPr lang="en-US" sz="2100" baseline="-25000" dirty="0">
                <a:latin typeface="Arial" panose="020B0604020202020204" pitchFamily="34" charset="0"/>
                <a:cs typeface="Arial" panose="020B0604020202020204" pitchFamily="34" charset="0"/>
              </a:rPr>
              <a:t>2</a:t>
            </a:r>
            <a:r>
              <a:rPr lang="en-US" sz="2100" dirty="0">
                <a:latin typeface="Arial" panose="020B0604020202020204" pitchFamily="34" charset="0"/>
                <a:cs typeface="Arial" panose="020B0604020202020204" pitchFamily="34" charset="0"/>
              </a:rPr>
              <a:t>. Right: 5% GelMA + 1M ZnCl</a:t>
            </a:r>
            <a:r>
              <a:rPr lang="en-US" sz="2100" baseline="-25000" dirty="0">
                <a:latin typeface="Arial" panose="020B0604020202020204" pitchFamily="34" charset="0"/>
                <a:cs typeface="Arial" panose="020B0604020202020204" pitchFamily="34" charset="0"/>
              </a:rPr>
              <a:t>2. </a:t>
            </a:r>
            <a:endParaRPr lang="en-US" sz="21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72" name="Text Box 50">
                <a:extLst>
                  <a:ext uri="{FF2B5EF4-FFF2-40B4-BE49-F238E27FC236}">
                    <a16:creationId xmlns:a16="http://schemas.microsoft.com/office/drawing/2014/main" id="{D809CFEF-34DE-FF47-7FF1-7FE9E5B96F0C}"/>
                  </a:ext>
                </a:extLst>
              </p:cNvPr>
              <p:cNvSpPr txBox="1">
                <a:spLocks noChangeArrowheads="1"/>
              </p:cNvSpPr>
              <p:nvPr/>
            </p:nvSpPr>
            <p:spPr bwMode="auto">
              <a:xfrm>
                <a:off x="8795154" y="16684947"/>
                <a:ext cx="8633313" cy="3266749"/>
              </a:xfrm>
              <a:prstGeom prst="rect">
                <a:avLst/>
              </a:prstGeom>
              <a:noFill/>
              <a:ln>
                <a:noFill/>
              </a:ln>
            </p:spPr>
            <p:txBody>
              <a:bodyPr lIns="171446" tIns="38395" rIns="171446" bIns="38395"/>
              <a:lstStyle>
                <a:lvl1pPr marL="488950" indent="-488950"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marL="0" indent="0">
                  <a:spcAft>
                    <a:spcPts val="560"/>
                  </a:spcAft>
                </a:pPr>
                <a:r>
                  <a:rPr lang="en-US" sz="2625" b="1" u="sng" dirty="0">
                    <a:latin typeface="Arial" panose="020B0604020202020204" pitchFamily="34" charset="0"/>
                    <a:ea typeface="Helvetica" charset="0"/>
                    <a:cs typeface="Arial" panose="020B0604020202020204" pitchFamily="34" charset="0"/>
                  </a:rPr>
                  <a:t>Degradation</a:t>
                </a: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Samples were incubated in DPBS for 24 hours</a:t>
                </a: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Initial dry weight was taken after incubation</a:t>
                </a:r>
              </a:p>
              <a:p>
                <a:pPr marL="320059" indent="-320059">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Weight was measured everyday until day 7 and every 2 days until complete degradation</a:t>
                </a:r>
              </a:p>
              <a:p>
                <a:pPr marL="320059" indent="-320059">
                  <a:spcAft>
                    <a:spcPts val="560"/>
                  </a:spcAft>
                  <a:buFont typeface="Arial" panose="020B0604020202020204" pitchFamily="34" charset="0"/>
                  <a:buChar char="•"/>
                </a:pPr>
                <a14:m>
                  <m:oMath xmlns:m="http://schemas.openxmlformats.org/officeDocument/2006/math">
                    <m:r>
                      <a:rPr lang="en-US" sz="2625">
                        <a:latin typeface="Cambria Math" panose="02040503050406030204" pitchFamily="18" charset="0"/>
                        <a:ea typeface="DengXian" panose="02010600030101010101" pitchFamily="2" charset="-122"/>
                        <a:cs typeface="Times New Roman" panose="02020603050405020304" pitchFamily="18" charset="0"/>
                      </a:rPr>
                      <m:t>% </m:t>
                    </m:r>
                    <m:r>
                      <m:rPr>
                        <m:sty m:val="p"/>
                      </m:rPr>
                      <a:rPr lang="en-US" sz="2625">
                        <a:latin typeface="Cambria Math" panose="02040503050406030204" pitchFamily="18" charset="0"/>
                        <a:ea typeface="DengXian" panose="02010600030101010101" pitchFamily="2" charset="-122"/>
                        <a:cs typeface="Times New Roman" panose="02020603050405020304" pitchFamily="18" charset="0"/>
                      </a:rPr>
                      <m:t>mass</m:t>
                    </m:r>
                    <m:r>
                      <a:rPr lang="en-US" sz="2625">
                        <a:latin typeface="Cambria Math" panose="02040503050406030204" pitchFamily="18" charset="0"/>
                        <a:ea typeface="DengXian" panose="02010600030101010101" pitchFamily="2" charset="-122"/>
                        <a:cs typeface="Times New Roman" panose="02020603050405020304" pitchFamily="18" charset="0"/>
                      </a:rPr>
                      <m:t> </m:t>
                    </m:r>
                    <m:r>
                      <m:rPr>
                        <m:sty m:val="p"/>
                      </m:rPr>
                      <a:rPr lang="en-US" sz="2625">
                        <a:latin typeface="Cambria Math" panose="02040503050406030204" pitchFamily="18" charset="0"/>
                        <a:ea typeface="DengXian" panose="02010600030101010101" pitchFamily="2" charset="-122"/>
                        <a:cs typeface="Times New Roman" panose="02020603050405020304" pitchFamily="18" charset="0"/>
                      </a:rPr>
                      <m:t>remaining</m:t>
                    </m:r>
                    <m:r>
                      <a:rPr lang="en-US" sz="2625">
                        <a:latin typeface="Cambria Math" panose="02040503050406030204" pitchFamily="18" charset="0"/>
                        <a:ea typeface="DengXian" panose="02010600030101010101" pitchFamily="2" charset="-122"/>
                        <a:cs typeface="Times New Roman" panose="02020603050405020304" pitchFamily="18" charset="0"/>
                      </a:rPr>
                      <m:t>=</m:t>
                    </m:r>
                    <m:f>
                      <m:fPr>
                        <m:ctrlPr>
                          <a:rPr lang="en-US" sz="2625" i="1">
                            <a:latin typeface="Cambria Math" panose="02040503050406030204" pitchFamily="18" charset="0"/>
                            <a:cs typeface="Times New Roman" panose="02020603050405020304" pitchFamily="18" charset="0"/>
                          </a:rPr>
                        </m:ctrlPr>
                      </m:fPr>
                      <m:num>
                        <m:sSub>
                          <m:sSubPr>
                            <m:ctrlPr>
                              <a:rPr lang="en-US" sz="2625" i="1">
                                <a:latin typeface="Cambria Math" panose="02040503050406030204" pitchFamily="18" charset="0"/>
                                <a:cs typeface="Times New Roman" panose="02020603050405020304" pitchFamily="18" charset="0"/>
                              </a:rPr>
                            </m:ctrlPr>
                          </m:sSubPr>
                          <m:e>
                            <m:r>
                              <m:rPr>
                                <m:sty m:val="p"/>
                              </m:rPr>
                              <a:rPr lang="en-US" sz="2625">
                                <a:latin typeface="Cambria Math" panose="02040503050406030204" pitchFamily="18" charset="0"/>
                                <a:ea typeface="DengXian" panose="02010600030101010101" pitchFamily="2" charset="-122"/>
                                <a:cs typeface="Times New Roman" panose="02020603050405020304" pitchFamily="18" charset="0"/>
                              </a:rPr>
                              <m:t>W</m:t>
                            </m:r>
                          </m:e>
                          <m:sub>
                            <m:r>
                              <m:rPr>
                                <m:sty m:val="p"/>
                              </m:rPr>
                              <a:rPr lang="en-US" sz="2625">
                                <a:latin typeface="Cambria Math" panose="02040503050406030204" pitchFamily="18" charset="0"/>
                                <a:ea typeface="DengXian" panose="02010600030101010101" pitchFamily="2" charset="-122"/>
                                <a:cs typeface="Times New Roman" panose="02020603050405020304" pitchFamily="18" charset="0"/>
                              </a:rPr>
                              <m:t>initial</m:t>
                            </m:r>
                          </m:sub>
                        </m:sSub>
                        <m:r>
                          <a:rPr lang="en-US" sz="2625" i="1">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625" i="1">
                                <a:latin typeface="Cambria Math" panose="02040503050406030204" pitchFamily="18" charset="0"/>
                                <a:cs typeface="Times New Roman" panose="02020603050405020304" pitchFamily="18" charset="0"/>
                              </a:rPr>
                            </m:ctrlPr>
                          </m:sSubPr>
                          <m:e>
                            <m:r>
                              <m:rPr>
                                <m:sty m:val="p"/>
                              </m:rPr>
                              <a:rPr lang="en-US" sz="2625">
                                <a:latin typeface="Cambria Math" panose="02040503050406030204" pitchFamily="18" charset="0"/>
                                <a:ea typeface="DengXian" panose="02010600030101010101" pitchFamily="2" charset="-122"/>
                                <a:cs typeface="Times New Roman" panose="02020603050405020304" pitchFamily="18" charset="0"/>
                              </a:rPr>
                              <m:t>W</m:t>
                            </m:r>
                          </m:e>
                          <m:sub>
                            <m:r>
                              <m:rPr>
                                <m:sty m:val="p"/>
                              </m:rPr>
                              <a:rPr lang="en-US" sz="2625">
                                <a:latin typeface="Cambria Math" panose="02040503050406030204" pitchFamily="18" charset="0"/>
                                <a:ea typeface="DengXian" panose="02010600030101010101" pitchFamily="2" charset="-122"/>
                                <a:cs typeface="Times New Roman" panose="02020603050405020304" pitchFamily="18" charset="0"/>
                              </a:rPr>
                              <m:t>dry</m:t>
                            </m:r>
                          </m:sub>
                        </m:sSub>
                      </m:num>
                      <m:den>
                        <m:sSub>
                          <m:sSubPr>
                            <m:ctrlPr>
                              <a:rPr lang="en-US" sz="2625" i="1">
                                <a:latin typeface="Cambria Math" panose="02040503050406030204" pitchFamily="18" charset="0"/>
                                <a:cs typeface="Times New Roman" panose="02020603050405020304" pitchFamily="18" charset="0"/>
                              </a:rPr>
                            </m:ctrlPr>
                          </m:sSubPr>
                          <m:e>
                            <m:r>
                              <m:rPr>
                                <m:sty m:val="p"/>
                              </m:rPr>
                              <a:rPr lang="en-US" sz="2625">
                                <a:latin typeface="Cambria Math" panose="02040503050406030204" pitchFamily="18" charset="0"/>
                                <a:ea typeface="DengXian" panose="02010600030101010101" pitchFamily="2" charset="-122"/>
                                <a:cs typeface="Times New Roman" panose="02020603050405020304" pitchFamily="18" charset="0"/>
                              </a:rPr>
                              <m:t>W</m:t>
                            </m:r>
                          </m:e>
                          <m:sub>
                            <m:r>
                              <m:rPr>
                                <m:sty m:val="p"/>
                              </m:rPr>
                              <a:rPr lang="en-US" sz="2625">
                                <a:latin typeface="Cambria Math" panose="02040503050406030204" pitchFamily="18" charset="0"/>
                                <a:ea typeface="DengXian" panose="02010600030101010101" pitchFamily="2" charset="-122"/>
                                <a:cs typeface="Times New Roman" panose="02020603050405020304" pitchFamily="18" charset="0"/>
                              </a:rPr>
                              <m:t>initial</m:t>
                            </m:r>
                          </m:sub>
                        </m:sSub>
                      </m:den>
                    </m:f>
                    <m:r>
                      <a:rPr lang="en-US" sz="2625">
                        <a:latin typeface="Cambria Math" panose="02040503050406030204" pitchFamily="18" charset="0"/>
                        <a:ea typeface="DengXian" panose="02010600030101010101" pitchFamily="2" charset="-122"/>
                        <a:cs typeface="Times New Roman" panose="02020603050405020304" pitchFamily="18" charset="0"/>
                      </a:rPr>
                      <m:t>×100%</m:t>
                    </m:r>
                  </m:oMath>
                </a14:m>
                <a:r>
                  <a:rPr lang="en-US" sz="2625" dirty="0">
                    <a:latin typeface="Arial" panose="020B0604020202020204" pitchFamily="34" charset="0"/>
                    <a:cs typeface="Arial" panose="020B0604020202020204" pitchFamily="34" charset="0"/>
                  </a:rPr>
                  <a:t> </a:t>
                </a:r>
                <a:endParaRPr lang="en-US" sz="2625"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p:txBody>
          </p:sp>
        </mc:Choice>
        <mc:Fallback>
          <p:sp>
            <p:nvSpPr>
              <p:cNvPr id="72" name="Text Box 50">
                <a:extLst>
                  <a:ext uri="{FF2B5EF4-FFF2-40B4-BE49-F238E27FC236}">
                    <a16:creationId xmlns:a16="http://schemas.microsoft.com/office/drawing/2014/main" id="{D809CFEF-34DE-FF47-7FF1-7FE9E5B96F0C}"/>
                  </a:ext>
                </a:extLst>
              </p:cNvPr>
              <p:cNvSpPr txBox="1">
                <a:spLocks noRot="1" noChangeAspect="1" noMove="1" noResize="1" noEditPoints="1" noAdjustHandles="1" noChangeArrowheads="1" noChangeShapeType="1" noTextEdit="1"/>
              </p:cNvSpPr>
              <p:nvPr/>
            </p:nvSpPr>
            <p:spPr bwMode="auto">
              <a:xfrm>
                <a:off x="8795154" y="16684947"/>
                <a:ext cx="8633313" cy="3266749"/>
              </a:xfrm>
              <a:prstGeom prst="rect">
                <a:avLst/>
              </a:prstGeom>
              <a:blipFill>
                <a:blip r:embed="rId13"/>
                <a:stretch>
                  <a:fillRect l="-441" t="-1931" r="-734"/>
                </a:stretch>
              </a:blipFill>
              <a:ln>
                <a:noFill/>
              </a:ln>
            </p:spPr>
            <p:txBody>
              <a:bodyPr/>
              <a:lstStyle/>
              <a:p>
                <a:r>
                  <a:rPr lang="en-US">
                    <a:noFill/>
                  </a:rPr>
                  <a:t> </a:t>
                </a:r>
              </a:p>
            </p:txBody>
          </p:sp>
        </mc:Fallback>
      </mc:AlternateContent>
      <p:sp>
        <p:nvSpPr>
          <p:cNvPr id="90" name="Rounded Rectangle 89">
            <a:extLst>
              <a:ext uri="{FF2B5EF4-FFF2-40B4-BE49-F238E27FC236}">
                <a16:creationId xmlns:a16="http://schemas.microsoft.com/office/drawing/2014/main" id="{0D3AE454-0920-F5E3-2B1C-517F35AAB716}"/>
              </a:ext>
            </a:extLst>
          </p:cNvPr>
          <p:cNvSpPr/>
          <p:nvPr/>
        </p:nvSpPr>
        <p:spPr bwMode="auto">
          <a:xfrm>
            <a:off x="342774" y="21259249"/>
            <a:ext cx="6108032" cy="518440"/>
          </a:xfrm>
          <a:prstGeom prst="roundRect">
            <a:avLst/>
          </a:prstGeom>
          <a:solidFill>
            <a:schemeClr val="accent1"/>
          </a:solidFill>
          <a:ln w="28575" cap="flat" cmpd="sng" algn="ctr">
            <a:solidFill>
              <a:schemeClr val="tx1"/>
            </a:solidFill>
            <a:prstDash val="solid"/>
            <a:round/>
            <a:headEnd type="none" w="med" len="med"/>
            <a:tailEnd type="none" w="med" len="med"/>
          </a:ln>
          <a:effectLst/>
        </p:spPr>
        <p:txBody>
          <a:bodyPr vert="horz" wrap="square" lIns="64008" tIns="32004" rIns="64008" bIns="32004" numCol="1" rtlCol="0" anchor="t" anchorCtr="0" compatLnSpc="1">
            <a:prstTxWarp prst="textNoShape">
              <a:avLst/>
            </a:prstTxWarp>
            <a:spAutoFit/>
          </a:bodyPr>
          <a:lstStyle/>
          <a:p>
            <a:pPr defTabSz="800100"/>
            <a:r>
              <a:rPr lang="en-US" sz="2625" b="1" dirty="0">
                <a:latin typeface="Arial" panose="020B0604020202020204" pitchFamily="34" charset="0"/>
                <a:cs typeface="Arial" panose="020B0604020202020204" pitchFamily="34" charset="0"/>
              </a:rPr>
              <a:t>Approach 1: Direct Seeding</a:t>
            </a:r>
          </a:p>
        </p:txBody>
      </p:sp>
      <p:sp>
        <p:nvSpPr>
          <p:cNvPr id="91" name="Rounded Rectangle 90">
            <a:extLst>
              <a:ext uri="{FF2B5EF4-FFF2-40B4-BE49-F238E27FC236}">
                <a16:creationId xmlns:a16="http://schemas.microsoft.com/office/drawing/2014/main" id="{602624A2-5C58-F3C0-813C-DF92927926E7}"/>
              </a:ext>
            </a:extLst>
          </p:cNvPr>
          <p:cNvSpPr/>
          <p:nvPr/>
        </p:nvSpPr>
        <p:spPr bwMode="auto">
          <a:xfrm>
            <a:off x="368571" y="23317042"/>
            <a:ext cx="6082235" cy="518440"/>
          </a:xfrm>
          <a:prstGeom prst="roundRect">
            <a:avLst/>
          </a:prstGeom>
          <a:solidFill>
            <a:schemeClr val="accent1"/>
          </a:solidFill>
          <a:ln w="28575" cap="flat" cmpd="sng" algn="ctr">
            <a:solidFill>
              <a:schemeClr val="tx1"/>
            </a:solidFill>
            <a:prstDash val="solid"/>
            <a:round/>
            <a:headEnd type="none" w="med" len="med"/>
            <a:tailEnd type="none" w="med" len="med"/>
          </a:ln>
          <a:effectLst/>
        </p:spPr>
        <p:txBody>
          <a:bodyPr vert="horz" wrap="square" lIns="64008" tIns="32004" rIns="64008" bIns="32004" numCol="1" rtlCol="0" anchor="t" anchorCtr="0" compatLnSpc="1">
            <a:prstTxWarp prst="textNoShape">
              <a:avLst/>
            </a:prstTxWarp>
            <a:spAutoFit/>
          </a:bodyPr>
          <a:lstStyle/>
          <a:p>
            <a:pPr defTabSz="800100"/>
            <a:r>
              <a:rPr lang="en-US" sz="2625" b="1" dirty="0">
                <a:latin typeface="Arial" panose="020B0604020202020204" pitchFamily="34" charset="0"/>
                <a:cs typeface="Arial" panose="020B0604020202020204" pitchFamily="34" charset="0"/>
              </a:rPr>
              <a:t>Approach 2: </a:t>
            </a:r>
            <a:r>
              <a:rPr lang="en-US" sz="2625" b="1" dirty="0" err="1">
                <a:latin typeface="Arial" panose="020B0604020202020204" pitchFamily="34" charset="0"/>
                <a:cs typeface="Arial" panose="020B0604020202020204" pitchFamily="34" charset="0"/>
              </a:rPr>
              <a:t>Transwell</a:t>
            </a:r>
            <a:r>
              <a:rPr lang="en-US" sz="2625" b="1" dirty="0">
                <a:latin typeface="Arial" panose="020B0604020202020204" pitchFamily="34" charset="0"/>
                <a:cs typeface="Arial" panose="020B0604020202020204" pitchFamily="34" charset="0"/>
              </a:rPr>
              <a:t> Co-culture</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09254F43-AD31-5196-F8FA-EC41B0499800}"/>
                  </a:ext>
                </a:extLst>
              </p:cNvPr>
              <p:cNvSpPr txBox="1"/>
              <p:nvPr/>
            </p:nvSpPr>
            <p:spPr>
              <a:xfrm>
                <a:off x="294475" y="21788961"/>
                <a:ext cx="8182498" cy="1331134"/>
              </a:xfrm>
              <a:prstGeom prst="rect">
                <a:avLst/>
              </a:prstGeom>
              <a:noFill/>
            </p:spPr>
            <p:txBody>
              <a:bodyPr wrap="square" rtlCol="0">
                <a:spAutoFit/>
              </a:bodyPr>
              <a:lstStyle/>
              <a:p>
                <a:pPr marL="400050" indent="-400050">
                  <a:buFont typeface="Arial" panose="020B0604020202020204" pitchFamily="34" charset="0"/>
                  <a:buChar char="•"/>
                </a:pPr>
                <a:r>
                  <a:rPr lang="en-US" sz="2625" dirty="0">
                    <a:latin typeface="Arial" panose="020B0604020202020204" pitchFamily="34" charset="0"/>
                    <a:cs typeface="Arial" panose="020B0604020202020204" pitchFamily="34" charset="0"/>
                  </a:rPr>
                  <a:t>100,000 bovine mesenchymal stem cells (bMSCs) were seeded directly on top of samples (</a:t>
                </a:r>
                <a:r>
                  <a:rPr lang="en-US" sz="2625" b="1" dirty="0">
                    <a:latin typeface="Arial" panose="020B0604020202020204" pitchFamily="34" charset="0"/>
                    <a:cs typeface="Arial" panose="020B0604020202020204" pitchFamily="34" charset="0"/>
                  </a:rPr>
                  <a:t>Fig. 2A</a:t>
                </a:r>
                <a:r>
                  <a:rPr lang="en-US" sz="2625" dirty="0">
                    <a:latin typeface="Arial" panose="020B0604020202020204" pitchFamily="34" charset="0"/>
                    <a:cs typeface="Arial" panose="020B0604020202020204" pitchFamily="34" charset="0"/>
                  </a:rPr>
                  <a:t>)</a:t>
                </a:r>
              </a:p>
              <a:p>
                <a:pPr marL="400050" indent="-400050">
                  <a:buFont typeface="Arial" panose="020B0604020202020204" pitchFamily="34" charset="0"/>
                  <a:buChar char="•"/>
                </a:pPr>
                <a:r>
                  <a:rPr lang="en-US" sz="2625" dirty="0">
                    <a:latin typeface="Arial" panose="020B0604020202020204" pitchFamily="34" charset="0"/>
                    <a:cs typeface="Arial" panose="020B0604020202020204" pitchFamily="34" charset="0"/>
                  </a:rPr>
                  <a:t>Tested </a:t>
                </a:r>
                <a:r>
                  <a:rPr lang="en-US" sz="2625" u="sng" dirty="0">
                    <a:latin typeface="Arial" panose="020B0604020202020204" pitchFamily="34" charset="0"/>
                    <a:cs typeface="Arial" panose="020B0604020202020204" pitchFamily="34" charset="0"/>
                  </a:rPr>
                  <a:t>5% GelMA and 5% GelMA + </a:t>
                </a:r>
                <a:r>
                  <a:rPr lang="en-US" sz="2800" u="sng" dirty="0">
                    <a:latin typeface="Arial" panose="020B0604020202020204" pitchFamily="34" charset="0"/>
                    <a:ea typeface="Helvetica" charset="0"/>
                    <a:cs typeface="Arial" panose="020B0604020202020204" pitchFamily="34" charset="0"/>
                  </a:rPr>
                  <a:t>100</a:t>
                </a:r>
                <a14:m>
                  <m:oMath xmlns:m="http://schemas.openxmlformats.org/officeDocument/2006/math">
                    <m:r>
                      <a:rPr lang="en-US" sz="2800" i="1" u="sng">
                        <a:latin typeface="Cambria Math" panose="02040503050406030204" pitchFamily="18" charset="0"/>
                        <a:ea typeface="Cambria Math" panose="02040503050406030204" pitchFamily="18" charset="0"/>
                        <a:cs typeface="Helvetica" panose="020B0604020202020204" pitchFamily="34" charset="0"/>
                      </a:rPr>
                      <m:t>𝜇</m:t>
                    </m:r>
                  </m:oMath>
                </a14:m>
                <a:r>
                  <a:rPr lang="en-US" sz="2800" u="sng" dirty="0">
                    <a:latin typeface="Arial" panose="020B0604020202020204" pitchFamily="34" charset="0"/>
                    <a:ea typeface="Helvetica" charset="0"/>
                    <a:cs typeface="Arial" panose="020B0604020202020204" pitchFamily="34" charset="0"/>
                  </a:rPr>
                  <a:t>M</a:t>
                </a:r>
                <a:r>
                  <a:rPr lang="en-US" sz="2625" u="sng" dirty="0">
                    <a:latin typeface="Arial" panose="020B0604020202020204" pitchFamily="34" charset="0"/>
                    <a:cs typeface="Arial" panose="020B0604020202020204" pitchFamily="34" charset="0"/>
                  </a:rPr>
                  <a:t> ZnCl</a:t>
                </a:r>
                <a:r>
                  <a:rPr lang="en-US" sz="2625" baseline="-25000" dirty="0">
                    <a:latin typeface="Arial" panose="020B0604020202020204" pitchFamily="34" charset="0"/>
                    <a:cs typeface="Arial" panose="020B0604020202020204" pitchFamily="34" charset="0"/>
                  </a:rPr>
                  <a:t>2</a:t>
                </a:r>
                <a:endParaRPr lang="en-US" sz="2625" dirty="0">
                  <a:latin typeface="Arial" panose="020B0604020202020204" pitchFamily="34" charset="0"/>
                  <a:cs typeface="Arial" panose="020B0604020202020204" pitchFamily="34" charset="0"/>
                </a:endParaRPr>
              </a:p>
            </p:txBody>
          </p:sp>
        </mc:Choice>
        <mc:Fallback xmlns="">
          <p:sp>
            <p:nvSpPr>
              <p:cNvPr id="94" name="TextBox 93">
                <a:extLst>
                  <a:ext uri="{FF2B5EF4-FFF2-40B4-BE49-F238E27FC236}">
                    <a16:creationId xmlns:a16="http://schemas.microsoft.com/office/drawing/2014/main" id="{09254F43-AD31-5196-F8FA-EC41B0499800}"/>
                  </a:ext>
                </a:extLst>
              </p:cNvPr>
              <p:cNvSpPr txBox="1">
                <a:spLocks noRot="1" noChangeAspect="1" noMove="1" noResize="1" noEditPoints="1" noAdjustHandles="1" noChangeArrowheads="1" noChangeShapeType="1" noTextEdit="1"/>
              </p:cNvSpPr>
              <p:nvPr/>
            </p:nvSpPr>
            <p:spPr>
              <a:xfrm>
                <a:off x="294475" y="21788961"/>
                <a:ext cx="8182498" cy="1331134"/>
              </a:xfrm>
              <a:prstGeom prst="rect">
                <a:avLst/>
              </a:prstGeom>
              <a:blipFill>
                <a:blip r:embed="rId15"/>
                <a:stretch>
                  <a:fillRect l="-1240" t="-3774" r="-310" b="-11321"/>
                </a:stretch>
              </a:blipFill>
            </p:spPr>
            <p:txBody>
              <a:bodyPr/>
              <a:lstStyle/>
              <a:p>
                <a:r>
                  <a:rPr lang="en-US">
                    <a:noFill/>
                  </a:rPr>
                  <a:t> </a:t>
                </a:r>
              </a:p>
            </p:txBody>
          </p:sp>
        </mc:Fallback>
      </mc:AlternateContent>
      <p:sp>
        <p:nvSpPr>
          <p:cNvPr id="95" name="TextBox 94">
            <a:extLst>
              <a:ext uri="{FF2B5EF4-FFF2-40B4-BE49-F238E27FC236}">
                <a16:creationId xmlns:a16="http://schemas.microsoft.com/office/drawing/2014/main" id="{00E3176D-9DC5-2D6A-412E-F195897230F8}"/>
              </a:ext>
            </a:extLst>
          </p:cNvPr>
          <p:cNvSpPr txBox="1"/>
          <p:nvPr/>
        </p:nvSpPr>
        <p:spPr>
          <a:xfrm>
            <a:off x="294475" y="23902295"/>
            <a:ext cx="8182498" cy="2112117"/>
          </a:xfrm>
          <a:prstGeom prst="rect">
            <a:avLst/>
          </a:prstGeom>
          <a:noFill/>
        </p:spPr>
        <p:txBody>
          <a:bodyPr wrap="square" rtlCol="0">
            <a:spAutoFit/>
          </a:bodyPr>
          <a:lstStyle/>
          <a:p>
            <a:pPr marL="400050" indent="-400050">
              <a:buFont typeface="Arial" panose="020B0604020202020204" pitchFamily="34" charset="0"/>
              <a:buChar char="•"/>
            </a:pPr>
            <a:r>
              <a:rPr lang="en-US" sz="2625" dirty="0">
                <a:latin typeface="Arial" panose="020B0604020202020204" pitchFamily="34" charset="0"/>
                <a:cs typeface="Arial" panose="020B0604020202020204" pitchFamily="34" charset="0"/>
              </a:rPr>
              <a:t>100,000 </a:t>
            </a:r>
            <a:r>
              <a:rPr lang="en-US" sz="2625" dirty="0" err="1">
                <a:latin typeface="Arial" panose="020B0604020202020204" pitchFamily="34" charset="0"/>
                <a:cs typeface="Arial" panose="020B0604020202020204" pitchFamily="34" charset="0"/>
              </a:rPr>
              <a:t>bMSCs</a:t>
            </a:r>
            <a:r>
              <a:rPr lang="en-US" sz="2625" dirty="0">
                <a:latin typeface="Arial" panose="020B0604020202020204" pitchFamily="34" charset="0"/>
                <a:cs typeface="Arial" panose="020B0604020202020204" pitchFamily="34" charset="0"/>
              </a:rPr>
              <a:t> were seeded on the bottom chambers of 12-well plates </a:t>
            </a:r>
          </a:p>
          <a:p>
            <a:pPr marL="400050" indent="-400050">
              <a:buFont typeface="Arial" panose="020B0604020202020204" pitchFamily="34" charset="0"/>
              <a:buChar char="•"/>
            </a:pPr>
            <a:r>
              <a:rPr lang="en-US" sz="2625" u="sng" dirty="0">
                <a:latin typeface="Arial" panose="020B0604020202020204" pitchFamily="34" charset="0"/>
                <a:cs typeface="Arial" panose="020B0604020202020204" pitchFamily="34" charset="0"/>
              </a:rPr>
              <a:t>5% GelMA, 5% GelMA + 0.1M ZnCl</a:t>
            </a:r>
            <a:r>
              <a:rPr lang="en-US" sz="2625" baseline="-25000" dirty="0">
                <a:latin typeface="Arial" panose="020B0604020202020204" pitchFamily="34" charset="0"/>
                <a:cs typeface="Arial" panose="020B0604020202020204" pitchFamily="34" charset="0"/>
              </a:rPr>
              <a:t>2</a:t>
            </a:r>
            <a:r>
              <a:rPr lang="en-US" sz="2625" u="sng" dirty="0">
                <a:latin typeface="Arial" panose="020B0604020202020204" pitchFamily="34" charset="0"/>
                <a:cs typeface="Arial" panose="020B0604020202020204" pitchFamily="34" charset="0"/>
              </a:rPr>
              <a:t>, 5% GelMA + 1M ZnCl</a:t>
            </a:r>
            <a:r>
              <a:rPr lang="en-US" sz="2625" baseline="-25000" dirty="0">
                <a:latin typeface="Arial" panose="020B0604020202020204" pitchFamily="34" charset="0"/>
                <a:cs typeface="Arial" panose="020B0604020202020204" pitchFamily="34" charset="0"/>
              </a:rPr>
              <a:t>2</a:t>
            </a:r>
            <a:r>
              <a:rPr lang="en-US" sz="2625" dirty="0">
                <a:latin typeface="Arial" panose="020B0604020202020204" pitchFamily="34" charset="0"/>
                <a:cs typeface="Arial" panose="020B0604020202020204" pitchFamily="34" charset="0"/>
              </a:rPr>
              <a:t> samples were placed in the </a:t>
            </a:r>
            <a:r>
              <a:rPr lang="en-US" sz="2625" dirty="0" err="1">
                <a:latin typeface="Arial" panose="020B0604020202020204" pitchFamily="34" charset="0"/>
                <a:cs typeface="Arial" panose="020B0604020202020204" pitchFamily="34" charset="0"/>
              </a:rPr>
              <a:t>transwell</a:t>
            </a:r>
            <a:r>
              <a:rPr lang="en-US" sz="2625" dirty="0">
                <a:latin typeface="Arial" panose="020B0604020202020204" pitchFamily="34" charset="0"/>
                <a:cs typeface="Arial" panose="020B0604020202020204" pitchFamily="34" charset="0"/>
              </a:rPr>
              <a:t> insert (</a:t>
            </a:r>
            <a:r>
              <a:rPr lang="en-US" sz="2625" b="1" dirty="0">
                <a:latin typeface="Arial" panose="020B0604020202020204" pitchFamily="34" charset="0"/>
                <a:cs typeface="Arial" panose="020B0604020202020204" pitchFamily="34" charset="0"/>
              </a:rPr>
              <a:t>Fig. 2B</a:t>
            </a:r>
            <a:r>
              <a:rPr lang="en-US" sz="2625" dirty="0">
                <a:latin typeface="Arial" panose="020B0604020202020204" pitchFamily="34" charset="0"/>
                <a:cs typeface="Arial" panose="020B0604020202020204" pitchFamily="34" charset="0"/>
              </a:rPr>
              <a:t>)</a:t>
            </a:r>
          </a:p>
        </p:txBody>
      </p:sp>
      <p:sp>
        <p:nvSpPr>
          <p:cNvPr id="98" name="Text Box 50">
            <a:extLst>
              <a:ext uri="{FF2B5EF4-FFF2-40B4-BE49-F238E27FC236}">
                <a16:creationId xmlns:a16="http://schemas.microsoft.com/office/drawing/2014/main" id="{3AB340AC-2626-6C70-EE14-C4B95ACE056D}"/>
              </a:ext>
            </a:extLst>
          </p:cNvPr>
          <p:cNvSpPr txBox="1">
            <a:spLocks noChangeArrowheads="1"/>
          </p:cNvSpPr>
          <p:nvPr/>
        </p:nvSpPr>
        <p:spPr bwMode="auto">
          <a:xfrm>
            <a:off x="8745682" y="26057810"/>
            <a:ext cx="8500679" cy="2594331"/>
          </a:xfrm>
          <a:prstGeom prst="rect">
            <a:avLst/>
          </a:prstGeom>
          <a:noFill/>
          <a:ln>
            <a:noFill/>
          </a:ln>
        </p:spPr>
        <p:txBody>
          <a:bodyPr lIns="171446" tIns="38395" rIns="171446" bIns="38395"/>
          <a:lstStyle>
            <a:lvl1pPr marL="488950" indent="-488950" eaLnBrk="0" hangingPunct="0">
              <a:defRPr sz="5800">
                <a:solidFill>
                  <a:schemeClr val="tx1"/>
                </a:solidFill>
                <a:latin typeface="Tahoma" pitchFamily="34" charset="0"/>
              </a:defRPr>
            </a:lvl1pPr>
            <a:lvl2pPr marL="742950" indent="-285750" eaLnBrk="0" hangingPunct="0">
              <a:defRPr sz="5800">
                <a:solidFill>
                  <a:schemeClr val="tx1"/>
                </a:solidFill>
                <a:latin typeface="Tahoma" pitchFamily="34" charset="0"/>
              </a:defRPr>
            </a:lvl2pPr>
            <a:lvl3pPr marL="1143000" indent="-228600" eaLnBrk="0" hangingPunct="0">
              <a:defRPr sz="5800">
                <a:solidFill>
                  <a:schemeClr val="tx1"/>
                </a:solidFill>
                <a:latin typeface="Tahoma" pitchFamily="34" charset="0"/>
              </a:defRPr>
            </a:lvl3pPr>
            <a:lvl4pPr marL="1600200" indent="-228600" eaLnBrk="0" hangingPunct="0">
              <a:defRPr sz="5800">
                <a:solidFill>
                  <a:schemeClr val="tx1"/>
                </a:solidFill>
                <a:latin typeface="Tahoma" pitchFamily="34" charset="0"/>
              </a:defRPr>
            </a:lvl4pPr>
            <a:lvl5pPr marL="2057400" indent="-228600" eaLnBrk="0" hangingPunct="0">
              <a:defRPr sz="5800">
                <a:solidFill>
                  <a:schemeClr val="tx1"/>
                </a:solidFill>
                <a:latin typeface="Tahoma" pitchFamily="34" charset="0"/>
              </a:defRPr>
            </a:lvl5pPr>
            <a:lvl6pPr marL="2514600" indent="-228600" eaLnBrk="0" fontAlgn="base" hangingPunct="0">
              <a:spcBef>
                <a:spcPct val="0"/>
              </a:spcBef>
              <a:spcAft>
                <a:spcPct val="0"/>
              </a:spcAft>
              <a:defRPr sz="5800">
                <a:solidFill>
                  <a:schemeClr val="tx1"/>
                </a:solidFill>
                <a:latin typeface="Tahoma" pitchFamily="34" charset="0"/>
              </a:defRPr>
            </a:lvl6pPr>
            <a:lvl7pPr marL="2971800" indent="-228600" eaLnBrk="0" fontAlgn="base" hangingPunct="0">
              <a:spcBef>
                <a:spcPct val="0"/>
              </a:spcBef>
              <a:spcAft>
                <a:spcPct val="0"/>
              </a:spcAft>
              <a:defRPr sz="5800">
                <a:solidFill>
                  <a:schemeClr val="tx1"/>
                </a:solidFill>
                <a:latin typeface="Tahoma" pitchFamily="34" charset="0"/>
              </a:defRPr>
            </a:lvl7pPr>
            <a:lvl8pPr marL="3429000" indent="-228600" eaLnBrk="0" fontAlgn="base" hangingPunct="0">
              <a:spcBef>
                <a:spcPct val="0"/>
              </a:spcBef>
              <a:spcAft>
                <a:spcPct val="0"/>
              </a:spcAft>
              <a:defRPr sz="5800">
                <a:solidFill>
                  <a:schemeClr val="tx1"/>
                </a:solidFill>
                <a:latin typeface="Tahoma" pitchFamily="34" charset="0"/>
              </a:defRPr>
            </a:lvl8pPr>
            <a:lvl9pPr marL="3886200" indent="-228600" eaLnBrk="0" fontAlgn="base" hangingPunct="0">
              <a:spcBef>
                <a:spcPct val="0"/>
              </a:spcBef>
              <a:spcAft>
                <a:spcPct val="0"/>
              </a:spcAft>
              <a:defRPr sz="5800">
                <a:solidFill>
                  <a:schemeClr val="tx1"/>
                </a:solidFill>
                <a:latin typeface="Tahoma" pitchFamily="34" charset="0"/>
              </a:defRPr>
            </a:lvl9pPr>
          </a:lstStyle>
          <a:p>
            <a:pPr marL="0" indent="0">
              <a:spcAft>
                <a:spcPts val="560"/>
              </a:spcAft>
            </a:pPr>
            <a:r>
              <a:rPr lang="en-US" sz="2625" b="1" u="sng" dirty="0">
                <a:latin typeface="Arial" panose="020B0604020202020204" pitchFamily="34" charset="0"/>
                <a:ea typeface="Helvetica" charset="0"/>
                <a:cs typeface="Arial" panose="020B0604020202020204" pitchFamily="34" charset="0"/>
              </a:rPr>
              <a:t>RT-qPCR</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RT-qPCR conducted on day 7 and 28</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Measure relative gene expression of ALP and COL1a, with GAPDH as housekeeping gene</a:t>
            </a:r>
          </a:p>
          <a:p>
            <a:pPr marL="400050" indent="-400050">
              <a:spcAft>
                <a:spcPts val="560"/>
              </a:spcAft>
              <a:buFont typeface="Arial" panose="020B0604020202020204" pitchFamily="34" charset="0"/>
              <a:buChar char="•"/>
            </a:pPr>
            <a:r>
              <a:rPr lang="en-US" sz="2625" dirty="0">
                <a:latin typeface="Arial" panose="020B0604020202020204" pitchFamily="34" charset="0"/>
                <a:ea typeface="Helvetica" charset="0"/>
                <a:cs typeface="Arial" panose="020B0604020202020204" pitchFamily="34" charset="0"/>
              </a:rPr>
              <a:t>No significant results (not shown)  </a:t>
            </a:r>
          </a:p>
          <a:p>
            <a:pPr marL="0" indent="0">
              <a:spcAft>
                <a:spcPts val="560"/>
              </a:spcAft>
            </a:pPr>
            <a:endParaRPr lang="en-US" sz="2100" b="1" u="sng"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a:p>
            <a:pPr marL="320059" indent="-320059">
              <a:spcAft>
                <a:spcPts val="560"/>
              </a:spcAft>
              <a:buFont typeface="Arial" panose="020B0604020202020204" pitchFamily="34" charset="0"/>
              <a:buChar char="•"/>
            </a:pPr>
            <a:endParaRPr lang="en-US" sz="2100" dirty="0">
              <a:latin typeface="Arial" panose="020B0604020202020204" pitchFamily="34" charset="0"/>
              <a:ea typeface="Helvetica" charset="0"/>
              <a:cs typeface="Arial" panose="020B0604020202020204" pitchFamily="34" charset="0"/>
            </a:endParaRPr>
          </a:p>
        </p:txBody>
      </p:sp>
      <p:sp>
        <p:nvSpPr>
          <p:cNvPr id="100" name="TextBox 99">
            <a:extLst>
              <a:ext uri="{FF2B5EF4-FFF2-40B4-BE49-F238E27FC236}">
                <a16:creationId xmlns:a16="http://schemas.microsoft.com/office/drawing/2014/main" id="{CE4A9E16-2249-FFF2-615D-F8CE89802BCB}"/>
              </a:ext>
            </a:extLst>
          </p:cNvPr>
          <p:cNvSpPr txBox="1"/>
          <p:nvPr/>
        </p:nvSpPr>
        <p:spPr>
          <a:xfrm>
            <a:off x="8816327" y="24362192"/>
            <a:ext cx="8063787" cy="1061829"/>
          </a:xfrm>
          <a:prstGeom prst="rect">
            <a:avLst/>
          </a:prstGeom>
          <a:noFill/>
        </p:spPr>
        <p:txBody>
          <a:bodyPr wrap="square" rtlCol="0">
            <a:spAutoFit/>
          </a:bodyPr>
          <a:lstStyle/>
          <a:p>
            <a:r>
              <a:rPr lang="en-US" sz="2100" b="1" dirty="0">
                <a:latin typeface="Arial" panose="020B0604020202020204" pitchFamily="34" charset="0"/>
                <a:cs typeface="Arial" panose="020B0604020202020204" pitchFamily="34" charset="0"/>
              </a:rPr>
              <a:t>Figure 2. </a:t>
            </a:r>
            <a:r>
              <a:rPr lang="en-US" sz="2100" dirty="0">
                <a:latin typeface="Arial" panose="020B0604020202020204" pitchFamily="34" charset="0"/>
                <a:cs typeface="Arial" panose="020B0604020202020204" pitchFamily="34" charset="0"/>
              </a:rPr>
              <a:t>A) Schematic of approach 1: direct seeding of bMSCs on GelMA sample. B) Schematic of approach 2: hydrogel in </a:t>
            </a:r>
            <a:r>
              <a:rPr lang="en-US" sz="2100" dirty="0" err="1">
                <a:latin typeface="Arial" panose="020B0604020202020204" pitchFamily="34" charset="0"/>
                <a:cs typeface="Arial" panose="020B0604020202020204" pitchFamily="34" charset="0"/>
              </a:rPr>
              <a:t>transwell</a:t>
            </a:r>
            <a:r>
              <a:rPr lang="en-US" sz="2100" dirty="0">
                <a:latin typeface="Arial" panose="020B0604020202020204" pitchFamily="34" charset="0"/>
                <a:cs typeface="Arial" panose="020B0604020202020204" pitchFamily="34" charset="0"/>
              </a:rPr>
              <a:t> insert and bMSCs seeded on well bottom.</a:t>
            </a:r>
          </a:p>
        </p:txBody>
      </p:sp>
      <p:sp>
        <p:nvSpPr>
          <p:cNvPr id="1037" name="TextBox 1036">
            <a:extLst>
              <a:ext uri="{FF2B5EF4-FFF2-40B4-BE49-F238E27FC236}">
                <a16:creationId xmlns:a16="http://schemas.microsoft.com/office/drawing/2014/main" id="{844CA662-CE29-9DCB-330F-2066D1413075}"/>
              </a:ext>
            </a:extLst>
          </p:cNvPr>
          <p:cNvSpPr txBox="1"/>
          <p:nvPr/>
        </p:nvSpPr>
        <p:spPr>
          <a:xfrm>
            <a:off x="8683639" y="21172591"/>
            <a:ext cx="579005" cy="566309"/>
          </a:xfrm>
          <a:prstGeom prst="rect">
            <a:avLst/>
          </a:prstGeom>
          <a:noFill/>
        </p:spPr>
        <p:txBody>
          <a:bodyPr wrap="none" rtlCol="0">
            <a:spAutoFit/>
          </a:bodyPr>
          <a:lstStyle/>
          <a:p>
            <a:r>
              <a:rPr lang="en-US" sz="3080" b="1" dirty="0">
                <a:latin typeface="Arial" panose="020B0604020202020204" pitchFamily="34" charset="0"/>
                <a:cs typeface="Arial" panose="020B0604020202020204" pitchFamily="34" charset="0"/>
              </a:rPr>
              <a:t>A.</a:t>
            </a:r>
          </a:p>
        </p:txBody>
      </p:sp>
      <p:sp>
        <p:nvSpPr>
          <p:cNvPr id="1038" name="TextBox 1037">
            <a:extLst>
              <a:ext uri="{FF2B5EF4-FFF2-40B4-BE49-F238E27FC236}">
                <a16:creationId xmlns:a16="http://schemas.microsoft.com/office/drawing/2014/main" id="{1DBC8A2A-C151-D48D-7570-1B6C43BDB78E}"/>
              </a:ext>
            </a:extLst>
          </p:cNvPr>
          <p:cNvSpPr txBox="1"/>
          <p:nvPr/>
        </p:nvSpPr>
        <p:spPr>
          <a:xfrm>
            <a:off x="12740668" y="21137965"/>
            <a:ext cx="579005" cy="566309"/>
          </a:xfrm>
          <a:prstGeom prst="rect">
            <a:avLst/>
          </a:prstGeom>
          <a:noFill/>
        </p:spPr>
        <p:txBody>
          <a:bodyPr wrap="none" rtlCol="0">
            <a:spAutoFit/>
          </a:bodyPr>
          <a:lstStyle/>
          <a:p>
            <a:r>
              <a:rPr lang="en-US" sz="3080" b="1" dirty="0">
                <a:latin typeface="Arial" panose="020B0604020202020204" pitchFamily="34" charset="0"/>
                <a:cs typeface="Arial" panose="020B0604020202020204" pitchFamily="34" charset="0"/>
              </a:rPr>
              <a:t>B.</a:t>
            </a:r>
          </a:p>
        </p:txBody>
      </p:sp>
      <p:sp>
        <p:nvSpPr>
          <p:cNvPr id="1065" name="Rectangle 1064">
            <a:extLst>
              <a:ext uri="{FF2B5EF4-FFF2-40B4-BE49-F238E27FC236}">
                <a16:creationId xmlns:a16="http://schemas.microsoft.com/office/drawing/2014/main" id="{835B8E34-6672-F539-8A15-56803E7A91D4}"/>
              </a:ext>
            </a:extLst>
          </p:cNvPr>
          <p:cNvSpPr/>
          <p:nvPr/>
        </p:nvSpPr>
        <p:spPr bwMode="auto">
          <a:xfrm>
            <a:off x="33789936" y="6599763"/>
            <a:ext cx="717267" cy="791755"/>
          </a:xfrm>
          <a:prstGeom prst="rect">
            <a:avLst/>
          </a:prstGeom>
          <a:solidFill>
            <a:srgbClr val="55A0FE"/>
          </a:solidFill>
          <a:ln w="76200" cap="flat" cmpd="sng" algn="ctr">
            <a:solidFill>
              <a:schemeClr val="tx1"/>
            </a:solidFill>
            <a:prstDash val="solid"/>
            <a:round/>
            <a:headEnd type="none" w="med" len="med"/>
            <a:tailEnd type="none" w="med" len="med"/>
          </a:ln>
          <a:effectLst/>
        </p:spPr>
        <p:txBody>
          <a:bodyPr vert="horz" wrap="square" lIns="64008" tIns="32004" rIns="64008" bIns="32004" numCol="1" rtlCol="0" anchor="t" anchorCtr="0" compatLnSpc="1">
            <a:prstTxWarp prst="textNoShape">
              <a:avLst/>
            </a:prstTxWarp>
            <a:spAutoFit/>
          </a:bodyPr>
          <a:lstStyle/>
          <a:p>
            <a:pPr defTabSz="800100"/>
            <a:endParaRPr lang="en-US" sz="4725" dirty="0">
              <a:latin typeface="Arial" panose="020B0604020202020204" pitchFamily="34" charset="0"/>
              <a:cs typeface="Arial" panose="020B0604020202020204" pitchFamily="34" charset="0"/>
            </a:endParaRPr>
          </a:p>
        </p:txBody>
      </p:sp>
      <p:sp>
        <p:nvSpPr>
          <p:cNvPr id="1066" name="TextBox 1065">
            <a:extLst>
              <a:ext uri="{FF2B5EF4-FFF2-40B4-BE49-F238E27FC236}">
                <a16:creationId xmlns:a16="http://schemas.microsoft.com/office/drawing/2014/main" id="{D6404C08-27E5-3567-4EA4-92190E84B963}"/>
              </a:ext>
            </a:extLst>
          </p:cNvPr>
          <p:cNvSpPr txBox="1"/>
          <p:nvPr/>
        </p:nvSpPr>
        <p:spPr>
          <a:xfrm>
            <a:off x="34648743" y="6832090"/>
            <a:ext cx="1765757" cy="415498"/>
          </a:xfrm>
          <a:prstGeom prst="rect">
            <a:avLst/>
          </a:prstGeom>
          <a:noFill/>
        </p:spPr>
        <p:txBody>
          <a:bodyPr wrap="square" rtlCol="0">
            <a:spAutoFit/>
          </a:bodyPr>
          <a:lstStyle/>
          <a:p>
            <a:r>
              <a:rPr lang="en-US" sz="2100" dirty="0">
                <a:latin typeface="Arial" panose="020B0604020202020204" pitchFamily="34" charset="0"/>
                <a:cs typeface="Arial" panose="020B0604020202020204" pitchFamily="34" charset="0"/>
              </a:rPr>
              <a:t>5% GelMA</a:t>
            </a:r>
          </a:p>
        </p:txBody>
      </p:sp>
      <p:sp>
        <p:nvSpPr>
          <p:cNvPr id="1067" name="Rectangle 1066">
            <a:extLst>
              <a:ext uri="{FF2B5EF4-FFF2-40B4-BE49-F238E27FC236}">
                <a16:creationId xmlns:a16="http://schemas.microsoft.com/office/drawing/2014/main" id="{0B1F29FE-A392-9A5A-E0B2-DD5142FE933D}"/>
              </a:ext>
            </a:extLst>
          </p:cNvPr>
          <p:cNvSpPr/>
          <p:nvPr/>
        </p:nvSpPr>
        <p:spPr bwMode="auto">
          <a:xfrm>
            <a:off x="33789936" y="7404193"/>
            <a:ext cx="717267" cy="791755"/>
          </a:xfrm>
          <a:prstGeom prst="rect">
            <a:avLst/>
          </a:prstGeom>
          <a:solidFill>
            <a:srgbClr val="CE0765"/>
          </a:solidFill>
          <a:ln w="76200" cap="flat" cmpd="sng" algn="ctr">
            <a:solidFill>
              <a:schemeClr val="tx1"/>
            </a:solidFill>
            <a:prstDash val="solid"/>
            <a:round/>
            <a:headEnd type="none" w="med" len="med"/>
            <a:tailEnd type="none" w="med" len="med"/>
          </a:ln>
          <a:effectLst/>
        </p:spPr>
        <p:txBody>
          <a:bodyPr vert="horz" wrap="square" lIns="64008" tIns="32004" rIns="64008" bIns="32004" numCol="1" rtlCol="0" anchor="t" anchorCtr="0" compatLnSpc="1">
            <a:prstTxWarp prst="textNoShape">
              <a:avLst/>
            </a:prstTxWarp>
            <a:spAutoFit/>
          </a:bodyPr>
          <a:lstStyle/>
          <a:p>
            <a:pPr defTabSz="800100"/>
            <a:endParaRPr lang="en-US" sz="4725"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68" name="TextBox 1067">
                <a:extLst>
                  <a:ext uri="{FF2B5EF4-FFF2-40B4-BE49-F238E27FC236}">
                    <a16:creationId xmlns:a16="http://schemas.microsoft.com/office/drawing/2014/main" id="{960DDA6F-5B0B-5CFD-8BE2-357FE34E1228}"/>
                  </a:ext>
                </a:extLst>
              </p:cNvPr>
              <p:cNvSpPr txBox="1"/>
              <p:nvPr/>
            </p:nvSpPr>
            <p:spPr>
              <a:xfrm>
                <a:off x="34648743" y="7603163"/>
                <a:ext cx="3569708" cy="415498"/>
              </a:xfrm>
              <a:prstGeom prst="rect">
                <a:avLst/>
              </a:prstGeom>
              <a:noFill/>
            </p:spPr>
            <p:txBody>
              <a:bodyPr wrap="square" rtlCol="0">
                <a:spAutoFit/>
              </a:bodyPr>
              <a:lstStyle/>
              <a:p>
                <a:r>
                  <a:rPr lang="en-US" sz="2100" dirty="0">
                    <a:latin typeface="Arial" panose="020B0604020202020204" pitchFamily="34" charset="0"/>
                    <a:cs typeface="Arial" panose="020B0604020202020204" pitchFamily="34" charset="0"/>
                  </a:rPr>
                  <a:t>5% GelMA + </a:t>
                </a:r>
                <a:r>
                  <a:rPr lang="en-US" sz="2100" dirty="0">
                    <a:latin typeface="Arial" panose="020B0604020202020204" pitchFamily="34" charset="0"/>
                    <a:ea typeface="Helvetica" charset="0"/>
                    <a:cs typeface="Arial" panose="020B0604020202020204" pitchFamily="34" charset="0"/>
                  </a:rPr>
                  <a:t>100</a:t>
                </a:r>
                <a14:m>
                  <m:oMath xmlns:m="http://schemas.openxmlformats.org/officeDocument/2006/math">
                    <m:r>
                      <a:rPr lang="en-US" sz="2100" i="1">
                        <a:latin typeface="Cambria Math" panose="02040503050406030204" pitchFamily="18" charset="0"/>
                        <a:ea typeface="Cambria Math" panose="02040503050406030204" pitchFamily="18" charset="0"/>
                        <a:cs typeface="Helvetica" panose="020B0604020202020204" pitchFamily="34" charset="0"/>
                      </a:rPr>
                      <m:t>𝜇</m:t>
                    </m:r>
                  </m:oMath>
                </a14:m>
                <a:r>
                  <a:rPr lang="en-US" sz="2100" dirty="0">
                    <a:latin typeface="Arial" panose="020B0604020202020204" pitchFamily="34" charset="0"/>
                    <a:ea typeface="Helvetica" charset="0"/>
                    <a:cs typeface="Arial" panose="020B0604020202020204" pitchFamily="34" charset="0"/>
                  </a:rPr>
                  <a:t>M</a:t>
                </a:r>
                <a:r>
                  <a:rPr lang="en-US" sz="2100" dirty="0">
                    <a:latin typeface="Arial" panose="020B0604020202020204" pitchFamily="34" charset="0"/>
                    <a:cs typeface="Arial" panose="020B0604020202020204" pitchFamily="34" charset="0"/>
                  </a:rPr>
                  <a:t> ZnCl</a:t>
                </a:r>
                <a:r>
                  <a:rPr lang="en-US" sz="2100" baseline="-25000" dirty="0">
                    <a:latin typeface="Arial" panose="020B0604020202020204" pitchFamily="34" charset="0"/>
                    <a:cs typeface="Arial" panose="020B0604020202020204" pitchFamily="34" charset="0"/>
                  </a:rPr>
                  <a:t>2</a:t>
                </a:r>
                <a:endParaRPr lang="en-US" sz="2100" dirty="0">
                  <a:latin typeface="Arial" panose="020B0604020202020204" pitchFamily="34" charset="0"/>
                  <a:cs typeface="Arial" panose="020B0604020202020204" pitchFamily="34" charset="0"/>
                </a:endParaRPr>
              </a:p>
            </p:txBody>
          </p:sp>
        </mc:Choice>
        <mc:Fallback xmlns="">
          <p:sp>
            <p:nvSpPr>
              <p:cNvPr id="1068" name="TextBox 1067">
                <a:extLst>
                  <a:ext uri="{FF2B5EF4-FFF2-40B4-BE49-F238E27FC236}">
                    <a16:creationId xmlns:a16="http://schemas.microsoft.com/office/drawing/2014/main" id="{960DDA6F-5B0B-5CFD-8BE2-357FE34E1228}"/>
                  </a:ext>
                </a:extLst>
              </p:cNvPr>
              <p:cNvSpPr txBox="1">
                <a:spLocks noRot="1" noChangeAspect="1" noMove="1" noResize="1" noEditPoints="1" noAdjustHandles="1" noChangeArrowheads="1" noChangeShapeType="1" noTextEdit="1"/>
              </p:cNvSpPr>
              <p:nvPr/>
            </p:nvSpPr>
            <p:spPr>
              <a:xfrm>
                <a:off x="34648743" y="7603163"/>
                <a:ext cx="3569708" cy="415498"/>
              </a:xfrm>
              <a:prstGeom prst="rect">
                <a:avLst/>
              </a:prstGeom>
              <a:blipFill>
                <a:blip r:embed="rId16"/>
                <a:stretch>
                  <a:fillRect l="-2128" t="-8824" b="-2352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DFF7454-92E4-F5CE-8500-07870FDCBDA0}"/>
              </a:ext>
            </a:extLst>
          </p:cNvPr>
          <p:cNvPicPr>
            <a:picLocks noChangeAspect="1"/>
          </p:cNvPicPr>
          <p:nvPr/>
        </p:nvPicPr>
        <p:blipFill>
          <a:blip r:embed="rId17"/>
          <a:stretch>
            <a:fillRect/>
          </a:stretch>
        </p:blipFill>
        <p:spPr>
          <a:xfrm>
            <a:off x="36392571" y="26837412"/>
            <a:ext cx="1777966" cy="1799354"/>
          </a:xfrm>
          <a:prstGeom prst="rect">
            <a:avLst/>
          </a:prstGeom>
        </p:spPr>
      </p:pic>
      <p:sp>
        <p:nvSpPr>
          <p:cNvPr id="15" name="TextBox 14">
            <a:extLst>
              <a:ext uri="{FF2B5EF4-FFF2-40B4-BE49-F238E27FC236}">
                <a16:creationId xmlns:a16="http://schemas.microsoft.com/office/drawing/2014/main" id="{DEDCC9D4-292F-461B-3232-04667534522A}"/>
              </a:ext>
            </a:extLst>
          </p:cNvPr>
          <p:cNvSpPr txBox="1"/>
          <p:nvPr/>
        </p:nvSpPr>
        <p:spPr>
          <a:xfrm>
            <a:off x="35261765" y="26316586"/>
            <a:ext cx="3079519"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Visit our website!</a:t>
            </a:r>
          </a:p>
        </p:txBody>
      </p:sp>
      <p:pic>
        <p:nvPicPr>
          <p:cNvPr id="5" name="Picture 4" descr="A diagram of a graph&#10;&#10;Description automatically generated with medium confidence">
            <a:extLst>
              <a:ext uri="{FF2B5EF4-FFF2-40B4-BE49-F238E27FC236}">
                <a16:creationId xmlns:a16="http://schemas.microsoft.com/office/drawing/2014/main" id="{C718341B-B923-1A42-E63B-03E9184FF89F}"/>
              </a:ext>
            </a:extLst>
          </p:cNvPr>
          <p:cNvPicPr>
            <a:picLocks noChangeAspect="1"/>
          </p:cNvPicPr>
          <p:nvPr/>
        </p:nvPicPr>
        <p:blipFill>
          <a:blip r:embed="rId18">
            <a:extLst>
              <a:ext uri="{28A0092B-C50C-407E-A947-70E740481C1C}">
                <a14:useLocalDpi xmlns:a14="http://schemas.microsoft.com/office/drawing/2010/main" val="0"/>
              </a:ext>
            </a:extLst>
          </a:blip>
          <a:srcRect t="10517" b="-1"/>
          <a:stretch/>
        </p:blipFill>
        <p:spPr>
          <a:xfrm>
            <a:off x="18265911" y="5830958"/>
            <a:ext cx="5763117" cy="6307932"/>
          </a:xfrm>
          <a:prstGeom prst="rect">
            <a:avLst/>
          </a:prstGeom>
        </p:spPr>
      </p:pic>
      <p:sp>
        <p:nvSpPr>
          <p:cNvPr id="32" name="TextBox 31">
            <a:extLst>
              <a:ext uri="{FF2B5EF4-FFF2-40B4-BE49-F238E27FC236}">
                <a16:creationId xmlns:a16="http://schemas.microsoft.com/office/drawing/2014/main" id="{C0BF6A2C-5007-1342-E6B5-BCA151A0EC07}"/>
              </a:ext>
            </a:extLst>
          </p:cNvPr>
          <p:cNvSpPr txBox="1"/>
          <p:nvPr/>
        </p:nvSpPr>
        <p:spPr>
          <a:xfrm>
            <a:off x="24922444" y="4956291"/>
            <a:ext cx="8586702" cy="738664"/>
          </a:xfrm>
          <a:prstGeom prst="rect">
            <a:avLst/>
          </a:prstGeom>
          <a:noFill/>
        </p:spPr>
        <p:txBody>
          <a:bodyPr wrap="square" rtlCol="0">
            <a:spAutoFit/>
          </a:bodyPr>
          <a:lstStyle/>
          <a:p>
            <a:r>
              <a:rPr lang="en-US" sz="4200" b="1" dirty="0">
                <a:latin typeface="Arial" panose="020B0604020202020204" pitchFamily="34" charset="0"/>
                <a:cs typeface="Arial" panose="020B0604020202020204" pitchFamily="34" charset="0"/>
              </a:rPr>
              <a:t>B.  	Degradation Kinetics</a:t>
            </a:r>
          </a:p>
        </p:txBody>
      </p:sp>
      <p:sp>
        <p:nvSpPr>
          <p:cNvPr id="48" name="Rectangle 47">
            <a:extLst>
              <a:ext uri="{FF2B5EF4-FFF2-40B4-BE49-F238E27FC236}">
                <a16:creationId xmlns:a16="http://schemas.microsoft.com/office/drawing/2014/main" id="{E23839A7-4E6E-9C80-1044-B09C0BBB76E9}"/>
              </a:ext>
            </a:extLst>
          </p:cNvPr>
          <p:cNvSpPr/>
          <p:nvPr/>
        </p:nvSpPr>
        <p:spPr bwMode="auto">
          <a:xfrm>
            <a:off x="33789936" y="8192583"/>
            <a:ext cx="717267" cy="791755"/>
          </a:xfrm>
          <a:prstGeom prst="rect">
            <a:avLst/>
          </a:prstGeom>
          <a:solidFill>
            <a:srgbClr val="FFFF00"/>
          </a:solidFill>
          <a:ln w="76200" cap="flat" cmpd="sng" algn="ctr">
            <a:solidFill>
              <a:schemeClr val="tx1"/>
            </a:solidFill>
            <a:prstDash val="solid"/>
            <a:round/>
            <a:headEnd type="none" w="med" len="med"/>
            <a:tailEnd type="none" w="med" len="med"/>
          </a:ln>
          <a:effectLst/>
        </p:spPr>
        <p:txBody>
          <a:bodyPr vert="horz" wrap="square" lIns="64008" tIns="32004" rIns="64008" bIns="32004" numCol="1" rtlCol="0" anchor="t" anchorCtr="0" compatLnSpc="1">
            <a:prstTxWarp prst="textNoShape">
              <a:avLst/>
            </a:prstTxWarp>
            <a:spAutoFit/>
          </a:bodyPr>
          <a:lstStyle/>
          <a:p>
            <a:pPr defTabSz="800100"/>
            <a:endParaRPr lang="en-US" sz="4725"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D69C142-6CC9-1F59-BA4F-C257B881DA71}"/>
              </a:ext>
            </a:extLst>
          </p:cNvPr>
          <p:cNvSpPr txBox="1"/>
          <p:nvPr/>
        </p:nvSpPr>
        <p:spPr>
          <a:xfrm>
            <a:off x="34667179" y="8407641"/>
            <a:ext cx="3347777" cy="415498"/>
          </a:xfrm>
          <a:prstGeom prst="rect">
            <a:avLst/>
          </a:prstGeom>
          <a:noFill/>
        </p:spPr>
        <p:txBody>
          <a:bodyPr wrap="square" rtlCol="0">
            <a:spAutoFit/>
          </a:bodyPr>
          <a:lstStyle/>
          <a:p>
            <a:r>
              <a:rPr lang="en-US" sz="2100" dirty="0">
                <a:latin typeface="Arial" panose="020B0604020202020204" pitchFamily="34" charset="0"/>
                <a:cs typeface="Arial" panose="020B0604020202020204" pitchFamily="34" charset="0"/>
              </a:rPr>
              <a:t>5% GelMA + 0.1M ZnCl</a:t>
            </a:r>
            <a:r>
              <a:rPr lang="en-US" sz="2100" baseline="-25000" dirty="0">
                <a:latin typeface="Arial" panose="020B0604020202020204" pitchFamily="34" charset="0"/>
                <a:cs typeface="Arial" panose="020B0604020202020204" pitchFamily="34" charset="0"/>
              </a:rPr>
              <a:t>2</a:t>
            </a:r>
            <a:r>
              <a:rPr lang="en-US" sz="2100" dirty="0">
                <a:latin typeface="Arial" panose="020B0604020202020204" pitchFamily="34" charset="0"/>
                <a:cs typeface="Arial" panose="020B0604020202020204" pitchFamily="34" charset="0"/>
              </a:rPr>
              <a:t> </a:t>
            </a:r>
          </a:p>
        </p:txBody>
      </p:sp>
      <p:sp>
        <p:nvSpPr>
          <p:cNvPr id="50" name="Rectangle 49">
            <a:extLst>
              <a:ext uri="{FF2B5EF4-FFF2-40B4-BE49-F238E27FC236}">
                <a16:creationId xmlns:a16="http://schemas.microsoft.com/office/drawing/2014/main" id="{802FCFBE-DD75-8EB0-6EC5-E306DBEA7BFF}"/>
              </a:ext>
            </a:extLst>
          </p:cNvPr>
          <p:cNvSpPr/>
          <p:nvPr/>
        </p:nvSpPr>
        <p:spPr bwMode="auto">
          <a:xfrm>
            <a:off x="33789936" y="8998145"/>
            <a:ext cx="717267" cy="791755"/>
          </a:xfrm>
          <a:prstGeom prst="rect">
            <a:avLst/>
          </a:prstGeom>
          <a:solidFill>
            <a:srgbClr val="FFA0A0"/>
          </a:solidFill>
          <a:ln w="76200" cap="flat" cmpd="sng" algn="ctr">
            <a:solidFill>
              <a:schemeClr val="tx1"/>
            </a:solidFill>
            <a:prstDash val="solid"/>
            <a:round/>
            <a:headEnd type="none" w="med" len="med"/>
            <a:tailEnd type="none" w="med" len="med"/>
          </a:ln>
          <a:effectLst/>
        </p:spPr>
        <p:txBody>
          <a:bodyPr vert="horz" wrap="square" lIns="64008" tIns="32004" rIns="64008" bIns="32004" numCol="1" rtlCol="0" anchor="t" anchorCtr="0" compatLnSpc="1">
            <a:prstTxWarp prst="textNoShape">
              <a:avLst/>
            </a:prstTxWarp>
            <a:spAutoFit/>
          </a:bodyPr>
          <a:lstStyle/>
          <a:p>
            <a:pPr defTabSz="800100"/>
            <a:endParaRPr lang="en-US" sz="4725"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B2868F55-D9B2-7726-A987-B7ABF0877A38}"/>
              </a:ext>
            </a:extLst>
          </p:cNvPr>
          <p:cNvSpPr txBox="1"/>
          <p:nvPr/>
        </p:nvSpPr>
        <p:spPr>
          <a:xfrm>
            <a:off x="34667179" y="9199257"/>
            <a:ext cx="3212884" cy="415498"/>
          </a:xfrm>
          <a:prstGeom prst="rect">
            <a:avLst/>
          </a:prstGeom>
          <a:noFill/>
        </p:spPr>
        <p:txBody>
          <a:bodyPr wrap="square" rtlCol="0">
            <a:spAutoFit/>
          </a:bodyPr>
          <a:lstStyle/>
          <a:p>
            <a:r>
              <a:rPr lang="en-US" sz="2100" dirty="0">
                <a:latin typeface="Arial" panose="020B0604020202020204" pitchFamily="34" charset="0"/>
                <a:cs typeface="Arial" panose="020B0604020202020204" pitchFamily="34" charset="0"/>
              </a:rPr>
              <a:t>5% GelMA + </a:t>
            </a:r>
            <a:r>
              <a:rPr lang="en-US" sz="2100" dirty="0">
                <a:latin typeface="Arial" panose="020B0604020202020204" pitchFamily="34" charset="0"/>
                <a:ea typeface="Helvetica" charset="0"/>
                <a:cs typeface="Arial" panose="020B0604020202020204" pitchFamily="34" charset="0"/>
              </a:rPr>
              <a:t>1M</a:t>
            </a:r>
            <a:r>
              <a:rPr lang="en-US" sz="2100" dirty="0">
                <a:latin typeface="Arial" panose="020B0604020202020204" pitchFamily="34" charset="0"/>
                <a:cs typeface="Arial" panose="020B0604020202020204" pitchFamily="34" charset="0"/>
              </a:rPr>
              <a:t> ZnCl</a:t>
            </a:r>
            <a:r>
              <a:rPr lang="en-US" sz="2100" baseline="-25000" dirty="0">
                <a:latin typeface="Arial" panose="020B0604020202020204" pitchFamily="34" charset="0"/>
                <a:cs typeface="Arial" panose="020B0604020202020204" pitchFamily="34" charset="0"/>
              </a:rPr>
              <a:t>2</a:t>
            </a:r>
            <a:endParaRPr lang="en-US" sz="2100" dirty="0">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EE5A28FA-6D04-7761-42B1-F02381D7F958}"/>
              </a:ext>
            </a:extLst>
          </p:cNvPr>
          <p:cNvSpPr/>
          <p:nvPr/>
        </p:nvSpPr>
        <p:spPr bwMode="auto">
          <a:xfrm>
            <a:off x="33789936" y="9810909"/>
            <a:ext cx="717267" cy="791755"/>
          </a:xfrm>
          <a:prstGeom prst="rect">
            <a:avLst/>
          </a:prstGeom>
          <a:solidFill>
            <a:srgbClr val="720889"/>
          </a:solidFill>
          <a:ln w="76200" cap="flat" cmpd="sng" algn="ctr">
            <a:solidFill>
              <a:schemeClr val="tx1"/>
            </a:solidFill>
            <a:prstDash val="solid"/>
            <a:round/>
            <a:headEnd type="none" w="med" len="med"/>
            <a:tailEnd type="none" w="med" len="med"/>
          </a:ln>
          <a:effectLst/>
        </p:spPr>
        <p:txBody>
          <a:bodyPr vert="horz" wrap="square" lIns="64008" tIns="32004" rIns="64008" bIns="32004" numCol="1" rtlCol="0" anchor="t" anchorCtr="0" compatLnSpc="1">
            <a:prstTxWarp prst="textNoShape">
              <a:avLst/>
            </a:prstTxWarp>
            <a:spAutoFit/>
          </a:bodyPr>
          <a:lstStyle/>
          <a:p>
            <a:pPr defTabSz="800100"/>
            <a:endParaRPr lang="en-US" sz="4725"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41D17A4-33EA-C4AF-8C8E-636584C7452A}"/>
              </a:ext>
            </a:extLst>
          </p:cNvPr>
          <p:cNvSpPr txBox="1"/>
          <p:nvPr/>
        </p:nvSpPr>
        <p:spPr>
          <a:xfrm>
            <a:off x="34648743" y="9836639"/>
            <a:ext cx="3212884" cy="738664"/>
          </a:xfrm>
          <a:prstGeom prst="rect">
            <a:avLst/>
          </a:prstGeom>
          <a:noFill/>
        </p:spPr>
        <p:txBody>
          <a:bodyPr wrap="square" rtlCol="0">
            <a:spAutoFit/>
          </a:bodyPr>
          <a:lstStyle/>
          <a:p>
            <a:r>
              <a:rPr lang="en-US" sz="2100" dirty="0" err="1">
                <a:latin typeface="Arial" panose="020B0604020202020204" pitchFamily="34" charset="0"/>
                <a:cs typeface="Arial" panose="020B0604020202020204" pitchFamily="34" charset="0"/>
              </a:rPr>
              <a:t>bMSC</a:t>
            </a:r>
            <a:r>
              <a:rPr lang="en-US" sz="2100" dirty="0">
                <a:latin typeface="Arial" panose="020B0604020202020204" pitchFamily="34" charset="0"/>
                <a:cs typeface="Arial" panose="020B0604020202020204" pitchFamily="34" charset="0"/>
              </a:rPr>
              <a:t> (control for </a:t>
            </a:r>
            <a:r>
              <a:rPr lang="en-US" sz="2100" dirty="0" err="1">
                <a:latin typeface="Arial" panose="020B0604020202020204" pitchFamily="34" charset="0"/>
                <a:cs typeface="Arial" panose="020B0604020202020204" pitchFamily="34" charset="0"/>
              </a:rPr>
              <a:t>transwell</a:t>
            </a:r>
            <a:r>
              <a:rPr lang="en-US" sz="2100" dirty="0">
                <a:latin typeface="Arial" panose="020B0604020202020204" pitchFamily="34" charset="0"/>
                <a:cs typeface="Arial" panose="020B0604020202020204" pitchFamily="34" charset="0"/>
              </a:rPr>
              <a:t> co-culture)</a:t>
            </a:r>
          </a:p>
        </p:txBody>
      </p:sp>
      <p:pic>
        <p:nvPicPr>
          <p:cNvPr id="60" name="Picture 59" descr="A graph showing the amount of seeding&#10;&#10;Description automatically generated">
            <a:extLst>
              <a:ext uri="{FF2B5EF4-FFF2-40B4-BE49-F238E27FC236}">
                <a16:creationId xmlns:a16="http://schemas.microsoft.com/office/drawing/2014/main" id="{DC851A69-4075-7EB9-5C81-9F10B9FCF4A7}"/>
              </a:ext>
            </a:extLst>
          </p:cNvPr>
          <p:cNvPicPr>
            <a:picLocks noChangeAspect="1"/>
          </p:cNvPicPr>
          <p:nvPr/>
        </p:nvPicPr>
        <p:blipFill>
          <a:blip r:embed="rId19">
            <a:extLst>
              <a:ext uri="{28A0092B-C50C-407E-A947-70E740481C1C}">
                <a14:useLocalDpi xmlns:a14="http://schemas.microsoft.com/office/drawing/2010/main" val="0"/>
              </a:ext>
            </a:extLst>
          </a:blip>
          <a:srcRect t="13869"/>
          <a:stretch/>
        </p:blipFill>
        <p:spPr>
          <a:xfrm>
            <a:off x="17692566" y="13632413"/>
            <a:ext cx="9365768" cy="6665244"/>
          </a:xfrm>
          <a:prstGeom prst="rect">
            <a:avLst/>
          </a:prstGeom>
        </p:spPr>
      </p:pic>
      <p:pic>
        <p:nvPicPr>
          <p:cNvPr id="62" name="Picture 61" descr="A graph showing the number of the number of the number of the number of the number of the number of the number of the number of the number of the number of the number of the number of&#10;&#10;Description automatically generated">
            <a:extLst>
              <a:ext uri="{FF2B5EF4-FFF2-40B4-BE49-F238E27FC236}">
                <a16:creationId xmlns:a16="http://schemas.microsoft.com/office/drawing/2014/main" id="{20BDDCBE-8EAF-FAC4-C523-A3ADAE76E2F8}"/>
              </a:ext>
            </a:extLst>
          </p:cNvPr>
          <p:cNvPicPr>
            <a:picLocks noChangeAspect="1"/>
          </p:cNvPicPr>
          <p:nvPr/>
        </p:nvPicPr>
        <p:blipFill>
          <a:blip r:embed="rId20">
            <a:extLst>
              <a:ext uri="{28A0092B-C50C-407E-A947-70E740481C1C}">
                <a14:useLocalDpi xmlns:a14="http://schemas.microsoft.com/office/drawing/2010/main" val="0"/>
              </a:ext>
            </a:extLst>
          </a:blip>
          <a:srcRect t="8064"/>
          <a:stretch/>
        </p:blipFill>
        <p:spPr>
          <a:xfrm>
            <a:off x="28797407" y="13195454"/>
            <a:ext cx="7543660" cy="7314462"/>
          </a:xfrm>
          <a:prstGeom prst="rect">
            <a:avLst/>
          </a:prstGeom>
        </p:spPr>
      </p:pic>
      <p:sp>
        <p:nvSpPr>
          <p:cNvPr id="2" name="TextBox 1">
            <a:extLst>
              <a:ext uri="{FF2B5EF4-FFF2-40B4-BE49-F238E27FC236}">
                <a16:creationId xmlns:a16="http://schemas.microsoft.com/office/drawing/2014/main" id="{3D9B5B4A-3B15-1B41-15B9-99CE772B8322}"/>
              </a:ext>
            </a:extLst>
          </p:cNvPr>
          <p:cNvSpPr txBox="1"/>
          <p:nvPr/>
        </p:nvSpPr>
        <p:spPr>
          <a:xfrm>
            <a:off x="34611400" y="5759326"/>
            <a:ext cx="1685077" cy="630942"/>
          </a:xfrm>
          <a:prstGeom prst="rect">
            <a:avLst/>
          </a:prstGeom>
          <a:noFill/>
        </p:spPr>
        <p:txBody>
          <a:bodyPr wrap="none" rtlCol="0">
            <a:spAutoFit/>
          </a:bodyPr>
          <a:lstStyle/>
          <a:p>
            <a:r>
              <a:rPr lang="en-US" sz="3500" i="1" u="sng" dirty="0">
                <a:latin typeface="Arial" panose="020B0604020202020204" pitchFamily="34" charset="0"/>
                <a:cs typeface="Arial" panose="020B0604020202020204" pitchFamily="34" charset="0"/>
              </a:rPr>
              <a:t>Legend</a:t>
            </a:r>
          </a:p>
        </p:txBody>
      </p:sp>
      <p:sp>
        <p:nvSpPr>
          <p:cNvPr id="9" name="TextBox 8">
            <a:extLst>
              <a:ext uri="{FF2B5EF4-FFF2-40B4-BE49-F238E27FC236}">
                <a16:creationId xmlns:a16="http://schemas.microsoft.com/office/drawing/2014/main" id="{3C878210-EC02-6BA4-9170-EBDE48ABB39F}"/>
              </a:ext>
            </a:extLst>
          </p:cNvPr>
          <p:cNvSpPr txBox="1"/>
          <p:nvPr/>
        </p:nvSpPr>
        <p:spPr>
          <a:xfrm>
            <a:off x="18491527" y="4956291"/>
            <a:ext cx="5110823" cy="738664"/>
          </a:xfrm>
          <a:prstGeom prst="rect">
            <a:avLst/>
          </a:prstGeom>
          <a:noFill/>
        </p:spPr>
        <p:txBody>
          <a:bodyPr wrap="none" rtlCol="0">
            <a:spAutoFit/>
          </a:bodyPr>
          <a:lstStyle/>
          <a:p>
            <a:r>
              <a:rPr lang="en-US" sz="4200" b="1" dirty="0">
                <a:latin typeface="Arial" panose="020B0604020202020204" pitchFamily="34" charset="0"/>
                <a:cs typeface="Arial" panose="020B0604020202020204" pitchFamily="34" charset="0"/>
              </a:rPr>
              <a:t>Mechanical Testing</a:t>
            </a:r>
          </a:p>
        </p:txBody>
      </p:sp>
      <p:sp>
        <p:nvSpPr>
          <p:cNvPr id="11" name="TextBox 10">
            <a:extLst>
              <a:ext uri="{FF2B5EF4-FFF2-40B4-BE49-F238E27FC236}">
                <a16:creationId xmlns:a16="http://schemas.microsoft.com/office/drawing/2014/main" id="{E10F80B6-9191-7A1A-E5B7-0AB3B8A3AEFF}"/>
              </a:ext>
            </a:extLst>
          </p:cNvPr>
          <p:cNvSpPr txBox="1"/>
          <p:nvPr/>
        </p:nvSpPr>
        <p:spPr>
          <a:xfrm>
            <a:off x="17826260" y="12604238"/>
            <a:ext cx="10275687" cy="738664"/>
          </a:xfrm>
          <a:prstGeom prst="rect">
            <a:avLst/>
          </a:prstGeom>
          <a:noFill/>
        </p:spPr>
        <p:txBody>
          <a:bodyPr wrap="square" rtlCol="0">
            <a:spAutoFit/>
          </a:bodyPr>
          <a:lstStyle/>
          <a:p>
            <a:r>
              <a:rPr lang="en-US" sz="4200" b="1" dirty="0">
                <a:latin typeface="Arial" panose="020B0604020202020204" pitchFamily="34" charset="0"/>
                <a:cs typeface="Arial" panose="020B0604020202020204" pitchFamily="34" charset="0"/>
              </a:rPr>
              <a:t>C.  	Metabolic Activity Direct Seeding</a:t>
            </a:r>
          </a:p>
        </p:txBody>
      </p:sp>
      <p:sp>
        <p:nvSpPr>
          <p:cNvPr id="16" name="TextBox 15">
            <a:extLst>
              <a:ext uri="{FF2B5EF4-FFF2-40B4-BE49-F238E27FC236}">
                <a16:creationId xmlns:a16="http://schemas.microsoft.com/office/drawing/2014/main" id="{020618AF-C1B5-DE8B-2345-3DD20657C837}"/>
              </a:ext>
            </a:extLst>
          </p:cNvPr>
          <p:cNvSpPr txBox="1"/>
          <p:nvPr/>
        </p:nvSpPr>
        <p:spPr>
          <a:xfrm>
            <a:off x="28101947" y="12604238"/>
            <a:ext cx="9404540" cy="738664"/>
          </a:xfrm>
          <a:prstGeom prst="rect">
            <a:avLst/>
          </a:prstGeom>
          <a:noFill/>
        </p:spPr>
        <p:txBody>
          <a:bodyPr wrap="square" rtlCol="0">
            <a:spAutoFit/>
          </a:bodyPr>
          <a:lstStyle/>
          <a:p>
            <a:r>
              <a:rPr lang="en-US" sz="4200" b="1" dirty="0">
                <a:latin typeface="Arial" panose="020B0604020202020204" pitchFamily="34" charset="0"/>
                <a:cs typeface="Arial" panose="020B0604020202020204" pitchFamily="34" charset="0"/>
              </a:rPr>
              <a:t>D.      Metabolic Activity </a:t>
            </a:r>
            <a:r>
              <a:rPr lang="en-US" sz="4200" b="1" dirty="0" err="1">
                <a:latin typeface="Arial" panose="020B0604020202020204" pitchFamily="34" charset="0"/>
                <a:cs typeface="Arial" panose="020B0604020202020204" pitchFamily="34" charset="0"/>
              </a:rPr>
              <a:t>Transwell</a:t>
            </a:r>
            <a:endParaRPr lang="en-US" sz="4200" b="1" dirty="0">
              <a:latin typeface="Arial" panose="020B0604020202020204" pitchFamily="34" charset="0"/>
              <a:cs typeface="Arial" panose="020B0604020202020204" pitchFamily="34" charset="0"/>
            </a:endParaRPr>
          </a:p>
        </p:txBody>
      </p:sp>
      <p:pic>
        <p:nvPicPr>
          <p:cNvPr id="33" name="Picture 32" descr="A round white object with bubbles&#10;&#10;AI-generated content may be incorrect.">
            <a:extLst>
              <a:ext uri="{FF2B5EF4-FFF2-40B4-BE49-F238E27FC236}">
                <a16:creationId xmlns:a16="http://schemas.microsoft.com/office/drawing/2014/main" id="{293B9626-5DFB-6260-7C4B-21A28DB0AA75}"/>
              </a:ext>
            </a:extLst>
          </p:cNvPr>
          <p:cNvPicPr>
            <a:picLocks noChangeAspect="1"/>
          </p:cNvPicPr>
          <p:nvPr/>
        </p:nvPicPr>
        <p:blipFill>
          <a:blip r:embed="rId21">
            <a:alphaModFix/>
            <a:extLst>
              <a:ext uri="{28A0092B-C50C-407E-A947-70E740481C1C}">
                <a14:useLocalDpi xmlns:a14="http://schemas.microsoft.com/office/drawing/2010/main" val="0"/>
              </a:ext>
            </a:extLst>
          </a:blip>
          <a:stretch>
            <a:fillRect/>
          </a:stretch>
        </p:blipFill>
        <p:spPr>
          <a:xfrm>
            <a:off x="13691975" y="12654790"/>
            <a:ext cx="3006669" cy="2420070"/>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73152" tIns="36576" rIns="73152" bIns="36576"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73152" tIns="36576" rIns="73152" bIns="36576"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CCECFF"/>
    </a:accent1>
    <a:accent2>
      <a:srgbClr val="0000FF"/>
    </a:accent2>
    <a:accent3>
      <a:srgbClr val="FFFFFF"/>
    </a:accent3>
    <a:accent4>
      <a:srgbClr val="000000"/>
    </a:accent4>
    <a:accent5>
      <a:srgbClr val="E2F4FF"/>
    </a:accent5>
    <a:accent6>
      <a:srgbClr val="0000E7"/>
    </a:accent6>
    <a:hlink>
      <a:srgbClr val="CC00CC"/>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39791</TotalTime>
  <Words>1041</Words>
  <Application>Microsoft Macintosh PowerPoint</Application>
  <PresentationFormat>Custom</PresentationFormat>
  <Paragraphs>94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Cambria Math</vt:lpstr>
      <vt:lpstr>Tahoma</vt:lpstr>
      <vt:lpstr>Times New Roman</vt:lpstr>
      <vt:lpstr>Default Design</vt:lpstr>
      <vt:lpstr>Photo Editor Photo</vt:lpstr>
      <vt:lpstr>Temporal Zinc Release from Hydrogels: Effects on Mechanics, Metabolic Activity, and Gene Expression </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Nucleotomy Alters the Fatigue-Recovery of the Intervertebral Disc</dc:title>
  <dc:creator>School of Medicine</dc:creator>
  <cp:lastModifiedBy>Xuanbei Pan</cp:lastModifiedBy>
  <cp:revision>437</cp:revision>
  <dcterms:created xsi:type="dcterms:W3CDTF">2003-01-03T15:53:26Z</dcterms:created>
  <dcterms:modified xsi:type="dcterms:W3CDTF">2025-01-28T15:08:10Z</dcterms:modified>
</cp:coreProperties>
</file>