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5" r:id="rId10"/>
    <p:sldId id="267" r:id="rId11"/>
    <p:sldId id="269" r:id="rId12"/>
    <p:sldId id="270"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63"/>
  </p:normalViewPr>
  <p:slideViewPr>
    <p:cSldViewPr snapToGrid="0" snapToObjects="1">
      <p:cViewPr>
        <p:scale>
          <a:sx n="78" d="100"/>
          <a:sy n="78" d="100"/>
        </p:scale>
        <p:origin x="14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6E159-16FD-5947-ABF1-31D194B155AD}" type="datetimeFigureOut">
              <a:rPr lang="en-US" smtClean="0"/>
              <a:t>8/4/20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EE389-486B-9F4E-B8D0-46DAFC9DAF59}" type="slidenum">
              <a:rPr lang="en-US" smtClean="0"/>
              <a:t>‹#›</a:t>
            </a:fld>
            <a:endParaRPr lang="en-US"/>
          </a:p>
        </p:txBody>
      </p:sp>
    </p:spTree>
    <p:extLst>
      <p:ext uri="{BB962C8B-B14F-4D97-AF65-F5344CB8AC3E}">
        <p14:creationId xmlns:p14="http://schemas.microsoft.com/office/powerpoint/2010/main" val="305308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days of the month and all days of the week should be examined. There are no really big outliers and both of these variables could possibly be more related to one another than what we initially see. </a:t>
            </a:r>
          </a:p>
        </p:txBody>
      </p:sp>
      <p:sp>
        <p:nvSpPr>
          <p:cNvPr id="4" name="Slide Number Placeholder 3"/>
          <p:cNvSpPr>
            <a:spLocks noGrp="1"/>
          </p:cNvSpPr>
          <p:nvPr>
            <p:ph type="sldNum" sz="quarter" idx="5"/>
          </p:nvPr>
        </p:nvSpPr>
        <p:spPr/>
        <p:txBody>
          <a:bodyPr/>
          <a:lstStyle/>
          <a:p>
            <a:fld id="{00CEE389-486B-9F4E-B8D0-46DAFC9DAF59}" type="slidenum">
              <a:rPr lang="en-US" smtClean="0"/>
              <a:t>4</a:t>
            </a:fld>
            <a:endParaRPr lang="en-US"/>
          </a:p>
        </p:txBody>
      </p:sp>
    </p:spTree>
    <p:extLst>
      <p:ext uri="{BB962C8B-B14F-4D97-AF65-F5344CB8AC3E}">
        <p14:creationId xmlns:p14="http://schemas.microsoft.com/office/powerpoint/2010/main" val="445162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R-squared and adjusted R-square being 0, there is no dependency on the variables distance and day of the month. The F-statistic is quite high and since it is further away from 0, the probability of null hypothesis is false. The Prob(Omnibus) checks if the errors are normally distributed, due to the result being 0, this assumption is not satisfied. However, the Durbin-Watson tells that the variance of errors is constant. </a:t>
            </a:r>
          </a:p>
        </p:txBody>
      </p:sp>
      <p:sp>
        <p:nvSpPr>
          <p:cNvPr id="4" name="Slide Number Placeholder 3"/>
          <p:cNvSpPr>
            <a:spLocks noGrp="1"/>
          </p:cNvSpPr>
          <p:nvPr>
            <p:ph type="sldNum" sz="quarter" idx="5"/>
          </p:nvPr>
        </p:nvSpPr>
        <p:spPr/>
        <p:txBody>
          <a:bodyPr/>
          <a:lstStyle/>
          <a:p>
            <a:fld id="{00CEE389-486B-9F4E-B8D0-46DAFC9DAF59}" type="slidenum">
              <a:rPr lang="en-US" smtClean="0"/>
              <a:t>14</a:t>
            </a:fld>
            <a:endParaRPr lang="en-US"/>
          </a:p>
        </p:txBody>
      </p:sp>
    </p:spTree>
    <p:extLst>
      <p:ext uri="{BB962C8B-B14F-4D97-AF65-F5344CB8AC3E}">
        <p14:creationId xmlns:p14="http://schemas.microsoft.com/office/powerpoint/2010/main" val="4174389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the distance does not have many flights that are more that 2500 miles, they should be kept in as analysis can be done to see what airlines do fly further than others. All flight numbers should be kept into analysis as they belong more with the aircraft and tell more of where the plane is going.</a:t>
            </a:r>
          </a:p>
        </p:txBody>
      </p:sp>
      <p:sp>
        <p:nvSpPr>
          <p:cNvPr id="4" name="Slide Number Placeholder 3"/>
          <p:cNvSpPr>
            <a:spLocks noGrp="1"/>
          </p:cNvSpPr>
          <p:nvPr>
            <p:ph type="sldNum" sz="quarter" idx="5"/>
          </p:nvPr>
        </p:nvSpPr>
        <p:spPr/>
        <p:txBody>
          <a:bodyPr/>
          <a:lstStyle/>
          <a:p>
            <a:fld id="{00CEE389-486B-9F4E-B8D0-46DAFC9DAF59}" type="slidenum">
              <a:rPr lang="en-US" smtClean="0"/>
              <a:t>5</a:t>
            </a:fld>
            <a:endParaRPr lang="en-US"/>
          </a:p>
        </p:txBody>
      </p:sp>
    </p:spTree>
    <p:extLst>
      <p:ext uri="{BB962C8B-B14F-4D97-AF65-F5344CB8AC3E}">
        <p14:creationId xmlns:p14="http://schemas.microsoft.com/office/powerpoint/2010/main" val="384520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there is not many cancelled flights and the delayed flights are very low, they should still be included as they can help see what airlines have the most cancelled or delayed flights as well as if there is a specific day of these types of flights.</a:t>
            </a:r>
          </a:p>
        </p:txBody>
      </p:sp>
      <p:sp>
        <p:nvSpPr>
          <p:cNvPr id="4" name="Slide Number Placeholder 3"/>
          <p:cNvSpPr>
            <a:spLocks noGrp="1"/>
          </p:cNvSpPr>
          <p:nvPr>
            <p:ph type="sldNum" sz="quarter" idx="5"/>
          </p:nvPr>
        </p:nvSpPr>
        <p:spPr/>
        <p:txBody>
          <a:bodyPr/>
          <a:lstStyle/>
          <a:p>
            <a:fld id="{00CEE389-486B-9F4E-B8D0-46DAFC9DAF59}" type="slidenum">
              <a:rPr lang="en-US" smtClean="0"/>
              <a:t>6</a:t>
            </a:fld>
            <a:endParaRPr lang="en-US"/>
          </a:p>
        </p:txBody>
      </p:sp>
    </p:spTree>
    <p:extLst>
      <p:ext uri="{BB962C8B-B14F-4D97-AF65-F5344CB8AC3E}">
        <p14:creationId xmlns:p14="http://schemas.microsoft.com/office/powerpoint/2010/main" val="67624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not much of a difference in probability between how many miles are flown at the beginning of the month versus the end of the month. </a:t>
            </a:r>
          </a:p>
        </p:txBody>
      </p:sp>
      <p:sp>
        <p:nvSpPr>
          <p:cNvPr id="4" name="Slide Number Placeholder 3"/>
          <p:cNvSpPr>
            <a:spLocks noGrp="1"/>
          </p:cNvSpPr>
          <p:nvPr>
            <p:ph type="sldNum" sz="quarter" idx="5"/>
          </p:nvPr>
        </p:nvSpPr>
        <p:spPr/>
        <p:txBody>
          <a:bodyPr/>
          <a:lstStyle/>
          <a:p>
            <a:fld id="{00CEE389-486B-9F4E-B8D0-46DAFC9DAF59}" type="slidenum">
              <a:rPr lang="en-US" smtClean="0"/>
              <a:t>8</a:t>
            </a:fld>
            <a:endParaRPr lang="en-US"/>
          </a:p>
        </p:txBody>
      </p:sp>
    </p:spTree>
    <p:extLst>
      <p:ext uri="{BB962C8B-B14F-4D97-AF65-F5344CB8AC3E}">
        <p14:creationId xmlns:p14="http://schemas.microsoft.com/office/powerpoint/2010/main" val="351163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there is not much of a difference in probability between how many miles are flown at the beginning of the week versus the end of the week. </a:t>
            </a:r>
          </a:p>
          <a:p>
            <a:endParaRPr lang="en-US" dirty="0"/>
          </a:p>
        </p:txBody>
      </p:sp>
      <p:sp>
        <p:nvSpPr>
          <p:cNvPr id="4" name="Slide Number Placeholder 3"/>
          <p:cNvSpPr>
            <a:spLocks noGrp="1"/>
          </p:cNvSpPr>
          <p:nvPr>
            <p:ph type="sldNum" sz="quarter" idx="5"/>
          </p:nvPr>
        </p:nvSpPr>
        <p:spPr/>
        <p:txBody>
          <a:bodyPr/>
          <a:lstStyle/>
          <a:p>
            <a:fld id="{00CEE389-486B-9F4E-B8D0-46DAFC9DAF59}" type="slidenum">
              <a:rPr lang="en-US" smtClean="0"/>
              <a:t>9</a:t>
            </a:fld>
            <a:endParaRPr lang="en-US"/>
          </a:p>
        </p:txBody>
      </p:sp>
    </p:spTree>
    <p:extLst>
      <p:ext uri="{BB962C8B-B14F-4D97-AF65-F5344CB8AC3E}">
        <p14:creationId xmlns:p14="http://schemas.microsoft.com/office/powerpoint/2010/main" val="229283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CDF, it looks about 80% of flights are shorter than 1000 miles. There are not many flights that go above 3000 as the line starts to flatten out past 3000. </a:t>
            </a:r>
          </a:p>
        </p:txBody>
      </p:sp>
      <p:sp>
        <p:nvSpPr>
          <p:cNvPr id="4" name="Slide Number Placeholder 3"/>
          <p:cNvSpPr>
            <a:spLocks noGrp="1"/>
          </p:cNvSpPr>
          <p:nvPr>
            <p:ph type="sldNum" sz="quarter" idx="5"/>
          </p:nvPr>
        </p:nvSpPr>
        <p:spPr/>
        <p:txBody>
          <a:bodyPr/>
          <a:lstStyle/>
          <a:p>
            <a:fld id="{00CEE389-486B-9F4E-B8D0-46DAFC9DAF59}" type="slidenum">
              <a:rPr lang="en-US" smtClean="0"/>
              <a:t>10</a:t>
            </a:fld>
            <a:endParaRPr lang="en-US"/>
          </a:p>
        </p:txBody>
      </p:sp>
    </p:spTree>
    <p:extLst>
      <p:ext uri="{BB962C8B-B14F-4D97-AF65-F5344CB8AC3E}">
        <p14:creationId xmlns:p14="http://schemas.microsoft.com/office/powerpoint/2010/main" val="731837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distance is approximately lognormal as it was a better fit than on a linear scale. The distribution is normally distributed. </a:t>
            </a:r>
          </a:p>
        </p:txBody>
      </p:sp>
      <p:sp>
        <p:nvSpPr>
          <p:cNvPr id="4" name="Slide Number Placeholder 3"/>
          <p:cNvSpPr>
            <a:spLocks noGrp="1"/>
          </p:cNvSpPr>
          <p:nvPr>
            <p:ph type="sldNum" sz="quarter" idx="5"/>
          </p:nvPr>
        </p:nvSpPr>
        <p:spPr/>
        <p:txBody>
          <a:bodyPr/>
          <a:lstStyle/>
          <a:p>
            <a:fld id="{00CEE389-486B-9F4E-B8D0-46DAFC9DAF59}" type="slidenum">
              <a:rPr lang="en-US" smtClean="0"/>
              <a:t>11</a:t>
            </a:fld>
            <a:endParaRPr lang="en-US"/>
          </a:p>
        </p:txBody>
      </p:sp>
    </p:spTree>
    <p:extLst>
      <p:ext uri="{BB962C8B-B14F-4D97-AF65-F5344CB8AC3E}">
        <p14:creationId xmlns:p14="http://schemas.microsoft.com/office/powerpoint/2010/main" val="274413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before, there are more flights that run continuously that are less than 3000 miles. For day of the month, it seems that they no matter the distance there is a flight in every range every day. For the airlines, only a select few airlines go over 3000 miles. </a:t>
            </a:r>
          </a:p>
        </p:txBody>
      </p:sp>
      <p:sp>
        <p:nvSpPr>
          <p:cNvPr id="4" name="Slide Number Placeholder 3"/>
          <p:cNvSpPr>
            <a:spLocks noGrp="1"/>
          </p:cNvSpPr>
          <p:nvPr>
            <p:ph type="sldNum" sz="quarter" idx="5"/>
          </p:nvPr>
        </p:nvSpPr>
        <p:spPr/>
        <p:txBody>
          <a:bodyPr/>
          <a:lstStyle/>
          <a:p>
            <a:fld id="{00CEE389-486B-9F4E-B8D0-46DAFC9DAF59}" type="slidenum">
              <a:rPr lang="en-US" smtClean="0"/>
              <a:t>12</a:t>
            </a:fld>
            <a:endParaRPr lang="en-US"/>
          </a:p>
        </p:txBody>
      </p:sp>
    </p:spTree>
    <p:extLst>
      <p:ext uri="{BB962C8B-B14F-4D97-AF65-F5344CB8AC3E}">
        <p14:creationId xmlns:p14="http://schemas.microsoft.com/office/powerpoint/2010/main" val="3432054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p-value is reported as 0, with the actual correlation is .02. That means that there really is no correlation between the day of the month and the distance flown. </a:t>
            </a:r>
          </a:p>
        </p:txBody>
      </p:sp>
      <p:sp>
        <p:nvSpPr>
          <p:cNvPr id="4" name="Slide Number Placeholder 3"/>
          <p:cNvSpPr>
            <a:spLocks noGrp="1"/>
          </p:cNvSpPr>
          <p:nvPr>
            <p:ph type="sldNum" sz="quarter" idx="5"/>
          </p:nvPr>
        </p:nvSpPr>
        <p:spPr/>
        <p:txBody>
          <a:bodyPr/>
          <a:lstStyle/>
          <a:p>
            <a:fld id="{00CEE389-486B-9F4E-B8D0-46DAFC9DAF59}" type="slidenum">
              <a:rPr lang="en-US" smtClean="0"/>
              <a:t>13</a:t>
            </a:fld>
            <a:endParaRPr lang="en-US"/>
          </a:p>
        </p:txBody>
      </p:sp>
    </p:spTree>
    <p:extLst>
      <p:ext uri="{BB962C8B-B14F-4D97-AF65-F5344CB8AC3E}">
        <p14:creationId xmlns:p14="http://schemas.microsoft.com/office/powerpoint/2010/main" val="43659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3F3A-A634-EB4B-8D6D-C6394881A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7FDB8F-F66A-104C-82F3-AD3EE13593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554FEE-D508-8C46-941D-04DE3BE7FDAD}"/>
              </a:ext>
            </a:extLst>
          </p:cNvPr>
          <p:cNvSpPr>
            <a:spLocks noGrp="1"/>
          </p:cNvSpPr>
          <p:nvPr>
            <p:ph type="dt" sz="half" idx="10"/>
          </p:nvPr>
        </p:nvSpPr>
        <p:spPr/>
        <p:txBody>
          <a:bodyPr/>
          <a:lstStyle/>
          <a:p>
            <a:fld id="{F23A20CD-C7D4-3443-8536-093F1C725A38}" type="datetimeFigureOut">
              <a:rPr lang="en-US" smtClean="0"/>
              <a:t>7/29/20</a:t>
            </a:fld>
            <a:endParaRPr lang="en-US"/>
          </a:p>
        </p:txBody>
      </p:sp>
      <p:sp>
        <p:nvSpPr>
          <p:cNvPr id="5" name="Footer Placeholder 4">
            <a:extLst>
              <a:ext uri="{FF2B5EF4-FFF2-40B4-BE49-F238E27FC236}">
                <a16:creationId xmlns:a16="http://schemas.microsoft.com/office/drawing/2014/main" id="{02A1DAF5-0C8C-BA49-BB10-4F245170B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BC449-5D4F-B244-A967-9BCF5D3CE920}"/>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283039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0114-B35A-7E43-8648-6B7C65CBFF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E78655-92DC-7544-8632-71F1965FAE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785A4-2E87-C245-BBCE-7298CE587C69}"/>
              </a:ext>
            </a:extLst>
          </p:cNvPr>
          <p:cNvSpPr>
            <a:spLocks noGrp="1"/>
          </p:cNvSpPr>
          <p:nvPr>
            <p:ph type="dt" sz="half" idx="10"/>
          </p:nvPr>
        </p:nvSpPr>
        <p:spPr/>
        <p:txBody>
          <a:bodyPr/>
          <a:lstStyle/>
          <a:p>
            <a:fld id="{F23A20CD-C7D4-3443-8536-093F1C725A38}" type="datetimeFigureOut">
              <a:rPr lang="en-US" smtClean="0"/>
              <a:t>7/29/20</a:t>
            </a:fld>
            <a:endParaRPr lang="en-US"/>
          </a:p>
        </p:txBody>
      </p:sp>
      <p:sp>
        <p:nvSpPr>
          <p:cNvPr id="5" name="Footer Placeholder 4">
            <a:extLst>
              <a:ext uri="{FF2B5EF4-FFF2-40B4-BE49-F238E27FC236}">
                <a16:creationId xmlns:a16="http://schemas.microsoft.com/office/drawing/2014/main" id="{B0600EF0-03B4-F347-B8BE-0A81F1D66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30C74-448B-C146-A001-743D15B6A5A3}"/>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1308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FE1CA-0399-2341-8B63-E31165907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F73AB-D5A3-DE4E-98CD-8DC336838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57D9D-4715-3343-8DE7-88DB311C62B1}"/>
              </a:ext>
            </a:extLst>
          </p:cNvPr>
          <p:cNvSpPr>
            <a:spLocks noGrp="1"/>
          </p:cNvSpPr>
          <p:nvPr>
            <p:ph type="dt" sz="half" idx="10"/>
          </p:nvPr>
        </p:nvSpPr>
        <p:spPr/>
        <p:txBody>
          <a:bodyPr/>
          <a:lstStyle/>
          <a:p>
            <a:fld id="{F23A20CD-C7D4-3443-8536-093F1C725A38}" type="datetimeFigureOut">
              <a:rPr lang="en-US" smtClean="0"/>
              <a:t>7/29/20</a:t>
            </a:fld>
            <a:endParaRPr lang="en-US"/>
          </a:p>
        </p:txBody>
      </p:sp>
      <p:sp>
        <p:nvSpPr>
          <p:cNvPr id="5" name="Footer Placeholder 4">
            <a:extLst>
              <a:ext uri="{FF2B5EF4-FFF2-40B4-BE49-F238E27FC236}">
                <a16:creationId xmlns:a16="http://schemas.microsoft.com/office/drawing/2014/main" id="{8E93905D-AFC6-EF44-9FE5-E7B8166A6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3BEFE-D2B8-2443-9724-F98BDEFAC1D5}"/>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2809414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CDC7-9347-034F-9F34-32C92F1D6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60BA41-2BB8-4449-823F-B2ACE86101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2A73A-95BC-F94D-8D30-2ED84849CC5F}"/>
              </a:ext>
            </a:extLst>
          </p:cNvPr>
          <p:cNvSpPr>
            <a:spLocks noGrp="1"/>
          </p:cNvSpPr>
          <p:nvPr>
            <p:ph type="dt" sz="half" idx="10"/>
          </p:nvPr>
        </p:nvSpPr>
        <p:spPr/>
        <p:txBody>
          <a:bodyPr/>
          <a:lstStyle/>
          <a:p>
            <a:fld id="{F23A20CD-C7D4-3443-8536-093F1C725A38}" type="datetimeFigureOut">
              <a:rPr lang="en-US" smtClean="0"/>
              <a:t>7/29/20</a:t>
            </a:fld>
            <a:endParaRPr lang="en-US"/>
          </a:p>
        </p:txBody>
      </p:sp>
      <p:sp>
        <p:nvSpPr>
          <p:cNvPr id="5" name="Footer Placeholder 4">
            <a:extLst>
              <a:ext uri="{FF2B5EF4-FFF2-40B4-BE49-F238E27FC236}">
                <a16:creationId xmlns:a16="http://schemas.microsoft.com/office/drawing/2014/main" id="{53F43A7F-1258-BE48-A635-4B3616A33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6ADF6-154B-5B4E-8DAF-8015F78E3AF2}"/>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18254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45C7-35B1-B843-B706-2773F9012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DEAC57-C200-DA4E-9179-9BC3440E9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A5E5EF-0E6C-284D-BDA4-5D91A5B85875}"/>
              </a:ext>
            </a:extLst>
          </p:cNvPr>
          <p:cNvSpPr>
            <a:spLocks noGrp="1"/>
          </p:cNvSpPr>
          <p:nvPr>
            <p:ph type="dt" sz="half" idx="10"/>
          </p:nvPr>
        </p:nvSpPr>
        <p:spPr/>
        <p:txBody>
          <a:bodyPr/>
          <a:lstStyle/>
          <a:p>
            <a:fld id="{F23A20CD-C7D4-3443-8536-093F1C725A38}" type="datetimeFigureOut">
              <a:rPr lang="en-US" smtClean="0"/>
              <a:t>7/29/20</a:t>
            </a:fld>
            <a:endParaRPr lang="en-US"/>
          </a:p>
        </p:txBody>
      </p:sp>
      <p:sp>
        <p:nvSpPr>
          <p:cNvPr id="5" name="Footer Placeholder 4">
            <a:extLst>
              <a:ext uri="{FF2B5EF4-FFF2-40B4-BE49-F238E27FC236}">
                <a16:creationId xmlns:a16="http://schemas.microsoft.com/office/drawing/2014/main" id="{0AE86D58-3149-AC48-A5A6-7E3C81312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C47E1-5003-CB4E-9A15-B4F268A970DC}"/>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16580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CD20-22A9-E348-9BC0-70A80F101C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5EE75-300F-3844-AF8E-5FE12AAEF9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0A4A82-A0F0-514E-A09C-8970021A5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46014A-2735-8D4F-8BBE-B7AB8647CBA3}"/>
              </a:ext>
            </a:extLst>
          </p:cNvPr>
          <p:cNvSpPr>
            <a:spLocks noGrp="1"/>
          </p:cNvSpPr>
          <p:nvPr>
            <p:ph type="dt" sz="half" idx="10"/>
          </p:nvPr>
        </p:nvSpPr>
        <p:spPr/>
        <p:txBody>
          <a:bodyPr/>
          <a:lstStyle/>
          <a:p>
            <a:fld id="{F23A20CD-C7D4-3443-8536-093F1C725A38}" type="datetimeFigureOut">
              <a:rPr lang="en-US" smtClean="0"/>
              <a:t>7/29/20</a:t>
            </a:fld>
            <a:endParaRPr lang="en-US"/>
          </a:p>
        </p:txBody>
      </p:sp>
      <p:sp>
        <p:nvSpPr>
          <p:cNvPr id="6" name="Footer Placeholder 5">
            <a:extLst>
              <a:ext uri="{FF2B5EF4-FFF2-40B4-BE49-F238E27FC236}">
                <a16:creationId xmlns:a16="http://schemas.microsoft.com/office/drawing/2014/main" id="{75C482F5-6448-EF4B-A38F-03B2EF343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4B894-644C-5B46-83E0-D34173CC9F62}"/>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244484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D109-E729-D04A-A35E-768312C7D1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D7DF4-DA72-894F-BFBC-89ACC8391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3678B9-8542-CE48-8B35-00A05F0933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B97CF-19A3-C046-BEC2-D2DC689F6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8F182-BE59-B74B-872E-C124FF8246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7DC9AB-4DD2-6A4B-92E8-3E36C5065FD1}"/>
              </a:ext>
            </a:extLst>
          </p:cNvPr>
          <p:cNvSpPr>
            <a:spLocks noGrp="1"/>
          </p:cNvSpPr>
          <p:nvPr>
            <p:ph type="dt" sz="half" idx="10"/>
          </p:nvPr>
        </p:nvSpPr>
        <p:spPr/>
        <p:txBody>
          <a:bodyPr/>
          <a:lstStyle/>
          <a:p>
            <a:fld id="{F23A20CD-C7D4-3443-8536-093F1C725A38}" type="datetimeFigureOut">
              <a:rPr lang="en-US" smtClean="0"/>
              <a:t>7/29/20</a:t>
            </a:fld>
            <a:endParaRPr lang="en-US"/>
          </a:p>
        </p:txBody>
      </p:sp>
      <p:sp>
        <p:nvSpPr>
          <p:cNvPr id="8" name="Footer Placeholder 7">
            <a:extLst>
              <a:ext uri="{FF2B5EF4-FFF2-40B4-BE49-F238E27FC236}">
                <a16:creationId xmlns:a16="http://schemas.microsoft.com/office/drawing/2014/main" id="{CA78C0A4-6B3B-834F-9B7E-B29BC3D130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E527DD-01C3-444A-B0F0-84E69918C2CF}"/>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224013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3225-9AD2-9C4B-981F-C63531B79F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93AE2E-5D3D-DE45-916A-364987F9A3BA}"/>
              </a:ext>
            </a:extLst>
          </p:cNvPr>
          <p:cNvSpPr>
            <a:spLocks noGrp="1"/>
          </p:cNvSpPr>
          <p:nvPr>
            <p:ph type="dt" sz="half" idx="10"/>
          </p:nvPr>
        </p:nvSpPr>
        <p:spPr/>
        <p:txBody>
          <a:bodyPr/>
          <a:lstStyle/>
          <a:p>
            <a:fld id="{F23A20CD-C7D4-3443-8536-093F1C725A38}" type="datetimeFigureOut">
              <a:rPr lang="en-US" smtClean="0"/>
              <a:t>7/29/20</a:t>
            </a:fld>
            <a:endParaRPr lang="en-US"/>
          </a:p>
        </p:txBody>
      </p:sp>
      <p:sp>
        <p:nvSpPr>
          <p:cNvPr id="4" name="Footer Placeholder 3">
            <a:extLst>
              <a:ext uri="{FF2B5EF4-FFF2-40B4-BE49-F238E27FC236}">
                <a16:creationId xmlns:a16="http://schemas.microsoft.com/office/drawing/2014/main" id="{7AB2E245-7FD6-1843-B59F-4525D28C5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3B17DD-4DF8-AB4F-A3EB-E73F1688B6DE}"/>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75636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C2E9E-FB80-E34F-9896-458E1C69556E}"/>
              </a:ext>
            </a:extLst>
          </p:cNvPr>
          <p:cNvSpPr>
            <a:spLocks noGrp="1"/>
          </p:cNvSpPr>
          <p:nvPr>
            <p:ph type="dt" sz="half" idx="10"/>
          </p:nvPr>
        </p:nvSpPr>
        <p:spPr/>
        <p:txBody>
          <a:bodyPr/>
          <a:lstStyle/>
          <a:p>
            <a:fld id="{F23A20CD-C7D4-3443-8536-093F1C725A38}" type="datetimeFigureOut">
              <a:rPr lang="en-US" smtClean="0"/>
              <a:t>7/29/20</a:t>
            </a:fld>
            <a:endParaRPr lang="en-US"/>
          </a:p>
        </p:txBody>
      </p:sp>
      <p:sp>
        <p:nvSpPr>
          <p:cNvPr id="3" name="Footer Placeholder 2">
            <a:extLst>
              <a:ext uri="{FF2B5EF4-FFF2-40B4-BE49-F238E27FC236}">
                <a16:creationId xmlns:a16="http://schemas.microsoft.com/office/drawing/2014/main" id="{19664BF4-01C2-B34D-B961-1B38049DA4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24CE7E-B887-694B-AD37-B1CD1DC63407}"/>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028282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6406-417B-6043-8FCA-20EC29710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857F3E-485C-0F4A-9194-C2F398A31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8E2FB6-A088-6A48-8EAC-92E32D14F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098B0-8BA9-804A-9E17-E1DC0BB3050B}"/>
              </a:ext>
            </a:extLst>
          </p:cNvPr>
          <p:cNvSpPr>
            <a:spLocks noGrp="1"/>
          </p:cNvSpPr>
          <p:nvPr>
            <p:ph type="dt" sz="half" idx="10"/>
          </p:nvPr>
        </p:nvSpPr>
        <p:spPr/>
        <p:txBody>
          <a:bodyPr/>
          <a:lstStyle/>
          <a:p>
            <a:fld id="{F23A20CD-C7D4-3443-8536-093F1C725A38}" type="datetimeFigureOut">
              <a:rPr lang="en-US" smtClean="0"/>
              <a:t>7/29/20</a:t>
            </a:fld>
            <a:endParaRPr lang="en-US"/>
          </a:p>
        </p:txBody>
      </p:sp>
      <p:sp>
        <p:nvSpPr>
          <p:cNvPr id="6" name="Footer Placeholder 5">
            <a:extLst>
              <a:ext uri="{FF2B5EF4-FFF2-40B4-BE49-F238E27FC236}">
                <a16:creationId xmlns:a16="http://schemas.microsoft.com/office/drawing/2014/main" id="{396AD405-5551-1C41-B325-04990CC0F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FE24E3-3F88-C44F-909D-C5FB2C6DE9B1}"/>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45257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A584-D5F8-DE42-8F90-0CC11261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7E71E-48D4-034E-9D64-A8BC4005A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0CA52A-71EB-C747-BC10-B9F8011BE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93CA2-741E-614E-9BF4-75F63ACB2DAC}"/>
              </a:ext>
            </a:extLst>
          </p:cNvPr>
          <p:cNvSpPr>
            <a:spLocks noGrp="1"/>
          </p:cNvSpPr>
          <p:nvPr>
            <p:ph type="dt" sz="half" idx="10"/>
          </p:nvPr>
        </p:nvSpPr>
        <p:spPr/>
        <p:txBody>
          <a:bodyPr/>
          <a:lstStyle/>
          <a:p>
            <a:fld id="{F23A20CD-C7D4-3443-8536-093F1C725A38}" type="datetimeFigureOut">
              <a:rPr lang="en-US" smtClean="0"/>
              <a:t>7/29/20</a:t>
            </a:fld>
            <a:endParaRPr lang="en-US"/>
          </a:p>
        </p:txBody>
      </p:sp>
      <p:sp>
        <p:nvSpPr>
          <p:cNvPr id="6" name="Footer Placeholder 5">
            <a:extLst>
              <a:ext uri="{FF2B5EF4-FFF2-40B4-BE49-F238E27FC236}">
                <a16:creationId xmlns:a16="http://schemas.microsoft.com/office/drawing/2014/main" id="{C473002E-E751-1842-83BE-F2D41809B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C3449-4B00-DF42-885D-3BCF27A920F8}"/>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88515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ACA5B-C83B-3540-8409-523ADCCC6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4F195-650A-1648-800D-2354E6B9A1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81F71-72DE-5A42-BC6E-54BE075EB1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A20CD-C7D4-3443-8536-093F1C725A38}" type="datetimeFigureOut">
              <a:rPr lang="en-US" smtClean="0"/>
              <a:t>7/29/20</a:t>
            </a:fld>
            <a:endParaRPr lang="en-US"/>
          </a:p>
        </p:txBody>
      </p:sp>
      <p:sp>
        <p:nvSpPr>
          <p:cNvPr id="5" name="Footer Placeholder 4">
            <a:extLst>
              <a:ext uri="{FF2B5EF4-FFF2-40B4-BE49-F238E27FC236}">
                <a16:creationId xmlns:a16="http://schemas.microsoft.com/office/drawing/2014/main" id="{E15B022F-7C0D-1D42-80E8-99C8F4FC9E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17A881-8F95-0A4C-A18C-371E7C90C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C1019-19F0-DC45-8654-9AC68D7A1F51}" type="slidenum">
              <a:rPr lang="en-US" smtClean="0"/>
              <a:t>‹#›</a:t>
            </a:fld>
            <a:endParaRPr lang="en-US"/>
          </a:p>
        </p:txBody>
      </p:sp>
    </p:spTree>
    <p:extLst>
      <p:ext uri="{BB962C8B-B14F-4D97-AF65-F5344CB8AC3E}">
        <p14:creationId xmlns:p14="http://schemas.microsoft.com/office/powerpoint/2010/main" val="1957140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01E8AA-0220-CB43-AF73-1E37130613DE}"/>
              </a:ext>
            </a:extLst>
          </p:cNvPr>
          <p:cNvSpPr>
            <a:spLocks noGrp="1"/>
          </p:cNvSpPr>
          <p:nvPr>
            <p:ph type="ctrTitle"/>
          </p:nvPr>
        </p:nvSpPr>
        <p:spPr>
          <a:xfrm>
            <a:off x="4038600" y="1939159"/>
            <a:ext cx="7644627" cy="2751086"/>
          </a:xfrm>
        </p:spPr>
        <p:txBody>
          <a:bodyPr>
            <a:normAutofit/>
          </a:bodyPr>
          <a:lstStyle/>
          <a:p>
            <a:pPr algn="r"/>
            <a:r>
              <a:rPr lang="en-US" dirty="0"/>
              <a:t>Term Project</a:t>
            </a:r>
            <a:endParaRPr lang="en-US"/>
          </a:p>
        </p:txBody>
      </p:sp>
      <p:sp>
        <p:nvSpPr>
          <p:cNvPr id="3" name="Subtitle 2">
            <a:extLst>
              <a:ext uri="{FF2B5EF4-FFF2-40B4-BE49-F238E27FC236}">
                <a16:creationId xmlns:a16="http://schemas.microsoft.com/office/drawing/2014/main" id="{4E49FA9F-B40E-7E45-B17B-40480D375F06}"/>
              </a:ext>
            </a:extLst>
          </p:cNvPr>
          <p:cNvSpPr>
            <a:spLocks noGrp="1"/>
          </p:cNvSpPr>
          <p:nvPr>
            <p:ph type="subTitle" idx="1"/>
          </p:nvPr>
        </p:nvSpPr>
        <p:spPr>
          <a:xfrm>
            <a:off x="4038600" y="4782320"/>
            <a:ext cx="7644627" cy="1329443"/>
          </a:xfrm>
        </p:spPr>
        <p:txBody>
          <a:bodyPr>
            <a:normAutofit/>
          </a:bodyPr>
          <a:lstStyle/>
          <a:p>
            <a:pPr algn="r"/>
            <a:r>
              <a:rPr lang="en-US" sz="2200"/>
              <a:t>Barbara Payne</a:t>
            </a:r>
          </a:p>
          <a:p>
            <a:pPr algn="r"/>
            <a:r>
              <a:rPr lang="en-US" sz="2200"/>
              <a:t>DSC 530 – Data Exploration and Analysis</a:t>
            </a:r>
          </a:p>
          <a:p>
            <a:pPr algn="r"/>
            <a:r>
              <a:rPr lang="en-US" sz="2200"/>
              <a:t>2021 January Flight Prediction</a:t>
            </a:r>
          </a:p>
        </p:txBody>
      </p:sp>
    </p:spTree>
    <p:extLst>
      <p:ext uri="{BB962C8B-B14F-4D97-AF65-F5344CB8AC3E}">
        <p14:creationId xmlns:p14="http://schemas.microsoft.com/office/powerpoint/2010/main" val="346424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Arc 5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7474281" y="1396686"/>
            <a:ext cx="3240506" cy="4064628"/>
          </a:xfrm>
        </p:spPr>
        <p:txBody>
          <a:bodyPr>
            <a:normAutofit/>
          </a:bodyPr>
          <a:lstStyle/>
          <a:p>
            <a:pPr algn="ctr"/>
            <a:r>
              <a:rPr lang="en-US" dirty="0">
                <a:solidFill>
                  <a:srgbClr val="FFFFFF"/>
                </a:solidFill>
              </a:rPr>
              <a:t>CDF - Distance</a:t>
            </a:r>
          </a:p>
        </p:txBody>
      </p:sp>
      <p:pic>
        <p:nvPicPr>
          <p:cNvPr id="14" name="Picture 13" descr="A screenshot of a cell phone&#10;&#10;Description automatically generated">
            <a:extLst>
              <a:ext uri="{FF2B5EF4-FFF2-40B4-BE49-F238E27FC236}">
                <a16:creationId xmlns:a16="http://schemas.microsoft.com/office/drawing/2014/main" id="{7F560091-4C9E-464F-84B2-350AC42033D1}"/>
              </a:ext>
            </a:extLst>
          </p:cNvPr>
          <p:cNvPicPr>
            <a:picLocks noChangeAspect="1"/>
          </p:cNvPicPr>
          <p:nvPr/>
        </p:nvPicPr>
        <p:blipFill rotWithShape="1">
          <a:blip r:embed="rId3"/>
          <a:srcRect r="4501" b="2"/>
          <a:stretch/>
        </p:blipFill>
        <p:spPr>
          <a:xfrm>
            <a:off x="170482" y="629599"/>
            <a:ext cx="5978397" cy="5978397"/>
          </a:xfrm>
          <a:custGeom>
            <a:avLst/>
            <a:gdLst/>
            <a:ahLst/>
            <a:cxnLst/>
            <a:rect l="l" t="t" r="r" b="b"/>
            <a:pathLst>
              <a:path w="4048125" h="4048125">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p:spPr>
      </p:pic>
    </p:spTree>
    <p:extLst>
      <p:ext uri="{BB962C8B-B14F-4D97-AF65-F5344CB8AC3E}">
        <p14:creationId xmlns:p14="http://schemas.microsoft.com/office/powerpoint/2010/main" val="201094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1152653" y="1960516"/>
            <a:ext cx="3981162" cy="3917769"/>
          </a:xfrm>
        </p:spPr>
        <p:txBody>
          <a:bodyPr vert="horz" lIns="91440" tIns="45720" rIns="91440" bIns="45720" rtlCol="0" anchor="t">
            <a:normAutofit fontScale="90000"/>
          </a:bodyPr>
          <a:lstStyle/>
          <a:p>
            <a:r>
              <a:rPr lang="en-US" sz="5400" b="1" dirty="0"/>
              <a:t>Analytical Distribution</a:t>
            </a:r>
            <a:br>
              <a:rPr lang="en-US" sz="5400" dirty="0"/>
            </a:br>
            <a:br>
              <a:rPr lang="en-US" sz="5400" dirty="0"/>
            </a:br>
            <a:r>
              <a:rPr lang="en-US" sz="4000" dirty="0"/>
              <a:t>Lognormal</a:t>
            </a:r>
            <a:br>
              <a:rPr lang="en-US" sz="4000" dirty="0"/>
            </a:br>
            <a:r>
              <a:rPr lang="en-US" sz="4000" dirty="0"/>
              <a:t>Distribution</a:t>
            </a:r>
            <a:br>
              <a:rPr lang="en-US" sz="5400" dirty="0"/>
            </a:br>
            <a:endParaRPr lang="en-US" sz="5400" dirty="0"/>
          </a:p>
        </p:txBody>
      </p:sp>
      <p:grpSp>
        <p:nvGrpSpPr>
          <p:cNvPr id="37" name="Group 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8" name="Rectangle 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cell phone&#10;&#10;Description automatically generated">
            <a:extLst>
              <a:ext uri="{FF2B5EF4-FFF2-40B4-BE49-F238E27FC236}">
                <a16:creationId xmlns:a16="http://schemas.microsoft.com/office/drawing/2014/main" id="{F14B3E09-D5E2-314C-8BEB-3D46F9308202}"/>
              </a:ext>
            </a:extLst>
          </p:cNvPr>
          <p:cNvPicPr>
            <a:picLocks noChangeAspect="1"/>
          </p:cNvPicPr>
          <p:nvPr/>
        </p:nvPicPr>
        <p:blipFill>
          <a:blip r:embed="rId3"/>
          <a:stretch>
            <a:fillRect/>
          </a:stretch>
        </p:blipFill>
        <p:spPr>
          <a:xfrm>
            <a:off x="5669481" y="171728"/>
            <a:ext cx="6009366" cy="5945942"/>
          </a:xfrm>
          <a:prstGeom prst="rect">
            <a:avLst/>
          </a:prstGeom>
        </p:spPr>
      </p:pic>
    </p:spTree>
    <p:extLst>
      <p:ext uri="{BB962C8B-B14F-4D97-AF65-F5344CB8AC3E}">
        <p14:creationId xmlns:p14="http://schemas.microsoft.com/office/powerpoint/2010/main" val="63744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0F8CD3-A1B7-CB44-9E0D-DA10E7A457A0}"/>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Scatter Plots</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5" name="Picture 4" descr="A screenshot of a computer&#10;&#10;Description automatically generated">
            <a:extLst>
              <a:ext uri="{FF2B5EF4-FFF2-40B4-BE49-F238E27FC236}">
                <a16:creationId xmlns:a16="http://schemas.microsoft.com/office/drawing/2014/main" id="{A0276BAF-6DF0-3246-BA2F-6C2DFEFA83D9}"/>
              </a:ext>
            </a:extLst>
          </p:cNvPr>
          <p:cNvPicPr>
            <a:picLocks noChangeAspect="1"/>
          </p:cNvPicPr>
          <p:nvPr/>
        </p:nvPicPr>
        <p:blipFill>
          <a:blip r:embed="rId3"/>
          <a:stretch>
            <a:fillRect/>
          </a:stretch>
        </p:blipFill>
        <p:spPr>
          <a:xfrm>
            <a:off x="873684" y="2053860"/>
            <a:ext cx="5042698" cy="470231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5BCAD8C-2F4A-A945-A54F-F666711AFD22}"/>
              </a:ext>
            </a:extLst>
          </p:cNvPr>
          <p:cNvPicPr>
            <a:picLocks noChangeAspect="1"/>
          </p:cNvPicPr>
          <p:nvPr/>
        </p:nvPicPr>
        <p:blipFill>
          <a:blip r:embed="rId4"/>
          <a:stretch>
            <a:fillRect/>
          </a:stretch>
        </p:blipFill>
        <p:spPr>
          <a:xfrm>
            <a:off x="6705605" y="2139484"/>
            <a:ext cx="4788870" cy="4531068"/>
          </a:xfrm>
          <a:prstGeom prst="rect">
            <a:avLst/>
          </a:prstGeom>
        </p:spPr>
      </p:pic>
    </p:spTree>
    <p:extLst>
      <p:ext uri="{BB962C8B-B14F-4D97-AF65-F5344CB8AC3E}">
        <p14:creationId xmlns:p14="http://schemas.microsoft.com/office/powerpoint/2010/main" val="419295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57252-4ADE-534C-8094-51A6401B6374}"/>
              </a:ext>
            </a:extLst>
          </p:cNvPr>
          <p:cNvSpPr>
            <a:spLocks noGrp="1"/>
          </p:cNvSpPr>
          <p:nvPr>
            <p:ph type="title"/>
          </p:nvPr>
        </p:nvSpPr>
        <p:spPr>
          <a:xfrm>
            <a:off x="838200" y="365125"/>
            <a:ext cx="5558489" cy="1325563"/>
          </a:xfrm>
        </p:spPr>
        <p:txBody>
          <a:bodyPr>
            <a:normAutofit/>
          </a:bodyPr>
          <a:lstStyle/>
          <a:p>
            <a:r>
              <a:rPr lang="en-US" dirty="0"/>
              <a:t>Hypothesis Test - Correlation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screenshot of a cell phone&#10;&#10;Description automatically generated">
            <a:extLst>
              <a:ext uri="{FF2B5EF4-FFF2-40B4-BE49-F238E27FC236}">
                <a16:creationId xmlns:a16="http://schemas.microsoft.com/office/drawing/2014/main" id="{9C7D7280-6E4B-FA40-BC74-A648832DC394}"/>
              </a:ext>
            </a:extLst>
          </p:cNvPr>
          <p:cNvPicPr>
            <a:picLocks noChangeAspect="1"/>
          </p:cNvPicPr>
          <p:nvPr/>
        </p:nvPicPr>
        <p:blipFill>
          <a:blip r:embed="rId3"/>
          <a:stretch>
            <a:fillRect/>
          </a:stretch>
        </p:blipFill>
        <p:spPr>
          <a:xfrm>
            <a:off x="768900" y="2776778"/>
            <a:ext cx="4991100" cy="2362200"/>
          </a:xfrm>
          <a:prstGeom prst="rect">
            <a:avLst/>
          </a:prstGeom>
        </p:spPr>
      </p:pic>
    </p:spTree>
    <p:extLst>
      <p:ext uri="{BB962C8B-B14F-4D97-AF65-F5344CB8AC3E}">
        <p14:creationId xmlns:p14="http://schemas.microsoft.com/office/powerpoint/2010/main" val="15575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Regression Analysis</a:t>
            </a:r>
          </a:p>
        </p:txBody>
      </p:sp>
      <p:sp>
        <p:nvSpPr>
          <p:cNvPr id="59" name="Arc 5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3" name="Picture 12" descr="A screenshot of a cell phone&#10;&#10;Description automatically generated">
            <a:extLst>
              <a:ext uri="{FF2B5EF4-FFF2-40B4-BE49-F238E27FC236}">
                <a16:creationId xmlns:a16="http://schemas.microsoft.com/office/drawing/2014/main" id="{6A1087A6-F644-E742-A468-99179B738F6F}"/>
              </a:ext>
            </a:extLst>
          </p:cNvPr>
          <p:cNvPicPr>
            <a:picLocks noChangeAspect="1"/>
          </p:cNvPicPr>
          <p:nvPr/>
        </p:nvPicPr>
        <p:blipFill>
          <a:blip r:embed="rId3"/>
          <a:stretch>
            <a:fillRect/>
          </a:stretch>
        </p:blipFill>
        <p:spPr>
          <a:xfrm>
            <a:off x="5617033" y="-7584"/>
            <a:ext cx="6080962" cy="6884370"/>
          </a:xfrm>
          <a:prstGeom prst="rect">
            <a:avLst/>
          </a:prstGeom>
        </p:spPr>
      </p:pic>
    </p:spTree>
    <p:extLst>
      <p:ext uri="{BB962C8B-B14F-4D97-AF65-F5344CB8AC3E}">
        <p14:creationId xmlns:p14="http://schemas.microsoft.com/office/powerpoint/2010/main" val="398911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57252-4ADE-534C-8094-51A6401B6374}"/>
              </a:ext>
            </a:extLst>
          </p:cNvPr>
          <p:cNvSpPr>
            <a:spLocks noGrp="1"/>
          </p:cNvSpPr>
          <p:nvPr>
            <p:ph type="title"/>
          </p:nvPr>
        </p:nvSpPr>
        <p:spPr>
          <a:xfrm>
            <a:off x="838200" y="365125"/>
            <a:ext cx="10515600" cy="1325563"/>
          </a:xfrm>
        </p:spPr>
        <p:txBody>
          <a:bodyPr>
            <a:normAutofit/>
          </a:bodyPr>
          <a:lstStyle/>
          <a:p>
            <a:r>
              <a:rPr lang="en-US"/>
              <a:t>Statistical Questions</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46FE398-E040-824E-877D-2E3F74686297}"/>
              </a:ext>
            </a:extLst>
          </p:cNvPr>
          <p:cNvSpPr>
            <a:spLocks noGrp="1"/>
          </p:cNvSpPr>
          <p:nvPr>
            <p:ph idx="1"/>
          </p:nvPr>
        </p:nvSpPr>
        <p:spPr>
          <a:xfrm>
            <a:off x="838200" y="1825625"/>
            <a:ext cx="10515600" cy="4351338"/>
          </a:xfrm>
        </p:spPr>
        <p:txBody>
          <a:bodyPr>
            <a:normAutofit/>
          </a:bodyPr>
          <a:lstStyle/>
          <a:p>
            <a:r>
              <a:rPr lang="en-US" dirty="0"/>
              <a:t>What flights are more likely to be longer? Is there more flights that happen at longer distances?</a:t>
            </a:r>
          </a:p>
          <a:p>
            <a:r>
              <a:rPr lang="en-US" dirty="0"/>
              <a:t>What are the highest days of flights? Are cancelled flights to happen more on a certain day of a week than another?</a:t>
            </a:r>
          </a:p>
        </p:txBody>
      </p:sp>
    </p:spTree>
    <p:extLst>
      <p:ext uri="{BB962C8B-B14F-4D97-AF65-F5344CB8AC3E}">
        <p14:creationId xmlns:p14="http://schemas.microsoft.com/office/powerpoint/2010/main" val="396649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1171074" y="1396686"/>
            <a:ext cx="3240506" cy="4064628"/>
          </a:xfrm>
        </p:spPr>
        <p:txBody>
          <a:bodyPr>
            <a:normAutofit/>
          </a:bodyPr>
          <a:lstStyle/>
          <a:p>
            <a:r>
              <a:rPr lang="en-US">
                <a:solidFill>
                  <a:srgbClr val="FFFFFF"/>
                </a:solidFill>
              </a:rPr>
              <a:t>Variables and their Meaning</a:t>
            </a:r>
          </a:p>
        </p:txBody>
      </p:sp>
      <p:sp>
        <p:nvSpPr>
          <p:cNvPr id="48" name="Arc 4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363848E-4E08-7B4C-8687-401614F730CD}"/>
              </a:ext>
            </a:extLst>
          </p:cNvPr>
          <p:cNvSpPr>
            <a:spLocks noGrp="1"/>
          </p:cNvSpPr>
          <p:nvPr>
            <p:ph idx="1"/>
          </p:nvPr>
        </p:nvSpPr>
        <p:spPr>
          <a:xfrm>
            <a:off x="5370153" y="1526033"/>
            <a:ext cx="5536397" cy="3935281"/>
          </a:xfrm>
        </p:spPr>
        <p:txBody>
          <a:bodyPr>
            <a:normAutofit/>
          </a:bodyPr>
          <a:lstStyle/>
          <a:p>
            <a:r>
              <a:rPr lang="en-US" sz="1500" dirty="0"/>
              <a:t>DAY_OF_MONTH – What date the flight took place in January</a:t>
            </a:r>
          </a:p>
          <a:p>
            <a:r>
              <a:rPr lang="en-US" sz="1500" dirty="0"/>
              <a:t>DAY_OF_WEEK – What day the flight took place starting with Monday</a:t>
            </a:r>
          </a:p>
          <a:p>
            <a:r>
              <a:rPr lang="en-US" sz="1500" dirty="0"/>
              <a:t>OP_UNIQUE_CARRIER – Unique airline carrier codes provided by IATA</a:t>
            </a:r>
          </a:p>
          <a:p>
            <a:r>
              <a:rPr lang="en-US" sz="1500" dirty="0"/>
              <a:t>OP_CARRIER_FL_NUM – Flight number</a:t>
            </a:r>
          </a:p>
          <a:p>
            <a:r>
              <a:rPr lang="en-US" sz="1500" dirty="0"/>
              <a:t>ORIGIN – Origin airport</a:t>
            </a:r>
          </a:p>
          <a:p>
            <a:r>
              <a:rPr lang="en-US" sz="1500" dirty="0"/>
              <a:t>DEST – Destination airport</a:t>
            </a:r>
          </a:p>
          <a:p>
            <a:r>
              <a:rPr lang="en-US" sz="1500" dirty="0"/>
              <a:t>CANCELLED – Indicates if the flight was cancelled</a:t>
            </a:r>
          </a:p>
          <a:p>
            <a:r>
              <a:rPr lang="en-US" sz="1500" dirty="0"/>
              <a:t>ARR_DEL15 – Arrival delay indicator</a:t>
            </a:r>
          </a:p>
          <a:p>
            <a:r>
              <a:rPr lang="en-US" sz="1500" dirty="0"/>
              <a:t>DISTANCE – How far the flight travelled</a:t>
            </a:r>
          </a:p>
        </p:txBody>
      </p:sp>
    </p:spTree>
    <p:extLst>
      <p:ext uri="{BB962C8B-B14F-4D97-AF65-F5344CB8AC3E}">
        <p14:creationId xmlns:p14="http://schemas.microsoft.com/office/powerpoint/2010/main" val="184192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5912F4-0702-B941-B62D-6316C19D8156}"/>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4000" kern="1200">
                <a:solidFill>
                  <a:schemeClr val="tx1"/>
                </a:solidFill>
                <a:latin typeface="+mj-lt"/>
                <a:ea typeface="+mj-ea"/>
                <a:cs typeface="+mj-cs"/>
              </a:rPr>
              <a:t>Histograms</a:t>
            </a:r>
          </a:p>
        </p:txBody>
      </p:sp>
      <p:sp>
        <p:nvSpPr>
          <p:cNvPr id="44" name="Rectangle: Rounded Corners 43">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5" name="Picture 4" descr="A close up of a sign&#10;&#10;Description automatically generated">
            <a:extLst>
              <a:ext uri="{FF2B5EF4-FFF2-40B4-BE49-F238E27FC236}">
                <a16:creationId xmlns:a16="http://schemas.microsoft.com/office/drawing/2014/main" id="{EA46BFA1-990F-F542-AABD-BADDBEDD1310}"/>
              </a:ext>
            </a:extLst>
          </p:cNvPr>
          <p:cNvPicPr>
            <a:picLocks noChangeAspect="1"/>
          </p:cNvPicPr>
          <p:nvPr/>
        </p:nvPicPr>
        <p:blipFill rotWithShape="1">
          <a:blip r:embed="rId3"/>
          <a:srcRect l="6956" r="6302" b="1"/>
          <a:stretch/>
        </p:blipFill>
        <p:spPr>
          <a:xfrm>
            <a:off x="419830" y="2128345"/>
            <a:ext cx="5577840" cy="408326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7C7A2F6-549C-C940-9682-5EF0E66EA8E1}"/>
              </a:ext>
            </a:extLst>
          </p:cNvPr>
          <p:cNvPicPr>
            <a:picLocks noChangeAspect="1"/>
          </p:cNvPicPr>
          <p:nvPr/>
        </p:nvPicPr>
        <p:blipFill rotWithShape="1">
          <a:blip r:embed="rId4"/>
          <a:srcRect l="8229" r="4415" b="-2"/>
          <a:stretch/>
        </p:blipFill>
        <p:spPr>
          <a:xfrm>
            <a:off x="6194332" y="2128367"/>
            <a:ext cx="5577840" cy="4086603"/>
          </a:xfrm>
          <a:prstGeom prst="rect">
            <a:avLst/>
          </a:prstGeom>
        </p:spPr>
      </p:pic>
    </p:spTree>
    <p:extLst>
      <p:ext uri="{BB962C8B-B14F-4D97-AF65-F5344CB8AC3E}">
        <p14:creationId xmlns:p14="http://schemas.microsoft.com/office/powerpoint/2010/main" val="287893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5912F4-0702-B941-B62D-6316C19D815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Histograms</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4" name="Picture 3" descr="A screenshot of a cell phone&#10;&#10;Description automatically generated">
            <a:extLst>
              <a:ext uri="{FF2B5EF4-FFF2-40B4-BE49-F238E27FC236}">
                <a16:creationId xmlns:a16="http://schemas.microsoft.com/office/drawing/2014/main" id="{6AFF3EDD-421D-E940-A797-EDD21D251E4E}"/>
              </a:ext>
            </a:extLst>
          </p:cNvPr>
          <p:cNvPicPr>
            <a:picLocks noChangeAspect="1"/>
          </p:cNvPicPr>
          <p:nvPr/>
        </p:nvPicPr>
        <p:blipFill>
          <a:blip r:embed="rId3"/>
          <a:stretch>
            <a:fillRect/>
          </a:stretch>
        </p:blipFill>
        <p:spPr>
          <a:xfrm>
            <a:off x="385572" y="2396979"/>
            <a:ext cx="5596128" cy="358152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57641BF-E075-F248-9501-60E6EBBC1874}"/>
              </a:ext>
            </a:extLst>
          </p:cNvPr>
          <p:cNvPicPr>
            <a:picLocks noChangeAspect="1"/>
          </p:cNvPicPr>
          <p:nvPr/>
        </p:nvPicPr>
        <p:blipFill>
          <a:blip r:embed="rId4"/>
          <a:stretch>
            <a:fillRect/>
          </a:stretch>
        </p:blipFill>
        <p:spPr>
          <a:xfrm>
            <a:off x="6096000" y="2323463"/>
            <a:ext cx="5429693" cy="3655037"/>
          </a:xfrm>
          <a:prstGeom prst="rect">
            <a:avLst/>
          </a:prstGeom>
        </p:spPr>
      </p:pic>
    </p:spTree>
    <p:extLst>
      <p:ext uri="{BB962C8B-B14F-4D97-AF65-F5344CB8AC3E}">
        <p14:creationId xmlns:p14="http://schemas.microsoft.com/office/powerpoint/2010/main" val="3087518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5912F4-0702-B941-B62D-6316C19D815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Histograms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10" name="Picture 9" descr="A screenshot of a social media post&#10;&#10;Description automatically generated">
            <a:extLst>
              <a:ext uri="{FF2B5EF4-FFF2-40B4-BE49-F238E27FC236}">
                <a16:creationId xmlns:a16="http://schemas.microsoft.com/office/drawing/2014/main" id="{AF45BCE5-584D-FE43-84EF-E383AA6A9AC0}"/>
              </a:ext>
            </a:extLst>
          </p:cNvPr>
          <p:cNvPicPr>
            <a:picLocks noChangeAspect="1"/>
          </p:cNvPicPr>
          <p:nvPr/>
        </p:nvPicPr>
        <p:blipFill>
          <a:blip r:embed="rId3"/>
          <a:stretch>
            <a:fillRect/>
          </a:stretch>
        </p:blipFill>
        <p:spPr>
          <a:xfrm>
            <a:off x="385572" y="2341018"/>
            <a:ext cx="5596128" cy="3693443"/>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5C487BE3-8D49-4C44-8E0F-23DAEE531748}"/>
              </a:ext>
            </a:extLst>
          </p:cNvPr>
          <p:cNvPicPr>
            <a:picLocks noChangeAspect="1"/>
          </p:cNvPicPr>
          <p:nvPr/>
        </p:nvPicPr>
        <p:blipFill>
          <a:blip r:embed="rId4"/>
          <a:stretch>
            <a:fillRect/>
          </a:stretch>
        </p:blipFill>
        <p:spPr>
          <a:xfrm>
            <a:off x="6210302" y="2382989"/>
            <a:ext cx="5596128" cy="3609501"/>
          </a:xfrm>
          <a:prstGeom prst="rect">
            <a:avLst/>
          </a:prstGeom>
        </p:spPr>
      </p:pic>
    </p:spTree>
    <p:extLst>
      <p:ext uri="{BB962C8B-B14F-4D97-AF65-F5344CB8AC3E}">
        <p14:creationId xmlns:p14="http://schemas.microsoft.com/office/powerpoint/2010/main" val="262377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8E59-0458-5C41-89DF-C89B1993602E}"/>
              </a:ext>
            </a:extLst>
          </p:cNvPr>
          <p:cNvSpPr>
            <a:spLocks noGrp="1"/>
          </p:cNvSpPr>
          <p:nvPr>
            <p:ph type="title"/>
          </p:nvPr>
        </p:nvSpPr>
        <p:spPr/>
        <p:txBody>
          <a:bodyPr/>
          <a:lstStyle/>
          <a:p>
            <a:r>
              <a:rPr lang="en-US" dirty="0"/>
              <a:t>Descriptive Characteristics</a:t>
            </a:r>
          </a:p>
        </p:txBody>
      </p:sp>
      <p:graphicFrame>
        <p:nvGraphicFramePr>
          <p:cNvPr id="4" name="Table 3">
            <a:extLst>
              <a:ext uri="{FF2B5EF4-FFF2-40B4-BE49-F238E27FC236}">
                <a16:creationId xmlns:a16="http://schemas.microsoft.com/office/drawing/2014/main" id="{6A6E011C-6AC0-B842-98DD-3BFAACC06E4F}"/>
              </a:ext>
            </a:extLst>
          </p:cNvPr>
          <p:cNvGraphicFramePr>
            <a:graphicFrameLocks noGrp="1"/>
          </p:cNvGraphicFramePr>
          <p:nvPr>
            <p:extLst>
              <p:ext uri="{D42A27DB-BD31-4B8C-83A1-F6EECF244321}">
                <p14:modId xmlns:p14="http://schemas.microsoft.com/office/powerpoint/2010/main" val="2509998547"/>
              </p:ext>
            </p:extLst>
          </p:nvPr>
        </p:nvGraphicFramePr>
        <p:xfrm>
          <a:off x="838200" y="2376487"/>
          <a:ext cx="2464844" cy="3128800"/>
        </p:xfrm>
        <a:graphic>
          <a:graphicData uri="http://schemas.openxmlformats.org/drawingml/2006/table">
            <a:tbl>
              <a:tblPr firstRow="1" bandRow="1">
                <a:tableStyleId>{5C22544A-7EE6-4342-B048-85BDC9FD1C3A}</a:tableStyleId>
              </a:tblPr>
              <a:tblGrid>
                <a:gridCol w="1232422">
                  <a:extLst>
                    <a:ext uri="{9D8B030D-6E8A-4147-A177-3AD203B41FA5}">
                      <a16:colId xmlns:a16="http://schemas.microsoft.com/office/drawing/2014/main" val="725213247"/>
                    </a:ext>
                  </a:extLst>
                </a:gridCol>
                <a:gridCol w="1232422">
                  <a:extLst>
                    <a:ext uri="{9D8B030D-6E8A-4147-A177-3AD203B41FA5}">
                      <a16:colId xmlns:a16="http://schemas.microsoft.com/office/drawing/2014/main" val="1477720757"/>
                    </a:ext>
                  </a:extLst>
                </a:gridCol>
              </a:tblGrid>
              <a:tr h="622180">
                <a:tc gridSpan="2">
                  <a:txBody>
                    <a:bodyPr/>
                    <a:lstStyle/>
                    <a:p>
                      <a:pPr algn="ctr"/>
                      <a:r>
                        <a:rPr lang="en-US" dirty="0"/>
                        <a:t>DAY_OF_MONTH</a:t>
                      </a:r>
                    </a:p>
                  </a:txBody>
                  <a:tcPr/>
                </a:tc>
                <a:tc hMerge="1">
                  <a:txBody>
                    <a:bodyPr/>
                    <a:lstStyle/>
                    <a:p>
                      <a:endParaRPr lang="en-US" dirty="0"/>
                    </a:p>
                  </a:txBody>
                  <a:tcPr/>
                </a:tc>
                <a:extLst>
                  <a:ext uri="{0D108BD9-81ED-4DB2-BD59-A6C34878D82A}">
                    <a16:rowId xmlns:a16="http://schemas.microsoft.com/office/drawing/2014/main" val="2794375807"/>
                  </a:ext>
                </a:extLst>
              </a:tr>
              <a:tr h="622180">
                <a:tc>
                  <a:txBody>
                    <a:bodyPr/>
                    <a:lstStyle/>
                    <a:p>
                      <a:pPr algn="r"/>
                      <a:r>
                        <a:rPr lang="en-US" dirty="0"/>
                        <a:t>Mean</a:t>
                      </a:r>
                    </a:p>
                  </a:txBody>
                  <a:tcPr/>
                </a:tc>
                <a:tc>
                  <a:txBody>
                    <a:bodyPr/>
                    <a:lstStyle/>
                    <a:p>
                      <a:r>
                        <a:rPr lang="en-US" dirty="0"/>
                        <a:t>16.01</a:t>
                      </a:r>
                    </a:p>
                  </a:txBody>
                  <a:tcPr/>
                </a:tc>
                <a:extLst>
                  <a:ext uri="{0D108BD9-81ED-4DB2-BD59-A6C34878D82A}">
                    <a16:rowId xmlns:a16="http://schemas.microsoft.com/office/drawing/2014/main" val="162660099"/>
                  </a:ext>
                </a:extLst>
              </a:tr>
              <a:tr h="622180">
                <a:tc>
                  <a:txBody>
                    <a:bodyPr/>
                    <a:lstStyle/>
                    <a:p>
                      <a:pPr algn="r"/>
                      <a:r>
                        <a:rPr lang="en-US" dirty="0"/>
                        <a:t>Mode</a:t>
                      </a:r>
                    </a:p>
                  </a:txBody>
                  <a:tcPr/>
                </a:tc>
                <a:tc>
                  <a:txBody>
                    <a:bodyPr/>
                    <a:lstStyle/>
                    <a:p>
                      <a:r>
                        <a:rPr lang="en-US" dirty="0"/>
                        <a:t>6</a:t>
                      </a:r>
                    </a:p>
                  </a:txBody>
                  <a:tcPr/>
                </a:tc>
                <a:extLst>
                  <a:ext uri="{0D108BD9-81ED-4DB2-BD59-A6C34878D82A}">
                    <a16:rowId xmlns:a16="http://schemas.microsoft.com/office/drawing/2014/main" val="509595982"/>
                  </a:ext>
                </a:extLst>
              </a:tr>
              <a:tr h="622180">
                <a:tc>
                  <a:txBody>
                    <a:bodyPr/>
                    <a:lstStyle/>
                    <a:p>
                      <a:pPr algn="r"/>
                      <a:r>
                        <a:rPr lang="en-US" dirty="0"/>
                        <a:t>Standard Deviation</a:t>
                      </a:r>
                    </a:p>
                  </a:txBody>
                  <a:tcPr/>
                </a:tc>
                <a:tc>
                  <a:txBody>
                    <a:bodyPr/>
                    <a:lstStyle/>
                    <a:p>
                      <a:r>
                        <a:rPr lang="en-US" dirty="0"/>
                        <a:t>8.99</a:t>
                      </a:r>
                    </a:p>
                  </a:txBody>
                  <a:tcPr/>
                </a:tc>
                <a:extLst>
                  <a:ext uri="{0D108BD9-81ED-4DB2-BD59-A6C34878D82A}">
                    <a16:rowId xmlns:a16="http://schemas.microsoft.com/office/drawing/2014/main" val="2706619036"/>
                  </a:ext>
                </a:extLst>
              </a:tr>
              <a:tr h="622180">
                <a:tc>
                  <a:txBody>
                    <a:bodyPr/>
                    <a:lstStyle/>
                    <a:p>
                      <a:pPr algn="r"/>
                      <a:r>
                        <a:rPr lang="en-US" dirty="0"/>
                        <a:t>Variance</a:t>
                      </a:r>
                    </a:p>
                  </a:txBody>
                  <a:tcPr/>
                </a:tc>
                <a:tc>
                  <a:txBody>
                    <a:bodyPr/>
                    <a:lstStyle/>
                    <a:p>
                      <a:r>
                        <a:rPr lang="en-US" dirty="0"/>
                        <a:t>80.83</a:t>
                      </a:r>
                    </a:p>
                  </a:txBody>
                  <a:tcPr/>
                </a:tc>
                <a:extLst>
                  <a:ext uri="{0D108BD9-81ED-4DB2-BD59-A6C34878D82A}">
                    <a16:rowId xmlns:a16="http://schemas.microsoft.com/office/drawing/2014/main" val="1618427242"/>
                  </a:ext>
                </a:extLst>
              </a:tr>
            </a:tbl>
          </a:graphicData>
        </a:graphic>
      </p:graphicFrame>
      <p:graphicFrame>
        <p:nvGraphicFramePr>
          <p:cNvPr id="6" name="Table 5">
            <a:extLst>
              <a:ext uri="{FF2B5EF4-FFF2-40B4-BE49-F238E27FC236}">
                <a16:creationId xmlns:a16="http://schemas.microsoft.com/office/drawing/2014/main" id="{936DCF70-6D56-9E44-80B8-229489C816C5}"/>
              </a:ext>
            </a:extLst>
          </p:cNvPr>
          <p:cNvGraphicFramePr>
            <a:graphicFrameLocks noGrp="1"/>
          </p:cNvGraphicFramePr>
          <p:nvPr>
            <p:extLst>
              <p:ext uri="{D42A27DB-BD31-4B8C-83A1-F6EECF244321}">
                <p14:modId xmlns:p14="http://schemas.microsoft.com/office/powerpoint/2010/main" val="2346452788"/>
              </p:ext>
            </p:extLst>
          </p:nvPr>
        </p:nvGraphicFramePr>
        <p:xfrm>
          <a:off x="3583488" y="2376487"/>
          <a:ext cx="2464844" cy="3128800"/>
        </p:xfrm>
        <a:graphic>
          <a:graphicData uri="http://schemas.openxmlformats.org/drawingml/2006/table">
            <a:tbl>
              <a:tblPr firstRow="1" bandRow="1">
                <a:tableStyleId>{21E4AEA4-8DFA-4A89-87EB-49C32662AFE0}</a:tableStyleId>
              </a:tblPr>
              <a:tblGrid>
                <a:gridCol w="1232422">
                  <a:extLst>
                    <a:ext uri="{9D8B030D-6E8A-4147-A177-3AD203B41FA5}">
                      <a16:colId xmlns:a16="http://schemas.microsoft.com/office/drawing/2014/main" val="725213247"/>
                    </a:ext>
                  </a:extLst>
                </a:gridCol>
                <a:gridCol w="1232422">
                  <a:extLst>
                    <a:ext uri="{9D8B030D-6E8A-4147-A177-3AD203B41FA5}">
                      <a16:colId xmlns:a16="http://schemas.microsoft.com/office/drawing/2014/main" val="1477720757"/>
                    </a:ext>
                  </a:extLst>
                </a:gridCol>
              </a:tblGrid>
              <a:tr h="622180">
                <a:tc gridSpan="2">
                  <a:txBody>
                    <a:bodyPr/>
                    <a:lstStyle/>
                    <a:p>
                      <a:pPr algn="ctr"/>
                      <a:r>
                        <a:rPr lang="en-US" dirty="0"/>
                        <a:t>DAY_OF_WEEK</a:t>
                      </a:r>
                    </a:p>
                  </a:txBody>
                  <a:tcPr/>
                </a:tc>
                <a:tc hMerge="1">
                  <a:txBody>
                    <a:bodyPr/>
                    <a:lstStyle/>
                    <a:p>
                      <a:endParaRPr lang="en-US" dirty="0"/>
                    </a:p>
                  </a:txBody>
                  <a:tcPr/>
                </a:tc>
                <a:extLst>
                  <a:ext uri="{0D108BD9-81ED-4DB2-BD59-A6C34878D82A}">
                    <a16:rowId xmlns:a16="http://schemas.microsoft.com/office/drawing/2014/main" val="2794375807"/>
                  </a:ext>
                </a:extLst>
              </a:tr>
              <a:tr h="622180">
                <a:tc>
                  <a:txBody>
                    <a:bodyPr/>
                    <a:lstStyle/>
                    <a:p>
                      <a:pPr algn="r"/>
                      <a:r>
                        <a:rPr lang="en-US" dirty="0"/>
                        <a:t>Mean</a:t>
                      </a:r>
                    </a:p>
                  </a:txBody>
                  <a:tcPr/>
                </a:tc>
                <a:tc>
                  <a:txBody>
                    <a:bodyPr/>
                    <a:lstStyle/>
                    <a:p>
                      <a:r>
                        <a:rPr lang="en-US" dirty="0"/>
                        <a:t>3.96</a:t>
                      </a:r>
                    </a:p>
                  </a:txBody>
                  <a:tcPr/>
                </a:tc>
                <a:extLst>
                  <a:ext uri="{0D108BD9-81ED-4DB2-BD59-A6C34878D82A}">
                    <a16:rowId xmlns:a16="http://schemas.microsoft.com/office/drawing/2014/main" val="162660099"/>
                  </a:ext>
                </a:extLst>
              </a:tr>
              <a:tr h="622180">
                <a:tc>
                  <a:txBody>
                    <a:bodyPr/>
                    <a:lstStyle/>
                    <a:p>
                      <a:pPr algn="r"/>
                      <a:r>
                        <a:rPr lang="en-US" dirty="0"/>
                        <a:t>Mode</a:t>
                      </a:r>
                    </a:p>
                  </a:txBody>
                  <a:tcPr/>
                </a:tc>
                <a:tc>
                  <a:txBody>
                    <a:bodyPr/>
                    <a:lstStyle/>
                    <a:p>
                      <a:r>
                        <a:rPr lang="en-US" dirty="0"/>
                        <a:t>5</a:t>
                      </a:r>
                    </a:p>
                  </a:txBody>
                  <a:tcPr/>
                </a:tc>
                <a:extLst>
                  <a:ext uri="{0D108BD9-81ED-4DB2-BD59-A6C34878D82A}">
                    <a16:rowId xmlns:a16="http://schemas.microsoft.com/office/drawing/2014/main" val="509595982"/>
                  </a:ext>
                </a:extLst>
              </a:tr>
              <a:tr h="622180">
                <a:tc>
                  <a:txBody>
                    <a:bodyPr/>
                    <a:lstStyle/>
                    <a:p>
                      <a:pPr algn="r"/>
                      <a:r>
                        <a:rPr lang="en-US" dirty="0"/>
                        <a:t>Standard Deviation</a:t>
                      </a:r>
                    </a:p>
                  </a:txBody>
                  <a:tcPr/>
                </a:tc>
                <a:tc>
                  <a:txBody>
                    <a:bodyPr/>
                    <a:lstStyle/>
                    <a:p>
                      <a:r>
                        <a:rPr lang="en-US" dirty="0"/>
                        <a:t>1.91</a:t>
                      </a:r>
                    </a:p>
                  </a:txBody>
                  <a:tcPr/>
                </a:tc>
                <a:extLst>
                  <a:ext uri="{0D108BD9-81ED-4DB2-BD59-A6C34878D82A}">
                    <a16:rowId xmlns:a16="http://schemas.microsoft.com/office/drawing/2014/main" val="2706619036"/>
                  </a:ext>
                </a:extLst>
              </a:tr>
              <a:tr h="622180">
                <a:tc>
                  <a:txBody>
                    <a:bodyPr/>
                    <a:lstStyle/>
                    <a:p>
                      <a:pPr algn="r"/>
                      <a:r>
                        <a:rPr lang="en-US" dirty="0"/>
                        <a:t>Variance</a:t>
                      </a:r>
                    </a:p>
                  </a:txBody>
                  <a:tcPr/>
                </a:tc>
                <a:tc>
                  <a:txBody>
                    <a:bodyPr/>
                    <a:lstStyle/>
                    <a:p>
                      <a:r>
                        <a:rPr lang="en-US" dirty="0"/>
                        <a:t>3.65</a:t>
                      </a:r>
                    </a:p>
                  </a:txBody>
                  <a:tcPr/>
                </a:tc>
                <a:extLst>
                  <a:ext uri="{0D108BD9-81ED-4DB2-BD59-A6C34878D82A}">
                    <a16:rowId xmlns:a16="http://schemas.microsoft.com/office/drawing/2014/main" val="1618427242"/>
                  </a:ext>
                </a:extLst>
              </a:tr>
            </a:tbl>
          </a:graphicData>
        </a:graphic>
      </p:graphicFrame>
      <p:graphicFrame>
        <p:nvGraphicFramePr>
          <p:cNvPr id="7" name="Table 6">
            <a:extLst>
              <a:ext uri="{FF2B5EF4-FFF2-40B4-BE49-F238E27FC236}">
                <a16:creationId xmlns:a16="http://schemas.microsoft.com/office/drawing/2014/main" id="{386BB29C-D70C-DD4D-98E6-B9713697E087}"/>
              </a:ext>
            </a:extLst>
          </p:cNvPr>
          <p:cNvGraphicFramePr>
            <a:graphicFrameLocks noGrp="1"/>
          </p:cNvGraphicFramePr>
          <p:nvPr>
            <p:extLst>
              <p:ext uri="{D42A27DB-BD31-4B8C-83A1-F6EECF244321}">
                <p14:modId xmlns:p14="http://schemas.microsoft.com/office/powerpoint/2010/main" val="4267852557"/>
              </p:ext>
            </p:extLst>
          </p:nvPr>
        </p:nvGraphicFramePr>
        <p:xfrm>
          <a:off x="6328776" y="2376487"/>
          <a:ext cx="2464844" cy="3128800"/>
        </p:xfrm>
        <a:graphic>
          <a:graphicData uri="http://schemas.openxmlformats.org/drawingml/2006/table">
            <a:tbl>
              <a:tblPr firstRow="1" bandRow="1">
                <a:tableStyleId>{5C22544A-7EE6-4342-B048-85BDC9FD1C3A}</a:tableStyleId>
              </a:tblPr>
              <a:tblGrid>
                <a:gridCol w="1232422">
                  <a:extLst>
                    <a:ext uri="{9D8B030D-6E8A-4147-A177-3AD203B41FA5}">
                      <a16:colId xmlns:a16="http://schemas.microsoft.com/office/drawing/2014/main" val="725213247"/>
                    </a:ext>
                  </a:extLst>
                </a:gridCol>
                <a:gridCol w="1232422">
                  <a:extLst>
                    <a:ext uri="{9D8B030D-6E8A-4147-A177-3AD203B41FA5}">
                      <a16:colId xmlns:a16="http://schemas.microsoft.com/office/drawing/2014/main" val="1477720757"/>
                    </a:ext>
                  </a:extLst>
                </a:gridCol>
              </a:tblGrid>
              <a:tr h="622180">
                <a:tc gridSpan="2">
                  <a:txBody>
                    <a:bodyPr/>
                    <a:lstStyle/>
                    <a:p>
                      <a:pPr algn="ctr"/>
                      <a:r>
                        <a:rPr lang="en-US" dirty="0"/>
                        <a:t>DISTANCE</a:t>
                      </a:r>
                    </a:p>
                  </a:txBody>
                  <a:tcPr/>
                </a:tc>
                <a:tc hMerge="1">
                  <a:txBody>
                    <a:bodyPr/>
                    <a:lstStyle/>
                    <a:p>
                      <a:endParaRPr lang="en-US" dirty="0"/>
                    </a:p>
                  </a:txBody>
                  <a:tcPr/>
                </a:tc>
                <a:extLst>
                  <a:ext uri="{0D108BD9-81ED-4DB2-BD59-A6C34878D82A}">
                    <a16:rowId xmlns:a16="http://schemas.microsoft.com/office/drawing/2014/main" val="2794375807"/>
                  </a:ext>
                </a:extLst>
              </a:tr>
              <a:tr h="622180">
                <a:tc>
                  <a:txBody>
                    <a:bodyPr/>
                    <a:lstStyle/>
                    <a:p>
                      <a:pPr algn="r"/>
                      <a:r>
                        <a:rPr lang="en-US" dirty="0"/>
                        <a:t>Mean</a:t>
                      </a:r>
                    </a:p>
                  </a:txBody>
                  <a:tcPr/>
                </a:tc>
                <a:tc>
                  <a:txBody>
                    <a:bodyPr/>
                    <a:lstStyle/>
                    <a:p>
                      <a:r>
                        <a:rPr lang="en-US" dirty="0"/>
                        <a:t>798.02</a:t>
                      </a:r>
                    </a:p>
                  </a:txBody>
                  <a:tcPr/>
                </a:tc>
                <a:extLst>
                  <a:ext uri="{0D108BD9-81ED-4DB2-BD59-A6C34878D82A}">
                    <a16:rowId xmlns:a16="http://schemas.microsoft.com/office/drawing/2014/main" val="162660099"/>
                  </a:ext>
                </a:extLst>
              </a:tr>
              <a:tr h="622180">
                <a:tc>
                  <a:txBody>
                    <a:bodyPr/>
                    <a:lstStyle/>
                    <a:p>
                      <a:pPr algn="r"/>
                      <a:r>
                        <a:rPr lang="en-US" dirty="0"/>
                        <a:t>Mode</a:t>
                      </a:r>
                    </a:p>
                  </a:txBody>
                  <a:tcPr/>
                </a:tc>
                <a:tc>
                  <a:txBody>
                    <a:bodyPr/>
                    <a:lstStyle/>
                    <a:p>
                      <a:r>
                        <a:rPr lang="en-US" dirty="0"/>
                        <a:t>337</a:t>
                      </a:r>
                    </a:p>
                  </a:txBody>
                  <a:tcPr/>
                </a:tc>
                <a:extLst>
                  <a:ext uri="{0D108BD9-81ED-4DB2-BD59-A6C34878D82A}">
                    <a16:rowId xmlns:a16="http://schemas.microsoft.com/office/drawing/2014/main" val="509595982"/>
                  </a:ext>
                </a:extLst>
              </a:tr>
              <a:tr h="622180">
                <a:tc>
                  <a:txBody>
                    <a:bodyPr/>
                    <a:lstStyle/>
                    <a:p>
                      <a:pPr algn="r"/>
                      <a:r>
                        <a:rPr lang="en-US" dirty="0"/>
                        <a:t>Standard Deviation</a:t>
                      </a:r>
                    </a:p>
                  </a:txBody>
                  <a:tcPr/>
                </a:tc>
                <a:tc>
                  <a:txBody>
                    <a:bodyPr/>
                    <a:lstStyle/>
                    <a:p>
                      <a:r>
                        <a:rPr lang="en-US" dirty="0"/>
                        <a:t>587.28</a:t>
                      </a:r>
                    </a:p>
                  </a:txBody>
                  <a:tcPr/>
                </a:tc>
                <a:extLst>
                  <a:ext uri="{0D108BD9-81ED-4DB2-BD59-A6C34878D82A}">
                    <a16:rowId xmlns:a16="http://schemas.microsoft.com/office/drawing/2014/main" val="2706619036"/>
                  </a:ext>
                </a:extLst>
              </a:tr>
              <a:tr h="622180">
                <a:tc>
                  <a:txBody>
                    <a:bodyPr/>
                    <a:lstStyle/>
                    <a:p>
                      <a:pPr algn="r"/>
                      <a:r>
                        <a:rPr lang="en-US" dirty="0"/>
                        <a:t>Variance</a:t>
                      </a:r>
                    </a:p>
                  </a:txBody>
                  <a:tcPr/>
                </a:tc>
                <a:tc>
                  <a:txBody>
                    <a:bodyPr/>
                    <a:lstStyle/>
                    <a:p>
                      <a:r>
                        <a:rPr lang="en-US" dirty="0"/>
                        <a:t>344900.90</a:t>
                      </a:r>
                    </a:p>
                  </a:txBody>
                  <a:tcPr/>
                </a:tc>
                <a:extLst>
                  <a:ext uri="{0D108BD9-81ED-4DB2-BD59-A6C34878D82A}">
                    <a16:rowId xmlns:a16="http://schemas.microsoft.com/office/drawing/2014/main" val="1618427242"/>
                  </a:ext>
                </a:extLst>
              </a:tr>
            </a:tbl>
          </a:graphicData>
        </a:graphic>
      </p:graphicFrame>
      <p:graphicFrame>
        <p:nvGraphicFramePr>
          <p:cNvPr id="8" name="Table 7">
            <a:extLst>
              <a:ext uri="{FF2B5EF4-FFF2-40B4-BE49-F238E27FC236}">
                <a16:creationId xmlns:a16="http://schemas.microsoft.com/office/drawing/2014/main" id="{32C99557-768A-4F4C-B8CE-DF54F784A325}"/>
              </a:ext>
            </a:extLst>
          </p:cNvPr>
          <p:cNvGraphicFramePr>
            <a:graphicFrameLocks noGrp="1"/>
          </p:cNvGraphicFramePr>
          <p:nvPr>
            <p:extLst>
              <p:ext uri="{D42A27DB-BD31-4B8C-83A1-F6EECF244321}">
                <p14:modId xmlns:p14="http://schemas.microsoft.com/office/powerpoint/2010/main" val="3957371"/>
              </p:ext>
            </p:extLst>
          </p:nvPr>
        </p:nvGraphicFramePr>
        <p:xfrm>
          <a:off x="9074064" y="2376487"/>
          <a:ext cx="2464844" cy="3128800"/>
        </p:xfrm>
        <a:graphic>
          <a:graphicData uri="http://schemas.openxmlformats.org/drawingml/2006/table">
            <a:tbl>
              <a:tblPr firstRow="1" bandRow="1">
                <a:tableStyleId>{21E4AEA4-8DFA-4A89-87EB-49C32662AFE0}</a:tableStyleId>
              </a:tblPr>
              <a:tblGrid>
                <a:gridCol w="1232422">
                  <a:extLst>
                    <a:ext uri="{9D8B030D-6E8A-4147-A177-3AD203B41FA5}">
                      <a16:colId xmlns:a16="http://schemas.microsoft.com/office/drawing/2014/main" val="725213247"/>
                    </a:ext>
                  </a:extLst>
                </a:gridCol>
                <a:gridCol w="1232422">
                  <a:extLst>
                    <a:ext uri="{9D8B030D-6E8A-4147-A177-3AD203B41FA5}">
                      <a16:colId xmlns:a16="http://schemas.microsoft.com/office/drawing/2014/main" val="1477720757"/>
                    </a:ext>
                  </a:extLst>
                </a:gridCol>
              </a:tblGrid>
              <a:tr h="622180">
                <a:tc gridSpan="2">
                  <a:txBody>
                    <a:bodyPr/>
                    <a:lstStyle/>
                    <a:p>
                      <a:pPr algn="ctr"/>
                      <a:r>
                        <a:rPr lang="en-US" dirty="0"/>
                        <a:t>OP_CARRIER_FL_NUM</a:t>
                      </a:r>
                    </a:p>
                  </a:txBody>
                  <a:tcPr/>
                </a:tc>
                <a:tc hMerge="1">
                  <a:txBody>
                    <a:bodyPr/>
                    <a:lstStyle/>
                    <a:p>
                      <a:endParaRPr lang="en-US" dirty="0"/>
                    </a:p>
                  </a:txBody>
                  <a:tcPr/>
                </a:tc>
                <a:extLst>
                  <a:ext uri="{0D108BD9-81ED-4DB2-BD59-A6C34878D82A}">
                    <a16:rowId xmlns:a16="http://schemas.microsoft.com/office/drawing/2014/main" val="2794375807"/>
                  </a:ext>
                </a:extLst>
              </a:tr>
              <a:tr h="622180">
                <a:tc>
                  <a:txBody>
                    <a:bodyPr/>
                    <a:lstStyle/>
                    <a:p>
                      <a:pPr algn="r"/>
                      <a:r>
                        <a:rPr lang="en-US" dirty="0"/>
                        <a:t>Mean</a:t>
                      </a:r>
                    </a:p>
                  </a:txBody>
                  <a:tcPr/>
                </a:tc>
                <a:tc>
                  <a:txBody>
                    <a:bodyPr/>
                    <a:lstStyle/>
                    <a:p>
                      <a:r>
                        <a:rPr lang="en-US" dirty="0"/>
                        <a:t>2622.37</a:t>
                      </a:r>
                    </a:p>
                  </a:txBody>
                  <a:tcPr/>
                </a:tc>
                <a:extLst>
                  <a:ext uri="{0D108BD9-81ED-4DB2-BD59-A6C34878D82A}">
                    <a16:rowId xmlns:a16="http://schemas.microsoft.com/office/drawing/2014/main" val="162660099"/>
                  </a:ext>
                </a:extLst>
              </a:tr>
              <a:tr h="622180">
                <a:tc>
                  <a:txBody>
                    <a:bodyPr/>
                    <a:lstStyle/>
                    <a:p>
                      <a:pPr algn="r"/>
                      <a:r>
                        <a:rPr lang="en-US" dirty="0"/>
                        <a:t>Mode</a:t>
                      </a:r>
                    </a:p>
                  </a:txBody>
                  <a:tcPr/>
                </a:tc>
                <a:tc>
                  <a:txBody>
                    <a:bodyPr/>
                    <a:lstStyle/>
                    <a:p>
                      <a:r>
                        <a:rPr lang="en-US" dirty="0"/>
                        <a:t>416</a:t>
                      </a:r>
                    </a:p>
                  </a:txBody>
                  <a:tcPr/>
                </a:tc>
                <a:extLst>
                  <a:ext uri="{0D108BD9-81ED-4DB2-BD59-A6C34878D82A}">
                    <a16:rowId xmlns:a16="http://schemas.microsoft.com/office/drawing/2014/main" val="509595982"/>
                  </a:ext>
                </a:extLst>
              </a:tr>
              <a:tr h="622180">
                <a:tc>
                  <a:txBody>
                    <a:bodyPr/>
                    <a:lstStyle/>
                    <a:p>
                      <a:pPr algn="r"/>
                      <a:r>
                        <a:rPr lang="en-US" dirty="0"/>
                        <a:t>Standard Deviation</a:t>
                      </a:r>
                    </a:p>
                  </a:txBody>
                  <a:tcPr/>
                </a:tc>
                <a:tc>
                  <a:txBody>
                    <a:bodyPr/>
                    <a:lstStyle/>
                    <a:p>
                      <a:r>
                        <a:rPr lang="en-US" dirty="0"/>
                        <a:t>1822.55</a:t>
                      </a:r>
                    </a:p>
                  </a:txBody>
                  <a:tcPr/>
                </a:tc>
                <a:extLst>
                  <a:ext uri="{0D108BD9-81ED-4DB2-BD59-A6C34878D82A}">
                    <a16:rowId xmlns:a16="http://schemas.microsoft.com/office/drawing/2014/main" val="2706619036"/>
                  </a:ext>
                </a:extLst>
              </a:tr>
              <a:tr h="622180">
                <a:tc>
                  <a:txBody>
                    <a:bodyPr/>
                    <a:lstStyle/>
                    <a:p>
                      <a:pPr algn="r"/>
                      <a:r>
                        <a:rPr lang="en-US" dirty="0"/>
                        <a:t>Variance</a:t>
                      </a:r>
                    </a:p>
                  </a:txBody>
                  <a:tcPr/>
                </a:tc>
                <a:tc>
                  <a:txBody>
                    <a:bodyPr/>
                    <a:lstStyle/>
                    <a:p>
                      <a:r>
                        <a:rPr lang="en-US" dirty="0"/>
                        <a:t>3321671.4</a:t>
                      </a:r>
                    </a:p>
                  </a:txBody>
                  <a:tcPr/>
                </a:tc>
                <a:extLst>
                  <a:ext uri="{0D108BD9-81ED-4DB2-BD59-A6C34878D82A}">
                    <a16:rowId xmlns:a16="http://schemas.microsoft.com/office/drawing/2014/main" val="1618427242"/>
                  </a:ext>
                </a:extLst>
              </a:tr>
            </a:tbl>
          </a:graphicData>
        </a:graphic>
      </p:graphicFrame>
    </p:spTree>
    <p:extLst>
      <p:ext uri="{BB962C8B-B14F-4D97-AF65-F5344CB8AC3E}">
        <p14:creationId xmlns:p14="http://schemas.microsoft.com/office/powerpoint/2010/main" val="16886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686834" y="1153572"/>
            <a:ext cx="3200400" cy="4461163"/>
          </a:xfrm>
        </p:spPr>
        <p:txBody>
          <a:bodyPr>
            <a:normAutofit/>
          </a:bodyPr>
          <a:lstStyle/>
          <a:p>
            <a:r>
              <a:rPr lang="en-US">
                <a:solidFill>
                  <a:srgbClr val="FFFFFF"/>
                </a:solidFill>
              </a:rPr>
              <a:t>PMF</a:t>
            </a:r>
            <a:br>
              <a:rPr lang="en-US">
                <a:solidFill>
                  <a:srgbClr val="FFFFFF"/>
                </a:solidFill>
              </a:rPr>
            </a:br>
            <a:r>
              <a:rPr lang="en-US">
                <a:solidFill>
                  <a:srgbClr val="FFFFFF"/>
                </a:solidFill>
              </a:rPr>
              <a:t>Scenario #1</a:t>
            </a:r>
            <a:endParaRPr lang="en-US" dirty="0">
              <a:solidFill>
                <a:srgbClr val="FFFFFF"/>
              </a:solidFill>
            </a:endParaRP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descr="A screenshot of a cell phone&#10;&#10;Description automatically generated">
            <a:extLst>
              <a:ext uri="{FF2B5EF4-FFF2-40B4-BE49-F238E27FC236}">
                <a16:creationId xmlns:a16="http://schemas.microsoft.com/office/drawing/2014/main" id="{545255A7-CD95-F34C-8A55-D6E6CAB05588}"/>
              </a:ext>
            </a:extLst>
          </p:cNvPr>
          <p:cNvPicPr>
            <a:picLocks noChangeAspect="1"/>
          </p:cNvPicPr>
          <p:nvPr/>
        </p:nvPicPr>
        <p:blipFill>
          <a:blip r:embed="rId3"/>
          <a:stretch>
            <a:fillRect/>
          </a:stretch>
        </p:blipFill>
        <p:spPr>
          <a:xfrm>
            <a:off x="4571020" y="0"/>
            <a:ext cx="7520553" cy="6858000"/>
          </a:xfrm>
          <a:prstGeom prst="rect">
            <a:avLst/>
          </a:prstGeom>
        </p:spPr>
      </p:pic>
    </p:spTree>
    <p:extLst>
      <p:ext uri="{BB962C8B-B14F-4D97-AF65-F5344CB8AC3E}">
        <p14:creationId xmlns:p14="http://schemas.microsoft.com/office/powerpoint/2010/main" val="402069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PMF</a:t>
            </a:r>
            <a:br>
              <a:rPr lang="en-US" dirty="0">
                <a:solidFill>
                  <a:srgbClr val="FFFFFF"/>
                </a:solidFill>
              </a:rPr>
            </a:br>
            <a:r>
              <a:rPr lang="en-US" dirty="0">
                <a:solidFill>
                  <a:srgbClr val="FFFFFF"/>
                </a:solidFill>
              </a:rPr>
              <a:t>Scenario #2</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A screenshot of a cell phone&#10;&#10;Description automatically generated">
            <a:extLst>
              <a:ext uri="{FF2B5EF4-FFF2-40B4-BE49-F238E27FC236}">
                <a16:creationId xmlns:a16="http://schemas.microsoft.com/office/drawing/2014/main" id="{D7A2E1E5-3C5A-CA4E-99C9-E120AF12F0A8}"/>
              </a:ext>
            </a:extLst>
          </p:cNvPr>
          <p:cNvPicPr>
            <a:picLocks noChangeAspect="1"/>
          </p:cNvPicPr>
          <p:nvPr/>
        </p:nvPicPr>
        <p:blipFill>
          <a:blip r:embed="rId3"/>
          <a:stretch>
            <a:fillRect/>
          </a:stretch>
        </p:blipFill>
        <p:spPr>
          <a:xfrm>
            <a:off x="4379455" y="4140"/>
            <a:ext cx="7600361" cy="6858000"/>
          </a:xfrm>
          <a:prstGeom prst="rect">
            <a:avLst/>
          </a:prstGeom>
        </p:spPr>
      </p:pic>
    </p:spTree>
    <p:extLst>
      <p:ext uri="{BB962C8B-B14F-4D97-AF65-F5344CB8AC3E}">
        <p14:creationId xmlns:p14="http://schemas.microsoft.com/office/powerpoint/2010/main" val="326155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684</Words>
  <Application>Microsoft Macintosh PowerPoint</Application>
  <PresentationFormat>Widescreen</PresentationFormat>
  <Paragraphs>84</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Calibri</vt:lpstr>
      <vt:lpstr>Calibri Light</vt:lpstr>
      <vt:lpstr>Office Theme</vt:lpstr>
      <vt:lpstr>Term Project</vt:lpstr>
      <vt:lpstr>Statistical Questions</vt:lpstr>
      <vt:lpstr>Variables and their Meaning</vt:lpstr>
      <vt:lpstr>Histograms</vt:lpstr>
      <vt:lpstr>Histograms</vt:lpstr>
      <vt:lpstr>Histograms</vt:lpstr>
      <vt:lpstr>Descriptive Characteristics</vt:lpstr>
      <vt:lpstr>PMF Scenario #1</vt:lpstr>
      <vt:lpstr>PMF Scenario #2</vt:lpstr>
      <vt:lpstr>CDF - Distance</vt:lpstr>
      <vt:lpstr>Analytical Distribution  Lognormal Distribution </vt:lpstr>
      <vt:lpstr>Scatter Plots</vt:lpstr>
      <vt:lpstr>Hypothesis Test - Correlation</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dc:title>
  <dc:creator>bpayne915@yahoo.com</dc:creator>
  <cp:lastModifiedBy>bpayne915@yahoo.com</cp:lastModifiedBy>
  <cp:revision>2</cp:revision>
  <dcterms:created xsi:type="dcterms:W3CDTF">2020-08-05T15:10:20Z</dcterms:created>
  <dcterms:modified xsi:type="dcterms:W3CDTF">2020-08-05T15:21:23Z</dcterms:modified>
</cp:coreProperties>
</file>