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A9B4"/>
    <a:srgbClr val="779099"/>
    <a:srgbClr val="A3C3CF"/>
    <a:srgbClr val="9E996D"/>
    <a:srgbClr val="E1DB9A"/>
    <a:srgbClr val="909387"/>
    <a:srgbClr val="DCE0CE"/>
    <a:srgbClr val="AF8F92"/>
    <a:srgbClr val="ACA081"/>
    <a:srgbClr val="DBE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/>
    <p:restoredTop sz="94734"/>
  </p:normalViewPr>
  <p:slideViewPr>
    <p:cSldViewPr snapToGrid="0" snapToObjects="1">
      <p:cViewPr varScale="1">
        <p:scale>
          <a:sx n="100" d="100"/>
          <a:sy n="100" d="100"/>
        </p:scale>
        <p:origin x="3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57656-E537-AA48-B575-F7F3A3DBC2DD}" type="datetimeFigureOut">
              <a:rPr lang="en-US" smtClean="0"/>
              <a:t>5/8/23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1CE7E-89F7-694E-8FCF-CB4663C5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01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1CE7E-89F7-694E-8FCF-CB4663C5E5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08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1CE7E-89F7-694E-8FCF-CB4663C5E5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91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5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0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8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1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1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3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5/8/23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9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5/8/23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3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5/8/23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6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8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8E0E3-79FA-3742-AA7B-873C13C8E065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5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DF60959-E702-3B40-A638-4A71FF213310}"/>
              </a:ext>
            </a:extLst>
          </p:cNvPr>
          <p:cNvCxnSpPr>
            <a:cxnSpLocks/>
            <a:stCxn id="260" idx="3"/>
            <a:endCxn id="251" idx="1"/>
          </p:cNvCxnSpPr>
          <p:nvPr/>
        </p:nvCxnSpPr>
        <p:spPr>
          <a:xfrm>
            <a:off x="1504175" y="193554"/>
            <a:ext cx="8800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A1C04E0-F0BE-C04F-B3DB-A065BFAA9A47}"/>
              </a:ext>
            </a:extLst>
          </p:cNvPr>
          <p:cNvCxnSpPr>
            <a:cxnSpLocks/>
            <a:stCxn id="295" idx="1"/>
            <a:endCxn id="260" idx="3"/>
          </p:cNvCxnSpPr>
          <p:nvPr/>
        </p:nvCxnSpPr>
        <p:spPr>
          <a:xfrm flipH="1" flipV="1">
            <a:off x="1504175" y="193554"/>
            <a:ext cx="880095" cy="1353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A8AB17D-ED06-544F-9B79-807657A7760B}"/>
              </a:ext>
            </a:extLst>
          </p:cNvPr>
          <p:cNvCxnSpPr>
            <a:cxnSpLocks/>
            <a:stCxn id="302" idx="3"/>
            <a:endCxn id="276" idx="1"/>
          </p:cNvCxnSpPr>
          <p:nvPr/>
        </p:nvCxnSpPr>
        <p:spPr>
          <a:xfrm>
            <a:off x="1504175" y="3292204"/>
            <a:ext cx="880095" cy="6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DE235AD-D36B-8947-9EBB-AD349290F1D5}"/>
              </a:ext>
            </a:extLst>
          </p:cNvPr>
          <p:cNvCxnSpPr>
            <a:cxnSpLocks/>
            <a:stCxn id="302" idx="3"/>
            <a:endCxn id="339" idx="1"/>
          </p:cNvCxnSpPr>
          <p:nvPr/>
        </p:nvCxnSpPr>
        <p:spPr>
          <a:xfrm>
            <a:off x="1504175" y="3292204"/>
            <a:ext cx="880095" cy="13475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E3C303F-7858-D64E-9D9E-4769967198F0}"/>
              </a:ext>
            </a:extLst>
          </p:cNvPr>
          <p:cNvCxnSpPr>
            <a:cxnSpLocks/>
            <a:stCxn id="309" idx="3"/>
            <a:endCxn id="320" idx="1"/>
          </p:cNvCxnSpPr>
          <p:nvPr/>
        </p:nvCxnSpPr>
        <p:spPr>
          <a:xfrm>
            <a:off x="1504175" y="4187204"/>
            <a:ext cx="880095" cy="2242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AFC71AA-5410-DB49-8290-39C03AC7EFE0}"/>
              </a:ext>
            </a:extLst>
          </p:cNvPr>
          <p:cNvCxnSpPr>
            <a:cxnSpLocks/>
            <a:stCxn id="251" idx="3"/>
            <a:endCxn id="287" idx="1"/>
          </p:cNvCxnSpPr>
          <p:nvPr/>
        </p:nvCxnSpPr>
        <p:spPr>
          <a:xfrm>
            <a:off x="3938750" y="193554"/>
            <a:ext cx="1108333" cy="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A2D45F5-1162-0441-9E7D-5A2D43C398C0}"/>
              </a:ext>
            </a:extLst>
          </p:cNvPr>
          <p:cNvCxnSpPr>
            <a:cxnSpLocks/>
            <a:stCxn id="269" idx="1"/>
            <a:endCxn id="251" idx="3"/>
          </p:cNvCxnSpPr>
          <p:nvPr/>
        </p:nvCxnSpPr>
        <p:spPr>
          <a:xfrm flipH="1" flipV="1">
            <a:off x="3938750" y="193554"/>
            <a:ext cx="1108333" cy="1067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9A20E70-8670-F94E-8101-94B28D402FB5}"/>
              </a:ext>
            </a:extLst>
          </p:cNvPr>
          <p:cNvCxnSpPr>
            <a:cxnSpLocks/>
            <a:stCxn id="412" idx="1"/>
            <a:endCxn id="276" idx="3"/>
          </p:cNvCxnSpPr>
          <p:nvPr/>
        </p:nvCxnSpPr>
        <p:spPr>
          <a:xfrm flipH="1" flipV="1">
            <a:off x="3938750" y="3298843"/>
            <a:ext cx="1108333" cy="2338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FC1BCBE-36E8-6F47-AF1D-B58BEDCC90FD}"/>
              </a:ext>
            </a:extLst>
          </p:cNvPr>
          <p:cNvCxnSpPr>
            <a:cxnSpLocks/>
            <a:stCxn id="419" idx="1"/>
            <a:endCxn id="276" idx="3"/>
          </p:cNvCxnSpPr>
          <p:nvPr/>
        </p:nvCxnSpPr>
        <p:spPr>
          <a:xfrm flipH="1" flipV="1">
            <a:off x="3938750" y="3298843"/>
            <a:ext cx="1108333" cy="3375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0963FE0-61FF-4844-AA86-79A01104A5A9}"/>
              </a:ext>
            </a:extLst>
          </p:cNvPr>
          <p:cNvCxnSpPr>
            <a:cxnSpLocks/>
            <a:stCxn id="244" idx="1"/>
            <a:endCxn id="295" idx="3"/>
          </p:cNvCxnSpPr>
          <p:nvPr/>
        </p:nvCxnSpPr>
        <p:spPr>
          <a:xfrm flipH="1" flipV="1">
            <a:off x="3938750" y="1547330"/>
            <a:ext cx="1108333" cy="996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FF7D39C-7D90-484D-9B64-CB982218A35D}"/>
              </a:ext>
            </a:extLst>
          </p:cNvPr>
          <p:cNvCxnSpPr>
            <a:cxnSpLocks/>
            <a:stCxn id="382" idx="1"/>
            <a:endCxn id="295" idx="3"/>
          </p:cNvCxnSpPr>
          <p:nvPr/>
        </p:nvCxnSpPr>
        <p:spPr>
          <a:xfrm flipH="1" flipV="1">
            <a:off x="3938750" y="1547330"/>
            <a:ext cx="1108333" cy="2280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9FCF53C-91BB-5B4E-9527-54903A5FDD7B}"/>
              </a:ext>
            </a:extLst>
          </p:cNvPr>
          <p:cNvCxnSpPr>
            <a:cxnSpLocks/>
            <a:stCxn id="392" idx="1"/>
            <a:endCxn id="276" idx="3"/>
          </p:cNvCxnSpPr>
          <p:nvPr/>
        </p:nvCxnSpPr>
        <p:spPr>
          <a:xfrm flipH="1" flipV="1">
            <a:off x="3938750" y="3298843"/>
            <a:ext cx="1108333" cy="1795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A13D904A-9325-3741-9C8D-D7A112212F0E}"/>
              </a:ext>
            </a:extLst>
          </p:cNvPr>
          <p:cNvGrpSpPr/>
          <p:nvPr/>
        </p:nvGrpSpPr>
        <p:grpSpPr>
          <a:xfrm>
            <a:off x="2384270" y="70443"/>
            <a:ext cx="1554480" cy="1223293"/>
            <a:chOff x="90095" y="47552"/>
            <a:chExt cx="1554480" cy="1223293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543BDB13-5C19-9D4C-B8E3-69DF54CFE741}"/>
                </a:ext>
              </a:extLst>
            </p:cNvPr>
            <p:cNvSpPr/>
            <p:nvPr/>
          </p:nvSpPr>
          <p:spPr>
            <a:xfrm>
              <a:off x="90095" y="780186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ANPP_woody(_stem)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a-c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A9ACA5E3-7DAD-E341-9A1C-620D0D593D7C}"/>
                </a:ext>
              </a:extLst>
            </p:cNvPr>
            <p:cNvSpPr/>
            <p:nvPr/>
          </p:nvSpPr>
          <p:spPr>
            <a:xfrm>
              <a:off x="90095" y="1024624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woody.mortality_ag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b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5A8B025F-C575-7F42-941B-03CF1F9A6268}"/>
                </a:ext>
              </a:extLst>
            </p:cNvPr>
            <p:cNvSpPr/>
            <p:nvPr/>
          </p:nvSpPr>
          <p:spPr>
            <a:xfrm>
              <a:off x="90095" y="536478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delta.agb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 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E5C11E05-4E48-DA4F-B322-626DD143E6F4}"/>
                </a:ext>
              </a:extLst>
            </p:cNvPr>
            <p:cNvSpPr/>
            <p:nvPr/>
          </p:nvSpPr>
          <p:spPr>
            <a:xfrm>
              <a:off x="90095" y="291480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biomass_ag</a:t>
              </a: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A4EBC0E0-F95B-7C46-B545-1646038C58D9}"/>
                </a:ext>
              </a:extLst>
            </p:cNvPr>
            <p:cNvSpPr/>
            <p:nvPr/>
          </p:nvSpPr>
          <p:spPr>
            <a:xfrm>
              <a:off x="90095" y="47552"/>
              <a:ext cx="1554480" cy="2462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Aboveground biomass</a:t>
              </a: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1196B20-55A3-7745-A197-34634C6BF9E0}"/>
              </a:ext>
            </a:extLst>
          </p:cNvPr>
          <p:cNvGrpSpPr/>
          <p:nvPr/>
        </p:nvGrpSpPr>
        <p:grpSpPr>
          <a:xfrm>
            <a:off x="158935" y="70443"/>
            <a:ext cx="1345240" cy="1223293"/>
            <a:chOff x="90095" y="47552"/>
            <a:chExt cx="1345240" cy="1223293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CAB1C4E2-9D7C-804F-B449-6F9D9F426FE4}"/>
                </a:ext>
              </a:extLst>
            </p:cNvPr>
            <p:cNvSpPr/>
            <p:nvPr/>
          </p:nvSpPr>
          <p:spPr>
            <a:xfrm>
              <a:off x="90095" y="780186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</a:t>
              </a:r>
              <a:r>
                <a:rPr lang="en-US" sz="1000" i="1" dirty="0">
                  <a:solidFill>
                    <a:schemeClr val="tx1"/>
                  </a:solidFill>
                </a:rPr>
                <a:t>NPP_woody </a:t>
              </a:r>
              <a:r>
                <a:rPr lang="en-US" sz="1000" i="1" baseline="30000" dirty="0" err="1">
                  <a:solidFill>
                    <a:schemeClr val="tx1"/>
                  </a:solidFill>
                </a:rPr>
                <a:t>a,c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C800541A-17F6-A747-BF9B-1626B3175E75}"/>
                </a:ext>
              </a:extLst>
            </p:cNvPr>
            <p:cNvSpPr/>
            <p:nvPr/>
          </p:nvSpPr>
          <p:spPr>
            <a:xfrm>
              <a:off x="90095" y="1024624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▼*woody.mortality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b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C64FC82D-C69C-124B-B30E-31A411517D0B}"/>
                </a:ext>
              </a:extLst>
            </p:cNvPr>
            <p:cNvSpPr/>
            <p:nvPr/>
          </p:nvSpPr>
          <p:spPr>
            <a:xfrm>
              <a:off x="90095" y="536478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*</a:t>
              </a:r>
              <a:r>
                <a:rPr lang="en-US" sz="1000" i="1" dirty="0" err="1">
                  <a:solidFill>
                    <a:schemeClr val="tx1"/>
                  </a:solidFill>
                </a:rPr>
                <a:t>delta.biomass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00649335-F2B7-9242-8C28-DE95D716054C}"/>
                </a:ext>
              </a:extLst>
            </p:cNvPr>
            <p:cNvSpPr/>
            <p:nvPr/>
          </p:nvSpPr>
          <p:spPr>
            <a:xfrm>
              <a:off x="90095" y="291480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</a:t>
              </a: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F47C31C7-D461-4F49-8234-70A0ECA14CFA}"/>
                </a:ext>
              </a:extLst>
            </p:cNvPr>
            <p:cNvSpPr/>
            <p:nvPr/>
          </p:nvSpPr>
          <p:spPr>
            <a:xfrm>
              <a:off x="90095" y="47552"/>
              <a:ext cx="1345240" cy="246221"/>
            </a:xfrm>
            <a:prstGeom prst="rect">
              <a:avLst/>
            </a:prstGeom>
            <a:solidFill>
              <a:srgbClr val="A8CFC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Biomass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51588750-BA78-9E4B-A58F-83921A16A1F3}"/>
              </a:ext>
            </a:extLst>
          </p:cNvPr>
          <p:cNvGrpSpPr/>
          <p:nvPr/>
        </p:nvGrpSpPr>
        <p:grpSpPr>
          <a:xfrm>
            <a:off x="2384270" y="3175732"/>
            <a:ext cx="1554480" cy="1223293"/>
            <a:chOff x="90095" y="47552"/>
            <a:chExt cx="1554480" cy="1223293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46BE2097-3C3B-B241-8A57-CBEC639A8760}"/>
                </a:ext>
              </a:extLst>
            </p:cNvPr>
            <p:cNvSpPr/>
            <p:nvPr/>
          </p:nvSpPr>
          <p:spPr>
            <a:xfrm>
              <a:off x="90095" y="780186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▲*</a:t>
              </a:r>
              <a:r>
                <a:rPr lang="en-US" sz="1000" i="1" dirty="0">
                  <a:solidFill>
                    <a:schemeClr val="tx1"/>
                  </a:solidFill>
                </a:rPr>
                <a:t>woody.mortality </a:t>
              </a:r>
              <a:r>
                <a:rPr lang="en-US" sz="1000" i="1" baseline="30000" dirty="0" err="1">
                  <a:solidFill>
                    <a:schemeClr val="tx1"/>
                  </a:solidFill>
                </a:rPr>
                <a:t>b,d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5373C836-F852-3E46-ACE9-FBC89A9EEFD0}"/>
                </a:ext>
              </a:extLst>
            </p:cNvPr>
            <p:cNvSpPr/>
            <p:nvPr/>
          </p:nvSpPr>
          <p:spPr>
            <a:xfrm>
              <a:off x="90095" y="1024624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R_het_deadwood </a:t>
              </a:r>
              <a:r>
                <a:rPr lang="en-US" sz="1000" baseline="30000" dirty="0" err="1">
                  <a:solidFill>
                    <a:schemeClr val="tx1"/>
                  </a:solidFill>
                </a:rPr>
                <a:t>d,f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1AAB0F52-7BE7-3643-92A4-33DA0D6A308A}"/>
                </a:ext>
              </a:extLst>
            </p:cNvPr>
            <p:cNvSpPr/>
            <p:nvPr/>
          </p:nvSpPr>
          <p:spPr>
            <a:xfrm>
              <a:off x="90095" y="536478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*delta.deadwood </a:t>
              </a:r>
              <a:r>
                <a:rPr lang="en-US" sz="1000" i="1" baseline="30000" dirty="0" err="1">
                  <a:solidFill>
                    <a:schemeClr val="tx1"/>
                  </a:solidFill>
                </a:rPr>
                <a:t>d,e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A8FED04B-5C12-B049-8EDC-8E2C8FAB6BEE}"/>
                </a:ext>
              </a:extLst>
            </p:cNvPr>
            <p:cNvSpPr/>
            <p:nvPr/>
          </p:nvSpPr>
          <p:spPr>
            <a:xfrm>
              <a:off x="90095" y="291480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 </a:t>
              </a:r>
              <a:r>
                <a:rPr lang="en-US" sz="1000" i="1" baseline="30000" dirty="0" err="1">
                  <a:solidFill>
                    <a:schemeClr val="tx1"/>
                  </a:solidFill>
                </a:rPr>
                <a:t>d,e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ACD90970-8680-C044-B871-378C0CAA215F}"/>
                </a:ext>
              </a:extLst>
            </p:cNvPr>
            <p:cNvSpPr/>
            <p:nvPr/>
          </p:nvSpPr>
          <p:spPr>
            <a:xfrm>
              <a:off x="90095" y="47552"/>
              <a:ext cx="155448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A79AB057-7A64-D746-8EA8-FAC2B6AB5441}"/>
              </a:ext>
            </a:extLst>
          </p:cNvPr>
          <p:cNvSpPr txBox="1"/>
          <p:nvPr/>
        </p:nvSpPr>
        <p:spPr>
          <a:xfrm>
            <a:off x="12371" y="7802081"/>
            <a:ext cx="6769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For footnotes, see caption in manuscript. 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9311EC2D-64C9-EB4F-A553-ED10063CC617}"/>
              </a:ext>
            </a:extLst>
          </p:cNvPr>
          <p:cNvGrpSpPr/>
          <p:nvPr/>
        </p:nvGrpSpPr>
        <p:grpSpPr>
          <a:xfrm>
            <a:off x="5047083" y="70443"/>
            <a:ext cx="1737360" cy="989705"/>
            <a:chOff x="90095" y="-22990"/>
            <a:chExt cx="1737360" cy="989705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27488537-0569-AA42-AE4A-34FBBDE0D11E}"/>
                </a:ext>
              </a:extLst>
            </p:cNvPr>
            <p:cNvSpPr/>
            <p:nvPr/>
          </p:nvSpPr>
          <p:spPr>
            <a:xfrm>
              <a:off x="90095" y="475389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ANPP_foliage/_litterfall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c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D8642653-6C38-D448-9AC4-E936A1712F64}"/>
                </a:ext>
              </a:extLst>
            </p:cNvPr>
            <p:cNvSpPr/>
            <p:nvPr/>
          </p:nvSpPr>
          <p:spPr>
            <a:xfrm>
              <a:off x="90095" y="719827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ANPP_foliage /_litterfall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c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AA01EBDE-B1C3-ED4A-A294-360E9C1CF4F1}"/>
                </a:ext>
              </a:extLst>
            </p:cNvPr>
            <p:cNvSpPr/>
            <p:nvPr/>
          </p:nvSpPr>
          <p:spPr>
            <a:xfrm>
              <a:off x="90095" y="226827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biomass_ag_foliage </a:t>
              </a:r>
              <a:r>
                <a:rPr lang="en-US" sz="1000" dirty="0">
                  <a:solidFill>
                    <a:schemeClr val="tx1"/>
                  </a:solidFill>
                </a:rPr>
                <a:t>| △ ⌀ 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716411C3-1E65-914D-9EA9-EFE26E2FB6D8}"/>
                </a:ext>
              </a:extLst>
            </p:cNvPr>
            <p:cNvSpPr/>
            <p:nvPr/>
          </p:nvSpPr>
          <p:spPr>
            <a:xfrm>
              <a:off x="90095" y="-22990"/>
              <a:ext cx="1737360" cy="2468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Foliage biomass</a:t>
              </a:r>
            </a:p>
          </p:txBody>
        </p:sp>
      </p:grpSp>
      <p:cxnSp>
        <p:nvCxnSpPr>
          <p:cNvPr id="300" name="Curved Connector 299">
            <a:extLst>
              <a:ext uri="{FF2B5EF4-FFF2-40B4-BE49-F238E27FC236}">
                <a16:creationId xmlns:a16="http://schemas.microsoft.com/office/drawing/2014/main" id="{030B4F1E-62F9-A143-A69D-A457562A0024}"/>
              </a:ext>
            </a:extLst>
          </p:cNvPr>
          <p:cNvCxnSpPr>
            <a:cxnSpLocks/>
            <a:stCxn id="266" idx="1"/>
            <a:endCxn id="272" idx="3"/>
          </p:cNvCxnSpPr>
          <p:nvPr/>
        </p:nvCxnSpPr>
        <p:spPr>
          <a:xfrm rot="10800000" flipV="1">
            <a:off x="3938751" y="2255231"/>
            <a:ext cx="1108333" cy="1776246"/>
          </a:xfrm>
          <a:prstGeom prst="curvedConnector3">
            <a:avLst>
              <a:gd name="adj1" fmla="val 36569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Rectangle 301">
            <a:extLst>
              <a:ext uri="{FF2B5EF4-FFF2-40B4-BE49-F238E27FC236}">
                <a16:creationId xmlns:a16="http://schemas.microsoft.com/office/drawing/2014/main" id="{8AE3A907-6299-B74B-8E04-2A28A6BF7EA8}"/>
              </a:ext>
            </a:extLst>
          </p:cNvPr>
          <p:cNvSpPr/>
          <p:nvPr/>
        </p:nvSpPr>
        <p:spPr>
          <a:xfrm>
            <a:off x="158935" y="3169093"/>
            <a:ext cx="1345240" cy="246221"/>
          </a:xfrm>
          <a:prstGeom prst="rect">
            <a:avLst/>
          </a:prstGeom>
          <a:solidFill>
            <a:srgbClr val="DBE0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Dead organic matter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14D267F4-6BC9-5345-85DD-0DD93D31BE48}"/>
              </a:ext>
            </a:extLst>
          </p:cNvPr>
          <p:cNvSpPr/>
          <p:nvPr/>
        </p:nvSpPr>
        <p:spPr>
          <a:xfrm>
            <a:off x="158935" y="4064093"/>
            <a:ext cx="1345240" cy="246221"/>
          </a:xfrm>
          <a:prstGeom prst="rect">
            <a:avLst/>
          </a:prstGeom>
          <a:solidFill>
            <a:srgbClr val="ACA0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Soils</a:t>
            </a: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5C1014AC-3641-B24A-9BAA-1C4B8595B208}"/>
              </a:ext>
            </a:extLst>
          </p:cNvPr>
          <p:cNvGrpSpPr/>
          <p:nvPr/>
        </p:nvGrpSpPr>
        <p:grpSpPr>
          <a:xfrm>
            <a:off x="2384270" y="6305823"/>
            <a:ext cx="1554480" cy="1220397"/>
            <a:chOff x="3286258" y="5056556"/>
            <a:chExt cx="1554480" cy="1220397"/>
          </a:xfrm>
        </p:grpSpPr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71F92886-7359-F94D-B7F1-4FD1BB948B9D}"/>
                </a:ext>
              </a:extLst>
            </p:cNvPr>
            <p:cNvSpPr/>
            <p:nvPr/>
          </p:nvSpPr>
          <p:spPr>
            <a:xfrm>
              <a:off x="3286258" y="5545483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*</a:t>
              </a:r>
              <a:r>
                <a:rPr lang="en-US" sz="1000" i="1" dirty="0" err="1">
                  <a:solidFill>
                    <a:schemeClr val="tx1"/>
                  </a:solidFill>
                </a:rPr>
                <a:t>delta.SOM</a:t>
              </a:r>
              <a:r>
                <a:rPr lang="en-US" sz="1000" i="1" dirty="0">
                  <a:solidFill>
                    <a:schemeClr val="tx1"/>
                  </a:solidFill>
                </a:rPr>
                <a:t>, *</a:t>
              </a:r>
              <a:r>
                <a:rPr lang="en-US" sz="1000" i="1" dirty="0" err="1">
                  <a:solidFill>
                    <a:schemeClr val="tx1"/>
                  </a:solidFill>
                </a:rPr>
                <a:t>delta.SOC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D2F81C21-6C40-024D-93EE-5DAE8D0B0734}"/>
                </a:ext>
              </a:extLst>
            </p:cNvPr>
            <p:cNvSpPr/>
            <p:nvPr/>
          </p:nvSpPr>
          <p:spPr>
            <a:xfrm>
              <a:off x="3286258" y="5300484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SOM, SOC</a:t>
              </a: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3F77BC78-347A-1B49-BEF5-EB8D70A7954C}"/>
                </a:ext>
              </a:extLst>
            </p:cNvPr>
            <p:cNvSpPr/>
            <p:nvPr/>
          </p:nvSpPr>
          <p:spPr>
            <a:xfrm>
              <a:off x="3286258" y="5056556"/>
              <a:ext cx="1554480" cy="246888"/>
            </a:xfrm>
            <a:prstGeom prst="rect">
              <a:avLst/>
            </a:prstGeom>
            <a:solidFill>
              <a:srgbClr val="ACA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Soil organic matter</a:t>
              </a: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0A10DC57-4F9C-D34F-9509-8458C0055D37}"/>
                </a:ext>
              </a:extLst>
            </p:cNvPr>
            <p:cNvSpPr/>
            <p:nvPr/>
          </p:nvSpPr>
          <p:spPr>
            <a:xfrm>
              <a:off x="3286258" y="5785627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▲⌀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082FB594-05DE-1449-9369-6BCBC383FC28}"/>
                </a:ext>
              </a:extLst>
            </p:cNvPr>
            <p:cNvSpPr/>
            <p:nvPr/>
          </p:nvSpPr>
          <p:spPr>
            <a:xfrm>
              <a:off x="3286258" y="6030065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R_het_soil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C0ECD083-69E8-5345-A66D-161A7FA02EEE}"/>
              </a:ext>
            </a:extLst>
          </p:cNvPr>
          <p:cNvGrpSpPr/>
          <p:nvPr/>
        </p:nvGrpSpPr>
        <p:grpSpPr>
          <a:xfrm>
            <a:off x="2384270" y="4516606"/>
            <a:ext cx="1554480" cy="1223293"/>
            <a:chOff x="90095" y="47552"/>
            <a:chExt cx="1554480" cy="1223293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8E5FB316-15AB-C840-9F00-7EB389FFE3D4}"/>
                </a:ext>
              </a:extLst>
            </p:cNvPr>
            <p:cNvSpPr/>
            <p:nvPr/>
          </p:nvSpPr>
          <p:spPr>
            <a:xfrm>
              <a:off x="90095" y="780186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(A)</a:t>
              </a:r>
              <a:r>
                <a:rPr lang="en-US" sz="1000" i="1" dirty="0">
                  <a:solidFill>
                    <a:schemeClr val="tx1"/>
                  </a:solidFill>
                </a:rPr>
                <a:t>NPP_litterfall </a:t>
              </a:r>
              <a:r>
                <a:rPr lang="en-US" sz="1000" baseline="30000" dirty="0" err="1">
                  <a:solidFill>
                    <a:schemeClr val="tx1"/>
                  </a:solidFill>
                </a:rPr>
                <a:t>b,f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47E04E3F-2D1E-694E-8CE1-992357E67680}"/>
                </a:ext>
              </a:extLst>
            </p:cNvPr>
            <p:cNvSpPr/>
            <p:nvPr/>
          </p:nvSpPr>
          <p:spPr>
            <a:xfrm>
              <a:off x="90095" y="1024624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▼R_het_</a:t>
              </a:r>
              <a:r>
                <a:rPr lang="en-US" sz="1000" i="1">
                  <a:solidFill>
                    <a:schemeClr val="tx1"/>
                  </a:solidFill>
                </a:rPr>
                <a:t>litter </a:t>
              </a:r>
              <a:r>
                <a:rPr lang="en-US" sz="1000" baseline="30000">
                  <a:solidFill>
                    <a:schemeClr val="tx1"/>
                  </a:solidFill>
                </a:rPr>
                <a:t>b,f,</a:t>
              </a:r>
              <a:r>
                <a:rPr lang="en-US" sz="1000" baseline="30000" dirty="0" err="1">
                  <a:solidFill>
                    <a:schemeClr val="tx1"/>
                  </a:solidFill>
                </a:rPr>
                <a:t>g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A369E675-6160-D94A-96A6-A145CBE3492F}"/>
                </a:ext>
              </a:extLst>
            </p:cNvPr>
            <p:cNvSpPr/>
            <p:nvPr/>
          </p:nvSpPr>
          <p:spPr>
            <a:xfrm>
              <a:off x="90095" y="536478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*delta.O.horizon </a:t>
              </a:r>
              <a:r>
                <a:rPr lang="en-US" sz="1000" baseline="30000" dirty="0" err="1">
                  <a:solidFill>
                    <a:schemeClr val="tx1"/>
                  </a:solidFill>
                </a:rPr>
                <a:t>d,e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4A5BA5A0-F6C0-2C4C-A0E7-22D4EC6F0C81}"/>
                </a:ext>
              </a:extLst>
            </p:cNvPr>
            <p:cNvSpPr/>
            <p:nvPr/>
          </p:nvSpPr>
          <p:spPr>
            <a:xfrm>
              <a:off x="90095" y="291480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*O.horizon </a:t>
              </a:r>
              <a:r>
                <a:rPr lang="en-US" sz="1000" i="1" baseline="30000" dirty="0" err="1">
                  <a:solidFill>
                    <a:schemeClr val="tx1"/>
                  </a:solidFill>
                </a:rPr>
                <a:t>d,e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D4354695-9363-7741-AEC1-6E5AE65A4CB5}"/>
                </a:ext>
              </a:extLst>
            </p:cNvPr>
            <p:cNvSpPr/>
            <p:nvPr/>
          </p:nvSpPr>
          <p:spPr>
            <a:xfrm>
              <a:off x="90095" y="47552"/>
              <a:ext cx="1554480" cy="246221"/>
            </a:xfrm>
            <a:prstGeom prst="rect">
              <a:avLst/>
            </a:prstGeom>
            <a:solidFill>
              <a:srgbClr val="E1DB9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Litter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B3841609-F957-0242-874B-1CF36FA8C983}"/>
              </a:ext>
            </a:extLst>
          </p:cNvPr>
          <p:cNvGrpSpPr/>
          <p:nvPr/>
        </p:nvGrpSpPr>
        <p:grpSpPr>
          <a:xfrm>
            <a:off x="2384270" y="1424219"/>
            <a:ext cx="1554480" cy="1219249"/>
            <a:chOff x="3285576" y="1375961"/>
            <a:chExt cx="1554480" cy="1219249"/>
          </a:xfrm>
        </p:grpSpPr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8B027F-53D4-0C40-8A09-E7F721669E51}"/>
                </a:ext>
              </a:extLst>
            </p:cNvPr>
            <p:cNvSpPr/>
            <p:nvPr/>
          </p:nvSpPr>
          <p:spPr>
            <a:xfrm>
              <a:off x="3285576" y="2108595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C3B79A97-C3F1-1A41-8B7F-96CAD9ED014C}"/>
                </a:ext>
              </a:extLst>
            </p:cNvPr>
            <p:cNvSpPr/>
            <p:nvPr/>
          </p:nvSpPr>
          <p:spPr>
            <a:xfrm>
              <a:off x="3285576" y="1864887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*</a:t>
              </a:r>
              <a:r>
                <a:rPr lang="en-US" sz="1000" i="1" dirty="0" err="1">
                  <a:solidFill>
                    <a:schemeClr val="tx1"/>
                  </a:solidFill>
                </a:rPr>
                <a:t>delta.biomass_root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D95E3524-9053-F144-B28D-5633E223286E}"/>
                </a:ext>
              </a:extLst>
            </p:cNvPr>
            <p:cNvSpPr/>
            <p:nvPr/>
          </p:nvSpPr>
          <p:spPr>
            <a:xfrm>
              <a:off x="3285576" y="1619889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</a:t>
              </a: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EE3B858-81DA-0048-916D-6873F7EC79FE}"/>
                </a:ext>
              </a:extLst>
            </p:cNvPr>
            <p:cNvSpPr/>
            <p:nvPr/>
          </p:nvSpPr>
          <p:spPr>
            <a:xfrm>
              <a:off x="3285576" y="1375961"/>
              <a:ext cx="1554480" cy="246221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Belowground biomass</a:t>
              </a: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C7E95844-95E8-1A4A-BB16-5B3167CDD961}"/>
                </a:ext>
              </a:extLst>
            </p:cNvPr>
            <p:cNvSpPr/>
            <p:nvPr/>
          </p:nvSpPr>
          <p:spPr>
            <a:xfrm>
              <a:off x="3285576" y="2348989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▼*woody.mortality_root</a:t>
              </a:r>
            </a:p>
          </p:txBody>
        </p:sp>
      </p:grpSp>
      <p:cxnSp>
        <p:nvCxnSpPr>
          <p:cNvPr id="343" name="Curved Connector 342">
            <a:extLst>
              <a:ext uri="{FF2B5EF4-FFF2-40B4-BE49-F238E27FC236}">
                <a16:creationId xmlns:a16="http://schemas.microsoft.com/office/drawing/2014/main" id="{4E34690D-DE53-2642-9F74-4EA620A92FB0}"/>
              </a:ext>
            </a:extLst>
          </p:cNvPr>
          <p:cNvCxnSpPr>
            <a:cxnSpLocks/>
            <a:stCxn id="273" idx="3"/>
            <a:endCxn id="335" idx="3"/>
          </p:cNvCxnSpPr>
          <p:nvPr/>
        </p:nvCxnSpPr>
        <p:spPr>
          <a:xfrm>
            <a:off x="3938750" y="4275915"/>
            <a:ext cx="12700" cy="1096436"/>
          </a:xfrm>
          <a:prstGeom prst="curvedConnector3">
            <a:avLst>
              <a:gd name="adj1" fmla="val 1800000"/>
            </a:avLst>
          </a:prstGeom>
          <a:ln w="12700">
            <a:solidFill>
              <a:srgbClr val="909387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Curved Connector 345">
            <a:extLst>
              <a:ext uri="{FF2B5EF4-FFF2-40B4-BE49-F238E27FC236}">
                <a16:creationId xmlns:a16="http://schemas.microsoft.com/office/drawing/2014/main" id="{741ADD09-8806-8048-903E-C53B8701C3DF}"/>
              </a:ext>
            </a:extLst>
          </p:cNvPr>
          <p:cNvCxnSpPr>
            <a:cxnSpLocks/>
            <a:stCxn id="336" idx="3"/>
            <a:endCxn id="322" idx="3"/>
          </p:cNvCxnSpPr>
          <p:nvPr/>
        </p:nvCxnSpPr>
        <p:spPr>
          <a:xfrm>
            <a:off x="3938750" y="5616789"/>
            <a:ext cx="12700" cy="1541549"/>
          </a:xfrm>
          <a:prstGeom prst="curvedConnector3">
            <a:avLst>
              <a:gd name="adj1" fmla="val 1800000"/>
            </a:avLst>
          </a:prstGeom>
          <a:ln w="12700">
            <a:solidFill>
              <a:srgbClr val="9E996D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Curved Connector 348">
            <a:extLst>
              <a:ext uri="{FF2B5EF4-FFF2-40B4-BE49-F238E27FC236}">
                <a16:creationId xmlns:a16="http://schemas.microsoft.com/office/drawing/2014/main" id="{B390D472-EDF8-A647-B5AF-6947F9AD5923}"/>
              </a:ext>
            </a:extLst>
          </p:cNvPr>
          <p:cNvCxnSpPr>
            <a:cxnSpLocks/>
            <a:stCxn id="387" idx="1"/>
            <a:endCxn id="335" idx="3"/>
          </p:cNvCxnSpPr>
          <p:nvPr/>
        </p:nvCxnSpPr>
        <p:spPr>
          <a:xfrm rot="10800000" flipV="1">
            <a:off x="3938751" y="5337597"/>
            <a:ext cx="1108333" cy="34754"/>
          </a:xfrm>
          <a:prstGeom prst="curvedConnector3">
            <a:avLst>
              <a:gd name="adj1" fmla="val 50000"/>
            </a:avLst>
          </a:prstGeom>
          <a:ln w="12700">
            <a:solidFill>
              <a:srgbClr val="909387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urved Connector 351">
            <a:extLst>
              <a:ext uri="{FF2B5EF4-FFF2-40B4-BE49-F238E27FC236}">
                <a16:creationId xmlns:a16="http://schemas.microsoft.com/office/drawing/2014/main" id="{05EB3DFA-2DA9-1A43-875B-68CEE93916ED}"/>
              </a:ext>
            </a:extLst>
          </p:cNvPr>
          <p:cNvCxnSpPr>
            <a:cxnSpLocks/>
            <a:stCxn id="285" idx="1"/>
            <a:endCxn id="335" idx="3"/>
          </p:cNvCxnSpPr>
          <p:nvPr/>
        </p:nvCxnSpPr>
        <p:spPr>
          <a:xfrm rot="10800000" flipV="1">
            <a:off x="3938751" y="936703"/>
            <a:ext cx="1108333" cy="4435647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Curved Connector 359">
            <a:extLst>
              <a:ext uri="{FF2B5EF4-FFF2-40B4-BE49-F238E27FC236}">
                <a16:creationId xmlns:a16="http://schemas.microsoft.com/office/drawing/2014/main" id="{7C803735-BF8F-8043-B3E1-64A03641B5F6}"/>
              </a:ext>
            </a:extLst>
          </p:cNvPr>
          <p:cNvCxnSpPr>
            <a:cxnSpLocks/>
            <a:stCxn id="266" idx="1"/>
            <a:endCxn id="335" idx="3"/>
          </p:cNvCxnSpPr>
          <p:nvPr/>
        </p:nvCxnSpPr>
        <p:spPr>
          <a:xfrm rot="10800000" flipV="1">
            <a:off x="3938751" y="2255231"/>
            <a:ext cx="1108333" cy="3117120"/>
          </a:xfrm>
          <a:prstGeom prst="curvedConnector3">
            <a:avLst>
              <a:gd name="adj1" fmla="val 21220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Curved Connector 383">
            <a:extLst>
              <a:ext uri="{FF2B5EF4-FFF2-40B4-BE49-F238E27FC236}">
                <a16:creationId xmlns:a16="http://schemas.microsoft.com/office/drawing/2014/main" id="{D6BDCA4A-7A89-E342-BC0B-8337A4BC2E2F}"/>
              </a:ext>
            </a:extLst>
          </p:cNvPr>
          <p:cNvCxnSpPr>
            <a:cxnSpLocks/>
            <a:stCxn id="380" idx="1"/>
            <a:endCxn id="387" idx="1"/>
          </p:cNvCxnSpPr>
          <p:nvPr/>
        </p:nvCxnSpPr>
        <p:spPr>
          <a:xfrm rot="10800000" flipV="1">
            <a:off x="5047083" y="4787505"/>
            <a:ext cx="12700" cy="550092"/>
          </a:xfrm>
          <a:prstGeom prst="curvedConnector3">
            <a:avLst>
              <a:gd name="adj1" fmla="val 1800000"/>
            </a:avLst>
          </a:prstGeom>
          <a:ln w="12700">
            <a:solidFill>
              <a:srgbClr val="8CA9B4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AFF6653E-0960-784D-BAE5-E04AC89091D8}"/>
              </a:ext>
            </a:extLst>
          </p:cNvPr>
          <p:cNvGrpSpPr/>
          <p:nvPr/>
        </p:nvGrpSpPr>
        <p:grpSpPr>
          <a:xfrm>
            <a:off x="5047083" y="4971261"/>
            <a:ext cx="1737360" cy="489780"/>
            <a:chOff x="5148119" y="4306142"/>
            <a:chExt cx="1737360" cy="489780"/>
          </a:xfrm>
        </p:grpSpPr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85A1249E-10EA-424E-B9AD-60A17CD48C71}"/>
                </a:ext>
              </a:extLst>
            </p:cNvPr>
            <p:cNvSpPr/>
            <p:nvPr/>
          </p:nvSpPr>
          <p:spPr>
            <a:xfrm>
              <a:off x="5148119" y="4549034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⌀  | △ ⌀  | 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57AFC0E4-00A0-1E4F-82FC-223BC03959EC}"/>
                </a:ext>
              </a:extLst>
            </p:cNvPr>
            <p:cNvSpPr/>
            <p:nvPr/>
          </p:nvSpPr>
          <p:spPr>
            <a:xfrm>
              <a:off x="5148119" y="4306142"/>
              <a:ext cx="1737360" cy="246888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Dead coarse roots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3DDA7150-0BF2-1845-9D9B-D01F5932E603}"/>
              </a:ext>
            </a:extLst>
          </p:cNvPr>
          <p:cNvGrpSpPr/>
          <p:nvPr/>
        </p:nvGrpSpPr>
        <p:grpSpPr>
          <a:xfrm>
            <a:off x="5047083" y="5514074"/>
            <a:ext cx="1737360" cy="978855"/>
            <a:chOff x="90095" y="47552"/>
            <a:chExt cx="1737360" cy="978855"/>
          </a:xfrm>
        </p:grpSpPr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1DF71F1D-214D-FD4C-A978-1F43FAB64531}"/>
                </a:ext>
              </a:extLst>
            </p:cNvPr>
            <p:cNvSpPr/>
            <p:nvPr/>
          </p:nvSpPr>
          <p:spPr>
            <a:xfrm>
              <a:off x="90095" y="780186"/>
              <a:ext cx="173736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06EB50F0-5685-DD40-AA51-C358F48BD206}"/>
                </a:ext>
              </a:extLst>
            </p:cNvPr>
            <p:cNvSpPr/>
            <p:nvPr/>
          </p:nvSpPr>
          <p:spPr>
            <a:xfrm>
              <a:off x="90095" y="536478"/>
              <a:ext cx="173736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*</a:t>
              </a:r>
              <a:r>
                <a:rPr lang="en-US" sz="1000" i="1" dirty="0" err="1">
                  <a:solidFill>
                    <a:schemeClr val="tx1"/>
                  </a:solidFill>
                </a:rPr>
                <a:t>delta.deadwood_standing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193C47D6-986E-E442-9150-C45B908AF8CD}"/>
                </a:ext>
              </a:extLst>
            </p:cNvPr>
            <p:cNvSpPr/>
            <p:nvPr/>
          </p:nvSpPr>
          <p:spPr>
            <a:xfrm>
              <a:off x="90095" y="291480"/>
              <a:ext cx="173736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deadwood_standing</a:t>
              </a:r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4C767515-F041-B846-8A68-5130C8D8337C}"/>
                </a:ext>
              </a:extLst>
            </p:cNvPr>
            <p:cNvSpPr/>
            <p:nvPr/>
          </p:nvSpPr>
          <p:spPr>
            <a:xfrm>
              <a:off x="90095" y="47552"/>
              <a:ext cx="173736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Standing 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ACB549B6-0008-E048-BE7C-57BF2729923E}"/>
              </a:ext>
            </a:extLst>
          </p:cNvPr>
          <p:cNvGrpSpPr/>
          <p:nvPr/>
        </p:nvGrpSpPr>
        <p:grpSpPr>
          <a:xfrm>
            <a:off x="5047083" y="6550986"/>
            <a:ext cx="1737360" cy="978855"/>
            <a:chOff x="90095" y="47552"/>
            <a:chExt cx="1737360" cy="978855"/>
          </a:xfrm>
        </p:grpSpPr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621AEFBB-2CAC-3948-9FBF-793F5323FC6C}"/>
                </a:ext>
              </a:extLst>
            </p:cNvPr>
            <p:cNvSpPr/>
            <p:nvPr/>
          </p:nvSpPr>
          <p:spPr>
            <a:xfrm>
              <a:off x="90095" y="780186"/>
              <a:ext cx="173736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5EDDFC7A-0CB2-B743-94F7-EFB418DFDC42}"/>
                </a:ext>
              </a:extLst>
            </p:cNvPr>
            <p:cNvSpPr/>
            <p:nvPr/>
          </p:nvSpPr>
          <p:spPr>
            <a:xfrm>
              <a:off x="90095" y="536478"/>
              <a:ext cx="173736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*</a:t>
              </a:r>
              <a:r>
                <a:rPr lang="en-US" sz="1000" i="1" dirty="0" err="1">
                  <a:solidFill>
                    <a:schemeClr val="tx1"/>
                  </a:solidFill>
                </a:rPr>
                <a:t>delta.deadwood_down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842B3114-698D-5344-B3D6-E488821C98E9}"/>
                </a:ext>
              </a:extLst>
            </p:cNvPr>
            <p:cNvSpPr/>
            <p:nvPr/>
          </p:nvSpPr>
          <p:spPr>
            <a:xfrm>
              <a:off x="90095" y="291480"/>
              <a:ext cx="173736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deadwood_down</a:t>
              </a:r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9AC5DDC6-1852-4245-883C-0A9D15D080EC}"/>
                </a:ext>
              </a:extLst>
            </p:cNvPr>
            <p:cNvSpPr/>
            <p:nvPr/>
          </p:nvSpPr>
          <p:spPr>
            <a:xfrm>
              <a:off x="90095" y="47552"/>
              <a:ext cx="173736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Fallen 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3BF5D8-F5AD-B547-BBCF-D8EF288F7132}"/>
              </a:ext>
            </a:extLst>
          </p:cNvPr>
          <p:cNvGrpSpPr/>
          <p:nvPr/>
        </p:nvGrpSpPr>
        <p:grpSpPr>
          <a:xfrm>
            <a:off x="5047083" y="1102546"/>
            <a:ext cx="1737360" cy="1275795"/>
            <a:chOff x="5207280" y="1102546"/>
            <a:chExt cx="1737360" cy="1275795"/>
          </a:xfrm>
        </p:grpSpPr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5A2C7F6C-4509-DC44-B251-858CFFBEA84F}"/>
                </a:ext>
              </a:extLst>
            </p:cNvPr>
            <p:cNvGrpSpPr/>
            <p:nvPr/>
          </p:nvGrpSpPr>
          <p:grpSpPr>
            <a:xfrm>
              <a:off x="5207280" y="1102546"/>
              <a:ext cx="1737360" cy="1275795"/>
              <a:chOff x="90094" y="-22990"/>
              <a:chExt cx="1737360" cy="1275795"/>
            </a:xfrm>
          </p:grpSpPr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34511690-8A18-BE40-AEE4-4CFB2DBD5AD8}"/>
                  </a:ext>
                </a:extLst>
              </p:cNvPr>
              <p:cNvSpPr/>
              <p:nvPr/>
            </p:nvSpPr>
            <p:spPr>
              <a:xfrm>
                <a:off x="90094" y="760749"/>
                <a:ext cx="173736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▲ </a:t>
                </a:r>
                <a:r>
                  <a:rPr lang="en-US" sz="1000" i="1" dirty="0">
                    <a:solidFill>
                      <a:schemeClr val="tx1"/>
                    </a:solidFill>
                  </a:rPr>
                  <a:t>ANPP_woody </a:t>
                </a:r>
                <a:r>
                  <a:rPr lang="en-US" sz="1000" i="1" baseline="30000" dirty="0">
                    <a:solidFill>
                      <a:schemeClr val="tx1"/>
                    </a:solidFill>
                  </a:rPr>
                  <a:t>a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098076E1-E407-A54B-A0B7-590E6B29369A}"/>
                  </a:ext>
                </a:extLst>
              </p:cNvPr>
              <p:cNvSpPr/>
              <p:nvPr/>
            </p:nvSpPr>
            <p:spPr>
              <a:xfrm>
                <a:off x="90094" y="1006584"/>
                <a:ext cx="173736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i="1" dirty="0">
                    <a:solidFill>
                      <a:schemeClr val="tx1"/>
                    </a:solidFill>
                  </a:rPr>
                  <a:t>▼ woody.mortality_ag </a:t>
                </a:r>
                <a:r>
                  <a:rPr lang="en-US" sz="1000" i="1" baseline="30000" dirty="0">
                    <a:solidFill>
                      <a:schemeClr val="tx1"/>
                    </a:solidFill>
                  </a:rPr>
                  <a:t>b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925E6E69-1453-C643-A650-118FCA7F72FD}"/>
                  </a:ext>
                </a:extLst>
              </p:cNvPr>
              <p:cNvSpPr/>
              <p:nvPr/>
            </p:nvSpPr>
            <p:spPr>
              <a:xfrm>
                <a:off x="90094" y="281432"/>
                <a:ext cx="173736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i="1" dirty="0">
                    <a:solidFill>
                      <a:schemeClr val="tx1"/>
                    </a:solidFill>
                  </a:rPr>
                  <a:t>biomass_ag_woody</a:t>
                </a:r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44367FEB-7307-CF43-B99F-F5DF6DA5BFA0}"/>
                  </a:ext>
                </a:extLst>
              </p:cNvPr>
              <p:cNvSpPr/>
              <p:nvPr/>
            </p:nvSpPr>
            <p:spPr>
              <a:xfrm>
                <a:off x="90094" y="-22990"/>
                <a:ext cx="1737360" cy="3167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rIns="18288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Aboveground woody biomass</a:t>
                </a:r>
              </a:p>
            </p:txBody>
          </p:sp>
        </p:grp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02FC17E0-1455-FE4F-8EF5-9C8CA6632D54}"/>
                </a:ext>
              </a:extLst>
            </p:cNvPr>
            <p:cNvSpPr/>
            <p:nvPr/>
          </p:nvSpPr>
          <p:spPr>
            <a:xfrm>
              <a:off x="5207280" y="1647123"/>
              <a:ext cx="173736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delta.agb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 c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DCA17FF-AF9F-9843-9500-F1F392AF0A2C}"/>
              </a:ext>
            </a:extLst>
          </p:cNvPr>
          <p:cNvGrpSpPr/>
          <p:nvPr/>
        </p:nvGrpSpPr>
        <p:grpSpPr>
          <a:xfrm>
            <a:off x="99630" y="5249240"/>
            <a:ext cx="1737360" cy="2394390"/>
            <a:chOff x="94689" y="5167981"/>
            <a:chExt cx="1523094" cy="1961044"/>
          </a:xfrm>
        </p:grpSpPr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628F92F8-AE4A-AB40-9D52-2CA4832B402A}"/>
                </a:ext>
              </a:extLst>
            </p:cNvPr>
            <p:cNvGrpSpPr/>
            <p:nvPr/>
          </p:nvGrpSpPr>
          <p:grpSpPr>
            <a:xfrm>
              <a:off x="165029" y="5244259"/>
              <a:ext cx="1371600" cy="1293633"/>
              <a:chOff x="90095" y="47552"/>
              <a:chExt cx="1371600" cy="1293633"/>
            </a:xfrm>
          </p:grpSpPr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ACE3AEDC-FD8C-364D-8F80-2EB930F84A79}"/>
                  </a:ext>
                </a:extLst>
              </p:cNvPr>
              <p:cNvSpPr/>
              <p:nvPr/>
            </p:nvSpPr>
            <p:spPr>
              <a:xfrm>
                <a:off x="90095" y="850526"/>
                <a:ext cx="137160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▲ </a:t>
                </a:r>
                <a:r>
                  <a:rPr lang="en-US" sz="1000" i="1" dirty="0">
                    <a:solidFill>
                      <a:schemeClr val="tx1"/>
                    </a:solidFill>
                  </a:rPr>
                  <a:t>influx (gain) variable(s)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32CE26EB-716E-8541-A777-20C6EE649545}"/>
                  </a:ext>
                </a:extLst>
              </p:cNvPr>
              <p:cNvSpPr/>
              <p:nvPr/>
            </p:nvSpPr>
            <p:spPr>
              <a:xfrm>
                <a:off x="90095" y="1094964"/>
                <a:ext cx="137160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i="1" dirty="0">
                    <a:solidFill>
                      <a:schemeClr val="tx1"/>
                    </a:solidFill>
                  </a:rPr>
                  <a:t>▼ outflux (loss) variable(s)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C5D94E38-37FE-D143-8939-0F2C5A98E531}"/>
                  </a:ext>
                </a:extLst>
              </p:cNvPr>
              <p:cNvSpPr/>
              <p:nvPr/>
            </p:nvSpPr>
            <p:spPr>
              <a:xfrm>
                <a:off x="90095" y="536478"/>
                <a:ext cx="1371600" cy="314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△</a:t>
                </a:r>
                <a:r>
                  <a:rPr lang="en-US" sz="1000" i="1" dirty="0">
                    <a:solidFill>
                      <a:schemeClr val="tx1"/>
                    </a:solidFill>
                  </a:rPr>
                  <a:t> net increment (stock change) variable(s)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9" name="Rectangle 368">
                <a:extLst>
                  <a:ext uri="{FF2B5EF4-FFF2-40B4-BE49-F238E27FC236}">
                    <a16:creationId xmlns:a16="http://schemas.microsoft.com/office/drawing/2014/main" id="{469C5A41-E152-0D4E-AB7C-337AA1FB0339}"/>
                  </a:ext>
                </a:extLst>
              </p:cNvPr>
              <p:cNvSpPr/>
              <p:nvPr/>
            </p:nvSpPr>
            <p:spPr>
              <a:xfrm>
                <a:off x="90095" y="291480"/>
                <a:ext cx="137160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i="1" dirty="0">
                    <a:solidFill>
                      <a:schemeClr val="tx1"/>
                    </a:solidFill>
                  </a:rPr>
                  <a:t>stock variable(s)</a:t>
                </a:r>
              </a:p>
            </p:txBody>
          </p:sp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5A5686EA-DDB3-704E-9263-0C701A517B16}"/>
                  </a:ext>
                </a:extLst>
              </p:cNvPr>
              <p:cNvSpPr/>
              <p:nvPr/>
            </p:nvSpPr>
            <p:spPr>
              <a:xfrm>
                <a:off x="90095" y="47552"/>
                <a:ext cx="1371600" cy="24622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Carbon Pool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C281B05-D2D5-194E-9638-616F2DD6C0CD}"/>
                </a:ext>
              </a:extLst>
            </p:cNvPr>
            <p:cNvGrpSpPr/>
            <p:nvPr/>
          </p:nvGrpSpPr>
          <p:grpSpPr>
            <a:xfrm>
              <a:off x="204580" y="6504144"/>
              <a:ext cx="1160378" cy="624881"/>
              <a:chOff x="152739" y="1395185"/>
              <a:chExt cx="1160378" cy="624881"/>
            </a:xfrm>
          </p:grpSpPr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B1E79ED9-6827-DB42-BD13-23D1E925A8D6}"/>
                  </a:ext>
                </a:extLst>
              </p:cNvPr>
              <p:cNvSpPr/>
              <p:nvPr/>
            </p:nvSpPr>
            <p:spPr>
              <a:xfrm>
                <a:off x="152739" y="1773845"/>
                <a:ext cx="25359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dirty="0"/>
                  <a:t>⌀</a:t>
                </a:r>
              </a:p>
            </p:txBody>
          </p: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BEF6CEA4-D75B-8A43-8335-563EC823F7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311" y="1522066"/>
                <a:ext cx="9995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3207B2B2-74FF-174B-909A-B31888380F23}"/>
                  </a:ext>
                </a:extLst>
              </p:cNvPr>
              <p:cNvSpPr/>
              <p:nvPr/>
            </p:nvSpPr>
            <p:spPr>
              <a:xfrm>
                <a:off x="317878" y="1395185"/>
                <a:ext cx="995239" cy="579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/>
                  <a:t>component</a:t>
                </a:r>
              </a:p>
              <a:p>
                <a:r>
                  <a:rPr lang="en-US" sz="1000" dirty="0"/>
                  <a:t>C flow</a:t>
                </a:r>
              </a:p>
              <a:p>
                <a:r>
                  <a:rPr lang="en-US" sz="1000" dirty="0"/>
                  <a:t>new </a:t>
                </a:r>
                <a:r>
                  <a:rPr lang="en-US" sz="1000" dirty="0" err="1"/>
                  <a:t>ForC</a:t>
                </a:r>
                <a:r>
                  <a:rPr lang="en-US" sz="1000" dirty="0"/>
                  <a:t> variable</a:t>
                </a:r>
              </a:p>
              <a:p>
                <a:r>
                  <a:rPr lang="en-US" sz="1000" dirty="0"/>
                  <a:t>no ForC variable</a:t>
                </a:r>
              </a:p>
            </p:txBody>
          </p:sp>
          <p:cxnSp>
            <p:nvCxnSpPr>
              <p:cNvPr id="442" name="Straight Arrow Connector 441">
                <a:extLst>
                  <a:ext uri="{FF2B5EF4-FFF2-40B4-BE49-F238E27FC236}">
                    <a16:creationId xmlns:a16="http://schemas.microsoft.com/office/drawing/2014/main" id="{491650C2-C3C0-AA43-9529-4675E08245EF}"/>
                  </a:ext>
                </a:extLst>
              </p:cNvPr>
              <p:cNvCxnSpPr/>
              <p:nvPr/>
            </p:nvCxnSpPr>
            <p:spPr>
              <a:xfrm>
                <a:off x="212834" y="1621023"/>
                <a:ext cx="133407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9ECE82C-54AA-9044-A620-02AC82ED1CF9}"/>
                </a:ext>
              </a:extLst>
            </p:cNvPr>
            <p:cNvSpPr/>
            <p:nvPr/>
          </p:nvSpPr>
          <p:spPr>
            <a:xfrm>
              <a:off x="94689" y="5167981"/>
              <a:ext cx="1523094" cy="186736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7" name="Curved Connector 106">
            <a:extLst>
              <a:ext uri="{FF2B5EF4-FFF2-40B4-BE49-F238E27FC236}">
                <a16:creationId xmlns:a16="http://schemas.microsoft.com/office/drawing/2014/main" id="{CEF30292-8A10-7740-A0D0-7A3010AE4360}"/>
              </a:ext>
            </a:extLst>
          </p:cNvPr>
          <p:cNvCxnSpPr>
            <a:cxnSpLocks/>
            <a:stCxn id="341" idx="3"/>
            <a:endCxn id="272" idx="3"/>
          </p:cNvCxnSpPr>
          <p:nvPr/>
        </p:nvCxnSpPr>
        <p:spPr>
          <a:xfrm>
            <a:off x="3938750" y="2520358"/>
            <a:ext cx="12700" cy="1511119"/>
          </a:xfrm>
          <a:prstGeom prst="curvedConnector3">
            <a:avLst>
              <a:gd name="adj1" fmla="val 1800000"/>
            </a:avLst>
          </a:prstGeom>
          <a:ln w="12700">
            <a:solidFill>
              <a:srgbClr val="8CA9B4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urved Connector 115">
            <a:extLst>
              <a:ext uri="{FF2B5EF4-FFF2-40B4-BE49-F238E27FC236}">
                <a16:creationId xmlns:a16="http://schemas.microsoft.com/office/drawing/2014/main" id="{AE38AC50-8619-5341-B7BE-CB8FDFA99427}"/>
              </a:ext>
            </a:extLst>
          </p:cNvPr>
          <p:cNvCxnSpPr>
            <a:cxnSpLocks/>
            <a:stCxn id="341" idx="3"/>
            <a:endCxn id="335" idx="3"/>
          </p:cNvCxnSpPr>
          <p:nvPr/>
        </p:nvCxnSpPr>
        <p:spPr>
          <a:xfrm>
            <a:off x="3938750" y="2520358"/>
            <a:ext cx="12700" cy="2851993"/>
          </a:xfrm>
          <a:prstGeom prst="curvedConnector3">
            <a:avLst>
              <a:gd name="adj1" fmla="val 3055811"/>
            </a:avLst>
          </a:prstGeom>
          <a:ln w="12700">
            <a:solidFill>
              <a:srgbClr val="8CA9B4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2BB7AC-9787-994B-9ADD-9C5FB4A8DBE0}"/>
              </a:ext>
            </a:extLst>
          </p:cNvPr>
          <p:cNvGrpSpPr/>
          <p:nvPr/>
        </p:nvGrpSpPr>
        <p:grpSpPr>
          <a:xfrm>
            <a:off x="5047083" y="2420149"/>
            <a:ext cx="1737360" cy="1231233"/>
            <a:chOff x="5206068" y="2441415"/>
            <a:chExt cx="1737360" cy="1231233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05629D89-9DE6-9742-883C-D6537DA8C9FA}"/>
                </a:ext>
              </a:extLst>
            </p:cNvPr>
            <p:cNvSpPr/>
            <p:nvPr/>
          </p:nvSpPr>
          <p:spPr>
            <a:xfrm>
              <a:off x="5206068" y="3181321"/>
              <a:ext cx="1737359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BNPP_root_fine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523E8C3D-D146-0444-8FD0-93B3F3AAADF5}"/>
                </a:ext>
              </a:extLst>
            </p:cNvPr>
            <p:cNvSpPr/>
            <p:nvPr/>
          </p:nvSpPr>
          <p:spPr>
            <a:xfrm>
              <a:off x="5206068" y="3425760"/>
              <a:ext cx="1737359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BNPP_root.turnover_fine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5B4B88A-9BAC-A84C-8B22-14C62AB86F89}"/>
                </a:ext>
              </a:extLst>
            </p:cNvPr>
            <p:cNvSpPr/>
            <p:nvPr/>
          </p:nvSpPr>
          <p:spPr>
            <a:xfrm>
              <a:off x="5206068" y="2685343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biomass_root_fine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6BF72C95-3049-8841-816A-94C36D006694}"/>
                </a:ext>
              </a:extLst>
            </p:cNvPr>
            <p:cNvSpPr/>
            <p:nvPr/>
          </p:nvSpPr>
          <p:spPr>
            <a:xfrm>
              <a:off x="5206068" y="2441415"/>
              <a:ext cx="1737360" cy="246888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Fine root biomass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8FDA488-2C77-7641-8EAC-66A3FF079052}"/>
                </a:ext>
              </a:extLst>
            </p:cNvPr>
            <p:cNvSpPr/>
            <p:nvPr/>
          </p:nvSpPr>
          <p:spPr>
            <a:xfrm>
              <a:off x="5206068" y="2936216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△*</a:t>
              </a:r>
              <a:r>
                <a:rPr lang="en-US" sz="1000" i="1" dirty="0">
                  <a:solidFill>
                    <a:schemeClr val="tx1"/>
                  </a:solidFill>
                </a:rPr>
                <a:t>delta.biomass_root_fine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AA454F2-022D-F84A-A836-29BC426384CE}"/>
              </a:ext>
            </a:extLst>
          </p:cNvPr>
          <p:cNvGrpSpPr/>
          <p:nvPr/>
        </p:nvGrpSpPr>
        <p:grpSpPr>
          <a:xfrm>
            <a:off x="5047083" y="3704085"/>
            <a:ext cx="1737360" cy="1206864"/>
            <a:chOff x="5195945" y="3767883"/>
            <a:chExt cx="1737360" cy="1206864"/>
          </a:xfrm>
        </p:grpSpPr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AF4C5247-F0D4-B24B-BD58-B4E9022B5342}"/>
                </a:ext>
              </a:extLst>
            </p:cNvPr>
            <p:cNvSpPr/>
            <p:nvPr/>
          </p:nvSpPr>
          <p:spPr>
            <a:xfrm>
              <a:off x="5195945" y="4483420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BNPP_root_coarse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A64DC2C9-5C20-5549-AC7D-36CDF1FCF53C}"/>
                </a:ext>
              </a:extLst>
            </p:cNvPr>
            <p:cNvSpPr/>
            <p:nvPr/>
          </p:nvSpPr>
          <p:spPr>
            <a:xfrm>
              <a:off x="5195945" y="4727859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9466AF03-5C03-2D40-8BAF-7C302F38716F}"/>
                </a:ext>
              </a:extLst>
            </p:cNvPr>
            <p:cNvSpPr/>
            <p:nvPr/>
          </p:nvSpPr>
          <p:spPr>
            <a:xfrm>
              <a:off x="5195945" y="4011811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biomass_root_coarse</a:t>
              </a: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49B97989-7F77-0643-97B8-2B192D8CDDD5}"/>
                </a:ext>
              </a:extLst>
            </p:cNvPr>
            <p:cNvSpPr/>
            <p:nvPr/>
          </p:nvSpPr>
          <p:spPr>
            <a:xfrm>
              <a:off x="5195945" y="3767883"/>
              <a:ext cx="1737360" cy="246888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Coarse root biomass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CF664E7-1C98-8645-B9DC-E2D1CCE298D9}"/>
                </a:ext>
              </a:extLst>
            </p:cNvPr>
            <p:cNvSpPr/>
            <p:nvPr/>
          </p:nvSpPr>
          <p:spPr>
            <a:xfrm>
              <a:off x="5195945" y="4240797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△*</a:t>
              </a:r>
              <a:r>
                <a:rPr lang="en-US" sz="1000" i="1" dirty="0">
                  <a:solidFill>
                    <a:schemeClr val="tx1"/>
                  </a:solidFill>
                </a:rPr>
                <a:t>delta.biomass_root_coarse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CB43B45-D894-AA4A-B813-F79DEF4B36CE}"/>
              </a:ext>
            </a:extLst>
          </p:cNvPr>
          <p:cNvSpPr/>
          <p:nvPr/>
        </p:nvSpPr>
        <p:spPr>
          <a:xfrm>
            <a:off x="247150" y="7229184"/>
            <a:ext cx="2487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67952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D86A37-021F-1D4C-8884-9170DA1B4F98}"/>
              </a:ext>
            </a:extLst>
          </p:cNvPr>
          <p:cNvCxnSpPr>
            <a:cxnSpLocks/>
            <a:stCxn id="330" idx="3"/>
            <a:endCxn id="302" idx="1"/>
          </p:cNvCxnSpPr>
          <p:nvPr/>
        </p:nvCxnSpPr>
        <p:spPr>
          <a:xfrm>
            <a:off x="1441780" y="2805438"/>
            <a:ext cx="184211" cy="1420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1865953-4C26-A149-96C1-7E070F840A37}"/>
              </a:ext>
            </a:extLst>
          </p:cNvPr>
          <p:cNvCxnSpPr>
            <a:cxnSpLocks/>
            <a:stCxn id="330" idx="3"/>
            <a:endCxn id="260" idx="1"/>
          </p:cNvCxnSpPr>
          <p:nvPr/>
        </p:nvCxnSpPr>
        <p:spPr>
          <a:xfrm flipV="1">
            <a:off x="1441780" y="1380026"/>
            <a:ext cx="184211" cy="1425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C4372F6-4728-6648-A2BD-A924D88F5FA8}"/>
              </a:ext>
            </a:extLst>
          </p:cNvPr>
          <p:cNvCxnSpPr>
            <a:cxnSpLocks/>
            <a:stCxn id="330" idx="3"/>
            <a:endCxn id="309" idx="1"/>
          </p:cNvCxnSpPr>
          <p:nvPr/>
        </p:nvCxnSpPr>
        <p:spPr>
          <a:xfrm>
            <a:off x="1441780" y="2805438"/>
            <a:ext cx="184211" cy="3145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DF60959-E702-3B40-A638-4A71FF213310}"/>
              </a:ext>
            </a:extLst>
          </p:cNvPr>
          <p:cNvCxnSpPr>
            <a:cxnSpLocks/>
            <a:stCxn id="260" idx="3"/>
            <a:endCxn id="251" idx="1"/>
          </p:cNvCxnSpPr>
          <p:nvPr/>
        </p:nvCxnSpPr>
        <p:spPr>
          <a:xfrm flipV="1">
            <a:off x="2971231" y="195822"/>
            <a:ext cx="176461" cy="1184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A1C04E0-F0BE-C04F-B3DB-A065BFAA9A47}"/>
              </a:ext>
            </a:extLst>
          </p:cNvPr>
          <p:cNvCxnSpPr>
            <a:cxnSpLocks/>
            <a:stCxn id="295" idx="1"/>
            <a:endCxn id="260" idx="3"/>
          </p:cNvCxnSpPr>
          <p:nvPr/>
        </p:nvCxnSpPr>
        <p:spPr>
          <a:xfrm flipH="1" flipV="1">
            <a:off x="2971231" y="1380026"/>
            <a:ext cx="176461" cy="25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A8AB17D-ED06-544F-9B79-807657A7760B}"/>
              </a:ext>
            </a:extLst>
          </p:cNvPr>
          <p:cNvCxnSpPr>
            <a:cxnSpLocks/>
            <a:stCxn id="302" idx="3"/>
            <a:endCxn id="276" idx="1"/>
          </p:cNvCxnSpPr>
          <p:nvPr/>
        </p:nvCxnSpPr>
        <p:spPr>
          <a:xfrm flipV="1">
            <a:off x="2971231" y="3064922"/>
            <a:ext cx="176461" cy="1160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DE235AD-D36B-8947-9EBB-AD349290F1D5}"/>
              </a:ext>
            </a:extLst>
          </p:cNvPr>
          <p:cNvCxnSpPr>
            <a:cxnSpLocks/>
            <a:stCxn id="302" idx="3"/>
            <a:endCxn id="339" idx="1"/>
          </p:cNvCxnSpPr>
          <p:nvPr/>
        </p:nvCxnSpPr>
        <p:spPr>
          <a:xfrm>
            <a:off x="2971231" y="4225794"/>
            <a:ext cx="176461" cy="275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E3C303F-7858-D64E-9D9E-4769967198F0}"/>
              </a:ext>
            </a:extLst>
          </p:cNvPr>
          <p:cNvCxnSpPr>
            <a:cxnSpLocks/>
            <a:stCxn id="309" idx="3"/>
            <a:endCxn id="320" idx="1"/>
          </p:cNvCxnSpPr>
          <p:nvPr/>
        </p:nvCxnSpPr>
        <p:spPr>
          <a:xfrm flipV="1">
            <a:off x="2971231" y="5938397"/>
            <a:ext cx="176461" cy="12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AFC71AA-5410-DB49-8290-39C03AC7EFE0}"/>
              </a:ext>
            </a:extLst>
          </p:cNvPr>
          <p:cNvCxnSpPr>
            <a:cxnSpLocks/>
            <a:stCxn id="251" idx="3"/>
            <a:endCxn id="287" idx="1"/>
          </p:cNvCxnSpPr>
          <p:nvPr/>
        </p:nvCxnSpPr>
        <p:spPr>
          <a:xfrm flipV="1">
            <a:off x="4519292" y="193887"/>
            <a:ext cx="687989" cy="1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A2D45F5-1162-0441-9E7D-5A2D43C398C0}"/>
              </a:ext>
            </a:extLst>
          </p:cNvPr>
          <p:cNvCxnSpPr>
            <a:cxnSpLocks/>
            <a:stCxn id="269" idx="1"/>
            <a:endCxn id="251" idx="3"/>
          </p:cNvCxnSpPr>
          <p:nvPr/>
        </p:nvCxnSpPr>
        <p:spPr>
          <a:xfrm flipH="1" flipV="1">
            <a:off x="4519292" y="195822"/>
            <a:ext cx="687989" cy="1065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9A20E70-8670-F94E-8101-94B28D402FB5}"/>
              </a:ext>
            </a:extLst>
          </p:cNvPr>
          <p:cNvCxnSpPr>
            <a:cxnSpLocks/>
            <a:stCxn id="412" idx="1"/>
            <a:endCxn id="276" idx="3"/>
          </p:cNvCxnSpPr>
          <p:nvPr/>
        </p:nvCxnSpPr>
        <p:spPr>
          <a:xfrm flipH="1" flipV="1">
            <a:off x="4519292" y="3064922"/>
            <a:ext cx="687989" cy="2067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FC1BCBE-36E8-6F47-AF1D-B58BEDCC90FD}"/>
              </a:ext>
            </a:extLst>
          </p:cNvPr>
          <p:cNvCxnSpPr>
            <a:cxnSpLocks/>
            <a:stCxn id="419" idx="1"/>
            <a:endCxn id="276" idx="3"/>
          </p:cNvCxnSpPr>
          <p:nvPr/>
        </p:nvCxnSpPr>
        <p:spPr>
          <a:xfrm flipH="1" flipV="1">
            <a:off x="4519292" y="3064922"/>
            <a:ext cx="687989" cy="3114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0963FE0-61FF-4844-AA86-79A01104A5A9}"/>
              </a:ext>
            </a:extLst>
          </p:cNvPr>
          <p:cNvCxnSpPr>
            <a:cxnSpLocks/>
            <a:stCxn id="244" idx="1"/>
            <a:endCxn id="295" idx="3"/>
          </p:cNvCxnSpPr>
          <p:nvPr/>
        </p:nvCxnSpPr>
        <p:spPr>
          <a:xfrm flipH="1" flipV="1">
            <a:off x="4519292" y="1632394"/>
            <a:ext cx="687989" cy="932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FF7D39C-7D90-484D-9B64-CB982218A35D}"/>
              </a:ext>
            </a:extLst>
          </p:cNvPr>
          <p:cNvCxnSpPr>
            <a:cxnSpLocks/>
            <a:stCxn id="382" idx="1"/>
            <a:endCxn id="295" idx="3"/>
          </p:cNvCxnSpPr>
          <p:nvPr/>
        </p:nvCxnSpPr>
        <p:spPr>
          <a:xfrm flipH="1" flipV="1">
            <a:off x="4519292" y="1632394"/>
            <a:ext cx="687989" cy="1949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9FCF53C-91BB-5B4E-9527-54903A5FDD7B}"/>
              </a:ext>
            </a:extLst>
          </p:cNvPr>
          <p:cNvCxnSpPr>
            <a:cxnSpLocks/>
            <a:stCxn id="392" idx="1"/>
            <a:endCxn id="276" idx="3"/>
          </p:cNvCxnSpPr>
          <p:nvPr/>
        </p:nvCxnSpPr>
        <p:spPr>
          <a:xfrm flipH="1" flipV="1">
            <a:off x="4519292" y="3064922"/>
            <a:ext cx="687989" cy="15246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F979FDB3-72DD-DC41-8A4D-68061ADC8916}"/>
              </a:ext>
            </a:extLst>
          </p:cNvPr>
          <p:cNvGrpSpPr/>
          <p:nvPr/>
        </p:nvGrpSpPr>
        <p:grpSpPr>
          <a:xfrm>
            <a:off x="5207281" y="2441415"/>
            <a:ext cx="1555612" cy="974581"/>
            <a:chOff x="90095" y="47551"/>
            <a:chExt cx="1555612" cy="974581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05629D89-9DE6-9742-883C-D6537DA8C9FA}"/>
                </a:ext>
              </a:extLst>
            </p:cNvPr>
            <p:cNvSpPr/>
            <p:nvPr/>
          </p:nvSpPr>
          <p:spPr>
            <a:xfrm>
              <a:off x="91227" y="530805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BNPP_root_fine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523E8C3D-D146-0444-8FD0-93B3F3AAADF5}"/>
                </a:ext>
              </a:extLst>
            </p:cNvPr>
            <p:cNvSpPr/>
            <p:nvPr/>
          </p:nvSpPr>
          <p:spPr>
            <a:xfrm>
              <a:off x="91227" y="775244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BNPP_root.turnover_fine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5B4B88A-9BAC-A84C-8B22-14C62AB86F89}"/>
                </a:ext>
              </a:extLst>
            </p:cNvPr>
            <p:cNvSpPr/>
            <p:nvPr/>
          </p:nvSpPr>
          <p:spPr>
            <a:xfrm>
              <a:off x="91227" y="29147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biomass_root_fine </a:t>
              </a:r>
              <a:r>
                <a:rPr lang="en-US" sz="1000" dirty="0">
                  <a:solidFill>
                    <a:schemeClr val="tx1"/>
                  </a:solidFill>
                </a:rPr>
                <a:t>| △ ⌀ 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6BF72C95-3049-8841-816A-94C36D006694}"/>
                </a:ext>
              </a:extLst>
            </p:cNvPr>
            <p:cNvSpPr/>
            <p:nvPr/>
          </p:nvSpPr>
          <p:spPr>
            <a:xfrm>
              <a:off x="90095" y="47551"/>
              <a:ext cx="1554480" cy="246888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Fine root biomass</a:t>
              </a: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A13D904A-9325-3741-9C8D-D7A112212F0E}"/>
              </a:ext>
            </a:extLst>
          </p:cNvPr>
          <p:cNvGrpSpPr/>
          <p:nvPr/>
        </p:nvGrpSpPr>
        <p:grpSpPr>
          <a:xfrm>
            <a:off x="3147692" y="72711"/>
            <a:ext cx="1372732" cy="1223293"/>
            <a:chOff x="90095" y="47552"/>
            <a:chExt cx="1372732" cy="1223293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543BDB13-5C19-9D4C-B8E3-69DF54CFE741}"/>
                </a:ext>
              </a:extLst>
            </p:cNvPr>
            <p:cNvSpPr/>
            <p:nvPr/>
          </p:nvSpPr>
          <p:spPr>
            <a:xfrm>
              <a:off x="91227" y="78018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ANPP_woody_stem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A9ACA5E3-7DAD-E341-9A1C-620D0D593D7C}"/>
                </a:ext>
              </a:extLst>
            </p:cNvPr>
            <p:cNvSpPr/>
            <p:nvPr/>
          </p:nvSpPr>
          <p:spPr>
            <a:xfrm>
              <a:off x="91227" y="1024624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woody_mortality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3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5A8B025F-C575-7F42-941B-03CF1F9A6268}"/>
                </a:ext>
              </a:extLst>
            </p:cNvPr>
            <p:cNvSpPr/>
            <p:nvPr/>
          </p:nvSpPr>
          <p:spPr>
            <a:xfrm>
              <a:off x="91227" y="536478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delta.agb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 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E5C11E05-4E48-DA4F-B322-626DD143E6F4}"/>
                </a:ext>
              </a:extLst>
            </p:cNvPr>
            <p:cNvSpPr/>
            <p:nvPr/>
          </p:nvSpPr>
          <p:spPr>
            <a:xfrm>
              <a:off x="91227" y="291480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biomass_ag</a:t>
              </a: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A4EBC0E0-F95B-7C46-B545-1646038C58D9}"/>
                </a:ext>
              </a:extLst>
            </p:cNvPr>
            <p:cNvSpPr/>
            <p:nvPr/>
          </p:nvSpPr>
          <p:spPr>
            <a:xfrm>
              <a:off x="90095" y="47552"/>
              <a:ext cx="1371600" cy="2462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Aboveground biomass</a:t>
              </a: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1196B20-55A3-7745-A197-34634C6BF9E0}"/>
              </a:ext>
            </a:extLst>
          </p:cNvPr>
          <p:cNvGrpSpPr/>
          <p:nvPr/>
        </p:nvGrpSpPr>
        <p:grpSpPr>
          <a:xfrm>
            <a:off x="1625991" y="1256915"/>
            <a:ext cx="1346372" cy="1223293"/>
            <a:chOff x="90095" y="47552"/>
            <a:chExt cx="1346372" cy="1223293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CAB1C4E2-9D7C-804F-B449-6F9D9F426FE4}"/>
                </a:ext>
              </a:extLst>
            </p:cNvPr>
            <p:cNvSpPr/>
            <p:nvPr/>
          </p:nvSpPr>
          <p:spPr>
            <a:xfrm>
              <a:off x="91227" y="780186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</a:t>
              </a:r>
              <a:r>
                <a:rPr lang="en-US" sz="1000" i="1" dirty="0">
                  <a:solidFill>
                    <a:schemeClr val="tx1"/>
                  </a:solidFill>
                </a:rPr>
                <a:t>NPP_woody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C800541A-17F6-A747-BF9B-1626B3175E75}"/>
                </a:ext>
              </a:extLst>
            </p:cNvPr>
            <p:cNvSpPr/>
            <p:nvPr/>
          </p:nvSpPr>
          <p:spPr>
            <a:xfrm>
              <a:off x="91227" y="1024624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C64FC82D-C69C-124B-B30E-31A411517D0B}"/>
                </a:ext>
              </a:extLst>
            </p:cNvPr>
            <p:cNvSpPr/>
            <p:nvPr/>
          </p:nvSpPr>
          <p:spPr>
            <a:xfrm>
              <a:off x="91227" y="536478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delta.biomass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00649335-F2B7-9242-8C28-DE95D716054C}"/>
                </a:ext>
              </a:extLst>
            </p:cNvPr>
            <p:cNvSpPr/>
            <p:nvPr/>
          </p:nvSpPr>
          <p:spPr>
            <a:xfrm>
              <a:off x="91227" y="291480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</a:t>
              </a: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F47C31C7-D461-4F49-8234-70A0ECA14CFA}"/>
                </a:ext>
              </a:extLst>
            </p:cNvPr>
            <p:cNvSpPr/>
            <p:nvPr/>
          </p:nvSpPr>
          <p:spPr>
            <a:xfrm>
              <a:off x="90095" y="47552"/>
              <a:ext cx="1345240" cy="246221"/>
            </a:xfrm>
            <a:prstGeom prst="rect">
              <a:avLst/>
            </a:prstGeom>
            <a:solidFill>
              <a:srgbClr val="A8CFC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Biomass</a:t>
              </a: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5A2C7F6C-4509-DC44-B251-858CFFBEA84F}"/>
              </a:ext>
            </a:extLst>
          </p:cNvPr>
          <p:cNvGrpSpPr/>
          <p:nvPr/>
        </p:nvGrpSpPr>
        <p:grpSpPr>
          <a:xfrm>
            <a:off x="5207281" y="1102546"/>
            <a:ext cx="1555612" cy="1286428"/>
            <a:chOff x="90095" y="-22990"/>
            <a:chExt cx="1555612" cy="1286428"/>
          </a:xfrm>
        </p:grpSpPr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34511690-8A18-BE40-AEE4-4CFB2DBD5AD8}"/>
                </a:ext>
              </a:extLst>
            </p:cNvPr>
            <p:cNvSpPr/>
            <p:nvPr/>
          </p:nvSpPr>
          <p:spPr>
            <a:xfrm>
              <a:off x="91227" y="782015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ANPP_woody_stem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9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098076E1-E407-A54B-A0B7-590E6B29369A}"/>
                </a:ext>
              </a:extLst>
            </p:cNvPr>
            <p:cNvSpPr/>
            <p:nvPr/>
          </p:nvSpPr>
          <p:spPr>
            <a:xfrm>
              <a:off x="91227" y="1017217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woody_mortality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2,3,9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925E6E69-1453-C643-A650-118FCA7F72FD}"/>
                </a:ext>
              </a:extLst>
            </p:cNvPr>
            <p:cNvSpPr/>
            <p:nvPr/>
          </p:nvSpPr>
          <p:spPr>
            <a:xfrm>
              <a:off x="91227" y="281432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biomass_ag_woody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44367FEB-7307-CF43-B99F-F5DF6DA5BFA0}"/>
                </a:ext>
              </a:extLst>
            </p:cNvPr>
            <p:cNvSpPr/>
            <p:nvPr/>
          </p:nvSpPr>
          <p:spPr>
            <a:xfrm>
              <a:off x="90095" y="-22990"/>
              <a:ext cx="1554480" cy="316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rIns="18288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Aboveground woody biomass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51588750-BA78-9E4B-A58F-83921A16A1F3}"/>
              </a:ext>
            </a:extLst>
          </p:cNvPr>
          <p:cNvGrpSpPr/>
          <p:nvPr/>
        </p:nvGrpSpPr>
        <p:grpSpPr>
          <a:xfrm>
            <a:off x="3147692" y="2941811"/>
            <a:ext cx="1372732" cy="1223293"/>
            <a:chOff x="90095" y="47552"/>
            <a:chExt cx="1372732" cy="1223293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46BE2097-3C3B-B241-8A57-CBEC639A8760}"/>
                </a:ext>
              </a:extLst>
            </p:cNvPr>
            <p:cNvSpPr/>
            <p:nvPr/>
          </p:nvSpPr>
          <p:spPr>
            <a:xfrm>
              <a:off x="91227" y="78018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woody_mortality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3,4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5373C836-F852-3E46-ACE9-FBC89A9EEFD0}"/>
                </a:ext>
              </a:extLst>
            </p:cNvPr>
            <p:cNvSpPr/>
            <p:nvPr/>
          </p:nvSpPr>
          <p:spPr>
            <a:xfrm>
              <a:off x="91227" y="1024624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R_het_deadwood </a:t>
              </a:r>
              <a:r>
                <a:rPr lang="en-US" sz="1000" baseline="30000" dirty="0">
                  <a:solidFill>
                    <a:schemeClr val="tx1"/>
                  </a:solidFill>
                </a:rPr>
                <a:t>4,5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1AAB0F52-7BE7-3643-92A4-33DA0D6A308A}"/>
                </a:ext>
              </a:extLst>
            </p:cNvPr>
            <p:cNvSpPr/>
            <p:nvPr/>
          </p:nvSpPr>
          <p:spPr>
            <a:xfrm>
              <a:off x="91227" y="536478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delta.deadwood </a:t>
              </a:r>
              <a:r>
                <a:rPr lang="en-US" sz="1000" baseline="30000" dirty="0">
                  <a:solidFill>
                    <a:schemeClr val="tx1"/>
                  </a:solidFill>
                </a:rPr>
                <a:t>4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A8FED04B-5C12-B049-8EDC-8E2C8FAB6BEE}"/>
                </a:ext>
              </a:extLst>
            </p:cNvPr>
            <p:cNvSpPr/>
            <p:nvPr/>
          </p:nvSpPr>
          <p:spPr>
            <a:xfrm>
              <a:off x="91227" y="291480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4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ACD90970-8680-C044-B871-378C0CAA215F}"/>
                </a:ext>
              </a:extLst>
            </p:cNvPr>
            <p:cNvSpPr/>
            <p:nvPr/>
          </p:nvSpPr>
          <p:spPr>
            <a:xfrm>
              <a:off x="90095" y="47552"/>
              <a:ext cx="137160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A79AB057-7A64-D746-8EA8-FAC2B6AB5441}"/>
              </a:ext>
            </a:extLst>
          </p:cNvPr>
          <p:cNvSpPr txBox="1"/>
          <p:nvPr/>
        </p:nvSpPr>
        <p:spPr>
          <a:xfrm>
            <a:off x="44270" y="7802081"/>
            <a:ext cx="6769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For footnotes, see caption in manuscript. 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9311EC2D-64C9-EB4F-A553-ED10063CC617}"/>
              </a:ext>
            </a:extLst>
          </p:cNvPr>
          <p:cNvGrpSpPr/>
          <p:nvPr/>
        </p:nvGrpSpPr>
        <p:grpSpPr>
          <a:xfrm>
            <a:off x="5207281" y="70443"/>
            <a:ext cx="1555612" cy="989705"/>
            <a:chOff x="90095" y="-22990"/>
            <a:chExt cx="1555612" cy="989705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27488537-0569-AA42-AE4A-34FBBDE0D11E}"/>
                </a:ext>
              </a:extLst>
            </p:cNvPr>
            <p:cNvSpPr/>
            <p:nvPr/>
          </p:nvSpPr>
          <p:spPr>
            <a:xfrm>
              <a:off x="91227" y="47538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ANPP_foliage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8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D8642653-6C38-D448-9AC4-E936A1712F64}"/>
                </a:ext>
              </a:extLst>
            </p:cNvPr>
            <p:cNvSpPr/>
            <p:nvPr/>
          </p:nvSpPr>
          <p:spPr>
            <a:xfrm>
              <a:off x="91227" y="719827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ANPP_foliage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8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AA01EBDE-B1C3-ED4A-A294-360E9C1CF4F1}"/>
                </a:ext>
              </a:extLst>
            </p:cNvPr>
            <p:cNvSpPr/>
            <p:nvPr/>
          </p:nvSpPr>
          <p:spPr>
            <a:xfrm>
              <a:off x="91227" y="226827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biomass_ag_foliage </a:t>
              </a:r>
              <a:r>
                <a:rPr lang="en-US" sz="1000" dirty="0">
                  <a:solidFill>
                    <a:schemeClr val="tx1"/>
                  </a:solidFill>
                </a:rPr>
                <a:t>| △ ⌀ 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716411C3-1E65-914D-9EA9-EFE26E2FB6D8}"/>
                </a:ext>
              </a:extLst>
            </p:cNvPr>
            <p:cNvSpPr/>
            <p:nvPr/>
          </p:nvSpPr>
          <p:spPr>
            <a:xfrm>
              <a:off x="90095" y="-22990"/>
              <a:ext cx="1554480" cy="2468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Foliage biomass</a:t>
              </a:r>
            </a:p>
          </p:txBody>
        </p:sp>
      </p:grpSp>
      <p:cxnSp>
        <p:nvCxnSpPr>
          <p:cNvPr id="300" name="Curved Connector 299">
            <a:extLst>
              <a:ext uri="{FF2B5EF4-FFF2-40B4-BE49-F238E27FC236}">
                <a16:creationId xmlns:a16="http://schemas.microsoft.com/office/drawing/2014/main" id="{030B4F1E-62F9-A143-A69D-A457562A0024}"/>
              </a:ext>
            </a:extLst>
          </p:cNvPr>
          <p:cNvCxnSpPr>
            <a:cxnSpLocks/>
            <a:stCxn id="266" idx="1"/>
            <a:endCxn id="272" idx="3"/>
          </p:cNvCxnSpPr>
          <p:nvPr/>
        </p:nvCxnSpPr>
        <p:spPr>
          <a:xfrm rot="10800000" flipV="1">
            <a:off x="4520425" y="2265864"/>
            <a:ext cx="687989" cy="1531692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Rectangle 301">
            <a:extLst>
              <a:ext uri="{FF2B5EF4-FFF2-40B4-BE49-F238E27FC236}">
                <a16:creationId xmlns:a16="http://schemas.microsoft.com/office/drawing/2014/main" id="{8AE3A907-6299-B74B-8E04-2A28A6BF7EA8}"/>
              </a:ext>
            </a:extLst>
          </p:cNvPr>
          <p:cNvSpPr/>
          <p:nvPr/>
        </p:nvSpPr>
        <p:spPr>
          <a:xfrm>
            <a:off x="1625991" y="4102683"/>
            <a:ext cx="1345240" cy="246221"/>
          </a:xfrm>
          <a:prstGeom prst="rect">
            <a:avLst/>
          </a:prstGeom>
          <a:solidFill>
            <a:srgbClr val="DBE0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Dead organic matter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14D267F4-6BC9-5345-85DD-0DD93D31BE48}"/>
              </a:ext>
            </a:extLst>
          </p:cNvPr>
          <p:cNvSpPr/>
          <p:nvPr/>
        </p:nvSpPr>
        <p:spPr>
          <a:xfrm>
            <a:off x="1625991" y="5827770"/>
            <a:ext cx="1345240" cy="246221"/>
          </a:xfrm>
          <a:prstGeom prst="rect">
            <a:avLst/>
          </a:prstGeom>
          <a:solidFill>
            <a:srgbClr val="ACA0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Soils</a:t>
            </a: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5C1014AC-3641-B24A-9BAA-1C4B8595B208}"/>
              </a:ext>
            </a:extLst>
          </p:cNvPr>
          <p:cNvGrpSpPr/>
          <p:nvPr/>
        </p:nvGrpSpPr>
        <p:grpSpPr>
          <a:xfrm>
            <a:off x="3147692" y="5814953"/>
            <a:ext cx="1371600" cy="1220397"/>
            <a:chOff x="3286258" y="5056556"/>
            <a:chExt cx="1371600" cy="1220397"/>
          </a:xfrm>
        </p:grpSpPr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71F92886-7359-F94D-B7F1-4FD1BB948B9D}"/>
                </a:ext>
              </a:extLst>
            </p:cNvPr>
            <p:cNvSpPr/>
            <p:nvPr/>
          </p:nvSpPr>
          <p:spPr>
            <a:xfrm>
              <a:off x="3286258" y="5545483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delta.SOM, delta.SOC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D2F81C21-6C40-024D-93EE-5DAE8D0B0734}"/>
                </a:ext>
              </a:extLst>
            </p:cNvPr>
            <p:cNvSpPr/>
            <p:nvPr/>
          </p:nvSpPr>
          <p:spPr>
            <a:xfrm>
              <a:off x="3286258" y="5300484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SOM, SOC</a:t>
              </a: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3F77BC78-347A-1B49-BEF5-EB8D70A7954C}"/>
                </a:ext>
              </a:extLst>
            </p:cNvPr>
            <p:cNvSpPr/>
            <p:nvPr/>
          </p:nvSpPr>
          <p:spPr>
            <a:xfrm>
              <a:off x="3286258" y="5056556"/>
              <a:ext cx="1371600" cy="246888"/>
            </a:xfrm>
            <a:prstGeom prst="rect">
              <a:avLst/>
            </a:prstGeom>
            <a:solidFill>
              <a:srgbClr val="ACA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Soil organic matter</a:t>
              </a: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0A10DC57-4F9C-D34F-9509-8458C0055D37}"/>
                </a:ext>
              </a:extLst>
            </p:cNvPr>
            <p:cNvSpPr/>
            <p:nvPr/>
          </p:nvSpPr>
          <p:spPr>
            <a:xfrm>
              <a:off x="3286258" y="5785627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▲⌀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082FB594-05DE-1449-9369-6BCBC383FC28}"/>
                </a:ext>
              </a:extLst>
            </p:cNvPr>
            <p:cNvSpPr/>
            <p:nvPr/>
          </p:nvSpPr>
          <p:spPr>
            <a:xfrm>
              <a:off x="3286258" y="6030065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R_het_soil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EB822A56-37FC-A049-A7FB-F94494CCDCE4}"/>
              </a:ext>
            </a:extLst>
          </p:cNvPr>
          <p:cNvGrpSpPr/>
          <p:nvPr/>
        </p:nvGrpSpPr>
        <p:grpSpPr>
          <a:xfrm>
            <a:off x="96540" y="2682327"/>
            <a:ext cx="1346372" cy="1426494"/>
            <a:chOff x="90095" y="47552"/>
            <a:chExt cx="1346372" cy="1426494"/>
          </a:xfrm>
        </p:grpSpPr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5DE7CD7E-ACD1-9346-808C-B44E309CB284}"/>
                </a:ext>
              </a:extLst>
            </p:cNvPr>
            <p:cNvSpPr/>
            <p:nvPr/>
          </p:nvSpPr>
          <p:spPr>
            <a:xfrm>
              <a:off x="91227" y="992623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GPP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08DA90AC-B53E-864B-9A44-6DD80ABE72D0}"/>
                </a:ext>
              </a:extLst>
            </p:cNvPr>
            <p:cNvSpPr/>
            <p:nvPr/>
          </p:nvSpPr>
          <p:spPr>
            <a:xfrm>
              <a:off x="91227" y="1227825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R_eco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1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0B84B0C3-723C-B245-9209-223612D347C4}"/>
                </a:ext>
              </a:extLst>
            </p:cNvPr>
            <p:cNvSpPr/>
            <p:nvPr/>
          </p:nvSpPr>
          <p:spPr>
            <a:xfrm>
              <a:off x="91227" y="536478"/>
              <a:ext cx="1345240" cy="456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NEE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1</a:t>
              </a:r>
              <a:r>
                <a:rPr lang="en-US" sz="1000" i="1" dirty="0">
                  <a:solidFill>
                    <a:schemeClr val="tx1"/>
                  </a:solidFill>
                </a:rPr>
                <a:t>, NEP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1</a:t>
              </a:r>
              <a:r>
                <a:rPr lang="en-US" sz="1000" i="1" dirty="0">
                  <a:solidFill>
                    <a:schemeClr val="tx1"/>
                  </a:solidFill>
                </a:rPr>
                <a:t>, delta.total.ecosystem 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8C880F57-65BD-5847-AB01-1D973161DE0E}"/>
                </a:ext>
              </a:extLst>
            </p:cNvPr>
            <p:cNvSpPr/>
            <p:nvPr/>
          </p:nvSpPr>
          <p:spPr>
            <a:xfrm>
              <a:off x="91227" y="291480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total.ecosystem</a:t>
              </a: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5AC4F47A-C30F-2648-9E87-7EA63DCCB0CA}"/>
                </a:ext>
              </a:extLst>
            </p:cNvPr>
            <p:cNvSpPr/>
            <p:nvPr/>
          </p:nvSpPr>
          <p:spPr>
            <a:xfrm>
              <a:off x="90095" y="47552"/>
              <a:ext cx="1345240" cy="246221"/>
            </a:xfrm>
            <a:prstGeom prst="rect">
              <a:avLst/>
            </a:prstGeom>
            <a:solidFill>
              <a:srgbClr val="AF8F9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Ecosystem C</a:t>
              </a: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C0ECD083-69E8-5345-A66D-161A7FA02EEE}"/>
              </a:ext>
            </a:extLst>
          </p:cNvPr>
          <p:cNvGrpSpPr/>
          <p:nvPr/>
        </p:nvGrpSpPr>
        <p:grpSpPr>
          <a:xfrm>
            <a:off x="3147692" y="4378382"/>
            <a:ext cx="1372732" cy="1223293"/>
            <a:chOff x="90095" y="47552"/>
            <a:chExt cx="1372732" cy="1223293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8E5FB316-15AB-C840-9F00-7EB389FFE3D4}"/>
                </a:ext>
              </a:extLst>
            </p:cNvPr>
            <p:cNvSpPr/>
            <p:nvPr/>
          </p:nvSpPr>
          <p:spPr>
            <a:xfrm>
              <a:off x="91227" y="78018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NPP_litterfall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6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47E04E3F-2D1E-694E-8CE1-992357E67680}"/>
                </a:ext>
              </a:extLst>
            </p:cNvPr>
            <p:cNvSpPr/>
            <p:nvPr/>
          </p:nvSpPr>
          <p:spPr>
            <a:xfrm>
              <a:off x="91227" y="1024624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▼R_het_litter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4,7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A369E675-6160-D94A-96A6-A145CBE3492F}"/>
                </a:ext>
              </a:extLst>
            </p:cNvPr>
            <p:cNvSpPr/>
            <p:nvPr/>
          </p:nvSpPr>
          <p:spPr>
            <a:xfrm>
              <a:off x="91227" y="536478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delta.O.horizon </a:t>
              </a:r>
              <a:r>
                <a:rPr lang="en-US" sz="1000" baseline="30000" dirty="0">
                  <a:solidFill>
                    <a:schemeClr val="tx1"/>
                  </a:solidFill>
                </a:rPr>
                <a:t>4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4A5BA5A0-F6C0-2C4C-A0E7-22D4EC6F0C81}"/>
                </a:ext>
              </a:extLst>
            </p:cNvPr>
            <p:cNvSpPr/>
            <p:nvPr/>
          </p:nvSpPr>
          <p:spPr>
            <a:xfrm>
              <a:off x="91227" y="291480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O.horizon </a:t>
              </a:r>
              <a:r>
                <a:rPr lang="en-US" sz="1000" baseline="30000" dirty="0">
                  <a:solidFill>
                    <a:schemeClr val="tx1"/>
                  </a:solidFill>
                </a:rPr>
                <a:t>4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D4354695-9363-7741-AEC1-6E5AE65A4CB5}"/>
                </a:ext>
              </a:extLst>
            </p:cNvPr>
            <p:cNvSpPr/>
            <p:nvPr/>
          </p:nvSpPr>
          <p:spPr>
            <a:xfrm>
              <a:off x="90095" y="47552"/>
              <a:ext cx="1371600" cy="246221"/>
            </a:xfrm>
            <a:prstGeom prst="rect">
              <a:avLst/>
            </a:prstGeom>
            <a:solidFill>
              <a:srgbClr val="E1DB9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Litter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B3841609-F957-0242-874B-1CF36FA8C983}"/>
              </a:ext>
            </a:extLst>
          </p:cNvPr>
          <p:cNvGrpSpPr/>
          <p:nvPr/>
        </p:nvGrpSpPr>
        <p:grpSpPr>
          <a:xfrm>
            <a:off x="3147692" y="1509283"/>
            <a:ext cx="1371600" cy="1219249"/>
            <a:chOff x="3285576" y="1375961"/>
            <a:chExt cx="1371600" cy="1219249"/>
          </a:xfrm>
        </p:grpSpPr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8B027F-53D4-0C40-8A09-E7F721669E51}"/>
                </a:ext>
              </a:extLst>
            </p:cNvPr>
            <p:cNvSpPr/>
            <p:nvPr/>
          </p:nvSpPr>
          <p:spPr>
            <a:xfrm>
              <a:off x="3285576" y="2108595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C3B79A97-C3F1-1A41-8B7F-96CAD9ED014C}"/>
                </a:ext>
              </a:extLst>
            </p:cNvPr>
            <p:cNvSpPr/>
            <p:nvPr/>
          </p:nvSpPr>
          <p:spPr>
            <a:xfrm>
              <a:off x="3285576" y="1864887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delta.biomass_root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D95E3524-9053-F144-B28D-5633E223286E}"/>
                </a:ext>
              </a:extLst>
            </p:cNvPr>
            <p:cNvSpPr/>
            <p:nvPr/>
          </p:nvSpPr>
          <p:spPr>
            <a:xfrm>
              <a:off x="3285576" y="1619889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</a:t>
              </a: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EE3B858-81DA-0048-916D-6873F7EC79FE}"/>
                </a:ext>
              </a:extLst>
            </p:cNvPr>
            <p:cNvSpPr/>
            <p:nvPr/>
          </p:nvSpPr>
          <p:spPr>
            <a:xfrm>
              <a:off x="3285576" y="1375961"/>
              <a:ext cx="1371600" cy="246221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Belowground biomass</a:t>
              </a: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C7E95844-95E8-1A4A-BB16-5B3167CDD961}"/>
                </a:ext>
              </a:extLst>
            </p:cNvPr>
            <p:cNvSpPr/>
            <p:nvPr/>
          </p:nvSpPr>
          <p:spPr>
            <a:xfrm>
              <a:off x="3285576" y="2348989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</p:grpSp>
      <p:cxnSp>
        <p:nvCxnSpPr>
          <p:cNvPr id="343" name="Curved Connector 342">
            <a:extLst>
              <a:ext uri="{FF2B5EF4-FFF2-40B4-BE49-F238E27FC236}">
                <a16:creationId xmlns:a16="http://schemas.microsoft.com/office/drawing/2014/main" id="{4E34690D-DE53-2642-9F74-4EA620A92FB0}"/>
              </a:ext>
            </a:extLst>
          </p:cNvPr>
          <p:cNvCxnSpPr>
            <a:cxnSpLocks/>
            <a:stCxn id="273" idx="3"/>
            <a:endCxn id="335" idx="3"/>
          </p:cNvCxnSpPr>
          <p:nvPr/>
        </p:nvCxnSpPr>
        <p:spPr>
          <a:xfrm>
            <a:off x="4520424" y="4041994"/>
            <a:ext cx="12700" cy="1192133"/>
          </a:xfrm>
          <a:prstGeom prst="curvedConnector3">
            <a:avLst>
              <a:gd name="adj1" fmla="val 1800000"/>
            </a:avLst>
          </a:prstGeom>
          <a:ln w="12700">
            <a:solidFill>
              <a:srgbClr val="909387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Curved Connector 345">
            <a:extLst>
              <a:ext uri="{FF2B5EF4-FFF2-40B4-BE49-F238E27FC236}">
                <a16:creationId xmlns:a16="http://schemas.microsoft.com/office/drawing/2014/main" id="{741ADD09-8806-8048-903E-C53B8701C3DF}"/>
              </a:ext>
            </a:extLst>
          </p:cNvPr>
          <p:cNvCxnSpPr>
            <a:cxnSpLocks/>
            <a:stCxn id="336" idx="3"/>
            <a:endCxn id="322" idx="3"/>
          </p:cNvCxnSpPr>
          <p:nvPr/>
        </p:nvCxnSpPr>
        <p:spPr>
          <a:xfrm flipH="1">
            <a:off x="4519292" y="5478565"/>
            <a:ext cx="1132" cy="1188903"/>
          </a:xfrm>
          <a:prstGeom prst="curvedConnector3">
            <a:avLst>
              <a:gd name="adj1" fmla="val -20194346"/>
            </a:avLst>
          </a:prstGeom>
          <a:ln w="12700">
            <a:solidFill>
              <a:srgbClr val="9E996D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Curved Connector 348">
            <a:extLst>
              <a:ext uri="{FF2B5EF4-FFF2-40B4-BE49-F238E27FC236}">
                <a16:creationId xmlns:a16="http://schemas.microsoft.com/office/drawing/2014/main" id="{B390D472-EDF8-A647-B5AF-6947F9AD5923}"/>
              </a:ext>
            </a:extLst>
          </p:cNvPr>
          <p:cNvCxnSpPr>
            <a:cxnSpLocks/>
            <a:stCxn id="387" idx="1"/>
            <a:endCxn id="335" idx="3"/>
          </p:cNvCxnSpPr>
          <p:nvPr/>
        </p:nvCxnSpPr>
        <p:spPr>
          <a:xfrm rot="10800000" flipV="1">
            <a:off x="4520425" y="4843105"/>
            <a:ext cx="686857" cy="391021"/>
          </a:xfrm>
          <a:prstGeom prst="curvedConnector3">
            <a:avLst>
              <a:gd name="adj1" fmla="val 50000"/>
            </a:avLst>
          </a:prstGeom>
          <a:ln w="12700">
            <a:solidFill>
              <a:srgbClr val="909387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urved Connector 351">
            <a:extLst>
              <a:ext uri="{FF2B5EF4-FFF2-40B4-BE49-F238E27FC236}">
                <a16:creationId xmlns:a16="http://schemas.microsoft.com/office/drawing/2014/main" id="{05EB3DFA-2DA9-1A43-875B-68CEE93916ED}"/>
              </a:ext>
            </a:extLst>
          </p:cNvPr>
          <p:cNvCxnSpPr>
            <a:cxnSpLocks/>
            <a:stCxn id="285" idx="1"/>
            <a:endCxn id="335" idx="3"/>
          </p:cNvCxnSpPr>
          <p:nvPr/>
        </p:nvCxnSpPr>
        <p:spPr>
          <a:xfrm rot="10800000" flipV="1">
            <a:off x="4520425" y="936703"/>
            <a:ext cx="687989" cy="4297423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Curved Connector 359">
            <a:extLst>
              <a:ext uri="{FF2B5EF4-FFF2-40B4-BE49-F238E27FC236}">
                <a16:creationId xmlns:a16="http://schemas.microsoft.com/office/drawing/2014/main" id="{7C803735-BF8F-8043-B3E1-64A03641B5F6}"/>
              </a:ext>
            </a:extLst>
          </p:cNvPr>
          <p:cNvCxnSpPr>
            <a:cxnSpLocks/>
            <a:stCxn id="266" idx="1"/>
            <a:endCxn id="335" idx="3"/>
          </p:cNvCxnSpPr>
          <p:nvPr/>
        </p:nvCxnSpPr>
        <p:spPr>
          <a:xfrm rot="10800000" flipV="1">
            <a:off x="4520425" y="2265863"/>
            <a:ext cx="687989" cy="2968263"/>
          </a:xfrm>
          <a:prstGeom prst="curvedConnector3">
            <a:avLst>
              <a:gd name="adj1" fmla="val 50000"/>
            </a:avLst>
          </a:prstGeom>
          <a:ln w="12700">
            <a:solidFill>
              <a:srgbClr val="909387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628F92F8-AE4A-AB40-9D52-2CA4832B402A}"/>
              </a:ext>
            </a:extLst>
          </p:cNvPr>
          <p:cNvGrpSpPr/>
          <p:nvPr/>
        </p:nvGrpSpPr>
        <p:grpSpPr>
          <a:xfrm>
            <a:off x="113188" y="135300"/>
            <a:ext cx="1372732" cy="1223293"/>
            <a:chOff x="90095" y="47552"/>
            <a:chExt cx="1372732" cy="1223293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ACE3AEDC-FD8C-364D-8F80-2EB930F84A79}"/>
                </a:ext>
              </a:extLst>
            </p:cNvPr>
            <p:cNvSpPr/>
            <p:nvPr/>
          </p:nvSpPr>
          <p:spPr>
            <a:xfrm>
              <a:off x="91227" y="78018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influx variable(s)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32CE26EB-716E-8541-A777-20C6EE649545}"/>
                </a:ext>
              </a:extLst>
            </p:cNvPr>
            <p:cNvSpPr/>
            <p:nvPr/>
          </p:nvSpPr>
          <p:spPr>
            <a:xfrm>
              <a:off x="91227" y="1024624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outflux variable(s)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C5D94E38-37FE-D143-8939-0F2C5A98E531}"/>
                </a:ext>
              </a:extLst>
            </p:cNvPr>
            <p:cNvSpPr/>
            <p:nvPr/>
          </p:nvSpPr>
          <p:spPr>
            <a:xfrm>
              <a:off x="91227" y="536478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increment variable(s)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469C5A41-E152-0D4E-AB7C-337AA1FB0339}"/>
                </a:ext>
              </a:extLst>
            </p:cNvPr>
            <p:cNvSpPr/>
            <p:nvPr/>
          </p:nvSpPr>
          <p:spPr>
            <a:xfrm>
              <a:off x="91227" y="291480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ForC variable(s)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5A5686EA-DDB3-704E-9263-0C701A517B16}"/>
                </a:ext>
              </a:extLst>
            </p:cNvPr>
            <p:cNvSpPr/>
            <p:nvPr/>
          </p:nvSpPr>
          <p:spPr>
            <a:xfrm>
              <a:off x="90095" y="47552"/>
              <a:ext cx="1371600" cy="24622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Carbon Pool</a:t>
              </a:r>
            </a:p>
          </p:txBody>
        </p: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F6F21715-0785-B34D-BF52-F3F962D9E7A2}"/>
              </a:ext>
            </a:extLst>
          </p:cNvPr>
          <p:cNvGrpSpPr/>
          <p:nvPr/>
        </p:nvGrpSpPr>
        <p:grpSpPr>
          <a:xfrm>
            <a:off x="5207281" y="3458394"/>
            <a:ext cx="1555612" cy="965345"/>
            <a:chOff x="90095" y="47551"/>
            <a:chExt cx="1555612" cy="965345"/>
          </a:xfrm>
        </p:grpSpPr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AF4C5247-F0D4-B24B-BD58-B4E9022B5342}"/>
                </a:ext>
              </a:extLst>
            </p:cNvPr>
            <p:cNvSpPr/>
            <p:nvPr/>
          </p:nvSpPr>
          <p:spPr>
            <a:xfrm>
              <a:off x="91227" y="52156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BNPP_root_coarse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A64DC2C9-5C20-5549-AC7D-36CDF1FCF53C}"/>
                </a:ext>
              </a:extLst>
            </p:cNvPr>
            <p:cNvSpPr/>
            <p:nvPr/>
          </p:nvSpPr>
          <p:spPr>
            <a:xfrm>
              <a:off x="91227" y="766008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9466AF03-5C03-2D40-8BAF-7C302F38716F}"/>
                </a:ext>
              </a:extLst>
            </p:cNvPr>
            <p:cNvSpPr/>
            <p:nvPr/>
          </p:nvSpPr>
          <p:spPr>
            <a:xfrm>
              <a:off x="91227" y="29147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biomass_root_coarse </a:t>
              </a:r>
              <a:r>
                <a:rPr lang="en-US" sz="1000" dirty="0">
                  <a:solidFill>
                    <a:schemeClr val="tx1"/>
                  </a:solidFill>
                </a:rPr>
                <a:t>| △ ⌀ 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49B97989-7F77-0643-97B8-2B192D8CDDD5}"/>
                </a:ext>
              </a:extLst>
            </p:cNvPr>
            <p:cNvSpPr/>
            <p:nvPr/>
          </p:nvSpPr>
          <p:spPr>
            <a:xfrm>
              <a:off x="90095" y="47551"/>
              <a:ext cx="1554480" cy="246888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Coarse root biomass</a:t>
              </a:r>
            </a:p>
          </p:txBody>
        </p:sp>
      </p:grpSp>
      <p:cxnSp>
        <p:nvCxnSpPr>
          <p:cNvPr id="384" name="Curved Connector 383">
            <a:extLst>
              <a:ext uri="{FF2B5EF4-FFF2-40B4-BE49-F238E27FC236}">
                <a16:creationId xmlns:a16="http://schemas.microsoft.com/office/drawing/2014/main" id="{D6BDCA4A-7A89-E342-BC0B-8337A4BC2E2F}"/>
              </a:ext>
            </a:extLst>
          </p:cNvPr>
          <p:cNvCxnSpPr>
            <a:cxnSpLocks/>
            <a:stCxn id="380" idx="1"/>
            <a:endCxn id="387" idx="1"/>
          </p:cNvCxnSpPr>
          <p:nvPr/>
        </p:nvCxnSpPr>
        <p:spPr>
          <a:xfrm rot="10800000" flipV="1">
            <a:off x="5207281" y="4300294"/>
            <a:ext cx="1132" cy="542811"/>
          </a:xfrm>
          <a:prstGeom prst="curvedConnector3">
            <a:avLst>
              <a:gd name="adj1" fmla="val 20294346"/>
            </a:avLst>
          </a:prstGeom>
          <a:ln w="12700">
            <a:solidFill>
              <a:srgbClr val="8CA9B4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AFF6653E-0960-784D-BAE5-E04AC89091D8}"/>
              </a:ext>
            </a:extLst>
          </p:cNvPr>
          <p:cNvGrpSpPr/>
          <p:nvPr/>
        </p:nvGrpSpPr>
        <p:grpSpPr>
          <a:xfrm>
            <a:off x="5207281" y="4466137"/>
            <a:ext cx="1554480" cy="500413"/>
            <a:chOff x="5148119" y="4306142"/>
            <a:chExt cx="1554480" cy="500413"/>
          </a:xfrm>
        </p:grpSpPr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85A1249E-10EA-424E-B9AD-60A17CD48C71}"/>
                </a:ext>
              </a:extLst>
            </p:cNvPr>
            <p:cNvSpPr/>
            <p:nvPr/>
          </p:nvSpPr>
          <p:spPr>
            <a:xfrm>
              <a:off x="5148119" y="4559667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⌀  | △ ⌀  | 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57AFC0E4-00A0-1E4F-82FC-223BC03959EC}"/>
                </a:ext>
              </a:extLst>
            </p:cNvPr>
            <p:cNvSpPr/>
            <p:nvPr/>
          </p:nvSpPr>
          <p:spPr>
            <a:xfrm>
              <a:off x="5148119" y="4306142"/>
              <a:ext cx="1554480" cy="246888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Dead coarse roots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3DDA7150-0BF2-1845-9D9B-D01F5932E603}"/>
              </a:ext>
            </a:extLst>
          </p:cNvPr>
          <p:cNvGrpSpPr/>
          <p:nvPr/>
        </p:nvGrpSpPr>
        <p:grpSpPr>
          <a:xfrm>
            <a:off x="5207281" y="5008948"/>
            <a:ext cx="1555612" cy="978855"/>
            <a:chOff x="90095" y="47552"/>
            <a:chExt cx="1555612" cy="978855"/>
          </a:xfrm>
        </p:grpSpPr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1DF71F1D-214D-FD4C-A978-1F43FAB64531}"/>
                </a:ext>
              </a:extLst>
            </p:cNvPr>
            <p:cNvSpPr/>
            <p:nvPr/>
          </p:nvSpPr>
          <p:spPr>
            <a:xfrm>
              <a:off x="91227" y="780186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06EB50F0-5685-DD40-AA51-C358F48BD206}"/>
                </a:ext>
              </a:extLst>
            </p:cNvPr>
            <p:cNvSpPr/>
            <p:nvPr/>
          </p:nvSpPr>
          <p:spPr>
            <a:xfrm>
              <a:off x="91227" y="536478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delta.deadwood_standing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193C47D6-986E-E442-9150-C45B908AF8CD}"/>
                </a:ext>
              </a:extLst>
            </p:cNvPr>
            <p:cNvSpPr/>
            <p:nvPr/>
          </p:nvSpPr>
          <p:spPr>
            <a:xfrm>
              <a:off x="91227" y="291480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deadwood_standing</a:t>
              </a:r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4C767515-F041-B846-8A68-5130C8D8337C}"/>
                </a:ext>
              </a:extLst>
            </p:cNvPr>
            <p:cNvSpPr/>
            <p:nvPr/>
          </p:nvSpPr>
          <p:spPr>
            <a:xfrm>
              <a:off x="90095" y="47552"/>
              <a:ext cx="155448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Standing 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ACB549B6-0008-E048-BE7C-57BF2729923E}"/>
              </a:ext>
            </a:extLst>
          </p:cNvPr>
          <p:cNvGrpSpPr/>
          <p:nvPr/>
        </p:nvGrpSpPr>
        <p:grpSpPr>
          <a:xfrm>
            <a:off x="5207281" y="6056495"/>
            <a:ext cx="1555612" cy="978855"/>
            <a:chOff x="90095" y="47552"/>
            <a:chExt cx="1555612" cy="978855"/>
          </a:xfrm>
        </p:grpSpPr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621AEFBB-2CAC-3948-9FBF-793F5323FC6C}"/>
                </a:ext>
              </a:extLst>
            </p:cNvPr>
            <p:cNvSpPr/>
            <p:nvPr/>
          </p:nvSpPr>
          <p:spPr>
            <a:xfrm>
              <a:off x="91227" y="780186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5EDDFC7A-0CB2-B743-94F7-EFB418DFDC42}"/>
                </a:ext>
              </a:extLst>
            </p:cNvPr>
            <p:cNvSpPr/>
            <p:nvPr/>
          </p:nvSpPr>
          <p:spPr>
            <a:xfrm>
              <a:off x="91227" y="536478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delta.deadwood_down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842B3114-698D-5344-B3D6-E488821C98E9}"/>
                </a:ext>
              </a:extLst>
            </p:cNvPr>
            <p:cNvSpPr/>
            <p:nvPr/>
          </p:nvSpPr>
          <p:spPr>
            <a:xfrm>
              <a:off x="91227" y="291480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deadwood_down</a:t>
              </a:r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9AC5DDC6-1852-4245-883C-0A9D15D080EC}"/>
                </a:ext>
              </a:extLst>
            </p:cNvPr>
            <p:cNvSpPr/>
            <p:nvPr/>
          </p:nvSpPr>
          <p:spPr>
            <a:xfrm>
              <a:off x="90095" y="47552"/>
              <a:ext cx="155448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Fallen 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5" name="Rectangle 434">
            <a:extLst>
              <a:ext uri="{FF2B5EF4-FFF2-40B4-BE49-F238E27FC236}">
                <a16:creationId xmlns:a16="http://schemas.microsoft.com/office/drawing/2014/main" id="{02FC17E0-1455-FE4F-8EF5-9C8CA6632D54}"/>
              </a:ext>
            </a:extLst>
          </p:cNvPr>
          <p:cNvSpPr/>
          <p:nvPr/>
        </p:nvSpPr>
        <p:spPr>
          <a:xfrm>
            <a:off x="5207280" y="1657756"/>
            <a:ext cx="15544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△</a:t>
            </a:r>
            <a:r>
              <a:rPr lang="en-US" sz="1000" i="1" dirty="0">
                <a:solidFill>
                  <a:schemeClr val="tx1"/>
                </a:solidFill>
              </a:rPr>
              <a:t> delta.agb </a:t>
            </a:r>
            <a:r>
              <a:rPr lang="en-US" sz="1000" i="1" baseline="30000" dirty="0">
                <a:solidFill>
                  <a:schemeClr val="tx1"/>
                </a:solidFill>
              </a:rPr>
              <a:t>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B1E79ED9-6827-DB42-BD13-23D1E925A8D6}"/>
              </a:ext>
            </a:extLst>
          </p:cNvPr>
          <p:cNvSpPr/>
          <p:nvPr/>
        </p:nvSpPr>
        <p:spPr>
          <a:xfrm>
            <a:off x="152739" y="1698005"/>
            <a:ext cx="2535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⌀</a:t>
            </a:r>
          </a:p>
        </p:txBody>
      </p: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BEF6CEA4-D75B-8A43-8335-563EC823F776}"/>
              </a:ext>
            </a:extLst>
          </p:cNvPr>
          <p:cNvCxnSpPr>
            <a:cxnSpLocks/>
          </p:cNvCxnSpPr>
          <p:nvPr/>
        </p:nvCxnSpPr>
        <p:spPr>
          <a:xfrm>
            <a:off x="212311" y="1522066"/>
            <a:ext cx="999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0" name="Rectangle 439">
            <a:extLst>
              <a:ext uri="{FF2B5EF4-FFF2-40B4-BE49-F238E27FC236}">
                <a16:creationId xmlns:a16="http://schemas.microsoft.com/office/drawing/2014/main" id="{3207B2B2-74FF-174B-909A-B31888380F23}"/>
              </a:ext>
            </a:extLst>
          </p:cNvPr>
          <p:cNvSpPr/>
          <p:nvPr/>
        </p:nvSpPr>
        <p:spPr>
          <a:xfrm>
            <a:off x="317878" y="1395185"/>
            <a:ext cx="104708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component</a:t>
            </a:r>
          </a:p>
          <a:p>
            <a:r>
              <a:rPr lang="en-US" sz="1000" dirty="0"/>
              <a:t>C flow</a:t>
            </a:r>
          </a:p>
          <a:p>
            <a:r>
              <a:rPr lang="en-US" sz="1000" dirty="0"/>
              <a:t>no ForC variable</a:t>
            </a:r>
          </a:p>
        </p:txBody>
      </p: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491650C2-C3C0-AA43-9529-4675E08245EF}"/>
              </a:ext>
            </a:extLst>
          </p:cNvPr>
          <p:cNvCxnSpPr/>
          <p:nvPr/>
        </p:nvCxnSpPr>
        <p:spPr>
          <a:xfrm>
            <a:off x="212834" y="1677903"/>
            <a:ext cx="133407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794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1464</TotalTime>
  <Words>686</Words>
  <Application>Microsoft Macintosh PowerPoint</Application>
  <PresentationFormat>Letter Paper (8.5x11 in)</PresentationFormat>
  <Paragraphs>149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Teixeira, Kristina A.</dc:creator>
  <cp:lastModifiedBy>Teixeira, Kristina A.</cp:lastModifiedBy>
  <cp:revision>72</cp:revision>
  <dcterms:created xsi:type="dcterms:W3CDTF">2021-06-16T19:11:52Z</dcterms:created>
  <dcterms:modified xsi:type="dcterms:W3CDTF">2023-05-08T15:13:48Z</dcterms:modified>
</cp:coreProperties>
</file>