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7AC"/>
    <a:srgbClr val="AF8F92"/>
    <a:srgbClr val="A3C3CF"/>
    <a:srgbClr val="B0CEB6"/>
    <a:srgbClr val="E3CCBD"/>
    <a:srgbClr val="DCB4BA"/>
    <a:srgbClr val="DCE0CE"/>
    <a:srgbClr val="DBE0BB"/>
    <a:srgbClr val="BCC182"/>
    <a:srgbClr val="A39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38" d="100"/>
          <a:sy n="138" d="100"/>
        </p:scale>
        <p:origin x="1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EA4DA08-F0C2-794A-B94C-05D78F4F01D3}"/>
              </a:ext>
            </a:extLst>
          </p:cNvPr>
          <p:cNvGrpSpPr/>
          <p:nvPr/>
        </p:nvGrpSpPr>
        <p:grpSpPr>
          <a:xfrm>
            <a:off x="1576815" y="3510811"/>
            <a:ext cx="1250663" cy="263232"/>
            <a:chOff x="1892190" y="3325247"/>
            <a:chExt cx="1250663" cy="2632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96D62D-5781-9747-8D7F-1C9CE68953EB}"/>
                </a:ext>
              </a:extLst>
            </p:cNvPr>
            <p:cNvSpPr/>
            <p:nvPr/>
          </p:nvSpPr>
          <p:spPr>
            <a:xfrm>
              <a:off x="1946730" y="3325247"/>
              <a:ext cx="1163782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0DAF4B-DD37-B442-941F-C470F202CB73}"/>
                </a:ext>
              </a:extLst>
            </p:cNvPr>
            <p:cNvSpPr txBox="1"/>
            <p:nvPr/>
          </p:nvSpPr>
          <p:spPr>
            <a:xfrm>
              <a:off x="1892190" y="3342258"/>
              <a:ext cx="12506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Dead organic matter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60" idx="3"/>
            <a:endCxn id="18" idx="1"/>
          </p:cNvCxnSpPr>
          <p:nvPr/>
        </p:nvCxnSpPr>
        <p:spPr>
          <a:xfrm>
            <a:off x="1483153" y="3193214"/>
            <a:ext cx="93662" cy="457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60" idx="3"/>
            <a:endCxn id="45" idx="1"/>
          </p:cNvCxnSpPr>
          <p:nvPr/>
        </p:nvCxnSpPr>
        <p:spPr>
          <a:xfrm flipV="1">
            <a:off x="1483153" y="1607251"/>
            <a:ext cx="93662" cy="1585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60" idx="3"/>
            <a:endCxn id="56" idx="1"/>
          </p:cNvCxnSpPr>
          <p:nvPr/>
        </p:nvCxnSpPr>
        <p:spPr>
          <a:xfrm>
            <a:off x="1483153" y="3193214"/>
            <a:ext cx="93662" cy="202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F67380A-F9BA-184C-8E77-A8C31C9773C8}"/>
              </a:ext>
            </a:extLst>
          </p:cNvPr>
          <p:cNvGrpSpPr/>
          <p:nvPr/>
        </p:nvGrpSpPr>
        <p:grpSpPr>
          <a:xfrm>
            <a:off x="1576815" y="5091703"/>
            <a:ext cx="1163782" cy="246221"/>
            <a:chOff x="1931182" y="4887848"/>
            <a:chExt cx="1163782" cy="24622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7E337A-D4DC-0148-AA36-80A6FCA9450A}"/>
                </a:ext>
              </a:extLst>
            </p:cNvPr>
            <p:cNvSpPr/>
            <p:nvPr/>
          </p:nvSpPr>
          <p:spPr>
            <a:xfrm>
              <a:off x="1931182" y="4887848"/>
              <a:ext cx="1163782" cy="246221"/>
            </a:xfrm>
            <a:prstGeom prst="rect">
              <a:avLst/>
            </a:prstGeom>
            <a:solidFill>
              <a:srgbClr val="BEA88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2E70370-9B9A-B046-A477-271F6841567C}"/>
                </a:ext>
              </a:extLst>
            </p:cNvPr>
            <p:cNvSpPr txBox="1"/>
            <p:nvPr/>
          </p:nvSpPr>
          <p:spPr>
            <a:xfrm>
              <a:off x="2303721" y="4887848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Soils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FFDD90A-D8CE-0D4B-9A46-AFA2FE0FE472}"/>
              </a:ext>
            </a:extLst>
          </p:cNvPr>
          <p:cNvGrpSpPr/>
          <p:nvPr/>
        </p:nvGrpSpPr>
        <p:grpSpPr>
          <a:xfrm>
            <a:off x="3178380" y="1771396"/>
            <a:ext cx="1501447" cy="493776"/>
            <a:chOff x="1637285" y="1400841"/>
            <a:chExt cx="1501447" cy="49377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0C8E18C-79BC-114A-895C-2CF148D15DF7}"/>
                </a:ext>
              </a:extLst>
            </p:cNvPr>
            <p:cNvGrpSpPr/>
            <p:nvPr/>
          </p:nvGrpSpPr>
          <p:grpSpPr>
            <a:xfrm>
              <a:off x="1637285" y="1400841"/>
              <a:ext cx="1345240" cy="493776"/>
              <a:chOff x="255672" y="1455518"/>
              <a:chExt cx="1345240" cy="493776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C6D32B8-C0C2-7148-96D3-E690E230457E}"/>
                  </a:ext>
                </a:extLst>
              </p:cNvPr>
              <p:cNvSpPr/>
              <p:nvPr/>
            </p:nvSpPr>
            <p:spPr>
              <a:xfrm>
                <a:off x="255672" y="1455518"/>
                <a:ext cx="1345240" cy="493776"/>
              </a:xfrm>
              <a:prstGeom prst="rect">
                <a:avLst/>
              </a:prstGeom>
              <a:solidFill>
                <a:srgbClr val="A3C3C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4EF3E10-DA4E-3C4A-9012-296A06965446}"/>
                  </a:ext>
                </a:extLst>
              </p:cNvPr>
              <p:cNvSpPr/>
              <p:nvPr/>
            </p:nvSpPr>
            <p:spPr>
              <a:xfrm>
                <a:off x="255672" y="1700515"/>
                <a:ext cx="134524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7E52901-1EFD-FF4F-A5CB-4AE567028AFF}"/>
                </a:ext>
              </a:extLst>
            </p:cNvPr>
            <p:cNvSpPr txBox="1"/>
            <p:nvPr/>
          </p:nvSpPr>
          <p:spPr>
            <a:xfrm>
              <a:off x="1644615" y="1417896"/>
              <a:ext cx="1494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Belowground biomass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46ADAFB-4DD0-2947-9026-7EFE7D30DA52}"/>
                </a:ext>
              </a:extLst>
            </p:cNvPr>
            <p:cNvSpPr txBox="1"/>
            <p:nvPr/>
          </p:nvSpPr>
          <p:spPr>
            <a:xfrm>
              <a:off x="1850039" y="1645838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/>
                <a:t>biomass_root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2740597" y="535773"/>
            <a:ext cx="437783" cy="107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2751882" y="1597730"/>
            <a:ext cx="433828" cy="313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FCCA86-EB06-084B-AD79-81AAC0ACDCF8}"/>
              </a:ext>
            </a:extLst>
          </p:cNvPr>
          <p:cNvGrpSpPr/>
          <p:nvPr/>
        </p:nvGrpSpPr>
        <p:grpSpPr>
          <a:xfrm>
            <a:off x="3178380" y="3151206"/>
            <a:ext cx="1345240" cy="493776"/>
            <a:chOff x="1637285" y="1400841"/>
            <a:chExt cx="1345240" cy="49377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01E76F7-84F3-2841-BE15-341ACDAAADBF}"/>
                </a:ext>
              </a:extLst>
            </p:cNvPr>
            <p:cNvGrpSpPr/>
            <p:nvPr/>
          </p:nvGrpSpPr>
          <p:grpSpPr>
            <a:xfrm>
              <a:off x="1637285" y="1400841"/>
              <a:ext cx="1345240" cy="493776"/>
              <a:chOff x="255672" y="1455518"/>
              <a:chExt cx="1345240" cy="49377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259EAB5-8D1B-BA4F-800C-57670415C545}"/>
                  </a:ext>
                </a:extLst>
              </p:cNvPr>
              <p:cNvSpPr/>
              <p:nvPr/>
            </p:nvSpPr>
            <p:spPr>
              <a:xfrm>
                <a:off x="255672" y="1455518"/>
                <a:ext cx="1345240" cy="4937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437C123-8B6E-A64C-A175-93E9F6306DF6}"/>
                  </a:ext>
                </a:extLst>
              </p:cNvPr>
              <p:cNvSpPr/>
              <p:nvPr/>
            </p:nvSpPr>
            <p:spPr>
              <a:xfrm>
                <a:off x="255672" y="1700515"/>
                <a:ext cx="134524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C81AF53-C738-EF4C-AB44-1FDFCD488CD3}"/>
                </a:ext>
              </a:extLst>
            </p:cNvPr>
            <p:cNvSpPr txBox="1"/>
            <p:nvPr/>
          </p:nvSpPr>
          <p:spPr>
            <a:xfrm>
              <a:off x="1881521" y="1406805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Dead wood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9516EBB-3939-E449-943B-F23A77DF4BA6}"/>
                </a:ext>
              </a:extLst>
            </p:cNvPr>
            <p:cNvSpPr txBox="1"/>
            <p:nvPr/>
          </p:nvSpPr>
          <p:spPr>
            <a:xfrm>
              <a:off x="1904764" y="1645838"/>
              <a:ext cx="731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/>
                <a:t>deadwood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52" idx="3"/>
            <a:endCxn id="95" idx="1"/>
          </p:cNvCxnSpPr>
          <p:nvPr/>
        </p:nvCxnSpPr>
        <p:spPr>
          <a:xfrm flipV="1">
            <a:off x="2795137" y="3398094"/>
            <a:ext cx="383243" cy="235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6B1037A-BDFC-0E4F-A2C4-0114BE1448A6}"/>
              </a:ext>
            </a:extLst>
          </p:cNvPr>
          <p:cNvGrpSpPr/>
          <p:nvPr/>
        </p:nvGrpSpPr>
        <p:grpSpPr>
          <a:xfrm>
            <a:off x="3178380" y="5091036"/>
            <a:ext cx="1345240" cy="493776"/>
            <a:chOff x="1776746" y="1400841"/>
            <a:chExt cx="1345240" cy="493776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6803BD9-1CA0-BC48-9161-3D7411F2F046}"/>
                </a:ext>
              </a:extLst>
            </p:cNvPr>
            <p:cNvGrpSpPr/>
            <p:nvPr/>
          </p:nvGrpSpPr>
          <p:grpSpPr>
            <a:xfrm>
              <a:off x="1776746" y="1400841"/>
              <a:ext cx="1345240" cy="493776"/>
              <a:chOff x="395133" y="1455518"/>
              <a:chExt cx="1345240" cy="493776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9D11E0C-E3CE-B84B-A39D-D97ED2EA1E66}"/>
                  </a:ext>
                </a:extLst>
              </p:cNvPr>
              <p:cNvSpPr/>
              <p:nvPr/>
            </p:nvSpPr>
            <p:spPr>
              <a:xfrm>
                <a:off x="395133" y="1455518"/>
                <a:ext cx="1345240" cy="493776"/>
              </a:xfrm>
              <a:prstGeom prst="rect">
                <a:avLst/>
              </a:prstGeom>
              <a:solidFill>
                <a:srgbClr val="BEA88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C70BA0C-AECE-8C43-9703-236001A8CB38}"/>
                  </a:ext>
                </a:extLst>
              </p:cNvPr>
              <p:cNvSpPr/>
              <p:nvPr/>
            </p:nvSpPr>
            <p:spPr>
              <a:xfrm>
                <a:off x="395133" y="1700515"/>
                <a:ext cx="134524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66AB5AE-E25C-7540-ABF7-D61F1BD8DB43}"/>
                </a:ext>
              </a:extLst>
            </p:cNvPr>
            <p:cNvSpPr txBox="1"/>
            <p:nvPr/>
          </p:nvSpPr>
          <p:spPr>
            <a:xfrm>
              <a:off x="1857698" y="1406805"/>
              <a:ext cx="11833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Soil organic matter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F1BFA3B-EACD-ED4A-AF47-76ADB30A6193}"/>
                </a:ext>
              </a:extLst>
            </p:cNvPr>
            <p:cNvSpPr txBox="1"/>
            <p:nvPr/>
          </p:nvSpPr>
          <p:spPr>
            <a:xfrm>
              <a:off x="2097347" y="1645838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/>
                <a:t>SOM, SOC</a:t>
              </a:r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52" idx="3"/>
            <a:endCxn id="118" idx="1"/>
          </p:cNvCxnSpPr>
          <p:nvPr/>
        </p:nvCxnSpPr>
        <p:spPr>
          <a:xfrm>
            <a:off x="2795137" y="3633922"/>
            <a:ext cx="383243" cy="1013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2DF6FA9-B196-7245-A0FF-26098C13BC43}"/>
              </a:ext>
            </a:extLst>
          </p:cNvPr>
          <p:cNvGrpSpPr/>
          <p:nvPr/>
        </p:nvGrpSpPr>
        <p:grpSpPr>
          <a:xfrm>
            <a:off x="3178380" y="4400323"/>
            <a:ext cx="1345240" cy="493776"/>
            <a:chOff x="1637285" y="1400841"/>
            <a:chExt cx="1345240" cy="493776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76F1787-126D-C54E-A23B-B5EB49F9FD67}"/>
                </a:ext>
              </a:extLst>
            </p:cNvPr>
            <p:cNvGrpSpPr/>
            <p:nvPr/>
          </p:nvGrpSpPr>
          <p:grpSpPr>
            <a:xfrm>
              <a:off x="1637285" y="1400841"/>
              <a:ext cx="1345240" cy="493776"/>
              <a:chOff x="255672" y="1455518"/>
              <a:chExt cx="1345240" cy="493776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3C5E95D-3AB9-B742-ABC9-D4EA01800368}"/>
                  </a:ext>
                </a:extLst>
              </p:cNvPr>
              <p:cNvSpPr/>
              <p:nvPr/>
            </p:nvSpPr>
            <p:spPr>
              <a:xfrm>
                <a:off x="255672" y="1455518"/>
                <a:ext cx="1345240" cy="493776"/>
              </a:xfrm>
              <a:prstGeom prst="rect">
                <a:avLst/>
              </a:prstGeom>
              <a:solidFill>
                <a:srgbClr val="BCC1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CFA1509-BAFB-5C49-8C2A-85F8657EB417}"/>
                  </a:ext>
                </a:extLst>
              </p:cNvPr>
              <p:cNvSpPr/>
              <p:nvPr/>
            </p:nvSpPr>
            <p:spPr>
              <a:xfrm>
                <a:off x="255672" y="1700515"/>
                <a:ext cx="134524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C088A7B-8031-974C-9D30-BD661AD735B9}"/>
                </a:ext>
              </a:extLst>
            </p:cNvPr>
            <p:cNvSpPr txBox="1"/>
            <p:nvPr/>
          </p:nvSpPr>
          <p:spPr>
            <a:xfrm>
              <a:off x="2078111" y="1406805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Litter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3FC5997-91AD-7847-9093-8B3D589D1D8E}"/>
                </a:ext>
              </a:extLst>
            </p:cNvPr>
            <p:cNvSpPr txBox="1"/>
            <p:nvPr/>
          </p:nvSpPr>
          <p:spPr>
            <a:xfrm>
              <a:off x="1870522" y="1645838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/>
                <a:t>organic.layer</a:t>
              </a: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56" idx="3"/>
            <a:endCxn id="109" idx="1"/>
          </p:cNvCxnSpPr>
          <p:nvPr/>
        </p:nvCxnSpPr>
        <p:spPr>
          <a:xfrm>
            <a:off x="2740597" y="5214814"/>
            <a:ext cx="437783" cy="123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BB719D9-2C19-6046-97D8-7361D636CD25}"/>
              </a:ext>
            </a:extLst>
          </p:cNvPr>
          <p:cNvGrpSpPr/>
          <p:nvPr/>
        </p:nvGrpSpPr>
        <p:grpSpPr>
          <a:xfrm>
            <a:off x="4991304" y="262764"/>
            <a:ext cx="1345268" cy="493776"/>
            <a:chOff x="1637257" y="1400841"/>
            <a:chExt cx="1345268" cy="49377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63C967E-DC4C-9040-A3B0-3BCFEAD3254C}"/>
                </a:ext>
              </a:extLst>
            </p:cNvPr>
            <p:cNvGrpSpPr/>
            <p:nvPr/>
          </p:nvGrpSpPr>
          <p:grpSpPr>
            <a:xfrm>
              <a:off x="1637271" y="1400841"/>
              <a:ext cx="1345254" cy="493776"/>
              <a:chOff x="255658" y="1455518"/>
              <a:chExt cx="1345254" cy="493776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354514E-14E9-DA4D-9761-7EE9448CC667}"/>
                  </a:ext>
                </a:extLst>
              </p:cNvPr>
              <p:cNvSpPr/>
              <p:nvPr/>
            </p:nvSpPr>
            <p:spPr>
              <a:xfrm>
                <a:off x="255672" y="1455518"/>
                <a:ext cx="1345240" cy="4937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B1E129C-D0DE-DC45-91EE-F613A115069E}"/>
                  </a:ext>
                </a:extLst>
              </p:cNvPr>
              <p:cNvSpPr/>
              <p:nvPr/>
            </p:nvSpPr>
            <p:spPr>
              <a:xfrm>
                <a:off x="255658" y="1700515"/>
                <a:ext cx="134524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BA3DD6E-51BE-D945-8AD0-3BCF389550BD}"/>
                </a:ext>
              </a:extLst>
            </p:cNvPr>
            <p:cNvSpPr txBox="1"/>
            <p:nvPr/>
          </p:nvSpPr>
          <p:spPr>
            <a:xfrm>
              <a:off x="1637257" y="1409308"/>
              <a:ext cx="13452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Foliage biomass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63E39A2-BEFF-0E42-B4EF-2D086CEBA7B7}"/>
                </a:ext>
              </a:extLst>
            </p:cNvPr>
            <p:cNvSpPr txBox="1"/>
            <p:nvPr/>
          </p:nvSpPr>
          <p:spPr>
            <a:xfrm>
              <a:off x="1644615" y="1645838"/>
              <a:ext cx="1337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biomass_ag_foliage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FE7B2A2-536C-5243-B354-1C9A43629B26}"/>
              </a:ext>
            </a:extLst>
          </p:cNvPr>
          <p:cNvGrpSpPr/>
          <p:nvPr/>
        </p:nvGrpSpPr>
        <p:grpSpPr>
          <a:xfrm>
            <a:off x="4991304" y="831678"/>
            <a:ext cx="1345254" cy="621293"/>
            <a:chOff x="1637271" y="1270766"/>
            <a:chExt cx="1345254" cy="62129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8930ED2-A747-9B4B-B995-91C2FC96986D}"/>
                </a:ext>
              </a:extLst>
            </p:cNvPr>
            <p:cNvGrpSpPr/>
            <p:nvPr/>
          </p:nvGrpSpPr>
          <p:grpSpPr>
            <a:xfrm>
              <a:off x="1637271" y="1299241"/>
              <a:ext cx="1345254" cy="592818"/>
              <a:chOff x="255658" y="1353918"/>
              <a:chExt cx="1345254" cy="592818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6AC5500-783C-D043-B703-99D65515817C}"/>
                  </a:ext>
                </a:extLst>
              </p:cNvPr>
              <p:cNvSpPr/>
              <p:nvPr/>
            </p:nvSpPr>
            <p:spPr>
              <a:xfrm>
                <a:off x="255672" y="1353918"/>
                <a:ext cx="1345240" cy="4937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283EB3B-19AA-1042-9E85-E034B158DD79}"/>
                  </a:ext>
                </a:extLst>
              </p:cNvPr>
              <p:cNvSpPr/>
              <p:nvPr/>
            </p:nvSpPr>
            <p:spPr>
              <a:xfrm>
                <a:off x="255658" y="1700515"/>
                <a:ext cx="134524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7DCF321-6796-2A4F-8BEE-BC6EB3675E53}"/>
                </a:ext>
              </a:extLst>
            </p:cNvPr>
            <p:cNvSpPr txBox="1"/>
            <p:nvPr/>
          </p:nvSpPr>
          <p:spPr>
            <a:xfrm>
              <a:off x="1674062" y="1270766"/>
              <a:ext cx="1271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Aboveground woody biomass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BE77AD4-FB79-3E4F-A6DA-2B725278C4A7}"/>
                </a:ext>
              </a:extLst>
            </p:cNvPr>
            <p:cNvSpPr txBox="1"/>
            <p:nvPr/>
          </p:nvSpPr>
          <p:spPr>
            <a:xfrm>
              <a:off x="1644615" y="1645838"/>
              <a:ext cx="1337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biomass_ag_woody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DF521A6-B043-4C4C-BA03-465EDD45BC9A}"/>
              </a:ext>
            </a:extLst>
          </p:cNvPr>
          <p:cNvGrpSpPr/>
          <p:nvPr/>
        </p:nvGrpSpPr>
        <p:grpSpPr>
          <a:xfrm>
            <a:off x="4991304" y="2758827"/>
            <a:ext cx="1345254" cy="493776"/>
            <a:chOff x="1637271" y="1400841"/>
            <a:chExt cx="1345254" cy="49377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4AB07BC-8584-7F4E-93E8-0986DA0AD831}"/>
                </a:ext>
              </a:extLst>
            </p:cNvPr>
            <p:cNvGrpSpPr/>
            <p:nvPr/>
          </p:nvGrpSpPr>
          <p:grpSpPr>
            <a:xfrm>
              <a:off x="1637271" y="1400841"/>
              <a:ext cx="1345254" cy="493776"/>
              <a:chOff x="255658" y="1455518"/>
              <a:chExt cx="1345254" cy="493776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1249CE8-374D-4C4D-B367-C722512EDDCD}"/>
                  </a:ext>
                </a:extLst>
              </p:cNvPr>
              <p:cNvSpPr/>
              <p:nvPr/>
            </p:nvSpPr>
            <p:spPr>
              <a:xfrm>
                <a:off x="255672" y="1455518"/>
                <a:ext cx="1345240" cy="4937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D4D2A46-5E3D-0243-8121-E65453A71BEF}"/>
                  </a:ext>
                </a:extLst>
              </p:cNvPr>
              <p:cNvSpPr/>
              <p:nvPr/>
            </p:nvSpPr>
            <p:spPr>
              <a:xfrm>
                <a:off x="255658" y="1700515"/>
                <a:ext cx="134524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769EEB-A970-004A-BF5B-6EB53EF88DB4}"/>
                </a:ext>
              </a:extLst>
            </p:cNvPr>
            <p:cNvSpPr txBox="1"/>
            <p:nvPr/>
          </p:nvSpPr>
          <p:spPr>
            <a:xfrm>
              <a:off x="1666705" y="1409308"/>
              <a:ext cx="1293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Standing dead wood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B26027-9445-0049-A047-C6CAC77989A7}"/>
                </a:ext>
              </a:extLst>
            </p:cNvPr>
            <p:cNvSpPr txBox="1"/>
            <p:nvPr/>
          </p:nvSpPr>
          <p:spPr>
            <a:xfrm>
              <a:off x="1644615" y="1645838"/>
              <a:ext cx="1337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deadwood_standing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953DECE-EDBF-D74F-B685-2B9A31294FED}"/>
              </a:ext>
            </a:extLst>
          </p:cNvPr>
          <p:cNvGrpSpPr/>
          <p:nvPr/>
        </p:nvGrpSpPr>
        <p:grpSpPr>
          <a:xfrm>
            <a:off x="4991304" y="3362322"/>
            <a:ext cx="1345254" cy="493776"/>
            <a:chOff x="1637271" y="1400841"/>
            <a:chExt cx="1345254" cy="493776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0AAB3CD-15C5-F14F-9331-1BF8D4EF14B6}"/>
                </a:ext>
              </a:extLst>
            </p:cNvPr>
            <p:cNvGrpSpPr/>
            <p:nvPr/>
          </p:nvGrpSpPr>
          <p:grpSpPr>
            <a:xfrm>
              <a:off x="1637271" y="1400841"/>
              <a:ext cx="1345254" cy="493776"/>
              <a:chOff x="255658" y="1455518"/>
              <a:chExt cx="1345254" cy="493776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AF279E2-5C48-FC4D-A24C-9FA927A0EFB3}"/>
                  </a:ext>
                </a:extLst>
              </p:cNvPr>
              <p:cNvSpPr/>
              <p:nvPr/>
            </p:nvSpPr>
            <p:spPr>
              <a:xfrm>
                <a:off x="255672" y="1455518"/>
                <a:ext cx="1345240" cy="4937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DCBB7B2-6CBD-904A-A9CF-D0835CBCD233}"/>
                  </a:ext>
                </a:extLst>
              </p:cNvPr>
              <p:cNvSpPr/>
              <p:nvPr/>
            </p:nvSpPr>
            <p:spPr>
              <a:xfrm>
                <a:off x="255658" y="1700515"/>
                <a:ext cx="134524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1D3F59E-B670-9A44-8A96-657EA86E1F02}"/>
                </a:ext>
              </a:extLst>
            </p:cNvPr>
            <p:cNvSpPr txBox="1"/>
            <p:nvPr/>
          </p:nvSpPr>
          <p:spPr>
            <a:xfrm>
              <a:off x="1651973" y="1409308"/>
              <a:ext cx="13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Fallen dead wood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9BBDC49-8C11-F147-B366-88D68CE088AF}"/>
                </a:ext>
              </a:extLst>
            </p:cNvPr>
            <p:cNvSpPr txBox="1"/>
            <p:nvPr/>
          </p:nvSpPr>
          <p:spPr>
            <a:xfrm>
              <a:off x="1644615" y="1645838"/>
              <a:ext cx="1337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deadwood_down</a:t>
              </a:r>
            </a:p>
          </p:txBody>
        </p:sp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4552945" y="276855"/>
            <a:ext cx="438359" cy="374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134" idx="1"/>
            <a:endCxn id="74" idx="3"/>
          </p:cNvCxnSpPr>
          <p:nvPr/>
        </p:nvCxnSpPr>
        <p:spPr>
          <a:xfrm flipH="1" flipV="1">
            <a:off x="4526826" y="535773"/>
            <a:ext cx="464492" cy="57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140" idx="1"/>
            <a:endCxn id="95" idx="3"/>
          </p:cNvCxnSpPr>
          <p:nvPr/>
        </p:nvCxnSpPr>
        <p:spPr>
          <a:xfrm flipH="1">
            <a:off x="4523620" y="3005715"/>
            <a:ext cx="467698" cy="39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146" idx="1"/>
            <a:endCxn id="95" idx="3"/>
          </p:cNvCxnSpPr>
          <p:nvPr/>
        </p:nvCxnSpPr>
        <p:spPr>
          <a:xfrm flipH="1" flipV="1">
            <a:off x="4523620" y="3398094"/>
            <a:ext cx="467698" cy="211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79086D1-A5E8-3246-B5AE-7804BBBA0991}"/>
              </a:ext>
            </a:extLst>
          </p:cNvPr>
          <p:cNvGrpSpPr/>
          <p:nvPr/>
        </p:nvGrpSpPr>
        <p:grpSpPr>
          <a:xfrm>
            <a:off x="4991304" y="1568620"/>
            <a:ext cx="1345254" cy="493776"/>
            <a:chOff x="1637271" y="1400841"/>
            <a:chExt cx="1345254" cy="493776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7E13513-479E-F642-AC4A-E123F71E5D69}"/>
                </a:ext>
              </a:extLst>
            </p:cNvPr>
            <p:cNvGrpSpPr/>
            <p:nvPr/>
          </p:nvGrpSpPr>
          <p:grpSpPr>
            <a:xfrm>
              <a:off x="1637271" y="1400841"/>
              <a:ext cx="1345254" cy="493776"/>
              <a:chOff x="255658" y="1455518"/>
              <a:chExt cx="1345254" cy="49377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27F4E76-275B-344C-AD56-AA052EE82C09}"/>
                  </a:ext>
                </a:extLst>
              </p:cNvPr>
              <p:cNvSpPr/>
              <p:nvPr/>
            </p:nvSpPr>
            <p:spPr>
              <a:xfrm>
                <a:off x="255672" y="1455518"/>
                <a:ext cx="1345240" cy="493776"/>
              </a:xfrm>
              <a:prstGeom prst="rect">
                <a:avLst/>
              </a:prstGeom>
              <a:solidFill>
                <a:srgbClr val="A3C3C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98EA9BF-EBA3-674F-8B9D-AA31A351C559}"/>
                  </a:ext>
                </a:extLst>
              </p:cNvPr>
              <p:cNvSpPr/>
              <p:nvPr/>
            </p:nvSpPr>
            <p:spPr>
              <a:xfrm>
                <a:off x="255658" y="1700515"/>
                <a:ext cx="134524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659EE53-9319-E84A-A40C-D93257166E6A}"/>
                </a:ext>
              </a:extLst>
            </p:cNvPr>
            <p:cNvSpPr txBox="1"/>
            <p:nvPr/>
          </p:nvSpPr>
          <p:spPr>
            <a:xfrm>
              <a:off x="1674063" y="1409308"/>
              <a:ext cx="1293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Fine root biomass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1319EBC-AB88-794C-935A-E5AC01D15C31}"/>
                </a:ext>
              </a:extLst>
            </p:cNvPr>
            <p:cNvSpPr txBox="1"/>
            <p:nvPr/>
          </p:nvSpPr>
          <p:spPr>
            <a:xfrm>
              <a:off x="1644615" y="1645838"/>
              <a:ext cx="1337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biomass_root_fine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048094E-AC46-CA40-9497-3E86E2CF59AD}"/>
              </a:ext>
            </a:extLst>
          </p:cNvPr>
          <p:cNvGrpSpPr/>
          <p:nvPr/>
        </p:nvGrpSpPr>
        <p:grpSpPr>
          <a:xfrm>
            <a:off x="4991304" y="2121513"/>
            <a:ext cx="1345254" cy="493776"/>
            <a:chOff x="1637271" y="1400841"/>
            <a:chExt cx="1345254" cy="493776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D960209-8000-A643-A8C4-72FE6A51D05E}"/>
                </a:ext>
              </a:extLst>
            </p:cNvPr>
            <p:cNvGrpSpPr/>
            <p:nvPr/>
          </p:nvGrpSpPr>
          <p:grpSpPr>
            <a:xfrm>
              <a:off x="1637271" y="1400841"/>
              <a:ext cx="1345254" cy="493776"/>
              <a:chOff x="255658" y="1455518"/>
              <a:chExt cx="1345254" cy="493776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372702B-5E04-9443-8686-894279767C31}"/>
                  </a:ext>
                </a:extLst>
              </p:cNvPr>
              <p:cNvSpPr/>
              <p:nvPr/>
            </p:nvSpPr>
            <p:spPr>
              <a:xfrm>
                <a:off x="255672" y="1455518"/>
                <a:ext cx="1345240" cy="493776"/>
              </a:xfrm>
              <a:prstGeom prst="rect">
                <a:avLst/>
              </a:prstGeom>
              <a:solidFill>
                <a:srgbClr val="A3C3C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F92E45F-D3AA-7B4D-876D-7C634BA6266E}"/>
                  </a:ext>
                </a:extLst>
              </p:cNvPr>
              <p:cNvSpPr/>
              <p:nvPr/>
            </p:nvSpPr>
            <p:spPr>
              <a:xfrm>
                <a:off x="255658" y="1700515"/>
                <a:ext cx="134524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AA88CE2-849C-FF43-A736-2DC10F989495}"/>
                </a:ext>
              </a:extLst>
            </p:cNvPr>
            <p:cNvSpPr txBox="1"/>
            <p:nvPr/>
          </p:nvSpPr>
          <p:spPr>
            <a:xfrm>
              <a:off x="1672273" y="1409308"/>
              <a:ext cx="12717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Coarse root biomass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CC639BA-A783-4F4B-822B-79694D6359AE}"/>
                </a:ext>
              </a:extLst>
            </p:cNvPr>
            <p:cNvSpPr txBox="1"/>
            <p:nvPr/>
          </p:nvSpPr>
          <p:spPr>
            <a:xfrm>
              <a:off x="1644615" y="1645838"/>
              <a:ext cx="1337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biomass_root_coarse</a:t>
              </a:r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165" idx="1"/>
            <a:endCxn id="82" idx="3"/>
          </p:cNvCxnSpPr>
          <p:nvPr/>
        </p:nvCxnSpPr>
        <p:spPr>
          <a:xfrm flipH="1">
            <a:off x="4523620" y="1815508"/>
            <a:ext cx="467698" cy="202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171" idx="1"/>
            <a:endCxn id="82" idx="3"/>
          </p:cNvCxnSpPr>
          <p:nvPr/>
        </p:nvCxnSpPr>
        <p:spPr>
          <a:xfrm flipH="1" flipV="1">
            <a:off x="4523620" y="2018284"/>
            <a:ext cx="467698" cy="35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30051C9-E362-1043-AB13-4892661A30C9}"/>
              </a:ext>
            </a:extLst>
          </p:cNvPr>
          <p:cNvGrpSpPr/>
          <p:nvPr/>
        </p:nvGrpSpPr>
        <p:grpSpPr>
          <a:xfrm>
            <a:off x="4998662" y="3996905"/>
            <a:ext cx="1345240" cy="254688"/>
            <a:chOff x="1637285" y="1400841"/>
            <a:chExt cx="1345240" cy="25468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2828DD0-B4E2-A74A-A82C-B8412334288C}"/>
                </a:ext>
              </a:extLst>
            </p:cNvPr>
            <p:cNvSpPr/>
            <p:nvPr/>
          </p:nvSpPr>
          <p:spPr>
            <a:xfrm>
              <a:off x="1637285" y="1400841"/>
              <a:ext cx="1345240" cy="2546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DDC5DD-6258-8941-A3C6-DDC346AEAD3B}"/>
                </a:ext>
              </a:extLst>
            </p:cNvPr>
            <p:cNvSpPr txBox="1"/>
            <p:nvPr/>
          </p:nvSpPr>
          <p:spPr>
            <a:xfrm>
              <a:off x="1651973" y="1409308"/>
              <a:ext cx="13158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Dead coarse roots</a:t>
              </a:r>
            </a:p>
          </p:txBody>
        </p: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198" idx="1"/>
            <a:endCxn id="95" idx="3"/>
          </p:cNvCxnSpPr>
          <p:nvPr/>
        </p:nvCxnSpPr>
        <p:spPr>
          <a:xfrm flipH="1" flipV="1">
            <a:off x="4523620" y="3398094"/>
            <a:ext cx="475042" cy="726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BBA213E-7A79-EC4F-B773-42ECF1DC7F51}"/>
              </a:ext>
            </a:extLst>
          </p:cNvPr>
          <p:cNvSpPr/>
          <p:nvPr/>
        </p:nvSpPr>
        <p:spPr>
          <a:xfrm>
            <a:off x="3178366" y="2468169"/>
            <a:ext cx="13452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▲</a:t>
            </a:r>
            <a:r>
              <a:rPr lang="en-US" sz="1000" i="1" dirty="0">
                <a:solidFill>
                  <a:schemeClr val="tx1"/>
                </a:solidFill>
              </a:rPr>
              <a:t>BNPP_root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16A887A-0F8A-374B-A00C-A8223BF15AD0}"/>
              </a:ext>
            </a:extLst>
          </p:cNvPr>
          <p:cNvSpPr/>
          <p:nvPr/>
        </p:nvSpPr>
        <p:spPr>
          <a:xfrm>
            <a:off x="3178366" y="2703371"/>
            <a:ext cx="13452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▼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895D6F3-B5CA-4647-8EE1-E63792791537}"/>
              </a:ext>
            </a:extLst>
          </p:cNvPr>
          <p:cNvSpPr/>
          <p:nvPr/>
        </p:nvSpPr>
        <p:spPr>
          <a:xfrm>
            <a:off x="3171036" y="3642598"/>
            <a:ext cx="13452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▲</a:t>
            </a:r>
            <a:r>
              <a:rPr lang="en-US" sz="1000" i="1" dirty="0">
                <a:solidFill>
                  <a:schemeClr val="tx1"/>
                </a:solidFill>
              </a:rPr>
              <a:t> woody_mortality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C29069C-2A6C-AC40-A893-2EB88FF9C208}"/>
              </a:ext>
            </a:extLst>
          </p:cNvPr>
          <p:cNvSpPr/>
          <p:nvPr/>
        </p:nvSpPr>
        <p:spPr>
          <a:xfrm>
            <a:off x="3171036" y="3877800"/>
            <a:ext cx="13452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▼</a:t>
            </a:r>
            <a:r>
              <a:rPr lang="en-US" sz="1000" dirty="0">
                <a:solidFill>
                  <a:schemeClr val="tx1"/>
                </a:solidFill>
              </a:rPr>
              <a:t> ⌀ 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3F7CFDC-7864-D04D-ACED-7073A1009900}"/>
              </a:ext>
            </a:extLst>
          </p:cNvPr>
          <p:cNvGrpSpPr/>
          <p:nvPr/>
        </p:nvGrpSpPr>
        <p:grpSpPr>
          <a:xfrm>
            <a:off x="3178380" y="404195"/>
            <a:ext cx="1378817" cy="1220796"/>
            <a:chOff x="3178380" y="404195"/>
            <a:chExt cx="1378817" cy="122079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7FBB727-E137-D746-884C-3E899B631639}"/>
                </a:ext>
              </a:extLst>
            </p:cNvPr>
            <p:cNvGrpSpPr/>
            <p:nvPr/>
          </p:nvGrpSpPr>
          <p:grpSpPr>
            <a:xfrm>
              <a:off x="3178380" y="404195"/>
              <a:ext cx="1374565" cy="493776"/>
              <a:chOff x="1607960" y="1400841"/>
              <a:chExt cx="1374565" cy="493776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2D8DCCE-F704-9E4A-819B-ED188F65070F}"/>
                  </a:ext>
                </a:extLst>
              </p:cNvPr>
              <p:cNvGrpSpPr/>
              <p:nvPr/>
            </p:nvGrpSpPr>
            <p:grpSpPr>
              <a:xfrm>
                <a:off x="1637271" y="1400841"/>
                <a:ext cx="1345254" cy="493776"/>
                <a:chOff x="255658" y="1455518"/>
                <a:chExt cx="1345254" cy="493776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1C70A4A-26C7-874F-ADFE-6F192850C35A}"/>
                    </a:ext>
                  </a:extLst>
                </p:cNvPr>
                <p:cNvSpPr/>
                <p:nvPr/>
              </p:nvSpPr>
              <p:spPr>
                <a:xfrm>
                  <a:off x="255672" y="1455518"/>
                  <a:ext cx="1345240" cy="49377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B7054FA-839C-A74B-ADC3-44C7CFD0BC7E}"/>
                    </a:ext>
                  </a:extLst>
                </p:cNvPr>
                <p:cNvSpPr/>
                <p:nvPr/>
              </p:nvSpPr>
              <p:spPr>
                <a:xfrm>
                  <a:off x="255658" y="1700515"/>
                  <a:ext cx="1345240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2D3AA07-7841-004B-A1D3-04B7228B8A68}"/>
                  </a:ext>
                </a:extLst>
              </p:cNvPr>
              <p:cNvSpPr txBox="1"/>
              <p:nvPr/>
            </p:nvSpPr>
            <p:spPr>
              <a:xfrm>
                <a:off x="1607960" y="1409308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Aboveground biomass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6F4DA7-9020-4E47-BBEC-708D9844B59B}"/>
                  </a:ext>
                </a:extLst>
              </p:cNvPr>
              <p:cNvSpPr txBox="1"/>
              <p:nvPr/>
            </p:nvSpPr>
            <p:spPr>
              <a:xfrm>
                <a:off x="1688913" y="1645838"/>
                <a:ext cx="12568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biomass_ag</a:t>
                </a:r>
              </a:p>
            </p:txBody>
          </p:sp>
        </p:grp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74FE277-2EF6-374F-9820-426422C8AB52}"/>
                </a:ext>
              </a:extLst>
            </p:cNvPr>
            <p:cNvSpPr/>
            <p:nvPr/>
          </p:nvSpPr>
          <p:spPr>
            <a:xfrm>
              <a:off x="3211957" y="114356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1D0FA42-69C2-3E48-A438-142F98EA9FAD}"/>
                </a:ext>
              </a:extLst>
            </p:cNvPr>
            <p:cNvSpPr/>
            <p:nvPr/>
          </p:nvSpPr>
          <p:spPr>
            <a:xfrm>
              <a:off x="3211957" y="137877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87A4E74-3E8E-6E48-A594-FDF1EDFA9B4C}"/>
                </a:ext>
              </a:extLst>
            </p:cNvPr>
            <p:cNvSpPr/>
            <p:nvPr/>
          </p:nvSpPr>
          <p:spPr>
            <a:xfrm>
              <a:off x="3207677" y="89986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79B9A80-FA51-3C4E-B366-6704630E23F2}"/>
              </a:ext>
            </a:extLst>
          </p:cNvPr>
          <p:cNvSpPr/>
          <p:nvPr/>
        </p:nvSpPr>
        <p:spPr>
          <a:xfrm>
            <a:off x="3183661" y="2258484"/>
            <a:ext cx="13452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delta.biomass_root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834A25E-4E90-FB4C-9377-3A5023C4EB65}"/>
              </a:ext>
            </a:extLst>
          </p:cNvPr>
          <p:cNvGrpSpPr/>
          <p:nvPr/>
        </p:nvGrpSpPr>
        <p:grpSpPr>
          <a:xfrm>
            <a:off x="1576815" y="1360363"/>
            <a:ext cx="1163782" cy="733981"/>
            <a:chOff x="1576815" y="1360363"/>
            <a:chExt cx="1163782" cy="73398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A67D193-4C68-264D-8E04-9E3E4DE19AB3}"/>
                </a:ext>
              </a:extLst>
            </p:cNvPr>
            <p:cNvGrpSpPr/>
            <p:nvPr/>
          </p:nvGrpSpPr>
          <p:grpSpPr>
            <a:xfrm>
              <a:off x="1576815" y="1360363"/>
              <a:ext cx="1163782" cy="493776"/>
              <a:chOff x="1637285" y="1400841"/>
              <a:chExt cx="1163782" cy="49377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5EFF294-5F90-984B-9412-F191E22FEE21}"/>
                  </a:ext>
                </a:extLst>
              </p:cNvPr>
              <p:cNvGrpSpPr/>
              <p:nvPr/>
            </p:nvGrpSpPr>
            <p:grpSpPr>
              <a:xfrm>
                <a:off x="1637285" y="1400841"/>
                <a:ext cx="1163782" cy="493776"/>
                <a:chOff x="255672" y="1455518"/>
                <a:chExt cx="1163782" cy="493776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02614BC-3096-9949-BE8F-DD7D83294AC8}"/>
                    </a:ext>
                  </a:extLst>
                </p:cNvPr>
                <p:cNvSpPr/>
                <p:nvPr/>
              </p:nvSpPr>
              <p:spPr>
                <a:xfrm>
                  <a:off x="255672" y="1455518"/>
                  <a:ext cx="1163782" cy="493776"/>
                </a:xfrm>
                <a:prstGeom prst="rect">
                  <a:avLst/>
                </a:prstGeom>
                <a:solidFill>
                  <a:srgbClr val="B0CE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D215BA4-3869-1240-B4DF-0183EAB21291}"/>
                    </a:ext>
                  </a:extLst>
                </p:cNvPr>
                <p:cNvSpPr/>
                <p:nvPr/>
              </p:nvSpPr>
              <p:spPr>
                <a:xfrm>
                  <a:off x="255672" y="1700515"/>
                  <a:ext cx="1163782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9E506B-9A97-2447-B32B-4CFC19C09593}"/>
                  </a:ext>
                </a:extLst>
              </p:cNvPr>
              <p:cNvSpPr txBox="1"/>
              <p:nvPr/>
            </p:nvSpPr>
            <p:spPr>
              <a:xfrm>
                <a:off x="1912041" y="1409338"/>
                <a:ext cx="6142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Biomass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CC9AF5-6BB2-6643-8893-95785B66D374}"/>
                  </a:ext>
                </a:extLst>
              </p:cNvPr>
              <p:cNvSpPr txBox="1"/>
              <p:nvPr/>
            </p:nvSpPr>
            <p:spPr>
              <a:xfrm>
                <a:off x="1913644" y="1645838"/>
                <a:ext cx="6110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/>
                  <a:t>biomass</a:t>
                </a:r>
              </a:p>
            </p:txBody>
          </p:sp>
        </p:grp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EEB6725-D2C5-5A4D-B2D9-D84C5F5A48F2}"/>
                </a:ext>
              </a:extLst>
            </p:cNvPr>
            <p:cNvSpPr/>
            <p:nvPr/>
          </p:nvSpPr>
          <p:spPr>
            <a:xfrm>
              <a:off x="1581128" y="1848123"/>
              <a:ext cx="115946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A27F45B-B6BA-CC44-BAFE-0B16CBDF5F26}"/>
              </a:ext>
            </a:extLst>
          </p:cNvPr>
          <p:cNvGrpSpPr/>
          <p:nvPr/>
        </p:nvGrpSpPr>
        <p:grpSpPr>
          <a:xfrm>
            <a:off x="22528" y="2946326"/>
            <a:ext cx="1460625" cy="809071"/>
            <a:chOff x="142597" y="2946326"/>
            <a:chExt cx="1460625" cy="80907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BA5679B-F090-AC44-B009-9A9F2027EA7C}"/>
                </a:ext>
              </a:extLst>
            </p:cNvPr>
            <p:cNvGrpSpPr/>
            <p:nvPr/>
          </p:nvGrpSpPr>
          <p:grpSpPr>
            <a:xfrm>
              <a:off x="142597" y="2946326"/>
              <a:ext cx="1460625" cy="493776"/>
              <a:chOff x="126117" y="2456183"/>
              <a:chExt cx="1163782" cy="49377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BD6618C-368A-F946-AA52-9C99D89F1F80}"/>
                  </a:ext>
                </a:extLst>
              </p:cNvPr>
              <p:cNvGrpSpPr/>
              <p:nvPr/>
            </p:nvGrpSpPr>
            <p:grpSpPr>
              <a:xfrm>
                <a:off x="126117" y="2456183"/>
                <a:ext cx="1163782" cy="493776"/>
                <a:chOff x="255672" y="1455518"/>
                <a:chExt cx="1163782" cy="493776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C53C605-0F0B-964C-9A4A-6D135A66E2FC}"/>
                    </a:ext>
                  </a:extLst>
                </p:cNvPr>
                <p:cNvSpPr/>
                <p:nvPr/>
              </p:nvSpPr>
              <p:spPr>
                <a:xfrm>
                  <a:off x="255672" y="1455518"/>
                  <a:ext cx="1163782" cy="493776"/>
                </a:xfrm>
                <a:prstGeom prst="rect">
                  <a:avLst/>
                </a:prstGeom>
                <a:solidFill>
                  <a:srgbClr val="CCA7A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00BC468-519D-0949-AB58-70BEBB7D89C7}"/>
                    </a:ext>
                  </a:extLst>
                </p:cNvPr>
                <p:cNvSpPr/>
                <p:nvPr/>
              </p:nvSpPr>
              <p:spPr>
                <a:xfrm>
                  <a:off x="255672" y="1703073"/>
                  <a:ext cx="1163782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78CB69-2C15-7140-B031-648DFB874E9A}"/>
                  </a:ext>
                </a:extLst>
              </p:cNvPr>
              <p:cNvSpPr txBox="1"/>
              <p:nvPr/>
            </p:nvSpPr>
            <p:spPr>
              <a:xfrm>
                <a:off x="276640" y="2456183"/>
                <a:ext cx="862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Ecosystem C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91E283-1355-374C-B7AA-175C2E49EE7B}"/>
                  </a:ext>
                </a:extLst>
              </p:cNvPr>
              <p:cNvSpPr txBox="1"/>
              <p:nvPr/>
            </p:nvSpPr>
            <p:spPr>
              <a:xfrm>
                <a:off x="195689" y="2693661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/>
                  <a:t>total.ecosystem</a:t>
                </a:r>
              </a:p>
            </p:txBody>
          </p:sp>
        </p:grp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49690A2B-9E09-4440-A153-46B6AFDFA2F6}"/>
                </a:ext>
              </a:extLst>
            </p:cNvPr>
            <p:cNvSpPr/>
            <p:nvPr/>
          </p:nvSpPr>
          <p:spPr>
            <a:xfrm>
              <a:off x="143802" y="3413816"/>
              <a:ext cx="1455212" cy="341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delta.total.ecosystem, NEE, NEP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125</Words>
  <Application>Microsoft Macintosh PowerPoint</Application>
  <PresentationFormat>Letter Paper (8.5x11 in)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16</cp:revision>
  <dcterms:created xsi:type="dcterms:W3CDTF">2021-06-16T19:11:52Z</dcterms:created>
  <dcterms:modified xsi:type="dcterms:W3CDTF">2021-06-16T22:08:19Z</dcterms:modified>
</cp:coreProperties>
</file>