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099"/>
    <a:srgbClr val="A3C3CF"/>
    <a:srgbClr val="9E996D"/>
    <a:srgbClr val="E1DB9A"/>
    <a:srgbClr val="909387"/>
    <a:srgbClr val="DCE0CE"/>
    <a:srgbClr val="AF8F92"/>
    <a:srgbClr val="ACA081"/>
    <a:srgbClr val="DBE0BB"/>
    <a:srgbClr val="A8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97" d="100"/>
          <a:sy n="97" d="100"/>
        </p:scale>
        <p:origin x="210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208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2865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188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2938128"/>
            <a:ext cx="176461" cy="1075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013945"/>
            <a:ext cx="176461" cy="284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65830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492932" y="193887"/>
            <a:ext cx="71434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492932" y="195822"/>
            <a:ext cx="71434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2938128"/>
            <a:ext cx="687989" cy="1932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2938128"/>
            <a:ext cx="687989" cy="296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568997"/>
            <a:ext cx="687989" cy="734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568997"/>
            <a:ext cx="687989" cy="1751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2938128"/>
            <a:ext cx="687989" cy="139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180163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</a:t>
              </a:r>
              <a:r>
                <a:rPr lang="en-US" sz="900" i="1" dirty="0">
                  <a:solidFill>
                    <a:schemeClr val="tx1"/>
                  </a:solidFill>
                </a:rPr>
                <a:t>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46372" cy="1223293"/>
            <a:chOff x="90095" y="47552"/>
            <a:chExt cx="134637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035219"/>
            <a:chOff x="90095" y="-22990"/>
            <a:chExt cx="1555612" cy="1035219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53080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76600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815017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</a:t>
              </a:r>
              <a:r>
                <a:rPr lang="en-US" sz="1000" baseline="30000" dirty="0">
                  <a:solidFill>
                    <a:schemeClr val="tx1"/>
                  </a:solidFill>
                </a:rPr>
                <a:t>1,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</a:t>
              </a:r>
              <a:r>
                <a:rPr lang="en-US" sz="1000" baseline="30000" dirty="0">
                  <a:solidFill>
                    <a:schemeClr val="tx1"/>
                  </a:solidFill>
                </a:rPr>
                <a:t>1,3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</a:t>
              </a:r>
              <a:r>
                <a:rPr lang="en-US" sz="1000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</a:t>
              </a:r>
              <a:r>
                <a:rPr lang="en-US" sz="1000" baseline="30000" dirty="0">
                  <a:solidFill>
                    <a:schemeClr val="tx1"/>
                  </a:solidFill>
                </a:rPr>
                <a:t>1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0" y="7680061"/>
            <a:ext cx="6769459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 incomplete: excludes belowground components </a:t>
            </a:r>
          </a:p>
          <a:p>
            <a:r>
              <a:rPr lang="en-US" sz="1000" baseline="30000" dirty="0"/>
              <a:t>2 </a:t>
            </a:r>
            <a:r>
              <a:rPr lang="en-US" sz="1000" dirty="0"/>
              <a:t>incomplete: excludes large </a:t>
            </a:r>
            <a:r>
              <a:rPr lang="en-US" sz="1000" dirty="0" err="1"/>
              <a:t>branchfall</a:t>
            </a:r>
            <a:r>
              <a:rPr lang="en-US" sz="1000" dirty="0"/>
              <a:t>; also, under IPCC definitions, outflux from </a:t>
            </a:r>
            <a:r>
              <a:rPr lang="en-US" sz="1000" i="1" dirty="0"/>
              <a:t>biomass_ag </a:t>
            </a:r>
            <a:r>
              <a:rPr lang="en-US" sz="1000" dirty="0"/>
              <a:t>should include all sizes, influx to Dead wood should include only above the minimum diameter chosen for dead wood</a:t>
            </a:r>
          </a:p>
          <a:p>
            <a:r>
              <a:rPr lang="en-US" sz="1000" baseline="30000" dirty="0"/>
              <a:t>3 </a:t>
            </a:r>
            <a:r>
              <a:rPr lang="en-US" sz="1000" dirty="0"/>
              <a:t>incomplete: excludes breakage into pieces less than dead wood threshold size</a:t>
            </a:r>
          </a:p>
          <a:p>
            <a:r>
              <a:rPr lang="en-US" sz="1000" baseline="30000" dirty="0"/>
              <a:t>4</a:t>
            </a:r>
            <a:r>
              <a:rPr lang="en-US" sz="1000" dirty="0"/>
              <a:t> foliage production is generally measured by collecting leaf-fall, a method that assumes that the influx = outflux (foliage biomass is roughly constant year-to-year)</a:t>
            </a:r>
          </a:p>
          <a:p>
            <a:r>
              <a:rPr lang="en-US" sz="1000" baseline="30000" dirty="0"/>
              <a:t>5 </a:t>
            </a:r>
            <a:r>
              <a:rPr lang="en-US" sz="1000" dirty="0"/>
              <a:t>incomplete: excludes woody_mortality of stems &lt;10 cm DBH, decomposition of dead wood (aboveground and coarse roots) into sizes classified as litter. </a:t>
            </a:r>
          </a:p>
          <a:p>
            <a:r>
              <a:rPr lang="en-US" sz="1000" baseline="30000" dirty="0"/>
              <a:t>6 </a:t>
            </a:r>
          </a:p>
          <a:p>
            <a:r>
              <a:rPr lang="en-US" sz="1000" baseline="30000" dirty="0"/>
              <a:t>7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014654"/>
            <a:ext cx="687989" cy="165610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3890834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54768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53486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r>
                <a:rPr lang="en-US" sz="1000" i="1" dirty="0">
                  <a:solidFill>
                    <a:schemeClr val="tx1"/>
                  </a:solidFill>
                </a:rPr>
                <a:t>, NEP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174940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5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delta.organic.layer</a:t>
              </a:r>
              <a:r>
                <a:rPr lang="en-US" sz="1000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organic.layer</a:t>
              </a:r>
              <a:r>
                <a:rPr lang="en-US" sz="1000" baseline="30000" dirty="0">
                  <a:solidFill>
                    <a:schemeClr val="tx1"/>
                  </a:solidFill>
                </a:rPr>
                <a:t>1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r>
                <a:rPr lang="en-US" sz="1000" baseline="30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445886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3915200"/>
            <a:ext cx="12700" cy="1115485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275123"/>
            <a:ext cx="1132" cy="1112255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581853"/>
            <a:ext cx="686857" cy="44883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09398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014655"/>
            <a:ext cx="687989" cy="3016030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197142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039042"/>
            <a:ext cx="1132" cy="542811"/>
          </a:xfrm>
          <a:prstGeom prst="curvedConnector3">
            <a:avLst>
              <a:gd name="adj1" fmla="val 10106272"/>
            </a:avLst>
          </a:prstGeom>
          <a:ln w="12700">
            <a:solidFill>
              <a:srgbClr val="779099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204885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4747696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577640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</TotalTime>
  <Words>374</Words>
  <Application>Microsoft Macintosh PowerPoint</Application>
  <PresentationFormat>Letter Paper (8.5x11 in)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37</cp:revision>
  <dcterms:created xsi:type="dcterms:W3CDTF">2021-06-16T19:11:52Z</dcterms:created>
  <dcterms:modified xsi:type="dcterms:W3CDTF">2021-06-17T12:35:09Z</dcterms:modified>
</cp:coreProperties>
</file>