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6"/>
  </p:notesMasterIdLst>
  <p:sldIdLst>
    <p:sldId id="279" r:id="rId2"/>
    <p:sldId id="305" r:id="rId3"/>
    <p:sldId id="317" r:id="rId4"/>
    <p:sldId id="326" r:id="rId5"/>
    <p:sldId id="307" r:id="rId6"/>
    <p:sldId id="495" r:id="rId7"/>
    <p:sldId id="286" r:id="rId8"/>
    <p:sldId id="350" r:id="rId9"/>
    <p:sldId id="351" r:id="rId10"/>
    <p:sldId id="354" r:id="rId11"/>
    <p:sldId id="353" r:id="rId12"/>
    <p:sldId id="352" r:id="rId13"/>
    <p:sldId id="404" r:id="rId14"/>
    <p:sldId id="403" r:id="rId15"/>
    <p:sldId id="409" r:id="rId16"/>
    <p:sldId id="408" r:id="rId17"/>
    <p:sldId id="410" r:id="rId18"/>
    <p:sldId id="402" r:id="rId19"/>
    <p:sldId id="491" r:id="rId20"/>
    <p:sldId id="395" r:id="rId21"/>
    <p:sldId id="398" r:id="rId22"/>
    <p:sldId id="471" r:id="rId23"/>
    <p:sldId id="493" r:id="rId24"/>
    <p:sldId id="494" r:id="rId25"/>
    <p:sldId id="496" r:id="rId26"/>
    <p:sldId id="289" r:id="rId27"/>
    <p:sldId id="287" r:id="rId28"/>
    <p:sldId id="299" r:id="rId29"/>
    <p:sldId id="314" r:id="rId30"/>
    <p:sldId id="315" r:id="rId31"/>
    <p:sldId id="325" r:id="rId32"/>
    <p:sldId id="498" r:id="rId33"/>
    <p:sldId id="497" r:id="rId34"/>
    <p:sldId id="297" r:id="rId35"/>
  </p:sldIdLst>
  <p:sldSz cx="12192000" cy="6858000"/>
  <p:notesSz cx="6794500" cy="9931400"/>
  <p:embeddedFontLst>
    <p:embeddedFont>
      <p:font typeface="Calibri" panose="020F0502020204030204" pitchFamily="34" charset="0"/>
      <p:regular r:id="rId37"/>
      <p:bold r:id="rId38"/>
      <p:italic r:id="rId39"/>
      <p:boldItalic r:id="rId40"/>
    </p:embeddedFont>
    <p:embeddedFont>
      <p:font typeface="Franklin Gothic Demi" panose="020B0703020102020204" pitchFamily="34" charset="0"/>
      <p:regular r:id="rId41"/>
      <p:italic r:id="rId42"/>
    </p:embeddedFont>
    <p:embeddedFont>
      <p:font typeface="Gill Sans MT" panose="020B0502020104020203"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B36"/>
    <a:srgbClr val="F7AA58"/>
    <a:srgbClr val="B37FE7"/>
    <a:srgbClr val="E76254"/>
    <a:srgbClr val="01A08A"/>
    <a:srgbClr val="7ECB71"/>
    <a:srgbClr val="6AD276"/>
    <a:srgbClr val="376795"/>
    <a:srgbClr val="FEF0E0"/>
    <a:srgbClr val="72B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E53F3E4C-7C94-4BF3-897F-69B76BF34905}" type="datetimeFigureOut">
              <a:rPr lang="en-GB" smtClean="0"/>
              <a:t>07/05/2024</a:t>
            </a:fld>
            <a:endParaRPr lang="en-GB"/>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84859D84-7AD2-4F35-9177-9966E85B1D52}" type="slidenum">
              <a:rPr lang="en-GB" smtClean="0"/>
              <a:t>‹#›</a:t>
            </a:fld>
            <a:endParaRPr lang="en-GB"/>
          </a:p>
        </p:txBody>
      </p:sp>
    </p:spTree>
    <p:extLst>
      <p:ext uri="{BB962C8B-B14F-4D97-AF65-F5344CB8AC3E}">
        <p14:creationId xmlns:p14="http://schemas.microsoft.com/office/powerpoint/2010/main" val="331724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1</a:t>
            </a:fld>
            <a:endParaRPr lang="en-GB"/>
          </a:p>
        </p:txBody>
      </p:sp>
    </p:spTree>
    <p:extLst>
      <p:ext uri="{BB962C8B-B14F-4D97-AF65-F5344CB8AC3E}">
        <p14:creationId xmlns:p14="http://schemas.microsoft.com/office/powerpoint/2010/main" val="174130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34</a:t>
            </a:fld>
            <a:endParaRPr lang="en-GB"/>
          </a:p>
        </p:txBody>
      </p:sp>
    </p:spTree>
    <p:extLst>
      <p:ext uri="{BB962C8B-B14F-4D97-AF65-F5344CB8AC3E}">
        <p14:creationId xmlns:p14="http://schemas.microsoft.com/office/powerpoint/2010/main" val="76020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2</a:t>
            </a:fld>
            <a:endParaRPr lang="en-GB"/>
          </a:p>
        </p:txBody>
      </p:sp>
    </p:spTree>
    <p:extLst>
      <p:ext uri="{BB962C8B-B14F-4D97-AF65-F5344CB8AC3E}">
        <p14:creationId xmlns:p14="http://schemas.microsoft.com/office/powerpoint/2010/main" val="110403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859D84-7AD2-4F35-9177-9966E85B1D52}" type="slidenum">
              <a:rPr lang="en-GB" smtClean="0"/>
              <a:t>3</a:t>
            </a:fld>
            <a:endParaRPr lang="en-GB"/>
          </a:p>
        </p:txBody>
      </p:sp>
    </p:spTree>
    <p:extLst>
      <p:ext uri="{BB962C8B-B14F-4D97-AF65-F5344CB8AC3E}">
        <p14:creationId xmlns:p14="http://schemas.microsoft.com/office/powerpoint/2010/main" val="166197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859D84-7AD2-4F35-9177-9966E85B1D52}" type="slidenum">
              <a:rPr lang="en-GB" smtClean="0"/>
              <a:t>4</a:t>
            </a:fld>
            <a:endParaRPr lang="en-GB"/>
          </a:p>
        </p:txBody>
      </p:sp>
    </p:spTree>
    <p:extLst>
      <p:ext uri="{BB962C8B-B14F-4D97-AF65-F5344CB8AC3E}">
        <p14:creationId xmlns:p14="http://schemas.microsoft.com/office/powerpoint/2010/main" val="71621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27</a:t>
            </a:fld>
            <a:endParaRPr lang="en-GB"/>
          </a:p>
        </p:txBody>
      </p:sp>
    </p:spTree>
    <p:extLst>
      <p:ext uri="{BB962C8B-B14F-4D97-AF65-F5344CB8AC3E}">
        <p14:creationId xmlns:p14="http://schemas.microsoft.com/office/powerpoint/2010/main" val="98842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28</a:t>
            </a:fld>
            <a:endParaRPr lang="en-GB"/>
          </a:p>
        </p:txBody>
      </p:sp>
    </p:spTree>
    <p:extLst>
      <p:ext uri="{BB962C8B-B14F-4D97-AF65-F5344CB8AC3E}">
        <p14:creationId xmlns:p14="http://schemas.microsoft.com/office/powerpoint/2010/main" val="325630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29</a:t>
            </a:fld>
            <a:endParaRPr lang="en-GB"/>
          </a:p>
        </p:txBody>
      </p:sp>
    </p:spTree>
    <p:extLst>
      <p:ext uri="{BB962C8B-B14F-4D97-AF65-F5344CB8AC3E}">
        <p14:creationId xmlns:p14="http://schemas.microsoft.com/office/powerpoint/2010/main" val="90662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30</a:t>
            </a:fld>
            <a:endParaRPr lang="en-GB"/>
          </a:p>
        </p:txBody>
      </p:sp>
    </p:spTree>
    <p:extLst>
      <p:ext uri="{BB962C8B-B14F-4D97-AF65-F5344CB8AC3E}">
        <p14:creationId xmlns:p14="http://schemas.microsoft.com/office/powerpoint/2010/main" val="324793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859D84-7AD2-4F35-9177-9966E85B1D52}" type="slidenum">
              <a:rPr lang="en-GB" smtClean="0"/>
              <a:t>31</a:t>
            </a:fld>
            <a:endParaRPr lang="en-GB"/>
          </a:p>
        </p:txBody>
      </p:sp>
    </p:spTree>
    <p:extLst>
      <p:ext uri="{BB962C8B-B14F-4D97-AF65-F5344CB8AC3E}">
        <p14:creationId xmlns:p14="http://schemas.microsoft.com/office/powerpoint/2010/main" val="288820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9D11-05BD-92B2-BEAC-724912573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AF8DC6-ABE1-D783-93A6-EC8013C3B3B2}"/>
              </a:ext>
            </a:extLst>
          </p:cNvPr>
          <p:cNvSpPr>
            <a:spLocks noGrp="1"/>
          </p:cNvSpPr>
          <p:nvPr>
            <p:ph type="subTitle" idx="1"/>
          </p:nvPr>
        </p:nvSpPr>
        <p:spPr>
          <a:xfrm>
            <a:off x="1601822" y="4887337"/>
            <a:ext cx="9144000" cy="1655762"/>
          </a:xfrm>
        </p:spPr>
        <p:txBody>
          <a:bodyPr>
            <a:normAutofit/>
          </a:bodyPr>
          <a:lstStyle>
            <a:lvl1pPr marL="0" indent="0" algn="ctr">
              <a:buNone/>
              <a:defRPr sz="2800">
                <a:solidFill>
                  <a:schemeClr val="bg1"/>
                </a:solidFill>
                <a:latin typeface="Franklin Gothic Demi" panose="020B07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45894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22171F-7F37-458B-E310-C64CC24B9571}"/>
              </a:ext>
            </a:extLst>
          </p:cNvPr>
          <p:cNvSpPr/>
          <p:nvPr userDrawn="1"/>
        </p:nvSpPr>
        <p:spPr>
          <a:xfrm>
            <a:off x="0" y="0"/>
            <a:ext cx="12192000" cy="1154096"/>
          </a:xfrm>
          <a:prstGeom prst="rect">
            <a:avLst/>
          </a:prstGeom>
          <a:solidFill>
            <a:srgbClr val="F7A855"/>
          </a:solidFill>
          <a:ln>
            <a:solidFill>
              <a:srgbClr val="F7A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EB3B69C-5102-F7EC-ACA1-B357C88005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67444F-E134-DF1E-A1B3-041F3CB38036}"/>
              </a:ext>
            </a:extLst>
          </p:cNvPr>
          <p:cNvSpPr>
            <a:spLocks noGrp="1"/>
          </p:cNvSpPr>
          <p:nvPr>
            <p:ph type="body" orient="vert" idx="1"/>
          </p:nvPr>
        </p:nvSpPr>
        <p:spPr>
          <a:xfrm>
            <a:off x="6461760" y="1825625"/>
            <a:ext cx="489204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3D3E8F7-DFA2-87D3-246E-6EDA78447C5E}"/>
              </a:ext>
            </a:extLst>
          </p:cNvPr>
          <p:cNvSpPr>
            <a:spLocks noGrp="1"/>
          </p:cNvSpPr>
          <p:nvPr>
            <p:ph type="ftr" sz="quarter" idx="11"/>
          </p:nvPr>
        </p:nvSpPr>
        <p:spPr>
          <a:xfrm>
            <a:off x="0" y="6363474"/>
            <a:ext cx="4114800" cy="365125"/>
          </a:xfrm>
          <a:prstGeom prst="rect">
            <a:avLst/>
          </a:prstGeom>
        </p:spPr>
        <p:txBody>
          <a:bodyPr/>
          <a:lstStyle/>
          <a:p>
            <a:r>
              <a:rPr lang="en-US"/>
              <a:t>POL2017 W1 L1 - Research Design and Lit Reviews</a:t>
            </a:r>
            <a:endParaRPr lang="en-GB"/>
          </a:p>
        </p:txBody>
      </p:sp>
      <p:sp>
        <p:nvSpPr>
          <p:cNvPr id="6" name="Slide Number Placeholder 5">
            <a:extLst>
              <a:ext uri="{FF2B5EF4-FFF2-40B4-BE49-F238E27FC236}">
                <a16:creationId xmlns:a16="http://schemas.microsoft.com/office/drawing/2014/main" id="{0084D201-4FE7-45F0-EE4D-E77E00679242}"/>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
        <p:nvSpPr>
          <p:cNvPr id="7" name="Rectangle 6">
            <a:extLst>
              <a:ext uri="{FF2B5EF4-FFF2-40B4-BE49-F238E27FC236}">
                <a16:creationId xmlns:a16="http://schemas.microsoft.com/office/drawing/2014/main" id="{588B5922-6DD0-09AE-40A9-EC242DC6857E}"/>
              </a:ext>
            </a:extLst>
          </p:cNvPr>
          <p:cNvSpPr/>
          <p:nvPr userDrawn="1"/>
        </p:nvSpPr>
        <p:spPr>
          <a:xfrm>
            <a:off x="2892797" y="215225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14B5CBE-ECB8-D850-33FA-52C867A9611F}"/>
              </a:ext>
            </a:extLst>
          </p:cNvPr>
          <p:cNvSpPr/>
          <p:nvPr userDrawn="1"/>
        </p:nvSpPr>
        <p:spPr>
          <a:xfrm>
            <a:off x="2892799" y="2955421"/>
            <a:ext cx="553278" cy="503721"/>
          </a:xfrm>
          <a:prstGeom prst="rect">
            <a:avLst/>
          </a:prstGeom>
          <a:solidFill>
            <a:srgbClr val="FEF0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57FF8C6-A5E1-9C6A-E79E-405B34F814DD}"/>
              </a:ext>
            </a:extLst>
          </p:cNvPr>
          <p:cNvSpPr/>
          <p:nvPr userDrawn="1"/>
        </p:nvSpPr>
        <p:spPr>
          <a:xfrm>
            <a:off x="1827621" y="2955421"/>
            <a:ext cx="553278" cy="502377"/>
          </a:xfrm>
          <a:prstGeom prst="rect">
            <a:avLst/>
          </a:prstGeom>
          <a:solidFill>
            <a:srgbClr val="72B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869F75A-002C-2529-CB1D-D09D74F122F8}"/>
              </a:ext>
            </a:extLst>
          </p:cNvPr>
          <p:cNvSpPr/>
          <p:nvPr userDrawn="1"/>
        </p:nvSpPr>
        <p:spPr>
          <a:xfrm>
            <a:off x="3836982" y="215466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E80ED7E-B825-169D-5F98-6B2CD58FDAA0}"/>
              </a:ext>
            </a:extLst>
          </p:cNvPr>
          <p:cNvSpPr/>
          <p:nvPr userDrawn="1"/>
        </p:nvSpPr>
        <p:spPr>
          <a:xfrm>
            <a:off x="1827621" y="2137131"/>
            <a:ext cx="553278" cy="502377"/>
          </a:xfrm>
          <a:prstGeom prst="rect">
            <a:avLst/>
          </a:prstGeom>
          <a:solidFill>
            <a:srgbClr val="3767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0DC89A4-D434-533C-A09D-9183CB354F82}"/>
              </a:ext>
            </a:extLst>
          </p:cNvPr>
          <p:cNvSpPr/>
          <p:nvPr userDrawn="1"/>
        </p:nvSpPr>
        <p:spPr>
          <a:xfrm>
            <a:off x="3836982" y="2955421"/>
            <a:ext cx="553278" cy="518784"/>
          </a:xfrm>
          <a:prstGeom prst="rect">
            <a:avLst/>
          </a:prstGeom>
          <a:solidFill>
            <a:srgbClr val="FCE2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53F9D73-E78B-94A1-E5C2-22FA154344C3}"/>
              </a:ext>
            </a:extLst>
          </p:cNvPr>
          <p:cNvSpPr/>
          <p:nvPr userDrawn="1"/>
        </p:nvSpPr>
        <p:spPr>
          <a:xfrm>
            <a:off x="2922271" y="415174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5E5E622-FB98-73DB-5586-C0ADCB995613}"/>
              </a:ext>
            </a:extLst>
          </p:cNvPr>
          <p:cNvSpPr/>
          <p:nvPr userDrawn="1"/>
        </p:nvSpPr>
        <p:spPr>
          <a:xfrm>
            <a:off x="2922273" y="4954911"/>
            <a:ext cx="553278" cy="503721"/>
          </a:xfrm>
          <a:prstGeom prst="rect">
            <a:avLst/>
          </a:prstGeom>
          <a:solidFill>
            <a:srgbClr val="E58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FA642DA-A018-C45D-85CD-175791132943}"/>
              </a:ext>
            </a:extLst>
          </p:cNvPr>
          <p:cNvSpPr/>
          <p:nvPr userDrawn="1"/>
        </p:nvSpPr>
        <p:spPr>
          <a:xfrm>
            <a:off x="1857095" y="4954911"/>
            <a:ext cx="553278" cy="502377"/>
          </a:xfrm>
          <a:prstGeom prst="rect">
            <a:avLst/>
          </a:prstGeom>
          <a:solidFill>
            <a:srgbClr val="F2A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49973BA-C0E1-9DB6-F14F-F326ED0C8700}"/>
              </a:ext>
            </a:extLst>
          </p:cNvPr>
          <p:cNvSpPr/>
          <p:nvPr userDrawn="1"/>
        </p:nvSpPr>
        <p:spPr>
          <a:xfrm>
            <a:off x="3866456" y="415415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6422483-2999-7D3D-422B-23683B72C1E1}"/>
              </a:ext>
            </a:extLst>
          </p:cNvPr>
          <p:cNvSpPr/>
          <p:nvPr userDrawn="1"/>
        </p:nvSpPr>
        <p:spPr>
          <a:xfrm>
            <a:off x="1857095" y="4136621"/>
            <a:ext cx="553278" cy="502377"/>
          </a:xfrm>
          <a:prstGeom prst="rect">
            <a:avLst/>
          </a:prstGeom>
          <a:solidFill>
            <a:srgbClr val="EBCC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BDA8352-04A8-CA95-2A5A-CBD134AE176C}"/>
              </a:ext>
            </a:extLst>
          </p:cNvPr>
          <p:cNvSpPr/>
          <p:nvPr userDrawn="1"/>
        </p:nvSpPr>
        <p:spPr>
          <a:xfrm>
            <a:off x="3866456" y="4954911"/>
            <a:ext cx="553278" cy="518784"/>
          </a:xfrm>
          <a:prstGeom prst="rect">
            <a:avLst/>
          </a:prstGeom>
          <a:solidFill>
            <a:srgbClr val="01A0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007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9C93C-C147-D2FF-6AFC-7E7BE5466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17830-FCB5-9878-FF2A-D2CDEE77AC2C}"/>
              </a:ext>
            </a:extLst>
          </p:cNvPr>
          <p:cNvSpPr>
            <a:spLocks noGrp="1"/>
          </p:cNvSpPr>
          <p:nvPr>
            <p:ph type="body" orient="vert" idx="1"/>
          </p:nvPr>
        </p:nvSpPr>
        <p:spPr>
          <a:xfrm>
            <a:off x="3322320" y="365125"/>
            <a:ext cx="525018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2D0C7C-F16C-C08B-4592-407E9C6577DA}"/>
              </a:ext>
            </a:extLst>
          </p:cNvPr>
          <p:cNvSpPr>
            <a:spLocks noGrp="1"/>
          </p:cNvSpPr>
          <p:nvPr>
            <p:ph type="dt" sz="half" idx="10"/>
          </p:nvPr>
        </p:nvSpPr>
        <p:spPr>
          <a:xfrm>
            <a:off x="838200" y="6356350"/>
            <a:ext cx="2743200" cy="365125"/>
          </a:xfrm>
          <a:prstGeom prst="rect">
            <a:avLst/>
          </a:prstGeom>
        </p:spPr>
        <p:txBody>
          <a:bodyPr/>
          <a:lstStyle/>
          <a:p>
            <a:fld id="{A2D1B7A8-9333-4E73-9BA5-11B892CFEEE7}" type="datetime1">
              <a:rPr lang="en-GB" smtClean="0"/>
              <a:t>07/05/2024</a:t>
            </a:fld>
            <a:endParaRPr lang="en-GB"/>
          </a:p>
        </p:txBody>
      </p:sp>
      <p:sp>
        <p:nvSpPr>
          <p:cNvPr id="5" name="Footer Placeholder 4">
            <a:extLst>
              <a:ext uri="{FF2B5EF4-FFF2-40B4-BE49-F238E27FC236}">
                <a16:creationId xmlns:a16="http://schemas.microsoft.com/office/drawing/2014/main" id="{BE4DD17E-38FC-A1A4-51ED-35464F773CA6}"/>
              </a:ext>
            </a:extLst>
          </p:cNvPr>
          <p:cNvSpPr>
            <a:spLocks noGrp="1"/>
          </p:cNvSpPr>
          <p:nvPr>
            <p:ph type="ftr" sz="quarter" idx="11"/>
          </p:nvPr>
        </p:nvSpPr>
        <p:spPr>
          <a:xfrm>
            <a:off x="0" y="6363473"/>
            <a:ext cx="4114800" cy="365125"/>
          </a:xfrm>
          <a:prstGeom prst="rect">
            <a:avLst/>
          </a:prstGeom>
        </p:spPr>
        <p:txBody>
          <a:bodyPr/>
          <a:lstStyle/>
          <a:p>
            <a:r>
              <a:rPr lang="en-US"/>
              <a:t>POL2017 W1 L1 - Research Design and Lit Reviews</a:t>
            </a:r>
            <a:endParaRPr lang="en-GB"/>
          </a:p>
        </p:txBody>
      </p:sp>
      <p:sp>
        <p:nvSpPr>
          <p:cNvPr id="6" name="Slide Number Placeholder 5">
            <a:extLst>
              <a:ext uri="{FF2B5EF4-FFF2-40B4-BE49-F238E27FC236}">
                <a16:creationId xmlns:a16="http://schemas.microsoft.com/office/drawing/2014/main" id="{56BC4716-9DDB-6984-A8BE-8D9E1ACA7B34}"/>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
        <p:nvSpPr>
          <p:cNvPr id="7" name="Rectangle 6">
            <a:extLst>
              <a:ext uri="{FF2B5EF4-FFF2-40B4-BE49-F238E27FC236}">
                <a16:creationId xmlns:a16="http://schemas.microsoft.com/office/drawing/2014/main" id="{F841951A-8D87-4F43-FC6B-A657181FC6FF}"/>
              </a:ext>
            </a:extLst>
          </p:cNvPr>
          <p:cNvSpPr/>
          <p:nvPr userDrawn="1"/>
        </p:nvSpPr>
        <p:spPr>
          <a:xfrm>
            <a:off x="0" y="0"/>
            <a:ext cx="12192000" cy="1154096"/>
          </a:xfrm>
          <a:prstGeom prst="rect">
            <a:avLst/>
          </a:prstGeom>
          <a:solidFill>
            <a:srgbClr val="01A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C5C020D-E67A-E299-C503-6697E5A42110}"/>
              </a:ext>
            </a:extLst>
          </p:cNvPr>
          <p:cNvSpPr/>
          <p:nvPr userDrawn="1"/>
        </p:nvSpPr>
        <p:spPr>
          <a:xfrm>
            <a:off x="1626737" y="224369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0AA7976-0675-37B6-6301-B5E08A25B6EE}"/>
              </a:ext>
            </a:extLst>
          </p:cNvPr>
          <p:cNvSpPr/>
          <p:nvPr userDrawn="1"/>
        </p:nvSpPr>
        <p:spPr>
          <a:xfrm>
            <a:off x="1626739" y="3046861"/>
            <a:ext cx="553278" cy="503721"/>
          </a:xfrm>
          <a:prstGeom prst="rect">
            <a:avLst/>
          </a:prstGeom>
          <a:solidFill>
            <a:srgbClr val="FEF0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E80848C-7A3C-EDDF-7749-D9687FA7D534}"/>
              </a:ext>
            </a:extLst>
          </p:cNvPr>
          <p:cNvSpPr/>
          <p:nvPr userDrawn="1"/>
        </p:nvSpPr>
        <p:spPr>
          <a:xfrm>
            <a:off x="561561" y="3046861"/>
            <a:ext cx="553278" cy="502377"/>
          </a:xfrm>
          <a:prstGeom prst="rect">
            <a:avLst/>
          </a:prstGeom>
          <a:solidFill>
            <a:srgbClr val="72B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90161F2-63FE-D7D0-C071-2CB3FADFBD2A}"/>
              </a:ext>
            </a:extLst>
          </p:cNvPr>
          <p:cNvSpPr/>
          <p:nvPr userDrawn="1"/>
        </p:nvSpPr>
        <p:spPr>
          <a:xfrm>
            <a:off x="2570922" y="224610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66C6C8B-7D04-F1DC-88ED-4B4EE5498B39}"/>
              </a:ext>
            </a:extLst>
          </p:cNvPr>
          <p:cNvSpPr/>
          <p:nvPr userDrawn="1"/>
        </p:nvSpPr>
        <p:spPr>
          <a:xfrm>
            <a:off x="561561" y="2228571"/>
            <a:ext cx="553278" cy="502377"/>
          </a:xfrm>
          <a:prstGeom prst="rect">
            <a:avLst/>
          </a:prstGeom>
          <a:solidFill>
            <a:srgbClr val="3767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9492BF5-494B-4BE4-709D-FB2112364DD6}"/>
              </a:ext>
            </a:extLst>
          </p:cNvPr>
          <p:cNvSpPr/>
          <p:nvPr userDrawn="1"/>
        </p:nvSpPr>
        <p:spPr>
          <a:xfrm>
            <a:off x="2570922" y="3046861"/>
            <a:ext cx="553278" cy="518784"/>
          </a:xfrm>
          <a:prstGeom prst="rect">
            <a:avLst/>
          </a:prstGeom>
          <a:solidFill>
            <a:srgbClr val="FCE2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27DFB5F-12A2-63A9-95E9-BB741AD5BE28}"/>
              </a:ext>
            </a:extLst>
          </p:cNvPr>
          <p:cNvSpPr/>
          <p:nvPr userDrawn="1"/>
        </p:nvSpPr>
        <p:spPr>
          <a:xfrm>
            <a:off x="1656211" y="424318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B5871CD-4399-36A1-3253-4B0BB32C4D3D}"/>
              </a:ext>
            </a:extLst>
          </p:cNvPr>
          <p:cNvSpPr/>
          <p:nvPr userDrawn="1"/>
        </p:nvSpPr>
        <p:spPr>
          <a:xfrm>
            <a:off x="1656213" y="5046351"/>
            <a:ext cx="553278" cy="503721"/>
          </a:xfrm>
          <a:prstGeom prst="rect">
            <a:avLst/>
          </a:prstGeom>
          <a:solidFill>
            <a:srgbClr val="E58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46D2525-DFE5-C548-4358-DBBB03B838EE}"/>
              </a:ext>
            </a:extLst>
          </p:cNvPr>
          <p:cNvSpPr/>
          <p:nvPr userDrawn="1"/>
        </p:nvSpPr>
        <p:spPr>
          <a:xfrm>
            <a:off x="591035" y="5046351"/>
            <a:ext cx="553278" cy="502377"/>
          </a:xfrm>
          <a:prstGeom prst="rect">
            <a:avLst/>
          </a:prstGeom>
          <a:solidFill>
            <a:srgbClr val="F2A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748769-125E-C9B7-16F9-5C2B1EB7A452}"/>
              </a:ext>
            </a:extLst>
          </p:cNvPr>
          <p:cNvSpPr/>
          <p:nvPr userDrawn="1"/>
        </p:nvSpPr>
        <p:spPr>
          <a:xfrm>
            <a:off x="2600396" y="424559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3133E4F-DF31-F074-FDA8-6D6D35FFF0B4}"/>
              </a:ext>
            </a:extLst>
          </p:cNvPr>
          <p:cNvSpPr/>
          <p:nvPr userDrawn="1"/>
        </p:nvSpPr>
        <p:spPr>
          <a:xfrm>
            <a:off x="591035" y="4228061"/>
            <a:ext cx="553278" cy="502377"/>
          </a:xfrm>
          <a:prstGeom prst="rect">
            <a:avLst/>
          </a:prstGeom>
          <a:solidFill>
            <a:srgbClr val="EBCC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6DE0CA1-4658-0FB9-A733-3BE9DDB4D172}"/>
              </a:ext>
            </a:extLst>
          </p:cNvPr>
          <p:cNvSpPr/>
          <p:nvPr userDrawn="1"/>
        </p:nvSpPr>
        <p:spPr>
          <a:xfrm>
            <a:off x="2600396" y="5046351"/>
            <a:ext cx="553278" cy="518784"/>
          </a:xfrm>
          <a:prstGeom prst="rect">
            <a:avLst/>
          </a:prstGeom>
          <a:solidFill>
            <a:srgbClr val="01A0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521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6CF2-3EBA-681F-12E2-047B13DC50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AF9307-5FB6-6290-DF8F-926071B84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3">
            <a:extLst>
              <a:ext uri="{FF2B5EF4-FFF2-40B4-BE49-F238E27FC236}">
                <a16:creationId xmlns:a16="http://schemas.microsoft.com/office/drawing/2014/main" id="{DB4A59CA-8A2F-AD9B-5DDF-633218821F88}"/>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US"/>
              <a:t>Short title</a:t>
            </a:r>
            <a:endParaRPr lang="en-GB"/>
          </a:p>
        </p:txBody>
      </p:sp>
      <p:sp>
        <p:nvSpPr>
          <p:cNvPr id="8" name="Slide Number Placeholder 4">
            <a:extLst>
              <a:ext uri="{FF2B5EF4-FFF2-40B4-BE49-F238E27FC236}">
                <a16:creationId xmlns:a16="http://schemas.microsoft.com/office/drawing/2014/main" id="{A87A51AF-A455-2D0A-339C-664F8D854363}"/>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a:p>
        </p:txBody>
      </p:sp>
    </p:spTree>
    <p:extLst>
      <p:ext uri="{BB962C8B-B14F-4D97-AF65-F5344CB8AC3E}">
        <p14:creationId xmlns:p14="http://schemas.microsoft.com/office/powerpoint/2010/main" val="368758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98B581-4BB0-C834-81E4-E83B8806A139}"/>
              </a:ext>
            </a:extLst>
          </p:cNvPr>
          <p:cNvSpPr/>
          <p:nvPr userDrawn="1"/>
        </p:nvSpPr>
        <p:spPr>
          <a:xfrm>
            <a:off x="0" y="0"/>
            <a:ext cx="12192000" cy="6857999"/>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5887F5E-5F3C-BBF6-59D2-5719676BDADB}"/>
              </a:ext>
            </a:extLst>
          </p:cNvPr>
          <p:cNvSpPr>
            <a:spLocks noGrp="1"/>
          </p:cNvSpPr>
          <p:nvPr>
            <p:ph type="title"/>
          </p:nvPr>
        </p:nvSpPr>
        <p:spPr>
          <a:xfrm>
            <a:off x="1050587" y="1692613"/>
            <a:ext cx="9893031" cy="2626469"/>
          </a:xfrm>
        </p:spPr>
        <p:txBody>
          <a:bodyPr anchor="b">
            <a:normAutofit/>
          </a:bodyPr>
          <a:lstStyle>
            <a:lvl1pPr algn="ctr">
              <a:defRPr sz="6600"/>
            </a:lvl1pPr>
          </a:lstStyle>
          <a:p>
            <a:r>
              <a:rPr lang="en-US"/>
              <a:t>Click to edit Master title style</a:t>
            </a:r>
            <a:endParaRPr lang="en-GB"/>
          </a:p>
        </p:txBody>
      </p:sp>
    </p:spTree>
    <p:extLst>
      <p:ext uri="{BB962C8B-B14F-4D97-AF65-F5344CB8AC3E}">
        <p14:creationId xmlns:p14="http://schemas.microsoft.com/office/powerpoint/2010/main" val="381611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9CC17-3D2F-D715-FA5A-BB4C8CAD3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CAE4E8-6CDF-2FD9-BF6F-EF2C59AB9E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3">
            <a:extLst>
              <a:ext uri="{FF2B5EF4-FFF2-40B4-BE49-F238E27FC236}">
                <a16:creationId xmlns:a16="http://schemas.microsoft.com/office/drawing/2014/main" id="{9E2D8FD2-D909-4FAE-DA6B-D318B8A2CC9F}"/>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US"/>
              <a:t>Short title</a:t>
            </a:r>
            <a:endParaRPr lang="en-GB"/>
          </a:p>
        </p:txBody>
      </p:sp>
      <p:sp>
        <p:nvSpPr>
          <p:cNvPr id="9" name="Slide Number Placeholder 4">
            <a:extLst>
              <a:ext uri="{FF2B5EF4-FFF2-40B4-BE49-F238E27FC236}">
                <a16:creationId xmlns:a16="http://schemas.microsoft.com/office/drawing/2014/main" id="{9ADC7A76-56B7-AEBA-F17D-ECA744CB75E8}"/>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a:p>
        </p:txBody>
      </p:sp>
      <p:sp>
        <p:nvSpPr>
          <p:cNvPr id="5" name="Title 1">
            <a:extLst>
              <a:ext uri="{FF2B5EF4-FFF2-40B4-BE49-F238E27FC236}">
                <a16:creationId xmlns:a16="http://schemas.microsoft.com/office/drawing/2014/main" id="{82C09436-7DF7-BDE9-CF95-052421BA3555}"/>
              </a:ext>
            </a:extLst>
          </p:cNvPr>
          <p:cNvSpPr>
            <a:spLocks noGrp="1"/>
          </p:cNvSpPr>
          <p:nvPr>
            <p:ph type="title"/>
          </p:nvPr>
        </p:nvSpPr>
        <p:spPr>
          <a:xfrm>
            <a:off x="540571" y="193761"/>
            <a:ext cx="11110858" cy="914400"/>
          </a:xfrm>
        </p:spPr>
        <p:txBody>
          <a:bodyPr anchor="b">
            <a:noAutofit/>
          </a:bodyPr>
          <a:lstStyle>
            <a:lvl1pPr>
              <a:defRPr sz="6000"/>
            </a:lvl1pPr>
          </a:lstStyle>
          <a:p>
            <a:r>
              <a:rPr lang="en-US"/>
              <a:t>Click to edit Master title style</a:t>
            </a:r>
            <a:endParaRPr lang="en-GB"/>
          </a:p>
        </p:txBody>
      </p:sp>
    </p:spTree>
    <p:extLst>
      <p:ext uri="{BB962C8B-B14F-4D97-AF65-F5344CB8AC3E}">
        <p14:creationId xmlns:p14="http://schemas.microsoft.com/office/powerpoint/2010/main" val="138431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652BF6-ACFD-6764-A841-65A0CB3E20CE}"/>
              </a:ext>
            </a:extLst>
          </p:cNvPr>
          <p:cNvSpPr>
            <a:spLocks noGrp="1"/>
          </p:cNvSpPr>
          <p:nvPr>
            <p:ph type="body" idx="1"/>
          </p:nvPr>
        </p:nvSpPr>
        <p:spPr>
          <a:xfrm>
            <a:off x="839788" y="1681163"/>
            <a:ext cx="5157787" cy="823912"/>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B3D76-2A5A-300F-8F0E-8830F95DFC1D}"/>
              </a:ext>
            </a:extLst>
          </p:cNvPr>
          <p:cNvSpPr>
            <a:spLocks noGrp="1"/>
          </p:cNvSpPr>
          <p:nvPr>
            <p:ph sz="half" idx="2"/>
          </p:nvPr>
        </p:nvSpPr>
        <p:spPr>
          <a:xfrm>
            <a:off x="839788" y="2505075"/>
            <a:ext cx="5157787" cy="3684588"/>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FB145A9-A05F-C1CB-E5C0-02A3BFF9A85B}"/>
              </a:ext>
            </a:extLst>
          </p:cNvPr>
          <p:cNvSpPr>
            <a:spLocks noGrp="1"/>
          </p:cNvSpPr>
          <p:nvPr>
            <p:ph type="body" sz="quarter" idx="3"/>
          </p:nvPr>
        </p:nvSpPr>
        <p:spPr>
          <a:xfrm>
            <a:off x="6172200" y="1681163"/>
            <a:ext cx="5183188" cy="823912"/>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071D9-E642-31AA-AE3F-69DEF1758E16}"/>
              </a:ext>
            </a:extLst>
          </p:cNvPr>
          <p:cNvSpPr>
            <a:spLocks noGrp="1"/>
          </p:cNvSpPr>
          <p:nvPr>
            <p:ph sz="quarter" idx="4"/>
          </p:nvPr>
        </p:nvSpPr>
        <p:spPr>
          <a:xfrm>
            <a:off x="6172200" y="2505075"/>
            <a:ext cx="5183188" cy="3684588"/>
          </a:xfrm>
        </p:spPr>
        <p:txBody>
          <a:bodyPr>
            <a:norm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3">
            <a:extLst>
              <a:ext uri="{FF2B5EF4-FFF2-40B4-BE49-F238E27FC236}">
                <a16:creationId xmlns:a16="http://schemas.microsoft.com/office/drawing/2014/main" id="{5ABF6DF7-3183-A9DF-C891-522AE460E439}"/>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US"/>
              <a:t>Short title</a:t>
            </a:r>
            <a:endParaRPr lang="en-GB"/>
          </a:p>
        </p:txBody>
      </p:sp>
      <p:sp>
        <p:nvSpPr>
          <p:cNvPr id="11" name="Slide Number Placeholder 4">
            <a:extLst>
              <a:ext uri="{FF2B5EF4-FFF2-40B4-BE49-F238E27FC236}">
                <a16:creationId xmlns:a16="http://schemas.microsoft.com/office/drawing/2014/main" id="{9B3DE170-4110-D1C3-D06E-5D7D884C6C57}"/>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a:p>
        </p:txBody>
      </p:sp>
      <p:sp>
        <p:nvSpPr>
          <p:cNvPr id="7" name="Title 1">
            <a:extLst>
              <a:ext uri="{FF2B5EF4-FFF2-40B4-BE49-F238E27FC236}">
                <a16:creationId xmlns:a16="http://schemas.microsoft.com/office/drawing/2014/main" id="{22E5BA71-C08F-1D0F-0F81-B9192A0C0D28}"/>
              </a:ext>
            </a:extLst>
          </p:cNvPr>
          <p:cNvSpPr>
            <a:spLocks noGrp="1"/>
          </p:cNvSpPr>
          <p:nvPr>
            <p:ph type="title"/>
          </p:nvPr>
        </p:nvSpPr>
        <p:spPr>
          <a:xfrm>
            <a:off x="540571" y="193761"/>
            <a:ext cx="11110858" cy="914400"/>
          </a:xfrm>
        </p:spPr>
        <p:txBody>
          <a:bodyPr anchor="b">
            <a:noAutofit/>
          </a:bodyPr>
          <a:lstStyle>
            <a:lvl1pPr>
              <a:defRPr sz="6000"/>
            </a:lvl1pPr>
          </a:lstStyle>
          <a:p>
            <a:r>
              <a:rPr lang="en-US"/>
              <a:t>Click to edit Master title style</a:t>
            </a:r>
            <a:endParaRPr lang="en-GB"/>
          </a:p>
        </p:txBody>
      </p:sp>
    </p:spTree>
    <p:extLst>
      <p:ext uri="{BB962C8B-B14F-4D97-AF65-F5344CB8AC3E}">
        <p14:creationId xmlns:p14="http://schemas.microsoft.com/office/powerpoint/2010/main" val="4367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59C097-32A5-A687-E53B-70511CAF290F}"/>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US"/>
              <a:t>Short title</a:t>
            </a:r>
            <a:endParaRPr lang="en-GB"/>
          </a:p>
        </p:txBody>
      </p:sp>
      <p:sp>
        <p:nvSpPr>
          <p:cNvPr id="5" name="Slide Number Placeholder 4">
            <a:extLst>
              <a:ext uri="{FF2B5EF4-FFF2-40B4-BE49-F238E27FC236}">
                <a16:creationId xmlns:a16="http://schemas.microsoft.com/office/drawing/2014/main" id="{5F39E005-ECD2-D8B0-F2A6-7FF12C769CCB}"/>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a:p>
        </p:txBody>
      </p:sp>
      <p:sp>
        <p:nvSpPr>
          <p:cNvPr id="3" name="Title 1">
            <a:extLst>
              <a:ext uri="{FF2B5EF4-FFF2-40B4-BE49-F238E27FC236}">
                <a16:creationId xmlns:a16="http://schemas.microsoft.com/office/drawing/2014/main" id="{F92392D4-0138-ECBD-532E-276BBF1ADD4F}"/>
              </a:ext>
            </a:extLst>
          </p:cNvPr>
          <p:cNvSpPr>
            <a:spLocks noGrp="1"/>
          </p:cNvSpPr>
          <p:nvPr>
            <p:ph type="title"/>
          </p:nvPr>
        </p:nvSpPr>
        <p:spPr>
          <a:xfrm>
            <a:off x="540571" y="193761"/>
            <a:ext cx="11110858" cy="914400"/>
          </a:xfrm>
        </p:spPr>
        <p:txBody>
          <a:bodyPr anchor="b">
            <a:noAutofit/>
          </a:bodyPr>
          <a:lstStyle>
            <a:lvl1pPr>
              <a:defRPr sz="6000"/>
            </a:lvl1pPr>
          </a:lstStyle>
          <a:p>
            <a:r>
              <a:rPr lang="en-US"/>
              <a:t>Click to edit Master title style</a:t>
            </a:r>
            <a:endParaRPr lang="en-GB"/>
          </a:p>
        </p:txBody>
      </p:sp>
    </p:spTree>
    <p:extLst>
      <p:ext uri="{BB962C8B-B14F-4D97-AF65-F5344CB8AC3E}">
        <p14:creationId xmlns:p14="http://schemas.microsoft.com/office/powerpoint/2010/main" val="348115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12EB5B-91EF-4908-4A2A-172B36FE1DF3}"/>
              </a:ext>
            </a:extLst>
          </p:cNvPr>
          <p:cNvSpPr/>
          <p:nvPr userDrawn="1"/>
        </p:nvSpPr>
        <p:spPr>
          <a:xfrm>
            <a:off x="0" y="0"/>
            <a:ext cx="12192000"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8B6E87AB-CAA0-4BDE-E584-6A2A21EB30BE}"/>
              </a:ext>
            </a:extLst>
          </p:cNvPr>
          <p:cNvSpPr>
            <a:spLocks noGrp="1"/>
          </p:cNvSpPr>
          <p:nvPr>
            <p:ph type="sldNum" sz="quarter" idx="12"/>
          </p:nvPr>
        </p:nvSpPr>
        <p:spPr>
          <a:xfrm>
            <a:off x="9028889" y="6356349"/>
            <a:ext cx="2743200" cy="365125"/>
          </a:xfrm>
          <a:prstGeom prst="rect">
            <a:avLst/>
          </a:prstGeom>
        </p:spPr>
        <p:txBody>
          <a:bodyPr/>
          <a:lstStyle/>
          <a:p>
            <a:fld id="{372769DB-CAE7-4C85-A9AF-7D4D8DE4CA22}" type="slidenum">
              <a:rPr lang="en-GB" smtClean="0"/>
              <a:t>‹#›</a:t>
            </a:fld>
            <a:endParaRPr lang="en-GB"/>
          </a:p>
        </p:txBody>
      </p:sp>
    </p:spTree>
    <p:extLst>
      <p:ext uri="{BB962C8B-B14F-4D97-AF65-F5344CB8AC3E}">
        <p14:creationId xmlns:p14="http://schemas.microsoft.com/office/powerpoint/2010/main" val="19397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A148E-F221-49F5-8FAD-8F9979F79DB1}"/>
              </a:ext>
            </a:extLst>
          </p:cNvPr>
          <p:cNvSpPr>
            <a:spLocks noGrp="1"/>
          </p:cNvSpPr>
          <p:nvPr>
            <p:ph idx="1"/>
          </p:nvPr>
        </p:nvSpPr>
        <p:spPr>
          <a:xfrm>
            <a:off x="5000017" y="1489848"/>
            <a:ext cx="6491558" cy="4873625"/>
          </a:xfrm>
        </p:spPr>
        <p:txBody>
          <a:bodyPr>
            <a:normAutofit/>
          </a:bodyPr>
          <a:lstStyle>
            <a:lvl1pPr>
              <a:defRPr sz="3200"/>
            </a:lvl1pPr>
            <a:lvl2pPr>
              <a:defRPr sz="3200"/>
            </a:lvl2pPr>
            <a:lvl3pPr>
              <a:defRPr sz="3200"/>
            </a:lvl3pPr>
            <a:lvl4pPr>
              <a:defRPr sz="3200"/>
            </a:lvl4pPr>
            <a:lvl5pPr>
              <a:defRPr sz="3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FCA531-6799-0A7D-BB52-DE792E83A6A2}"/>
              </a:ext>
            </a:extLst>
          </p:cNvPr>
          <p:cNvSpPr>
            <a:spLocks noGrp="1"/>
          </p:cNvSpPr>
          <p:nvPr>
            <p:ph type="body" sz="half" idx="2"/>
          </p:nvPr>
        </p:nvSpPr>
        <p:spPr>
          <a:xfrm>
            <a:off x="839788" y="2057400"/>
            <a:ext cx="3932237" cy="3811588"/>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855C95B6-27F8-3A53-C994-DD92E5F860BD}"/>
              </a:ext>
            </a:extLst>
          </p:cNvPr>
          <p:cNvSpPr>
            <a:spLocks noGrp="1"/>
          </p:cNvSpPr>
          <p:nvPr>
            <p:ph type="ftr" sz="quarter" idx="11"/>
          </p:nvPr>
        </p:nvSpPr>
        <p:spPr>
          <a:xfrm>
            <a:off x="0" y="6363474"/>
            <a:ext cx="4114800" cy="365125"/>
          </a:xfrm>
          <a:prstGeom prst="rect">
            <a:avLst/>
          </a:prstGeom>
        </p:spPr>
        <p:txBody>
          <a:bodyPr/>
          <a:lstStyle/>
          <a:p>
            <a:r>
              <a:rPr lang="en-US"/>
              <a:t>POL2017 W1 L1 - Research Design and Lit Reviews</a:t>
            </a:r>
            <a:endParaRPr lang="en-GB"/>
          </a:p>
        </p:txBody>
      </p:sp>
      <p:sp>
        <p:nvSpPr>
          <p:cNvPr id="7" name="Slide Number Placeholder 6">
            <a:extLst>
              <a:ext uri="{FF2B5EF4-FFF2-40B4-BE49-F238E27FC236}">
                <a16:creationId xmlns:a16="http://schemas.microsoft.com/office/drawing/2014/main" id="{02493E98-5D4C-EB9B-5697-C0ED4B9F262C}"/>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
        <p:nvSpPr>
          <p:cNvPr id="5" name="Title 1">
            <a:extLst>
              <a:ext uri="{FF2B5EF4-FFF2-40B4-BE49-F238E27FC236}">
                <a16:creationId xmlns:a16="http://schemas.microsoft.com/office/drawing/2014/main" id="{ACC033A0-C9EA-ED54-3B72-4192C4F04538}"/>
              </a:ext>
            </a:extLst>
          </p:cNvPr>
          <p:cNvSpPr>
            <a:spLocks noGrp="1"/>
          </p:cNvSpPr>
          <p:nvPr>
            <p:ph type="title"/>
          </p:nvPr>
        </p:nvSpPr>
        <p:spPr>
          <a:xfrm>
            <a:off x="540571" y="193761"/>
            <a:ext cx="11110858" cy="914400"/>
          </a:xfrm>
        </p:spPr>
        <p:txBody>
          <a:bodyPr anchor="b">
            <a:noAutofit/>
          </a:bodyPr>
          <a:lstStyle>
            <a:lvl1pPr>
              <a:defRPr sz="6000"/>
            </a:lvl1pPr>
          </a:lstStyle>
          <a:p>
            <a:r>
              <a:rPr lang="en-US"/>
              <a:t>Click to edit Master title style</a:t>
            </a:r>
            <a:endParaRPr lang="en-GB"/>
          </a:p>
        </p:txBody>
      </p:sp>
    </p:spTree>
    <p:extLst>
      <p:ext uri="{BB962C8B-B14F-4D97-AF65-F5344CB8AC3E}">
        <p14:creationId xmlns:p14="http://schemas.microsoft.com/office/powerpoint/2010/main" val="6456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DEE3-635D-CB9C-9911-5F287B56C8B8}"/>
              </a:ext>
            </a:extLst>
          </p:cNvPr>
          <p:cNvSpPr>
            <a:spLocks noGrp="1"/>
          </p:cNvSpPr>
          <p:nvPr>
            <p:ph type="title"/>
          </p:nvPr>
        </p:nvSpPr>
        <p:spPr>
          <a:xfrm>
            <a:off x="540571" y="193761"/>
            <a:ext cx="11110858" cy="914400"/>
          </a:xfrm>
        </p:spPr>
        <p:txBody>
          <a:bodyPr anchor="b">
            <a:noAutofit/>
          </a:bodyPr>
          <a:lstStyle>
            <a:lvl1pPr>
              <a:defRPr sz="60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7404D5-B2D3-F6C7-A964-A19846114627}"/>
              </a:ext>
            </a:extLst>
          </p:cNvPr>
          <p:cNvSpPr>
            <a:spLocks noGrp="1"/>
          </p:cNvSpPr>
          <p:nvPr>
            <p:ph type="pic" idx="1"/>
          </p:nvPr>
        </p:nvSpPr>
        <p:spPr>
          <a:xfrm>
            <a:off x="4309353" y="1352145"/>
            <a:ext cx="7402749" cy="5004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72E5A9-E23F-5DEE-AF48-F3FF759A3395}"/>
              </a:ext>
            </a:extLst>
          </p:cNvPr>
          <p:cNvSpPr>
            <a:spLocks noGrp="1"/>
          </p:cNvSpPr>
          <p:nvPr>
            <p:ph type="body" sz="half" idx="2"/>
          </p:nvPr>
        </p:nvSpPr>
        <p:spPr>
          <a:xfrm>
            <a:off x="242887" y="1916349"/>
            <a:ext cx="3871913" cy="3959156"/>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A564931-9660-71DE-C324-782959E138C0}"/>
              </a:ext>
            </a:extLst>
          </p:cNvPr>
          <p:cNvSpPr>
            <a:spLocks noGrp="1"/>
          </p:cNvSpPr>
          <p:nvPr>
            <p:ph type="ftr" sz="quarter" idx="11"/>
          </p:nvPr>
        </p:nvSpPr>
        <p:spPr>
          <a:xfrm>
            <a:off x="0" y="6363473"/>
            <a:ext cx="4114800" cy="365125"/>
          </a:xfrm>
          <a:prstGeom prst="rect">
            <a:avLst/>
          </a:prstGeom>
        </p:spPr>
        <p:txBody>
          <a:bodyPr/>
          <a:lstStyle/>
          <a:p>
            <a:r>
              <a:rPr lang="en-US"/>
              <a:t>POL2017 W1 L1 - Research Design and Lit Reviews</a:t>
            </a:r>
            <a:endParaRPr lang="en-GB"/>
          </a:p>
        </p:txBody>
      </p:sp>
      <p:sp>
        <p:nvSpPr>
          <p:cNvPr id="7" name="Slide Number Placeholder 6">
            <a:extLst>
              <a:ext uri="{FF2B5EF4-FFF2-40B4-BE49-F238E27FC236}">
                <a16:creationId xmlns:a16="http://schemas.microsoft.com/office/drawing/2014/main" id="{0974101F-C579-3FA8-15A9-1156DC1C4485}"/>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Tree>
    <p:extLst>
      <p:ext uri="{BB962C8B-B14F-4D97-AF65-F5344CB8AC3E}">
        <p14:creationId xmlns:p14="http://schemas.microsoft.com/office/powerpoint/2010/main" val="251602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5E911-D491-9FF0-A994-C6B793C0EB5E}"/>
              </a:ext>
            </a:extLst>
          </p:cNvPr>
          <p:cNvSpPr/>
          <p:nvPr userDrawn="1"/>
        </p:nvSpPr>
        <p:spPr>
          <a:xfrm>
            <a:off x="0" y="0"/>
            <a:ext cx="12192000" cy="1154097"/>
          </a:xfrm>
          <a:prstGeom prst="rect">
            <a:avLst/>
          </a:prstGeom>
          <a:solidFill>
            <a:srgbClr val="0070C0"/>
          </a:solidFill>
          <a:ln>
            <a:solidFill>
              <a:srgbClr val="376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120A8125-450B-C759-EE28-E4766E4DADFD}"/>
              </a:ext>
            </a:extLst>
          </p:cNvPr>
          <p:cNvSpPr>
            <a:spLocks noGrp="1"/>
          </p:cNvSpPr>
          <p:nvPr>
            <p:ph type="title"/>
          </p:nvPr>
        </p:nvSpPr>
        <p:spPr>
          <a:xfrm>
            <a:off x="506027" y="93257"/>
            <a:ext cx="11685973" cy="1154096"/>
          </a:xfrm>
          <a:prstGeom prst="rect">
            <a:avLst/>
          </a:prstGeom>
          <a:noFill/>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F57A63-E583-0606-820E-D2535190E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Footer Placeholder 3">
            <a:extLst>
              <a:ext uri="{FF2B5EF4-FFF2-40B4-BE49-F238E27FC236}">
                <a16:creationId xmlns:a16="http://schemas.microsoft.com/office/drawing/2014/main" id="{A76EF038-572C-E3A7-507B-C8F667377E7D}"/>
              </a:ext>
            </a:extLst>
          </p:cNvPr>
          <p:cNvSpPr>
            <a:spLocks noGrp="1"/>
          </p:cNvSpPr>
          <p:nvPr>
            <p:ph type="ftr" sz="quarter" idx="3"/>
          </p:nvPr>
        </p:nvSpPr>
        <p:spPr>
          <a:xfrm>
            <a:off x="252918" y="6363474"/>
            <a:ext cx="3861881" cy="365125"/>
          </a:xfrm>
          <a:prstGeom prst="rect">
            <a:avLst/>
          </a:prstGeom>
        </p:spPr>
        <p:txBody>
          <a:bodyPr/>
          <a:lstStyle>
            <a:lvl1pPr algn="l">
              <a:defRPr sz="1400">
                <a:latin typeface="Gill Sans MT" panose="020B0502020104020203" pitchFamily="34" charset="0"/>
              </a:defRPr>
            </a:lvl1pPr>
          </a:lstStyle>
          <a:p>
            <a:r>
              <a:rPr lang="en-US"/>
              <a:t>Short title</a:t>
            </a:r>
            <a:endParaRPr lang="en-GB"/>
          </a:p>
        </p:txBody>
      </p:sp>
      <p:sp>
        <p:nvSpPr>
          <p:cNvPr id="10" name="Slide Number Placeholder 4">
            <a:extLst>
              <a:ext uri="{FF2B5EF4-FFF2-40B4-BE49-F238E27FC236}">
                <a16:creationId xmlns:a16="http://schemas.microsoft.com/office/drawing/2014/main" id="{422A7349-2727-7A03-4940-F40F76DE81F9}"/>
              </a:ext>
            </a:extLst>
          </p:cNvPr>
          <p:cNvSpPr>
            <a:spLocks noGrp="1"/>
          </p:cNvSpPr>
          <p:nvPr>
            <p:ph type="sldNum" sz="quarter" idx="4"/>
          </p:nvPr>
        </p:nvSpPr>
        <p:spPr>
          <a:xfrm>
            <a:off x="9291536" y="6363474"/>
            <a:ext cx="2576209" cy="365125"/>
          </a:xfrm>
          <a:prstGeom prst="rect">
            <a:avLst/>
          </a:prstGeom>
        </p:spPr>
        <p:txBody>
          <a:bodyPr/>
          <a:lstStyle>
            <a:lvl1pPr algn="r">
              <a:defRPr sz="1400">
                <a:latin typeface="Gill Sans MT" panose="020B0502020104020203" pitchFamily="34" charset="0"/>
              </a:defRPr>
            </a:lvl1pPr>
          </a:lstStyle>
          <a:p>
            <a:fld id="{372769DB-CAE7-4C85-A9AF-7D4D8DE4CA22}" type="slidenum">
              <a:rPr lang="en-GB" smtClean="0"/>
              <a:pPr/>
              <a:t>‹#›</a:t>
            </a:fld>
            <a:endParaRPr lang="en-GB"/>
          </a:p>
        </p:txBody>
      </p:sp>
    </p:spTree>
    <p:extLst>
      <p:ext uri="{BB962C8B-B14F-4D97-AF65-F5344CB8AC3E}">
        <p14:creationId xmlns:p14="http://schemas.microsoft.com/office/powerpoint/2010/main" val="14543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6000" kern="1200">
          <a:solidFill>
            <a:schemeClr val="bg1"/>
          </a:solidFill>
          <a:latin typeface="Franklin Gothic Demi" panose="020B07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cl.ac.uk/exams/exam-da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ncl.instructure.com/courses/52602/files/8109521?module_item_id=3232610"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l.ac.uk/academic-skills-kit/assessment/inspera-digital-exa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93F3-E80D-4684-85BC-E4E24E79F73A}"/>
              </a:ext>
            </a:extLst>
          </p:cNvPr>
          <p:cNvSpPr>
            <a:spLocks noGrp="1"/>
          </p:cNvSpPr>
          <p:nvPr>
            <p:ph type="ctrTitle"/>
          </p:nvPr>
        </p:nvSpPr>
        <p:spPr>
          <a:xfrm>
            <a:off x="1524000" y="1543664"/>
            <a:ext cx="9144000" cy="2123768"/>
          </a:xfrm>
        </p:spPr>
        <p:txBody>
          <a:bodyPr>
            <a:normAutofit/>
          </a:bodyPr>
          <a:lstStyle/>
          <a:p>
            <a:r>
              <a:rPr lang="en-GB" sz="5400" b="1" dirty="0">
                <a:effectLst/>
                <a:ea typeface="Arial" panose="020B0604020202020204" pitchFamily="34" charset="0"/>
              </a:rPr>
              <a:t>Final exam revision</a:t>
            </a:r>
            <a:r>
              <a:rPr lang="en-GB" sz="5400" b="1" dirty="0">
                <a:ea typeface="Arial" panose="020B0604020202020204" pitchFamily="34" charset="0"/>
              </a:rPr>
              <a:t>:</a:t>
            </a:r>
            <a:br>
              <a:rPr lang="en-GB" sz="5400" b="1" dirty="0">
                <a:ea typeface="Arial" panose="020B0604020202020204" pitchFamily="34" charset="0"/>
              </a:rPr>
            </a:br>
            <a:r>
              <a:rPr lang="en-GB" sz="4000" dirty="0">
                <a:ea typeface="Arial" panose="020B0604020202020204" pitchFamily="34" charset="0"/>
              </a:rPr>
              <a:t>Preparation, test taking on Inspera and recapping our core methods</a:t>
            </a:r>
            <a:endParaRPr lang="en-GB" sz="4000" dirty="0"/>
          </a:p>
        </p:txBody>
      </p:sp>
      <p:sp>
        <p:nvSpPr>
          <p:cNvPr id="3" name="Subtitle 2">
            <a:extLst>
              <a:ext uri="{FF2B5EF4-FFF2-40B4-BE49-F238E27FC236}">
                <a16:creationId xmlns:a16="http://schemas.microsoft.com/office/drawing/2014/main" id="{8E363FEF-E855-8DC3-5C0C-1B3D78422314}"/>
              </a:ext>
            </a:extLst>
          </p:cNvPr>
          <p:cNvSpPr>
            <a:spLocks noGrp="1"/>
          </p:cNvSpPr>
          <p:nvPr>
            <p:ph type="subTitle" idx="1"/>
          </p:nvPr>
        </p:nvSpPr>
        <p:spPr>
          <a:xfrm>
            <a:off x="1524000" y="4907002"/>
            <a:ext cx="9144000" cy="998456"/>
          </a:xfrm>
        </p:spPr>
        <p:txBody>
          <a:bodyPr>
            <a:noAutofit/>
          </a:bodyPr>
          <a:lstStyle/>
          <a:p>
            <a:pPr>
              <a:lnSpc>
                <a:spcPct val="100000"/>
              </a:lnSpc>
              <a:spcBef>
                <a:spcPts val="0"/>
              </a:spcBef>
            </a:pPr>
            <a:r>
              <a:rPr lang="en-GB" sz="3200" dirty="0">
                <a:solidFill>
                  <a:schemeClr val="accent4">
                    <a:lumMod val="20000"/>
                    <a:lumOff val="80000"/>
                  </a:schemeClr>
                </a:solidFill>
                <a:effectLst/>
                <a:ea typeface="Arial" panose="020B0604020202020204" pitchFamily="34" charset="0"/>
              </a:rPr>
              <a:t>Week 11 – E</a:t>
            </a:r>
            <a:r>
              <a:rPr lang="en-GB" sz="3200" dirty="0">
                <a:solidFill>
                  <a:schemeClr val="accent4">
                    <a:lumMod val="20000"/>
                    <a:lumOff val="80000"/>
                  </a:schemeClr>
                </a:solidFill>
                <a:ea typeface="Arial" panose="020B0604020202020204" pitchFamily="34" charset="0"/>
              </a:rPr>
              <a:t>xam preparation</a:t>
            </a:r>
            <a:endParaRPr lang="en-GB" sz="3200" dirty="0">
              <a:solidFill>
                <a:schemeClr val="accent4">
                  <a:lumMod val="20000"/>
                  <a:lumOff val="80000"/>
                </a:schemeClr>
              </a:solidFill>
              <a:effectLst/>
              <a:ea typeface="Arial" panose="020B0604020202020204" pitchFamily="34" charset="0"/>
            </a:endParaRPr>
          </a:p>
          <a:p>
            <a:pPr>
              <a:lnSpc>
                <a:spcPct val="100000"/>
              </a:lnSpc>
              <a:spcBef>
                <a:spcPts val="0"/>
              </a:spcBef>
            </a:pPr>
            <a:r>
              <a:rPr lang="en-GB" sz="3200" b="1" dirty="0">
                <a:solidFill>
                  <a:schemeClr val="accent4">
                    <a:lumMod val="20000"/>
                    <a:lumOff val="80000"/>
                  </a:schemeClr>
                </a:solidFill>
              </a:rPr>
              <a:t>POL 2017</a:t>
            </a:r>
          </a:p>
        </p:txBody>
      </p:sp>
    </p:spTree>
    <p:extLst>
      <p:ext uri="{BB962C8B-B14F-4D97-AF65-F5344CB8AC3E}">
        <p14:creationId xmlns:p14="http://schemas.microsoft.com/office/powerpoint/2010/main" val="289785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364C0B-5090-7499-61F1-A1ACFCF32B64}"/>
              </a:ext>
            </a:extLst>
          </p:cNvPr>
          <p:cNvSpPr/>
          <p:nvPr/>
        </p:nvSpPr>
        <p:spPr>
          <a:xfrm>
            <a:off x="0" y="-11490"/>
            <a:ext cx="12192000" cy="1189842"/>
          </a:xfrm>
          <a:prstGeom prst="rect">
            <a:avLst/>
          </a:prstGeom>
          <a:solidFill>
            <a:srgbClr val="F69F40"/>
          </a:solidFill>
          <a:ln>
            <a:solidFill>
              <a:srgbClr val="F69F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69F40"/>
              </a:highlight>
            </a:endParaRPr>
          </a:p>
        </p:txBody>
      </p:sp>
      <p:sp>
        <p:nvSpPr>
          <p:cNvPr id="2" name="Content Placeholder 1">
            <a:extLst>
              <a:ext uri="{FF2B5EF4-FFF2-40B4-BE49-F238E27FC236}">
                <a16:creationId xmlns:a16="http://schemas.microsoft.com/office/drawing/2014/main" id="{6C7EA7BD-BE2F-117C-7D78-68EC0A729CE5}"/>
              </a:ext>
            </a:extLst>
          </p:cNvPr>
          <p:cNvSpPr>
            <a:spLocks noGrp="1"/>
          </p:cNvSpPr>
          <p:nvPr>
            <p:ph sz="half" idx="1"/>
          </p:nvPr>
        </p:nvSpPr>
        <p:spPr>
          <a:xfrm>
            <a:off x="6659880" y="1905678"/>
            <a:ext cx="4109720" cy="4697723"/>
          </a:xfrm>
        </p:spPr>
        <p:txBody>
          <a:bodyPr>
            <a:normAutofit/>
          </a:bodyPr>
          <a:lstStyle/>
          <a:p>
            <a:pPr marL="0" indent="0">
              <a:buNone/>
            </a:pPr>
            <a:r>
              <a:rPr lang="en-GB" b="1" dirty="0"/>
              <a:t>Variable types</a:t>
            </a:r>
            <a:r>
              <a:rPr lang="en-GB" dirty="0"/>
              <a:t>:</a:t>
            </a:r>
          </a:p>
          <a:p>
            <a:r>
              <a:rPr lang="en-GB" dirty="0"/>
              <a:t>Nominal</a:t>
            </a:r>
          </a:p>
          <a:p>
            <a:r>
              <a:rPr lang="en-GB" dirty="0"/>
              <a:t>Ordinal</a:t>
            </a:r>
          </a:p>
          <a:p>
            <a:r>
              <a:rPr lang="en-GB" dirty="0"/>
              <a:t>Interval</a:t>
            </a:r>
          </a:p>
          <a:p>
            <a:r>
              <a:rPr lang="en-GB" dirty="0"/>
              <a:t>Ratio</a:t>
            </a:r>
          </a:p>
          <a:p>
            <a:pPr marL="0" indent="0">
              <a:buNone/>
            </a:pPr>
            <a:endParaRPr lang="en-GB" sz="3200" dirty="0"/>
          </a:p>
          <a:p>
            <a:pPr marL="0" indent="0">
              <a:buNone/>
            </a:pPr>
            <a:endParaRPr lang="en-GB" sz="3200" dirty="0"/>
          </a:p>
        </p:txBody>
      </p:sp>
      <p:sp>
        <p:nvSpPr>
          <p:cNvPr id="5" name="Slide Number Placeholder 4">
            <a:extLst>
              <a:ext uri="{FF2B5EF4-FFF2-40B4-BE49-F238E27FC236}">
                <a16:creationId xmlns:a16="http://schemas.microsoft.com/office/drawing/2014/main" id="{43EEFA26-4BA0-500E-80C0-D1CCCFF90699}"/>
              </a:ext>
            </a:extLst>
          </p:cNvPr>
          <p:cNvSpPr>
            <a:spLocks noGrp="1"/>
          </p:cNvSpPr>
          <p:nvPr>
            <p:ph type="sldNum" sz="quarter" idx="12"/>
          </p:nvPr>
        </p:nvSpPr>
        <p:spPr/>
        <p:txBody>
          <a:bodyPr/>
          <a:lstStyle/>
          <a:p>
            <a:fld id="{372769DB-CAE7-4C85-A9AF-7D4D8DE4CA22}" type="slidenum">
              <a:rPr lang="en-GB" smtClean="0"/>
              <a:t>10</a:t>
            </a:fld>
            <a:endParaRPr lang="en-GB" dirty="0"/>
          </a:p>
        </p:txBody>
      </p:sp>
      <p:sp>
        <p:nvSpPr>
          <p:cNvPr id="6" name="Title 5">
            <a:extLst>
              <a:ext uri="{FF2B5EF4-FFF2-40B4-BE49-F238E27FC236}">
                <a16:creationId xmlns:a16="http://schemas.microsoft.com/office/drawing/2014/main" id="{A59F7E31-139F-FF93-BCEA-EF8C4C3143E6}"/>
              </a:ext>
            </a:extLst>
          </p:cNvPr>
          <p:cNvSpPr>
            <a:spLocks noGrp="1"/>
          </p:cNvSpPr>
          <p:nvPr>
            <p:ph type="title"/>
          </p:nvPr>
        </p:nvSpPr>
        <p:spPr/>
        <p:txBody>
          <a:bodyPr/>
          <a:lstStyle/>
          <a:p>
            <a:r>
              <a:rPr lang="en-GB" dirty="0"/>
              <a:t>Surveys</a:t>
            </a:r>
          </a:p>
        </p:txBody>
      </p:sp>
      <p:sp>
        <p:nvSpPr>
          <p:cNvPr id="3" name="Content Placeholder 1">
            <a:extLst>
              <a:ext uri="{FF2B5EF4-FFF2-40B4-BE49-F238E27FC236}">
                <a16:creationId xmlns:a16="http://schemas.microsoft.com/office/drawing/2014/main" id="{881478F7-12FF-7867-1320-D5FE2805BE4B}"/>
              </a:ext>
            </a:extLst>
          </p:cNvPr>
          <p:cNvSpPr txBox="1">
            <a:spLocks/>
          </p:cNvSpPr>
          <p:nvPr/>
        </p:nvSpPr>
        <p:spPr>
          <a:xfrm>
            <a:off x="794571" y="1905677"/>
            <a:ext cx="4908146" cy="4697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Question types</a:t>
            </a:r>
          </a:p>
          <a:p>
            <a:r>
              <a:rPr lang="en-GB" dirty="0"/>
              <a:t>Open questions</a:t>
            </a:r>
          </a:p>
          <a:p>
            <a:r>
              <a:rPr lang="en-GB" dirty="0"/>
              <a:t>Closed questions</a:t>
            </a:r>
          </a:p>
          <a:p>
            <a:endParaRPr lang="en-GB" sz="3600" dirty="0"/>
          </a:p>
        </p:txBody>
      </p:sp>
      <p:sp>
        <p:nvSpPr>
          <p:cNvPr id="4" name="Footer Placeholder 3">
            <a:extLst>
              <a:ext uri="{FF2B5EF4-FFF2-40B4-BE49-F238E27FC236}">
                <a16:creationId xmlns:a16="http://schemas.microsoft.com/office/drawing/2014/main" id="{7339D5F1-97C1-2CC7-238E-40436714A00A}"/>
              </a:ext>
            </a:extLst>
          </p:cNvPr>
          <p:cNvSpPr>
            <a:spLocks noGrp="1"/>
          </p:cNvSpPr>
          <p:nvPr>
            <p:ph type="ftr" sz="quarter" idx="11"/>
          </p:nvPr>
        </p:nvSpPr>
        <p:spPr/>
        <p:txBody>
          <a:bodyPr/>
          <a:lstStyle/>
          <a:p>
            <a:r>
              <a:rPr lang="en-GB"/>
              <a:t>POL2017 W11 - Revision</a:t>
            </a:r>
            <a:endParaRPr lang="en-GB" dirty="0"/>
          </a:p>
        </p:txBody>
      </p:sp>
    </p:spTree>
    <p:extLst>
      <p:ext uri="{BB962C8B-B14F-4D97-AF65-F5344CB8AC3E}">
        <p14:creationId xmlns:p14="http://schemas.microsoft.com/office/powerpoint/2010/main" val="258969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364C0B-5090-7499-61F1-A1ACFCF32B64}"/>
              </a:ext>
            </a:extLst>
          </p:cNvPr>
          <p:cNvSpPr/>
          <p:nvPr/>
        </p:nvSpPr>
        <p:spPr>
          <a:xfrm>
            <a:off x="0" y="-11490"/>
            <a:ext cx="12192000" cy="1189842"/>
          </a:xfrm>
          <a:prstGeom prst="rect">
            <a:avLst/>
          </a:prstGeom>
          <a:solidFill>
            <a:srgbClr val="F69F40"/>
          </a:solidFill>
          <a:ln>
            <a:solidFill>
              <a:srgbClr val="F69F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69F40"/>
              </a:highlight>
            </a:endParaRPr>
          </a:p>
        </p:txBody>
      </p:sp>
      <p:sp>
        <p:nvSpPr>
          <p:cNvPr id="5" name="Slide Number Placeholder 4">
            <a:extLst>
              <a:ext uri="{FF2B5EF4-FFF2-40B4-BE49-F238E27FC236}">
                <a16:creationId xmlns:a16="http://schemas.microsoft.com/office/drawing/2014/main" id="{43EEFA26-4BA0-500E-80C0-D1CCCFF90699}"/>
              </a:ext>
            </a:extLst>
          </p:cNvPr>
          <p:cNvSpPr>
            <a:spLocks noGrp="1"/>
          </p:cNvSpPr>
          <p:nvPr>
            <p:ph type="sldNum" sz="quarter" idx="12"/>
          </p:nvPr>
        </p:nvSpPr>
        <p:spPr/>
        <p:txBody>
          <a:bodyPr/>
          <a:lstStyle/>
          <a:p>
            <a:fld id="{372769DB-CAE7-4C85-A9AF-7D4D8DE4CA22}" type="slidenum">
              <a:rPr lang="en-GB" smtClean="0"/>
              <a:t>11</a:t>
            </a:fld>
            <a:endParaRPr lang="en-GB" dirty="0"/>
          </a:p>
        </p:txBody>
      </p:sp>
      <p:sp>
        <p:nvSpPr>
          <p:cNvPr id="6" name="Title 5">
            <a:extLst>
              <a:ext uri="{FF2B5EF4-FFF2-40B4-BE49-F238E27FC236}">
                <a16:creationId xmlns:a16="http://schemas.microsoft.com/office/drawing/2014/main" id="{A59F7E31-139F-FF93-BCEA-EF8C4C3143E6}"/>
              </a:ext>
            </a:extLst>
          </p:cNvPr>
          <p:cNvSpPr>
            <a:spLocks noGrp="1"/>
          </p:cNvSpPr>
          <p:nvPr>
            <p:ph type="title"/>
          </p:nvPr>
        </p:nvSpPr>
        <p:spPr/>
        <p:txBody>
          <a:bodyPr/>
          <a:lstStyle/>
          <a:p>
            <a:r>
              <a:rPr lang="en-GB" dirty="0"/>
              <a:t>Surveys</a:t>
            </a:r>
          </a:p>
        </p:txBody>
      </p:sp>
      <p:sp>
        <p:nvSpPr>
          <p:cNvPr id="4" name="Content Placeholder 3">
            <a:extLst>
              <a:ext uri="{FF2B5EF4-FFF2-40B4-BE49-F238E27FC236}">
                <a16:creationId xmlns:a16="http://schemas.microsoft.com/office/drawing/2014/main" id="{446AC996-C171-EA55-D71F-A01F5236EBFF}"/>
              </a:ext>
            </a:extLst>
          </p:cNvPr>
          <p:cNvSpPr>
            <a:spLocks noGrp="1"/>
          </p:cNvSpPr>
          <p:nvPr>
            <p:ph sz="half" idx="1"/>
          </p:nvPr>
        </p:nvSpPr>
        <p:spPr>
          <a:xfrm>
            <a:off x="6294336" y="1722668"/>
            <a:ext cx="5994400" cy="4570615"/>
          </a:xfrm>
        </p:spPr>
        <p:txBody>
          <a:bodyPr>
            <a:normAutofit fontScale="77500" lnSpcReduction="20000"/>
          </a:bodyPr>
          <a:lstStyle/>
          <a:p>
            <a:pPr marL="0" indent="0">
              <a:buNone/>
            </a:pPr>
            <a:r>
              <a:rPr lang="en-GB" sz="4600" b="1" dirty="0"/>
              <a:t>Question design</a:t>
            </a:r>
          </a:p>
          <a:p>
            <a:r>
              <a:rPr lang="en-GB" sz="4100" dirty="0"/>
              <a:t>Wording &amp; comprehension</a:t>
            </a:r>
          </a:p>
          <a:p>
            <a:r>
              <a:rPr lang="en-GB" sz="4100" dirty="0"/>
              <a:t>Recall</a:t>
            </a:r>
          </a:p>
          <a:p>
            <a:r>
              <a:rPr lang="en-GB" sz="4100" dirty="0"/>
              <a:t>Misreporting</a:t>
            </a:r>
          </a:p>
          <a:p>
            <a:r>
              <a:rPr lang="en-GB" sz="4100" dirty="0"/>
              <a:t>Subjective &amp; objective measures</a:t>
            </a:r>
          </a:p>
          <a:p>
            <a:r>
              <a:rPr lang="en-GB" sz="4100" dirty="0"/>
              <a:t>Double-barrelled questions</a:t>
            </a:r>
          </a:p>
          <a:p>
            <a:r>
              <a:rPr lang="en-GB" sz="4100" dirty="0"/>
              <a:t>Leading questions</a:t>
            </a:r>
          </a:p>
          <a:p>
            <a:r>
              <a:rPr lang="en-GB" sz="4100" dirty="0"/>
              <a:t>Response options</a:t>
            </a:r>
          </a:p>
          <a:p>
            <a:r>
              <a:rPr lang="en-GB" sz="4100" dirty="0"/>
              <a:t>Attention</a:t>
            </a:r>
          </a:p>
          <a:p>
            <a:pPr marL="0" indent="0">
              <a:buNone/>
            </a:pPr>
            <a:endParaRPr lang="en-GB" dirty="0"/>
          </a:p>
        </p:txBody>
      </p:sp>
      <p:sp>
        <p:nvSpPr>
          <p:cNvPr id="8" name="Content Placeholder 3">
            <a:extLst>
              <a:ext uri="{FF2B5EF4-FFF2-40B4-BE49-F238E27FC236}">
                <a16:creationId xmlns:a16="http://schemas.microsoft.com/office/drawing/2014/main" id="{D3515FEF-CB73-A421-655F-3D5CE71D6A0B}"/>
              </a:ext>
            </a:extLst>
          </p:cNvPr>
          <p:cNvSpPr txBox="1">
            <a:spLocks/>
          </p:cNvSpPr>
          <p:nvPr/>
        </p:nvSpPr>
        <p:spPr>
          <a:xfrm>
            <a:off x="401320" y="1642745"/>
            <a:ext cx="56946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Survey design</a:t>
            </a:r>
          </a:p>
          <a:p>
            <a:r>
              <a:rPr lang="en-GB" sz="3200" dirty="0"/>
              <a:t>Which questions to ask</a:t>
            </a:r>
          </a:p>
          <a:p>
            <a:r>
              <a:rPr lang="en-GB" sz="3200" dirty="0"/>
              <a:t>How many questions to include</a:t>
            </a:r>
          </a:p>
          <a:p>
            <a:r>
              <a:rPr lang="en-GB" sz="3200" dirty="0"/>
              <a:t>Question ordering effects</a:t>
            </a:r>
          </a:p>
        </p:txBody>
      </p:sp>
      <p:sp>
        <p:nvSpPr>
          <p:cNvPr id="2" name="Footer Placeholder 1">
            <a:extLst>
              <a:ext uri="{FF2B5EF4-FFF2-40B4-BE49-F238E27FC236}">
                <a16:creationId xmlns:a16="http://schemas.microsoft.com/office/drawing/2014/main" id="{C5972878-52C9-245A-A52D-363CEE8D80D6}"/>
              </a:ext>
            </a:extLst>
          </p:cNvPr>
          <p:cNvSpPr>
            <a:spLocks noGrp="1"/>
          </p:cNvSpPr>
          <p:nvPr>
            <p:ph type="ftr" sz="quarter" idx="11"/>
          </p:nvPr>
        </p:nvSpPr>
        <p:spPr/>
        <p:txBody>
          <a:bodyPr/>
          <a:lstStyle/>
          <a:p>
            <a:r>
              <a:rPr lang="en-GB"/>
              <a:t>POL2017 W11 - Revision</a:t>
            </a:r>
            <a:endParaRPr lang="en-GB" dirty="0"/>
          </a:p>
        </p:txBody>
      </p:sp>
    </p:spTree>
    <p:extLst>
      <p:ext uri="{BB962C8B-B14F-4D97-AF65-F5344CB8AC3E}">
        <p14:creationId xmlns:p14="http://schemas.microsoft.com/office/powerpoint/2010/main" val="64178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364C0B-5090-7499-61F1-A1ACFCF32B64}"/>
              </a:ext>
            </a:extLst>
          </p:cNvPr>
          <p:cNvSpPr/>
          <p:nvPr/>
        </p:nvSpPr>
        <p:spPr>
          <a:xfrm>
            <a:off x="0" y="-11490"/>
            <a:ext cx="12192000" cy="1189842"/>
          </a:xfrm>
          <a:prstGeom prst="rect">
            <a:avLst/>
          </a:prstGeom>
          <a:solidFill>
            <a:srgbClr val="F69F40"/>
          </a:solidFill>
          <a:ln>
            <a:solidFill>
              <a:srgbClr val="F69F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69F40"/>
              </a:highlight>
            </a:endParaRPr>
          </a:p>
        </p:txBody>
      </p:sp>
      <p:sp>
        <p:nvSpPr>
          <p:cNvPr id="5" name="Slide Number Placeholder 4">
            <a:extLst>
              <a:ext uri="{FF2B5EF4-FFF2-40B4-BE49-F238E27FC236}">
                <a16:creationId xmlns:a16="http://schemas.microsoft.com/office/drawing/2014/main" id="{43EEFA26-4BA0-500E-80C0-D1CCCFF90699}"/>
              </a:ext>
            </a:extLst>
          </p:cNvPr>
          <p:cNvSpPr>
            <a:spLocks noGrp="1"/>
          </p:cNvSpPr>
          <p:nvPr>
            <p:ph type="sldNum" sz="quarter" idx="12"/>
          </p:nvPr>
        </p:nvSpPr>
        <p:spPr/>
        <p:txBody>
          <a:bodyPr/>
          <a:lstStyle/>
          <a:p>
            <a:fld id="{372769DB-CAE7-4C85-A9AF-7D4D8DE4CA22}" type="slidenum">
              <a:rPr lang="en-GB" smtClean="0"/>
              <a:t>12</a:t>
            </a:fld>
            <a:endParaRPr lang="en-GB" dirty="0"/>
          </a:p>
        </p:txBody>
      </p:sp>
      <p:sp>
        <p:nvSpPr>
          <p:cNvPr id="6" name="Title 5">
            <a:extLst>
              <a:ext uri="{FF2B5EF4-FFF2-40B4-BE49-F238E27FC236}">
                <a16:creationId xmlns:a16="http://schemas.microsoft.com/office/drawing/2014/main" id="{A59F7E31-139F-FF93-BCEA-EF8C4C3143E6}"/>
              </a:ext>
            </a:extLst>
          </p:cNvPr>
          <p:cNvSpPr>
            <a:spLocks noGrp="1"/>
          </p:cNvSpPr>
          <p:nvPr>
            <p:ph type="title"/>
          </p:nvPr>
        </p:nvSpPr>
        <p:spPr/>
        <p:txBody>
          <a:bodyPr/>
          <a:lstStyle/>
          <a:p>
            <a:r>
              <a:rPr lang="en-GB" dirty="0"/>
              <a:t>Surveys</a:t>
            </a:r>
          </a:p>
        </p:txBody>
      </p:sp>
      <p:sp>
        <p:nvSpPr>
          <p:cNvPr id="11" name="Content Placeholder 1">
            <a:extLst>
              <a:ext uri="{FF2B5EF4-FFF2-40B4-BE49-F238E27FC236}">
                <a16:creationId xmlns:a16="http://schemas.microsoft.com/office/drawing/2014/main" id="{50B37C96-52A7-8E94-BD41-696F913E0055}"/>
              </a:ext>
            </a:extLst>
          </p:cNvPr>
          <p:cNvSpPr txBox="1">
            <a:spLocks/>
          </p:cNvSpPr>
          <p:nvPr/>
        </p:nvSpPr>
        <p:spPr>
          <a:xfrm>
            <a:off x="540571" y="1713865"/>
            <a:ext cx="84533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Strengths</a:t>
            </a:r>
          </a:p>
          <a:p>
            <a:r>
              <a:rPr lang="en-GB" sz="3200" dirty="0"/>
              <a:t>Lots of data from lots of people</a:t>
            </a:r>
          </a:p>
          <a:p>
            <a:r>
              <a:rPr lang="en-GB" sz="3200" dirty="0"/>
              <a:t>Relatively low cost</a:t>
            </a:r>
          </a:p>
          <a:p>
            <a:r>
              <a:rPr lang="en-GB" sz="3200" dirty="0"/>
              <a:t>Generalisability</a:t>
            </a:r>
          </a:p>
          <a:p>
            <a:r>
              <a:rPr lang="en-GB" sz="3200" dirty="0"/>
              <a:t>Reliability</a:t>
            </a:r>
          </a:p>
          <a:p>
            <a:r>
              <a:rPr lang="en-GB" sz="3200" dirty="0"/>
              <a:t>Versatility</a:t>
            </a:r>
          </a:p>
        </p:txBody>
      </p:sp>
      <p:sp>
        <p:nvSpPr>
          <p:cNvPr id="12" name="Content Placeholder 2">
            <a:extLst>
              <a:ext uri="{FF2B5EF4-FFF2-40B4-BE49-F238E27FC236}">
                <a16:creationId xmlns:a16="http://schemas.microsoft.com/office/drawing/2014/main" id="{FB58CCFA-C8BE-5281-B614-ED9C35E29B9D}"/>
              </a:ext>
            </a:extLst>
          </p:cNvPr>
          <p:cNvSpPr>
            <a:spLocks noGrp="1"/>
          </p:cNvSpPr>
          <p:nvPr>
            <p:ph sz="half" idx="2"/>
          </p:nvPr>
        </p:nvSpPr>
        <p:spPr>
          <a:xfrm>
            <a:off x="7010400" y="1713865"/>
            <a:ext cx="5181600" cy="4351338"/>
          </a:xfrm>
        </p:spPr>
        <p:txBody>
          <a:bodyPr/>
          <a:lstStyle/>
          <a:p>
            <a:pPr marL="0" indent="0">
              <a:buNone/>
            </a:pPr>
            <a:r>
              <a:rPr lang="en-GB" b="1" dirty="0"/>
              <a:t>Weaknesses</a:t>
            </a:r>
          </a:p>
          <a:p>
            <a:r>
              <a:rPr lang="en-GB" sz="3200" dirty="0"/>
              <a:t>Inflexible</a:t>
            </a:r>
          </a:p>
          <a:p>
            <a:r>
              <a:rPr lang="en-GB" sz="3200" dirty="0"/>
              <a:t>Validity</a:t>
            </a:r>
          </a:p>
          <a:p>
            <a:r>
              <a:rPr lang="en-GB" sz="3200" dirty="0"/>
              <a:t>Bias</a:t>
            </a:r>
          </a:p>
          <a:p>
            <a:r>
              <a:rPr lang="en-GB" sz="3200" dirty="0"/>
              <a:t>Lack of depth</a:t>
            </a:r>
          </a:p>
        </p:txBody>
      </p:sp>
      <p:sp>
        <p:nvSpPr>
          <p:cNvPr id="2" name="Footer Placeholder 1">
            <a:extLst>
              <a:ext uri="{FF2B5EF4-FFF2-40B4-BE49-F238E27FC236}">
                <a16:creationId xmlns:a16="http://schemas.microsoft.com/office/drawing/2014/main" id="{E43F3AC5-2364-2613-56F1-376098F03043}"/>
              </a:ext>
            </a:extLst>
          </p:cNvPr>
          <p:cNvSpPr>
            <a:spLocks noGrp="1"/>
          </p:cNvSpPr>
          <p:nvPr>
            <p:ph type="ftr" sz="quarter" idx="11"/>
          </p:nvPr>
        </p:nvSpPr>
        <p:spPr/>
        <p:txBody>
          <a:bodyPr/>
          <a:lstStyle/>
          <a:p>
            <a:r>
              <a:rPr lang="en-GB"/>
              <a:t>POL2017 W11 - Revision</a:t>
            </a:r>
            <a:endParaRPr lang="en-GB" dirty="0"/>
          </a:p>
        </p:txBody>
      </p:sp>
    </p:spTree>
    <p:extLst>
      <p:ext uri="{BB962C8B-B14F-4D97-AF65-F5344CB8AC3E}">
        <p14:creationId xmlns:p14="http://schemas.microsoft.com/office/powerpoint/2010/main" val="144815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8DF60F-4DF9-366F-8AD6-DC8386F49B1F}"/>
              </a:ext>
            </a:extLst>
          </p:cNvPr>
          <p:cNvSpPr/>
          <p:nvPr/>
        </p:nvSpPr>
        <p:spPr>
          <a:xfrm>
            <a:off x="0" y="0"/>
            <a:ext cx="12192000" cy="1189842"/>
          </a:xfrm>
          <a:prstGeom prst="rect">
            <a:avLst/>
          </a:prstGeom>
          <a:solidFill>
            <a:srgbClr val="F69F40"/>
          </a:solidFill>
          <a:ln>
            <a:solidFill>
              <a:srgbClr val="F69F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69F40"/>
              </a:highlight>
            </a:endParaRPr>
          </a:p>
        </p:txBody>
      </p:sp>
      <p:sp>
        <p:nvSpPr>
          <p:cNvPr id="2" name="Title 1">
            <a:extLst>
              <a:ext uri="{FF2B5EF4-FFF2-40B4-BE49-F238E27FC236}">
                <a16:creationId xmlns:a16="http://schemas.microsoft.com/office/drawing/2014/main" id="{5BA60C01-3465-8DE0-D98E-F17AC3ABF5C4}"/>
              </a:ext>
            </a:extLst>
          </p:cNvPr>
          <p:cNvSpPr>
            <a:spLocks noGrp="1"/>
          </p:cNvSpPr>
          <p:nvPr>
            <p:ph type="title"/>
          </p:nvPr>
        </p:nvSpPr>
        <p:spPr/>
        <p:txBody>
          <a:bodyPr/>
          <a:lstStyle/>
          <a:p>
            <a:r>
              <a:rPr lang="en-GB" dirty="0"/>
              <a:t>Survey Sampling</a:t>
            </a:r>
          </a:p>
        </p:txBody>
      </p:sp>
      <p:sp>
        <p:nvSpPr>
          <p:cNvPr id="3" name="Content Placeholder 2">
            <a:extLst>
              <a:ext uri="{FF2B5EF4-FFF2-40B4-BE49-F238E27FC236}">
                <a16:creationId xmlns:a16="http://schemas.microsoft.com/office/drawing/2014/main" id="{A2D93F1E-9623-6323-2EC6-4AD72F0D5EB8}"/>
              </a:ext>
            </a:extLst>
          </p:cNvPr>
          <p:cNvSpPr>
            <a:spLocks noGrp="1"/>
          </p:cNvSpPr>
          <p:nvPr>
            <p:ph idx="1"/>
          </p:nvPr>
        </p:nvSpPr>
        <p:spPr>
          <a:xfrm>
            <a:off x="6349013" y="2057550"/>
            <a:ext cx="6422585" cy="4326683"/>
          </a:xfrm>
        </p:spPr>
        <p:txBody>
          <a:bodyPr>
            <a:normAutofit/>
          </a:bodyPr>
          <a:lstStyle/>
          <a:p>
            <a:pPr marL="0" indent="0">
              <a:buNone/>
            </a:pPr>
            <a:r>
              <a:rPr lang="en-GB" sz="3600" b="1" dirty="0"/>
              <a:t>Non-probability sampling</a:t>
            </a:r>
            <a:r>
              <a:rPr lang="en-GB" sz="3600" dirty="0"/>
              <a:t>:</a:t>
            </a:r>
          </a:p>
          <a:p>
            <a:pPr marL="742950" indent="-742950">
              <a:buFont typeface="+mj-lt"/>
              <a:buAutoNum type="arabicPeriod"/>
            </a:pPr>
            <a:r>
              <a:rPr lang="en-GB" sz="3600" dirty="0"/>
              <a:t>Quota</a:t>
            </a:r>
          </a:p>
          <a:p>
            <a:pPr marL="742950" indent="-742950">
              <a:buFont typeface="+mj-lt"/>
              <a:buAutoNum type="arabicPeriod"/>
            </a:pPr>
            <a:r>
              <a:rPr lang="en-GB" sz="3600" dirty="0"/>
              <a:t>Snowball</a:t>
            </a:r>
          </a:p>
          <a:p>
            <a:pPr marL="742950" indent="-742950">
              <a:buFont typeface="+mj-lt"/>
              <a:buAutoNum type="arabicPeriod"/>
            </a:pPr>
            <a:r>
              <a:rPr lang="en-GB" sz="3600" dirty="0"/>
              <a:t>Purposive</a:t>
            </a:r>
          </a:p>
          <a:p>
            <a:pPr marL="742950" indent="-742950">
              <a:buFont typeface="+mj-lt"/>
              <a:buAutoNum type="arabicPeriod"/>
            </a:pPr>
            <a:r>
              <a:rPr lang="en-GB" sz="3600" dirty="0"/>
              <a:t>Convenience</a:t>
            </a:r>
          </a:p>
        </p:txBody>
      </p:sp>
      <p:sp>
        <p:nvSpPr>
          <p:cNvPr id="4" name="Footer Placeholder 3">
            <a:extLst>
              <a:ext uri="{FF2B5EF4-FFF2-40B4-BE49-F238E27FC236}">
                <a16:creationId xmlns:a16="http://schemas.microsoft.com/office/drawing/2014/main" id="{3D38100C-5E6C-72C6-9509-0541C71C6A1B}"/>
              </a:ext>
            </a:extLst>
          </p:cNvPr>
          <p:cNvSpPr>
            <a:spLocks noGrp="1"/>
          </p:cNvSpPr>
          <p:nvPr>
            <p:ph type="ftr" sz="quarter" idx="11"/>
          </p:nvPr>
        </p:nvSpPr>
        <p:spPr/>
        <p:txBody>
          <a:bodyPr/>
          <a:lstStyle/>
          <a:p>
            <a:r>
              <a:rPr lang="en-GB" dirty="0"/>
              <a:t>POL2017 W6 – Surveys II</a:t>
            </a:r>
          </a:p>
        </p:txBody>
      </p:sp>
      <p:sp>
        <p:nvSpPr>
          <p:cNvPr id="5" name="Slide Number Placeholder 4">
            <a:extLst>
              <a:ext uri="{FF2B5EF4-FFF2-40B4-BE49-F238E27FC236}">
                <a16:creationId xmlns:a16="http://schemas.microsoft.com/office/drawing/2014/main" id="{4C889880-79ED-0E94-A7B0-DB64D63F50FD}"/>
              </a:ext>
            </a:extLst>
          </p:cNvPr>
          <p:cNvSpPr>
            <a:spLocks noGrp="1"/>
          </p:cNvSpPr>
          <p:nvPr>
            <p:ph type="sldNum" sz="quarter" idx="12"/>
          </p:nvPr>
        </p:nvSpPr>
        <p:spPr/>
        <p:txBody>
          <a:bodyPr/>
          <a:lstStyle/>
          <a:p>
            <a:fld id="{372769DB-CAE7-4C85-A9AF-7D4D8DE4CA22}" type="slidenum">
              <a:rPr lang="en-GB" smtClean="0"/>
              <a:t>13</a:t>
            </a:fld>
            <a:endParaRPr lang="en-GB" dirty="0"/>
          </a:p>
        </p:txBody>
      </p:sp>
      <p:sp>
        <p:nvSpPr>
          <p:cNvPr id="11" name="Content Placeholder 2">
            <a:extLst>
              <a:ext uri="{FF2B5EF4-FFF2-40B4-BE49-F238E27FC236}">
                <a16:creationId xmlns:a16="http://schemas.microsoft.com/office/drawing/2014/main" id="{175A0F29-3633-CF23-AF6A-C4095467E36A}"/>
              </a:ext>
            </a:extLst>
          </p:cNvPr>
          <p:cNvSpPr txBox="1">
            <a:spLocks/>
          </p:cNvSpPr>
          <p:nvPr/>
        </p:nvSpPr>
        <p:spPr>
          <a:xfrm>
            <a:off x="658427" y="2038095"/>
            <a:ext cx="5385726" cy="432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600" b="1" dirty="0"/>
              <a:t>Probability sampling</a:t>
            </a:r>
            <a:r>
              <a:rPr lang="en-GB" sz="3600" dirty="0"/>
              <a:t>:</a:t>
            </a:r>
          </a:p>
          <a:p>
            <a:pPr marL="742950" indent="-742950">
              <a:buFont typeface="+mj-lt"/>
              <a:buAutoNum type="arabicPeriod"/>
            </a:pPr>
            <a:r>
              <a:rPr lang="en-GB" sz="3600" dirty="0"/>
              <a:t>Simple random</a:t>
            </a:r>
          </a:p>
          <a:p>
            <a:pPr marL="742950" indent="-742950">
              <a:buFont typeface="+mj-lt"/>
              <a:buAutoNum type="arabicPeriod"/>
            </a:pPr>
            <a:r>
              <a:rPr lang="en-GB" sz="3600" dirty="0"/>
              <a:t>Systematic</a:t>
            </a:r>
          </a:p>
          <a:p>
            <a:pPr marL="742950" indent="-742950">
              <a:buFont typeface="+mj-lt"/>
              <a:buAutoNum type="arabicPeriod"/>
            </a:pPr>
            <a:r>
              <a:rPr lang="en-GB" sz="3600" dirty="0"/>
              <a:t>Stratified</a:t>
            </a:r>
          </a:p>
          <a:p>
            <a:pPr marL="742950" indent="-742950">
              <a:buFont typeface="+mj-lt"/>
              <a:buAutoNum type="arabicPeriod"/>
            </a:pPr>
            <a:r>
              <a:rPr lang="en-GB" sz="3600" dirty="0"/>
              <a:t>Cluster</a:t>
            </a:r>
          </a:p>
        </p:txBody>
      </p:sp>
    </p:spTree>
    <p:extLst>
      <p:ext uri="{BB962C8B-B14F-4D97-AF65-F5344CB8AC3E}">
        <p14:creationId xmlns:p14="http://schemas.microsoft.com/office/powerpoint/2010/main" val="244409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C2E473-56D0-617A-926F-498ECF8D62B1}"/>
              </a:ext>
            </a:extLst>
          </p:cNvPr>
          <p:cNvSpPr/>
          <p:nvPr/>
        </p:nvSpPr>
        <p:spPr>
          <a:xfrm>
            <a:off x="0" y="-11490"/>
            <a:ext cx="12192000" cy="1189842"/>
          </a:xfrm>
          <a:prstGeom prst="rect">
            <a:avLst/>
          </a:prstGeom>
          <a:solidFill>
            <a:srgbClr val="F69F40"/>
          </a:solidFill>
          <a:ln>
            <a:solidFill>
              <a:srgbClr val="F69F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69F40"/>
              </a:highlight>
            </a:endParaRPr>
          </a:p>
        </p:txBody>
      </p:sp>
      <p:sp>
        <p:nvSpPr>
          <p:cNvPr id="2" name="Title 1">
            <a:extLst>
              <a:ext uri="{FF2B5EF4-FFF2-40B4-BE49-F238E27FC236}">
                <a16:creationId xmlns:a16="http://schemas.microsoft.com/office/drawing/2014/main" id="{5BA60C01-3465-8DE0-D98E-F17AC3ABF5C4}"/>
              </a:ext>
            </a:extLst>
          </p:cNvPr>
          <p:cNvSpPr>
            <a:spLocks noGrp="1"/>
          </p:cNvSpPr>
          <p:nvPr>
            <p:ph type="title"/>
          </p:nvPr>
        </p:nvSpPr>
        <p:spPr/>
        <p:txBody>
          <a:bodyPr/>
          <a:lstStyle/>
          <a:p>
            <a:r>
              <a:rPr lang="en-GB" dirty="0"/>
              <a:t>Survey Sampling</a:t>
            </a:r>
          </a:p>
        </p:txBody>
      </p:sp>
      <p:sp>
        <p:nvSpPr>
          <p:cNvPr id="4" name="Footer Placeholder 3">
            <a:extLst>
              <a:ext uri="{FF2B5EF4-FFF2-40B4-BE49-F238E27FC236}">
                <a16:creationId xmlns:a16="http://schemas.microsoft.com/office/drawing/2014/main" id="{3D38100C-5E6C-72C6-9509-0541C71C6A1B}"/>
              </a:ext>
            </a:extLst>
          </p:cNvPr>
          <p:cNvSpPr>
            <a:spLocks noGrp="1"/>
          </p:cNvSpPr>
          <p:nvPr>
            <p:ph type="ftr" sz="quarter" idx="11"/>
          </p:nvPr>
        </p:nvSpPr>
        <p:spPr/>
        <p:txBody>
          <a:bodyPr/>
          <a:lstStyle/>
          <a:p>
            <a:r>
              <a:rPr lang="en-GB" dirty="0"/>
              <a:t>POL2017 W6 – Surveys II</a:t>
            </a:r>
          </a:p>
        </p:txBody>
      </p:sp>
      <p:sp>
        <p:nvSpPr>
          <p:cNvPr id="5" name="Slide Number Placeholder 4">
            <a:extLst>
              <a:ext uri="{FF2B5EF4-FFF2-40B4-BE49-F238E27FC236}">
                <a16:creationId xmlns:a16="http://schemas.microsoft.com/office/drawing/2014/main" id="{4C889880-79ED-0E94-A7B0-DB64D63F50FD}"/>
              </a:ext>
            </a:extLst>
          </p:cNvPr>
          <p:cNvSpPr>
            <a:spLocks noGrp="1"/>
          </p:cNvSpPr>
          <p:nvPr>
            <p:ph type="sldNum" sz="quarter" idx="12"/>
          </p:nvPr>
        </p:nvSpPr>
        <p:spPr/>
        <p:txBody>
          <a:bodyPr/>
          <a:lstStyle/>
          <a:p>
            <a:fld id="{372769DB-CAE7-4C85-A9AF-7D4D8DE4CA22}" type="slidenum">
              <a:rPr lang="en-GB" smtClean="0"/>
              <a:t>14</a:t>
            </a:fld>
            <a:endParaRPr lang="en-GB" dirty="0"/>
          </a:p>
        </p:txBody>
      </p:sp>
      <p:sp>
        <p:nvSpPr>
          <p:cNvPr id="11" name="Content Placeholder 2">
            <a:extLst>
              <a:ext uri="{FF2B5EF4-FFF2-40B4-BE49-F238E27FC236}">
                <a16:creationId xmlns:a16="http://schemas.microsoft.com/office/drawing/2014/main" id="{175A0F29-3633-CF23-AF6A-C4095467E36A}"/>
              </a:ext>
            </a:extLst>
          </p:cNvPr>
          <p:cNvSpPr txBox="1">
            <a:spLocks/>
          </p:cNvSpPr>
          <p:nvPr/>
        </p:nvSpPr>
        <p:spPr>
          <a:xfrm>
            <a:off x="431259" y="1642072"/>
            <a:ext cx="14079902" cy="432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t>Sampling approach will depend on our research question</a:t>
            </a:r>
          </a:p>
          <a:p>
            <a:pPr marL="0" indent="0">
              <a:buNone/>
            </a:pPr>
            <a:endParaRPr lang="en-GB" sz="3600" dirty="0"/>
          </a:p>
          <a:p>
            <a:pPr marL="0" indent="0">
              <a:buNone/>
            </a:pPr>
            <a:r>
              <a:rPr lang="en-GB" sz="3600" dirty="0"/>
              <a:t>We will need to consider our:</a:t>
            </a:r>
            <a:endParaRPr lang="en-GB" sz="3200" dirty="0"/>
          </a:p>
          <a:p>
            <a:r>
              <a:rPr lang="en-GB" sz="3600" b="1" dirty="0"/>
              <a:t>Target population</a:t>
            </a:r>
          </a:p>
          <a:p>
            <a:r>
              <a:rPr lang="en-GB" sz="3600" b="1" dirty="0"/>
              <a:t>Sampling frame</a:t>
            </a:r>
          </a:p>
          <a:p>
            <a:r>
              <a:rPr lang="en-GB" sz="3600" b="1" dirty="0"/>
              <a:t>Sample</a:t>
            </a:r>
          </a:p>
          <a:p>
            <a:r>
              <a:rPr lang="en-GB" sz="3600" b="1" dirty="0"/>
              <a:t>Sample Unit</a:t>
            </a:r>
          </a:p>
        </p:txBody>
      </p:sp>
    </p:spTree>
    <p:extLst>
      <p:ext uri="{BB962C8B-B14F-4D97-AF65-F5344CB8AC3E}">
        <p14:creationId xmlns:p14="http://schemas.microsoft.com/office/powerpoint/2010/main" val="214755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71A72-C89F-F412-AAC5-62AB0141379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FA68B43-3018-EDC7-875F-C37DA952C465}"/>
              </a:ext>
            </a:extLst>
          </p:cNvPr>
          <p:cNvSpPr/>
          <p:nvPr/>
        </p:nvSpPr>
        <p:spPr>
          <a:xfrm>
            <a:off x="0" y="-11490"/>
            <a:ext cx="12192000" cy="1189842"/>
          </a:xfrm>
          <a:prstGeom prst="rect">
            <a:avLst/>
          </a:prstGeom>
          <a:solidFill>
            <a:srgbClr val="F69B36"/>
          </a:solidFill>
          <a:ln w="19050">
            <a:solidFill>
              <a:srgbClr val="F69B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8076D95-1DFC-A815-DC94-B63BAC178792}"/>
              </a:ext>
            </a:extLst>
          </p:cNvPr>
          <p:cNvSpPr>
            <a:spLocks noGrp="1"/>
          </p:cNvSpPr>
          <p:nvPr>
            <p:ph type="title"/>
          </p:nvPr>
        </p:nvSpPr>
        <p:spPr>
          <a:ln>
            <a:noFill/>
          </a:ln>
        </p:spPr>
        <p:txBody>
          <a:bodyPr/>
          <a:lstStyle/>
          <a:p>
            <a:r>
              <a:rPr lang="en-US" dirty="0"/>
              <a:t>Survey Mode</a:t>
            </a:r>
            <a:endParaRPr lang="en-GB" dirty="0"/>
          </a:p>
        </p:txBody>
      </p:sp>
      <p:sp>
        <p:nvSpPr>
          <p:cNvPr id="4" name="Footer Placeholder 3">
            <a:extLst>
              <a:ext uri="{FF2B5EF4-FFF2-40B4-BE49-F238E27FC236}">
                <a16:creationId xmlns:a16="http://schemas.microsoft.com/office/drawing/2014/main" id="{02FEA0DC-886E-6B7F-AEB2-FEBF2A054E00}"/>
              </a:ext>
            </a:extLst>
          </p:cNvPr>
          <p:cNvSpPr>
            <a:spLocks noGrp="1"/>
          </p:cNvSpPr>
          <p:nvPr>
            <p:ph type="ftr" sz="quarter" idx="11"/>
          </p:nvPr>
        </p:nvSpPr>
        <p:spPr/>
        <p:txBody>
          <a:bodyPr/>
          <a:lstStyle/>
          <a:p>
            <a:r>
              <a:rPr lang="en-GB"/>
              <a:t>POL2017 W6 – Surveys II</a:t>
            </a:r>
            <a:endParaRPr lang="en-GB" dirty="0"/>
          </a:p>
        </p:txBody>
      </p:sp>
      <p:sp>
        <p:nvSpPr>
          <p:cNvPr id="5" name="Slide Number Placeholder 4">
            <a:extLst>
              <a:ext uri="{FF2B5EF4-FFF2-40B4-BE49-F238E27FC236}">
                <a16:creationId xmlns:a16="http://schemas.microsoft.com/office/drawing/2014/main" id="{21920349-7516-4A60-086E-5398CBB277E9}"/>
              </a:ext>
            </a:extLst>
          </p:cNvPr>
          <p:cNvSpPr>
            <a:spLocks noGrp="1"/>
          </p:cNvSpPr>
          <p:nvPr>
            <p:ph type="sldNum" sz="quarter" idx="12"/>
          </p:nvPr>
        </p:nvSpPr>
        <p:spPr/>
        <p:txBody>
          <a:bodyPr/>
          <a:lstStyle/>
          <a:p>
            <a:fld id="{372769DB-CAE7-4C85-A9AF-7D4D8DE4CA22}" type="slidenum">
              <a:rPr lang="en-GB" smtClean="0"/>
              <a:t>15</a:t>
            </a:fld>
            <a:endParaRPr lang="en-GB" dirty="0"/>
          </a:p>
        </p:txBody>
      </p:sp>
      <p:sp>
        <p:nvSpPr>
          <p:cNvPr id="7" name="Content Placeholder 2">
            <a:extLst>
              <a:ext uri="{FF2B5EF4-FFF2-40B4-BE49-F238E27FC236}">
                <a16:creationId xmlns:a16="http://schemas.microsoft.com/office/drawing/2014/main" id="{D2345625-72F9-A8AE-5721-0AC2D3893B63}"/>
              </a:ext>
            </a:extLst>
          </p:cNvPr>
          <p:cNvSpPr txBox="1">
            <a:spLocks/>
          </p:cNvSpPr>
          <p:nvPr/>
        </p:nvSpPr>
        <p:spPr>
          <a:xfrm>
            <a:off x="577748" y="1848347"/>
            <a:ext cx="5518252" cy="413767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a:t>
            </a:r>
            <a:r>
              <a:rPr lang="en-GB" sz="3600" dirty="0"/>
              <a:t>he format in which we ask our questions can impact:</a:t>
            </a:r>
          </a:p>
          <a:p>
            <a:pPr marL="0" indent="0">
              <a:buFont typeface="Arial" panose="020B0604020202020204" pitchFamily="34" charset="0"/>
              <a:buNone/>
            </a:pPr>
            <a:endParaRPr lang="en-GB" sz="3600" dirty="0"/>
          </a:p>
          <a:p>
            <a:pPr marL="0" indent="0">
              <a:buFont typeface="Arial" panose="020B0604020202020204" pitchFamily="34" charset="0"/>
              <a:buNone/>
            </a:pPr>
            <a:r>
              <a:rPr lang="en-GB" sz="3600" b="1" dirty="0"/>
              <a:t>Measurement error</a:t>
            </a:r>
          </a:p>
          <a:p>
            <a:r>
              <a:rPr lang="en-GB" sz="3600" dirty="0"/>
              <a:t>How people answer our questions</a:t>
            </a:r>
          </a:p>
          <a:p>
            <a:endParaRPr lang="en-GB" sz="3600" dirty="0"/>
          </a:p>
          <a:p>
            <a:pPr marL="0" indent="0">
              <a:buFont typeface="Arial" panose="020B0604020202020204" pitchFamily="34" charset="0"/>
              <a:buNone/>
            </a:pPr>
            <a:r>
              <a:rPr lang="en-GB" sz="3600" b="1" dirty="0"/>
              <a:t>Sampling error</a:t>
            </a:r>
          </a:p>
          <a:p>
            <a:r>
              <a:rPr lang="en-GB" sz="3600" dirty="0"/>
              <a:t>Who answers questions</a:t>
            </a:r>
          </a:p>
        </p:txBody>
      </p:sp>
      <p:sp>
        <p:nvSpPr>
          <p:cNvPr id="11" name="TextBox 10">
            <a:extLst>
              <a:ext uri="{FF2B5EF4-FFF2-40B4-BE49-F238E27FC236}">
                <a16:creationId xmlns:a16="http://schemas.microsoft.com/office/drawing/2014/main" id="{D71A02D0-E8AF-1B41-ACF6-14C0F9745CFB}"/>
              </a:ext>
            </a:extLst>
          </p:cNvPr>
          <p:cNvSpPr txBox="1"/>
          <p:nvPr/>
        </p:nvSpPr>
        <p:spPr>
          <a:xfrm>
            <a:off x="6865872" y="1723889"/>
            <a:ext cx="6103856" cy="2862322"/>
          </a:xfrm>
          <a:prstGeom prst="rect">
            <a:avLst/>
          </a:prstGeom>
          <a:noFill/>
        </p:spPr>
        <p:txBody>
          <a:bodyPr wrap="square">
            <a:spAutoFit/>
          </a:bodyPr>
          <a:lstStyle/>
          <a:p>
            <a:r>
              <a:rPr lang="en-GB" sz="3600" dirty="0">
                <a:latin typeface="Gill Sans MT" panose="020B0502020104020203" pitchFamily="34" charset="0"/>
              </a:rPr>
              <a:t>Survey modes:</a:t>
            </a:r>
          </a:p>
          <a:p>
            <a:pPr marL="285750" indent="-285750">
              <a:buFont typeface="Arial" panose="020B0604020202020204" pitchFamily="34" charset="0"/>
              <a:buChar char="•"/>
            </a:pPr>
            <a:r>
              <a:rPr lang="en-GB" sz="3600" b="1" dirty="0">
                <a:latin typeface="Gill Sans MT" panose="020B0502020104020203" pitchFamily="34" charset="0"/>
              </a:rPr>
              <a:t>Face to face surveys</a:t>
            </a:r>
          </a:p>
          <a:p>
            <a:pPr marL="285750" indent="-285750">
              <a:buFont typeface="Arial" panose="020B0604020202020204" pitchFamily="34" charset="0"/>
              <a:buChar char="•"/>
            </a:pPr>
            <a:r>
              <a:rPr lang="en-GB" sz="3600" b="1" dirty="0">
                <a:latin typeface="Gill Sans MT" panose="020B0502020104020203" pitchFamily="34" charset="0"/>
              </a:rPr>
              <a:t>Telephone surveys</a:t>
            </a:r>
          </a:p>
          <a:p>
            <a:pPr marL="285750" indent="-285750">
              <a:buFont typeface="Arial" panose="020B0604020202020204" pitchFamily="34" charset="0"/>
              <a:buChar char="•"/>
            </a:pPr>
            <a:r>
              <a:rPr lang="en-GB" sz="3600" b="1" dirty="0">
                <a:latin typeface="Gill Sans MT" panose="020B0502020104020203" pitchFamily="34" charset="0"/>
              </a:rPr>
              <a:t>Postal surveys</a:t>
            </a:r>
          </a:p>
          <a:p>
            <a:pPr marL="285750" indent="-285750">
              <a:buFont typeface="Arial" panose="020B0604020202020204" pitchFamily="34" charset="0"/>
              <a:buChar char="•"/>
            </a:pPr>
            <a:r>
              <a:rPr lang="en-GB" sz="3600" b="1" dirty="0">
                <a:latin typeface="Gill Sans MT" panose="020B0502020104020203" pitchFamily="34" charset="0"/>
              </a:rPr>
              <a:t>Internet surveys</a:t>
            </a:r>
          </a:p>
        </p:txBody>
      </p:sp>
    </p:spTree>
    <p:extLst>
      <p:ext uri="{BB962C8B-B14F-4D97-AF65-F5344CB8AC3E}">
        <p14:creationId xmlns:p14="http://schemas.microsoft.com/office/powerpoint/2010/main" val="174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71A72-C89F-F412-AAC5-62AB0141379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FA68B43-3018-EDC7-875F-C37DA952C465}"/>
              </a:ext>
            </a:extLst>
          </p:cNvPr>
          <p:cNvSpPr/>
          <p:nvPr/>
        </p:nvSpPr>
        <p:spPr>
          <a:xfrm>
            <a:off x="0" y="-11490"/>
            <a:ext cx="12192000" cy="1189842"/>
          </a:xfrm>
          <a:prstGeom prst="rect">
            <a:avLst/>
          </a:prstGeom>
          <a:solidFill>
            <a:srgbClr val="F69B36"/>
          </a:solidFill>
          <a:ln w="19050">
            <a:solidFill>
              <a:srgbClr val="F69B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69B36"/>
              </a:solidFill>
            </a:endParaRPr>
          </a:p>
        </p:txBody>
      </p:sp>
      <p:sp>
        <p:nvSpPr>
          <p:cNvPr id="2" name="Title 1">
            <a:extLst>
              <a:ext uri="{FF2B5EF4-FFF2-40B4-BE49-F238E27FC236}">
                <a16:creationId xmlns:a16="http://schemas.microsoft.com/office/drawing/2014/main" id="{08076D95-1DFC-A815-DC94-B63BAC178792}"/>
              </a:ext>
            </a:extLst>
          </p:cNvPr>
          <p:cNvSpPr>
            <a:spLocks noGrp="1"/>
          </p:cNvSpPr>
          <p:nvPr>
            <p:ph type="title"/>
          </p:nvPr>
        </p:nvSpPr>
        <p:spPr>
          <a:ln>
            <a:noFill/>
          </a:ln>
        </p:spPr>
        <p:txBody>
          <a:bodyPr/>
          <a:lstStyle/>
          <a:p>
            <a:r>
              <a:rPr lang="en-US" dirty="0"/>
              <a:t>Survey Mode</a:t>
            </a:r>
            <a:endParaRPr lang="en-GB" dirty="0"/>
          </a:p>
        </p:txBody>
      </p:sp>
      <p:sp>
        <p:nvSpPr>
          <p:cNvPr id="3" name="Content Placeholder 2">
            <a:extLst>
              <a:ext uri="{FF2B5EF4-FFF2-40B4-BE49-F238E27FC236}">
                <a16:creationId xmlns:a16="http://schemas.microsoft.com/office/drawing/2014/main" id="{FF6D97BC-4810-485A-35CA-12DD4677C085}"/>
              </a:ext>
            </a:extLst>
          </p:cNvPr>
          <p:cNvSpPr>
            <a:spLocks noGrp="1"/>
          </p:cNvSpPr>
          <p:nvPr>
            <p:ph idx="1"/>
          </p:nvPr>
        </p:nvSpPr>
        <p:spPr>
          <a:xfrm>
            <a:off x="706225" y="1629744"/>
            <a:ext cx="10515600" cy="4351338"/>
          </a:xfrm>
        </p:spPr>
        <p:txBody>
          <a:bodyPr>
            <a:normAutofit/>
          </a:bodyPr>
          <a:lstStyle/>
          <a:p>
            <a:pPr marL="0" indent="0">
              <a:buNone/>
            </a:pPr>
            <a:r>
              <a:rPr lang="en-GB" sz="3200" dirty="0"/>
              <a:t>When deciding on survey mode, we should consider:</a:t>
            </a:r>
          </a:p>
          <a:p>
            <a:r>
              <a:rPr lang="en-GB" sz="3200" b="1" dirty="0"/>
              <a:t>Cost</a:t>
            </a:r>
          </a:p>
          <a:p>
            <a:r>
              <a:rPr lang="en-GB" sz="3200" b="1" dirty="0"/>
              <a:t>Sampling frame </a:t>
            </a:r>
          </a:p>
          <a:p>
            <a:r>
              <a:rPr lang="en-GB" sz="3200" b="1" dirty="0"/>
              <a:t>Comprehension problems</a:t>
            </a:r>
          </a:p>
          <a:p>
            <a:r>
              <a:rPr lang="en-GB" sz="3200" b="1" dirty="0"/>
              <a:t>Interviewer effects</a:t>
            </a:r>
          </a:p>
          <a:p>
            <a:r>
              <a:rPr lang="en-GB" sz="3200" b="1" dirty="0"/>
              <a:t>Coverage/sampling error</a:t>
            </a:r>
          </a:p>
          <a:p>
            <a:r>
              <a:rPr lang="en-GB" sz="3200" b="1" dirty="0"/>
              <a:t>Non-response</a:t>
            </a:r>
          </a:p>
        </p:txBody>
      </p:sp>
      <p:sp>
        <p:nvSpPr>
          <p:cNvPr id="4" name="Footer Placeholder 3">
            <a:extLst>
              <a:ext uri="{FF2B5EF4-FFF2-40B4-BE49-F238E27FC236}">
                <a16:creationId xmlns:a16="http://schemas.microsoft.com/office/drawing/2014/main" id="{02FEA0DC-886E-6B7F-AEB2-FEBF2A054E00}"/>
              </a:ext>
            </a:extLst>
          </p:cNvPr>
          <p:cNvSpPr>
            <a:spLocks noGrp="1"/>
          </p:cNvSpPr>
          <p:nvPr>
            <p:ph type="ftr" sz="quarter" idx="11"/>
          </p:nvPr>
        </p:nvSpPr>
        <p:spPr/>
        <p:txBody>
          <a:bodyPr/>
          <a:lstStyle/>
          <a:p>
            <a:r>
              <a:rPr lang="en-GB"/>
              <a:t>POL2017 W6 – Surveys II</a:t>
            </a:r>
            <a:endParaRPr lang="en-GB" dirty="0"/>
          </a:p>
        </p:txBody>
      </p:sp>
      <p:sp>
        <p:nvSpPr>
          <p:cNvPr id="5" name="Slide Number Placeholder 4">
            <a:extLst>
              <a:ext uri="{FF2B5EF4-FFF2-40B4-BE49-F238E27FC236}">
                <a16:creationId xmlns:a16="http://schemas.microsoft.com/office/drawing/2014/main" id="{21920349-7516-4A60-086E-5398CBB277E9}"/>
              </a:ext>
            </a:extLst>
          </p:cNvPr>
          <p:cNvSpPr>
            <a:spLocks noGrp="1"/>
          </p:cNvSpPr>
          <p:nvPr>
            <p:ph type="sldNum" sz="quarter" idx="12"/>
          </p:nvPr>
        </p:nvSpPr>
        <p:spPr/>
        <p:txBody>
          <a:bodyPr/>
          <a:lstStyle/>
          <a:p>
            <a:fld id="{372769DB-CAE7-4C85-A9AF-7D4D8DE4CA22}" type="slidenum">
              <a:rPr lang="en-GB" smtClean="0"/>
              <a:t>16</a:t>
            </a:fld>
            <a:endParaRPr lang="en-GB" dirty="0"/>
          </a:p>
        </p:txBody>
      </p:sp>
    </p:spTree>
    <p:extLst>
      <p:ext uri="{BB962C8B-B14F-4D97-AF65-F5344CB8AC3E}">
        <p14:creationId xmlns:p14="http://schemas.microsoft.com/office/powerpoint/2010/main" val="87983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F5EAFE-09E5-0BA2-8664-7009BB3154AD}"/>
              </a:ext>
            </a:extLst>
          </p:cNvPr>
          <p:cNvSpPr/>
          <p:nvPr/>
        </p:nvSpPr>
        <p:spPr>
          <a:xfrm>
            <a:off x="0" y="-52393"/>
            <a:ext cx="12192000" cy="1189842"/>
          </a:xfrm>
          <a:prstGeom prst="rect">
            <a:avLst/>
          </a:prstGeom>
          <a:solidFill>
            <a:srgbClr val="F69B36"/>
          </a:solidFill>
          <a:ln w="19050">
            <a:solidFill>
              <a:srgbClr val="F69B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95007AA1-45D6-E18A-B83C-9BA3BEC32B03}"/>
              </a:ext>
            </a:extLst>
          </p:cNvPr>
          <p:cNvSpPr/>
          <p:nvPr/>
        </p:nvSpPr>
        <p:spPr>
          <a:xfrm>
            <a:off x="0" y="-52393"/>
            <a:ext cx="12192000" cy="1189842"/>
          </a:xfrm>
          <a:prstGeom prst="rect">
            <a:avLst/>
          </a:prstGeom>
          <a:solidFill>
            <a:srgbClr val="F69B36"/>
          </a:solidFill>
          <a:ln w="19050">
            <a:solidFill>
              <a:srgbClr val="F69B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B4DD9DE-BF15-490A-FCC7-879DF5591FE5}"/>
              </a:ext>
            </a:extLst>
          </p:cNvPr>
          <p:cNvSpPr>
            <a:spLocks noGrp="1"/>
          </p:cNvSpPr>
          <p:nvPr>
            <p:ph type="title"/>
          </p:nvPr>
        </p:nvSpPr>
        <p:spPr/>
        <p:txBody>
          <a:bodyPr/>
          <a:lstStyle/>
          <a:p>
            <a:r>
              <a:rPr lang="en-US" dirty="0"/>
              <a:t>Ethics</a:t>
            </a:r>
            <a:endParaRPr lang="en-GB" dirty="0"/>
          </a:p>
        </p:txBody>
      </p:sp>
      <p:sp>
        <p:nvSpPr>
          <p:cNvPr id="3" name="Content Placeholder 2">
            <a:extLst>
              <a:ext uri="{FF2B5EF4-FFF2-40B4-BE49-F238E27FC236}">
                <a16:creationId xmlns:a16="http://schemas.microsoft.com/office/drawing/2014/main" id="{D6603D9D-118E-8887-79EE-BA78D28A4BB3}"/>
              </a:ext>
            </a:extLst>
          </p:cNvPr>
          <p:cNvSpPr>
            <a:spLocks noGrp="1"/>
          </p:cNvSpPr>
          <p:nvPr>
            <p:ph idx="1"/>
          </p:nvPr>
        </p:nvSpPr>
        <p:spPr/>
        <p:txBody>
          <a:bodyPr>
            <a:normAutofit/>
          </a:bodyPr>
          <a:lstStyle/>
          <a:p>
            <a:r>
              <a:rPr lang="en-GB" dirty="0"/>
              <a:t>Potential harms of our research</a:t>
            </a:r>
          </a:p>
          <a:p>
            <a:pPr lvl="1"/>
            <a:r>
              <a:rPr lang="en-GB" dirty="0"/>
              <a:t>Sensitive topics, context of participation</a:t>
            </a:r>
          </a:p>
          <a:p>
            <a:r>
              <a:rPr lang="en-GB" dirty="0"/>
              <a:t>Informed consent</a:t>
            </a:r>
          </a:p>
          <a:p>
            <a:r>
              <a:rPr lang="en-GB" dirty="0"/>
              <a:t>Voluntary participation</a:t>
            </a:r>
          </a:p>
          <a:p>
            <a:r>
              <a:rPr lang="en-GB" dirty="0"/>
              <a:t>Privacy</a:t>
            </a:r>
          </a:p>
          <a:p>
            <a:pPr lvl="1"/>
            <a:r>
              <a:rPr lang="en-GB" dirty="0"/>
              <a:t>Anonymity, confidentiality, identification, data security</a:t>
            </a:r>
          </a:p>
          <a:p>
            <a:pPr lvl="2"/>
            <a:endParaRPr lang="en-GB" dirty="0"/>
          </a:p>
          <a:p>
            <a:endParaRPr lang="en-GB" dirty="0"/>
          </a:p>
        </p:txBody>
      </p:sp>
      <p:sp>
        <p:nvSpPr>
          <p:cNvPr id="4" name="Footer Placeholder 3">
            <a:extLst>
              <a:ext uri="{FF2B5EF4-FFF2-40B4-BE49-F238E27FC236}">
                <a16:creationId xmlns:a16="http://schemas.microsoft.com/office/drawing/2014/main" id="{1A30C69A-19B5-51D2-C0A8-2DF22635EED3}"/>
              </a:ext>
            </a:extLst>
          </p:cNvPr>
          <p:cNvSpPr>
            <a:spLocks noGrp="1"/>
          </p:cNvSpPr>
          <p:nvPr>
            <p:ph type="ftr" sz="quarter" idx="11"/>
          </p:nvPr>
        </p:nvSpPr>
        <p:spPr/>
        <p:txBody>
          <a:bodyPr/>
          <a:lstStyle/>
          <a:p>
            <a:r>
              <a:rPr lang="en-GB" dirty="0"/>
              <a:t>POL2017 W6 – Surveys II</a:t>
            </a:r>
          </a:p>
        </p:txBody>
      </p:sp>
      <p:sp>
        <p:nvSpPr>
          <p:cNvPr id="5" name="Slide Number Placeholder 4">
            <a:extLst>
              <a:ext uri="{FF2B5EF4-FFF2-40B4-BE49-F238E27FC236}">
                <a16:creationId xmlns:a16="http://schemas.microsoft.com/office/drawing/2014/main" id="{D0732C40-5240-215D-8F95-E5BE46232D9C}"/>
              </a:ext>
            </a:extLst>
          </p:cNvPr>
          <p:cNvSpPr>
            <a:spLocks noGrp="1"/>
          </p:cNvSpPr>
          <p:nvPr>
            <p:ph type="sldNum" sz="quarter" idx="12"/>
          </p:nvPr>
        </p:nvSpPr>
        <p:spPr/>
        <p:txBody>
          <a:bodyPr/>
          <a:lstStyle/>
          <a:p>
            <a:fld id="{372769DB-CAE7-4C85-A9AF-7D4D8DE4CA22}" type="slidenum">
              <a:rPr lang="en-GB" smtClean="0"/>
              <a:t>17</a:t>
            </a:fld>
            <a:endParaRPr lang="en-GB" dirty="0"/>
          </a:p>
        </p:txBody>
      </p:sp>
    </p:spTree>
    <p:extLst>
      <p:ext uri="{BB962C8B-B14F-4D97-AF65-F5344CB8AC3E}">
        <p14:creationId xmlns:p14="http://schemas.microsoft.com/office/powerpoint/2010/main" val="353989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439F68-F48F-93BA-0054-98FC96ECFFA2}"/>
              </a:ext>
            </a:extLst>
          </p:cNvPr>
          <p:cNvSpPr/>
          <p:nvPr/>
        </p:nvSpPr>
        <p:spPr>
          <a:xfrm>
            <a:off x="0" y="0"/>
            <a:ext cx="12263120" cy="694944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77FF242-9172-165A-2AD8-6CC6437642CC}"/>
              </a:ext>
            </a:extLst>
          </p:cNvPr>
          <p:cNvSpPr>
            <a:spLocks noGrp="1"/>
          </p:cNvSpPr>
          <p:nvPr>
            <p:ph type="title"/>
          </p:nvPr>
        </p:nvSpPr>
        <p:spPr>
          <a:xfrm>
            <a:off x="1047884" y="1337013"/>
            <a:ext cx="9893031" cy="2626469"/>
          </a:xfrm>
        </p:spPr>
        <p:txBody>
          <a:bodyPr/>
          <a:lstStyle/>
          <a:p>
            <a:r>
              <a:rPr lang="en-GB" dirty="0"/>
              <a:t>Content Analysis</a:t>
            </a:r>
          </a:p>
        </p:txBody>
      </p:sp>
    </p:spTree>
    <p:extLst>
      <p:ext uri="{BB962C8B-B14F-4D97-AF65-F5344CB8AC3E}">
        <p14:creationId xmlns:p14="http://schemas.microsoft.com/office/powerpoint/2010/main" val="112353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F5D2-C37D-54A4-505A-36E2D48F5EA9}"/>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DE913A29-97D8-7B73-3BED-7FDB9EA9D897}"/>
              </a:ext>
            </a:extLst>
          </p:cNvPr>
          <p:cNvSpPr>
            <a:spLocks noGrp="1"/>
          </p:cNvSpPr>
          <p:nvPr>
            <p:ph idx="1"/>
          </p:nvPr>
        </p:nvSpPr>
        <p:spPr>
          <a:xfrm>
            <a:off x="506027" y="1629744"/>
            <a:ext cx="11519482" cy="4351338"/>
          </a:xfrm>
        </p:spPr>
        <p:txBody>
          <a:bodyPr>
            <a:normAutofit fontScale="92500" lnSpcReduction="10000"/>
          </a:bodyPr>
          <a:lstStyle/>
          <a:p>
            <a:pPr marL="0" indent="0">
              <a:buNone/>
            </a:pPr>
            <a:r>
              <a:rPr lang="en-GB" sz="3600" b="1" dirty="0"/>
              <a:t>Content analysis:</a:t>
            </a:r>
          </a:p>
          <a:p>
            <a:r>
              <a:rPr lang="en-GB" sz="3600" dirty="0"/>
              <a:t>Systematic analysis of texts or other media</a:t>
            </a:r>
          </a:p>
          <a:p>
            <a:r>
              <a:rPr lang="en-GB" sz="3600" dirty="0"/>
              <a:t>Can analyse a wide variety of documents</a:t>
            </a:r>
          </a:p>
          <a:p>
            <a:r>
              <a:rPr lang="en-GB" sz="3600" dirty="0"/>
              <a:t>Across huge range of issues</a:t>
            </a:r>
          </a:p>
          <a:p>
            <a:endParaRPr lang="en-GB" sz="3600" dirty="0"/>
          </a:p>
          <a:p>
            <a:r>
              <a:rPr lang="en-GB" sz="3600" dirty="0"/>
              <a:t>Unobtrusive method of data collection</a:t>
            </a:r>
          </a:p>
          <a:p>
            <a:r>
              <a:rPr lang="en-GB" sz="3600" dirty="0"/>
              <a:t>Can examine otherwise inaccessible subjects</a:t>
            </a:r>
          </a:p>
          <a:p>
            <a:r>
              <a:rPr lang="en-GB" sz="3600" dirty="0"/>
              <a:t>Can’t explore subsequent effects of the content</a:t>
            </a:r>
          </a:p>
        </p:txBody>
      </p:sp>
      <p:sp>
        <p:nvSpPr>
          <p:cNvPr id="4" name="Footer Placeholder 3">
            <a:extLst>
              <a:ext uri="{FF2B5EF4-FFF2-40B4-BE49-F238E27FC236}">
                <a16:creationId xmlns:a16="http://schemas.microsoft.com/office/drawing/2014/main" id="{8EB38277-8EC3-53F1-1B0D-58D74656CC9E}"/>
              </a:ext>
            </a:extLst>
          </p:cNvPr>
          <p:cNvSpPr>
            <a:spLocks noGrp="1"/>
          </p:cNvSpPr>
          <p:nvPr>
            <p:ph type="ftr" sz="quarter" idx="11"/>
          </p:nvPr>
        </p:nvSpPr>
        <p:spPr/>
        <p:txBody>
          <a:bodyPr/>
          <a:lstStyle/>
          <a:p>
            <a:r>
              <a:rPr lang="en-GB"/>
              <a:t>POL2017 W7 – Content Analysis I</a:t>
            </a:r>
            <a:endParaRPr lang="en-GB" dirty="0"/>
          </a:p>
        </p:txBody>
      </p:sp>
      <p:sp>
        <p:nvSpPr>
          <p:cNvPr id="5" name="Slide Number Placeholder 4">
            <a:extLst>
              <a:ext uri="{FF2B5EF4-FFF2-40B4-BE49-F238E27FC236}">
                <a16:creationId xmlns:a16="http://schemas.microsoft.com/office/drawing/2014/main" id="{6FF8CA63-6E84-3586-BD74-C8216D96D305}"/>
              </a:ext>
            </a:extLst>
          </p:cNvPr>
          <p:cNvSpPr>
            <a:spLocks noGrp="1"/>
          </p:cNvSpPr>
          <p:nvPr>
            <p:ph type="sldNum" sz="quarter" idx="12"/>
          </p:nvPr>
        </p:nvSpPr>
        <p:spPr/>
        <p:txBody>
          <a:bodyPr/>
          <a:lstStyle/>
          <a:p>
            <a:fld id="{372769DB-CAE7-4C85-A9AF-7D4D8DE4CA22}" type="slidenum">
              <a:rPr lang="en-GB" smtClean="0"/>
              <a:t>19</a:t>
            </a:fld>
            <a:endParaRPr lang="en-GB" dirty="0"/>
          </a:p>
        </p:txBody>
      </p:sp>
    </p:spTree>
    <p:extLst>
      <p:ext uri="{BB962C8B-B14F-4D97-AF65-F5344CB8AC3E}">
        <p14:creationId xmlns:p14="http://schemas.microsoft.com/office/powerpoint/2010/main" val="35725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ED-A900-4F1F-CE76-D4CD7E8B9016}"/>
              </a:ext>
            </a:extLst>
          </p:cNvPr>
          <p:cNvSpPr>
            <a:spLocks noGrp="1"/>
          </p:cNvSpPr>
          <p:nvPr>
            <p:ph type="title"/>
          </p:nvPr>
        </p:nvSpPr>
        <p:spPr/>
        <p:txBody>
          <a:bodyPr>
            <a:normAutofit/>
          </a:bodyPr>
          <a:lstStyle/>
          <a:p>
            <a:r>
              <a:rPr lang="en-GB" sz="4800" dirty="0"/>
              <a:t>Today’s lecture</a:t>
            </a:r>
          </a:p>
        </p:txBody>
      </p:sp>
      <p:sp>
        <p:nvSpPr>
          <p:cNvPr id="6" name="Content Placeholder 2">
            <a:extLst>
              <a:ext uri="{FF2B5EF4-FFF2-40B4-BE49-F238E27FC236}">
                <a16:creationId xmlns:a16="http://schemas.microsoft.com/office/drawing/2014/main" id="{B449D8F0-5E81-01DD-3A56-12092325B31C}"/>
              </a:ext>
            </a:extLst>
          </p:cNvPr>
          <p:cNvSpPr>
            <a:spLocks noGrp="1"/>
          </p:cNvSpPr>
          <p:nvPr>
            <p:ph idx="1"/>
          </p:nvPr>
        </p:nvSpPr>
        <p:spPr>
          <a:xfrm>
            <a:off x="506027" y="1571816"/>
            <a:ext cx="11155031" cy="4750325"/>
          </a:xfrm>
        </p:spPr>
        <p:txBody>
          <a:bodyPr numCol="1">
            <a:normAutofit/>
          </a:bodyPr>
          <a:lstStyle/>
          <a:p>
            <a:pPr algn="just">
              <a:lnSpc>
                <a:spcPct val="107000"/>
              </a:lnSpc>
              <a:spcAft>
                <a:spcPts val="800"/>
              </a:spcAft>
            </a:pPr>
            <a:r>
              <a:rPr lang="en-GB" sz="3600" b="1" dirty="0">
                <a:latin typeface="Calibri" panose="020F0502020204030204" pitchFamily="34" charset="0"/>
                <a:ea typeface="Calibri" panose="020F0502020204030204" pitchFamily="34" charset="0"/>
                <a:cs typeface="Times New Roman" panose="02020603050405020304" pitchFamily="18" charset="0"/>
              </a:rPr>
              <a:t>Exam format overview</a:t>
            </a:r>
          </a:p>
          <a:p>
            <a:pPr>
              <a:lnSpc>
                <a:spcPct val="107000"/>
              </a:lnSpc>
              <a:spcAft>
                <a:spcPts val="800"/>
              </a:spcAft>
            </a:pPr>
            <a:r>
              <a:rPr lang="en-GB" sz="3600" b="1" dirty="0">
                <a:effectLst/>
                <a:latin typeface="Calibri" panose="020F0502020204030204" pitchFamily="34" charset="0"/>
                <a:ea typeface="Calibri" panose="020F0502020204030204" pitchFamily="34" charset="0"/>
                <a:cs typeface="Times New Roman" panose="02020603050405020304" pitchFamily="18" charset="0"/>
              </a:rPr>
              <a:t>Recap of the three methods that are covered on the final exam</a:t>
            </a:r>
          </a:p>
          <a:p>
            <a:pPr>
              <a:lnSpc>
                <a:spcPct val="107000"/>
              </a:lnSpc>
              <a:spcAft>
                <a:spcPts val="800"/>
              </a:spcAft>
            </a:pPr>
            <a:r>
              <a:rPr lang="en-GB" sz="3600" b="1" dirty="0">
                <a:latin typeface="Calibri" panose="020F0502020204030204" pitchFamily="34" charset="0"/>
                <a:ea typeface="Calibri" panose="020F0502020204030204" pitchFamily="34" charset="0"/>
                <a:cs typeface="Times New Roman" panose="02020603050405020304" pitchFamily="18" charset="0"/>
              </a:rPr>
              <a:t>Final exam writing exercise</a:t>
            </a:r>
            <a:endParaRPr lang="en-GB" sz="3600" b="1"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You will have the chance to practice answering an exam question in the allotted time. Brian and Skyler will be available to answer questions should you have them, and this writing will serve as the basis of our discussion in this week’s seminars.</a:t>
            </a:r>
          </a:p>
        </p:txBody>
      </p:sp>
    </p:spTree>
    <p:extLst>
      <p:ext uri="{BB962C8B-B14F-4D97-AF65-F5344CB8AC3E}">
        <p14:creationId xmlns:p14="http://schemas.microsoft.com/office/powerpoint/2010/main" val="3555520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F5D2-C37D-54A4-505A-36E2D48F5EA9}"/>
              </a:ext>
            </a:extLst>
          </p:cNvPr>
          <p:cNvSpPr>
            <a:spLocks noGrp="1"/>
          </p:cNvSpPr>
          <p:nvPr>
            <p:ph type="title"/>
          </p:nvPr>
        </p:nvSpPr>
        <p:spPr/>
        <p:txBody>
          <a:bodyPr/>
          <a:lstStyle/>
          <a:p>
            <a:r>
              <a:rPr lang="en-GB" dirty="0"/>
              <a:t>What content can we analyse?</a:t>
            </a:r>
          </a:p>
        </p:txBody>
      </p:sp>
      <p:sp>
        <p:nvSpPr>
          <p:cNvPr id="3" name="Content Placeholder 2">
            <a:extLst>
              <a:ext uri="{FF2B5EF4-FFF2-40B4-BE49-F238E27FC236}">
                <a16:creationId xmlns:a16="http://schemas.microsoft.com/office/drawing/2014/main" id="{DE913A29-97D8-7B73-3BED-7FDB9EA9D897}"/>
              </a:ext>
            </a:extLst>
          </p:cNvPr>
          <p:cNvSpPr>
            <a:spLocks noGrp="1"/>
          </p:cNvSpPr>
          <p:nvPr>
            <p:ph idx="1"/>
          </p:nvPr>
        </p:nvSpPr>
        <p:spPr>
          <a:xfrm>
            <a:off x="6164904" y="1775467"/>
            <a:ext cx="4414736" cy="4351338"/>
          </a:xfrm>
        </p:spPr>
        <p:txBody>
          <a:bodyPr>
            <a:noAutofit/>
          </a:bodyPr>
          <a:lstStyle/>
          <a:p>
            <a:pPr marL="0" indent="0">
              <a:buNone/>
            </a:pPr>
            <a:r>
              <a:rPr lang="en-GB" sz="3200" b="1" dirty="0"/>
              <a:t>Text</a:t>
            </a:r>
          </a:p>
          <a:p>
            <a:r>
              <a:rPr lang="en-GB" sz="3200" dirty="0"/>
              <a:t>Speeches</a:t>
            </a:r>
          </a:p>
          <a:p>
            <a:r>
              <a:rPr lang="en-GB" sz="3200" dirty="0"/>
              <a:t>Social media posts</a:t>
            </a:r>
          </a:p>
          <a:p>
            <a:r>
              <a:rPr lang="en-GB" sz="3200" dirty="0"/>
              <a:t>News reports</a:t>
            </a:r>
          </a:p>
          <a:p>
            <a:r>
              <a:rPr lang="en-GB" sz="3200" dirty="0"/>
              <a:t>Manifestos</a:t>
            </a:r>
          </a:p>
          <a:p>
            <a:r>
              <a:rPr lang="en-GB" sz="3200" dirty="0"/>
              <a:t>Legislation</a:t>
            </a:r>
          </a:p>
          <a:p>
            <a:r>
              <a:rPr lang="en-GB" sz="3200" dirty="0"/>
              <a:t>Policy documents</a:t>
            </a:r>
          </a:p>
          <a:p>
            <a:r>
              <a:rPr lang="en-GB" sz="3200" dirty="0"/>
              <a:t>Campaign materials</a:t>
            </a:r>
          </a:p>
        </p:txBody>
      </p:sp>
      <p:sp>
        <p:nvSpPr>
          <p:cNvPr id="5" name="Slide Number Placeholder 4">
            <a:extLst>
              <a:ext uri="{FF2B5EF4-FFF2-40B4-BE49-F238E27FC236}">
                <a16:creationId xmlns:a16="http://schemas.microsoft.com/office/drawing/2014/main" id="{6FF8CA63-6E84-3586-BD74-C8216D96D305}"/>
              </a:ext>
            </a:extLst>
          </p:cNvPr>
          <p:cNvSpPr>
            <a:spLocks noGrp="1"/>
          </p:cNvSpPr>
          <p:nvPr>
            <p:ph type="sldNum" sz="quarter" idx="12"/>
          </p:nvPr>
        </p:nvSpPr>
        <p:spPr/>
        <p:txBody>
          <a:bodyPr/>
          <a:lstStyle/>
          <a:p>
            <a:fld id="{372769DB-CAE7-4C85-A9AF-7D4D8DE4CA22}" type="slidenum">
              <a:rPr lang="en-GB" smtClean="0"/>
              <a:t>20</a:t>
            </a:fld>
            <a:endParaRPr lang="en-GB" dirty="0"/>
          </a:p>
        </p:txBody>
      </p:sp>
      <p:sp>
        <p:nvSpPr>
          <p:cNvPr id="6" name="Content Placeholder 2">
            <a:extLst>
              <a:ext uri="{FF2B5EF4-FFF2-40B4-BE49-F238E27FC236}">
                <a16:creationId xmlns:a16="http://schemas.microsoft.com/office/drawing/2014/main" id="{EC8D679F-DF6C-712F-069F-C1ECF12BFAFA}"/>
              </a:ext>
            </a:extLst>
          </p:cNvPr>
          <p:cNvSpPr txBox="1">
            <a:spLocks/>
          </p:cNvSpPr>
          <p:nvPr/>
        </p:nvSpPr>
        <p:spPr>
          <a:xfrm>
            <a:off x="1135990" y="1775467"/>
            <a:ext cx="5822002"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b="1" dirty="0"/>
              <a:t>Audio-visual</a:t>
            </a:r>
          </a:p>
          <a:p>
            <a:r>
              <a:rPr lang="en-GB" sz="3200" dirty="0"/>
              <a:t>Interviews</a:t>
            </a:r>
          </a:p>
          <a:p>
            <a:r>
              <a:rPr lang="en-GB" sz="3200" dirty="0"/>
              <a:t>Campaign ads</a:t>
            </a:r>
          </a:p>
          <a:p>
            <a:r>
              <a:rPr lang="en-GB" sz="3200" dirty="0"/>
              <a:t>Conference speeches</a:t>
            </a:r>
          </a:p>
          <a:p>
            <a:r>
              <a:rPr lang="en-GB" sz="3200" dirty="0"/>
              <a:t>Posters</a:t>
            </a:r>
          </a:p>
          <a:p>
            <a:r>
              <a:rPr lang="en-GB" sz="3200" dirty="0"/>
              <a:t>Film</a:t>
            </a:r>
          </a:p>
          <a:p>
            <a:r>
              <a:rPr lang="en-GB" sz="3200" dirty="0"/>
              <a:t>TV programmes</a:t>
            </a:r>
          </a:p>
          <a:p>
            <a:r>
              <a:rPr lang="en-GB" sz="3200" dirty="0"/>
              <a:t>War photography</a:t>
            </a:r>
          </a:p>
          <a:p>
            <a:endParaRPr lang="en-GB" sz="3200" dirty="0"/>
          </a:p>
          <a:p>
            <a:endParaRPr lang="en-GB" sz="3200" dirty="0"/>
          </a:p>
        </p:txBody>
      </p:sp>
    </p:spTree>
    <p:extLst>
      <p:ext uri="{BB962C8B-B14F-4D97-AF65-F5344CB8AC3E}">
        <p14:creationId xmlns:p14="http://schemas.microsoft.com/office/powerpoint/2010/main" val="393875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F5D2-C37D-54A4-505A-36E2D48F5EA9}"/>
              </a:ext>
            </a:extLst>
          </p:cNvPr>
          <p:cNvSpPr>
            <a:spLocks noGrp="1"/>
          </p:cNvSpPr>
          <p:nvPr>
            <p:ph type="title"/>
          </p:nvPr>
        </p:nvSpPr>
        <p:spPr/>
        <p:txBody>
          <a:bodyPr/>
          <a:lstStyle/>
          <a:p>
            <a:r>
              <a:rPr lang="en-GB" dirty="0"/>
              <a:t>Types of content analysis</a:t>
            </a:r>
          </a:p>
        </p:txBody>
      </p:sp>
      <p:sp>
        <p:nvSpPr>
          <p:cNvPr id="3" name="Content Placeholder 2">
            <a:extLst>
              <a:ext uri="{FF2B5EF4-FFF2-40B4-BE49-F238E27FC236}">
                <a16:creationId xmlns:a16="http://schemas.microsoft.com/office/drawing/2014/main" id="{DE913A29-97D8-7B73-3BED-7FDB9EA9D897}"/>
              </a:ext>
            </a:extLst>
          </p:cNvPr>
          <p:cNvSpPr>
            <a:spLocks noGrp="1"/>
          </p:cNvSpPr>
          <p:nvPr>
            <p:ph idx="1"/>
          </p:nvPr>
        </p:nvSpPr>
        <p:spPr>
          <a:xfrm>
            <a:off x="838200" y="1825625"/>
            <a:ext cx="4414520" cy="4351338"/>
          </a:xfrm>
        </p:spPr>
        <p:txBody>
          <a:bodyPr/>
          <a:lstStyle/>
          <a:p>
            <a:pPr marL="0" indent="0">
              <a:buNone/>
            </a:pPr>
            <a:r>
              <a:rPr lang="en-GB" b="1" dirty="0"/>
              <a:t>Quantitative</a:t>
            </a:r>
          </a:p>
          <a:p>
            <a:r>
              <a:rPr lang="en-GB" dirty="0"/>
              <a:t>Positivism</a:t>
            </a:r>
          </a:p>
          <a:p>
            <a:r>
              <a:rPr lang="en-GB" dirty="0"/>
              <a:t>Validity, reliability</a:t>
            </a:r>
          </a:p>
          <a:p>
            <a:r>
              <a:rPr lang="en-GB" dirty="0"/>
              <a:t>Manifest content</a:t>
            </a:r>
          </a:p>
          <a:p>
            <a:endParaRPr lang="en-GB" dirty="0"/>
          </a:p>
        </p:txBody>
      </p:sp>
      <p:sp>
        <p:nvSpPr>
          <p:cNvPr id="4" name="Footer Placeholder 3">
            <a:extLst>
              <a:ext uri="{FF2B5EF4-FFF2-40B4-BE49-F238E27FC236}">
                <a16:creationId xmlns:a16="http://schemas.microsoft.com/office/drawing/2014/main" id="{8EB38277-8EC3-53F1-1B0D-58D74656CC9E}"/>
              </a:ext>
            </a:extLst>
          </p:cNvPr>
          <p:cNvSpPr>
            <a:spLocks noGrp="1"/>
          </p:cNvSpPr>
          <p:nvPr>
            <p:ph type="ftr" sz="quarter" idx="11"/>
          </p:nvPr>
        </p:nvSpPr>
        <p:spPr/>
        <p:txBody>
          <a:bodyPr/>
          <a:lstStyle/>
          <a:p>
            <a:r>
              <a:rPr lang="en-GB"/>
              <a:t>POL2017 W7 – Content Analysis I</a:t>
            </a:r>
            <a:endParaRPr lang="en-GB" dirty="0"/>
          </a:p>
        </p:txBody>
      </p:sp>
      <p:sp>
        <p:nvSpPr>
          <p:cNvPr id="5" name="Slide Number Placeholder 4">
            <a:extLst>
              <a:ext uri="{FF2B5EF4-FFF2-40B4-BE49-F238E27FC236}">
                <a16:creationId xmlns:a16="http://schemas.microsoft.com/office/drawing/2014/main" id="{6FF8CA63-6E84-3586-BD74-C8216D96D305}"/>
              </a:ext>
            </a:extLst>
          </p:cNvPr>
          <p:cNvSpPr>
            <a:spLocks noGrp="1"/>
          </p:cNvSpPr>
          <p:nvPr>
            <p:ph type="sldNum" sz="quarter" idx="12"/>
          </p:nvPr>
        </p:nvSpPr>
        <p:spPr/>
        <p:txBody>
          <a:bodyPr/>
          <a:lstStyle/>
          <a:p>
            <a:fld id="{372769DB-CAE7-4C85-A9AF-7D4D8DE4CA22}" type="slidenum">
              <a:rPr lang="en-GB" smtClean="0"/>
              <a:t>21</a:t>
            </a:fld>
            <a:endParaRPr lang="en-GB" dirty="0"/>
          </a:p>
        </p:txBody>
      </p:sp>
      <p:sp>
        <p:nvSpPr>
          <p:cNvPr id="7" name="TextBox 6">
            <a:extLst>
              <a:ext uri="{FF2B5EF4-FFF2-40B4-BE49-F238E27FC236}">
                <a16:creationId xmlns:a16="http://schemas.microsoft.com/office/drawing/2014/main" id="{C9B73CF0-3961-FCA6-46A3-4A82C94467B4}"/>
              </a:ext>
            </a:extLst>
          </p:cNvPr>
          <p:cNvSpPr txBox="1"/>
          <p:nvPr/>
        </p:nvSpPr>
        <p:spPr>
          <a:xfrm>
            <a:off x="5986780" y="1825625"/>
            <a:ext cx="6101080" cy="3170099"/>
          </a:xfrm>
          <a:prstGeom prst="rect">
            <a:avLst/>
          </a:prstGeom>
          <a:noFill/>
        </p:spPr>
        <p:txBody>
          <a:bodyPr wrap="square">
            <a:spAutoFit/>
          </a:bodyPr>
          <a:lstStyle/>
          <a:p>
            <a:pPr marL="0" indent="0">
              <a:buNone/>
            </a:pPr>
            <a:r>
              <a:rPr lang="en-GB" sz="4000" b="1" dirty="0">
                <a:latin typeface="Gill Sans MT" panose="020B0502020104020203" pitchFamily="34" charset="0"/>
              </a:rPr>
              <a:t>Qualitative</a:t>
            </a:r>
          </a:p>
          <a:p>
            <a:pPr marL="571500" indent="-571500">
              <a:buFont typeface="Arial" panose="020B0604020202020204" pitchFamily="34" charset="0"/>
              <a:buChar char="•"/>
            </a:pPr>
            <a:r>
              <a:rPr lang="en-GB" sz="4000" dirty="0">
                <a:latin typeface="Gill Sans MT" panose="020B0502020104020203" pitchFamily="34" charset="0"/>
              </a:rPr>
              <a:t>Interpretivism</a:t>
            </a:r>
          </a:p>
          <a:p>
            <a:pPr marL="571500" indent="-571500">
              <a:buFont typeface="Arial" panose="020B0604020202020204" pitchFamily="34" charset="0"/>
              <a:buChar char="•"/>
            </a:pPr>
            <a:r>
              <a:rPr lang="en-GB" sz="4000" dirty="0">
                <a:latin typeface="Gill Sans MT" panose="020B0502020104020203" pitchFamily="34" charset="0"/>
              </a:rPr>
              <a:t>Plausibility</a:t>
            </a:r>
          </a:p>
          <a:p>
            <a:pPr marL="571500" indent="-571500">
              <a:buFont typeface="Arial" panose="020B0604020202020204" pitchFamily="34" charset="0"/>
              <a:buChar char="•"/>
            </a:pPr>
            <a:r>
              <a:rPr lang="en-GB" sz="4000" dirty="0">
                <a:latin typeface="Gill Sans MT" panose="020B0502020104020203" pitchFamily="34" charset="0"/>
              </a:rPr>
              <a:t>Latent content</a:t>
            </a:r>
          </a:p>
          <a:p>
            <a:pPr marL="0" indent="0">
              <a:buNone/>
            </a:pPr>
            <a:endParaRPr lang="en-GB" sz="4000" dirty="0">
              <a:latin typeface="Gill Sans MT" panose="020B0502020104020203" pitchFamily="34" charset="0"/>
            </a:endParaRPr>
          </a:p>
        </p:txBody>
      </p:sp>
    </p:spTree>
    <p:extLst>
      <p:ext uri="{BB962C8B-B14F-4D97-AF65-F5344CB8AC3E}">
        <p14:creationId xmlns:p14="http://schemas.microsoft.com/office/powerpoint/2010/main" val="397256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F5D2-C37D-54A4-505A-36E2D48F5EA9}"/>
              </a:ext>
            </a:extLst>
          </p:cNvPr>
          <p:cNvSpPr>
            <a:spLocks noGrp="1"/>
          </p:cNvSpPr>
          <p:nvPr>
            <p:ph type="title"/>
          </p:nvPr>
        </p:nvSpPr>
        <p:spPr/>
        <p:txBody>
          <a:bodyPr/>
          <a:lstStyle/>
          <a:p>
            <a:r>
              <a:rPr lang="en-GB" dirty="0"/>
              <a:t>Types of content analysis</a:t>
            </a:r>
          </a:p>
        </p:txBody>
      </p:sp>
      <p:sp>
        <p:nvSpPr>
          <p:cNvPr id="4" name="Footer Placeholder 3">
            <a:extLst>
              <a:ext uri="{FF2B5EF4-FFF2-40B4-BE49-F238E27FC236}">
                <a16:creationId xmlns:a16="http://schemas.microsoft.com/office/drawing/2014/main" id="{8EB38277-8EC3-53F1-1B0D-58D74656CC9E}"/>
              </a:ext>
            </a:extLst>
          </p:cNvPr>
          <p:cNvSpPr>
            <a:spLocks noGrp="1"/>
          </p:cNvSpPr>
          <p:nvPr>
            <p:ph type="ftr" sz="quarter" idx="11"/>
          </p:nvPr>
        </p:nvSpPr>
        <p:spPr/>
        <p:txBody>
          <a:bodyPr/>
          <a:lstStyle/>
          <a:p>
            <a:r>
              <a:rPr lang="en-GB" dirty="0"/>
              <a:t>POL2017 W7 – Content Analysis I</a:t>
            </a:r>
          </a:p>
        </p:txBody>
      </p:sp>
      <p:sp>
        <p:nvSpPr>
          <p:cNvPr id="5" name="Slide Number Placeholder 4">
            <a:extLst>
              <a:ext uri="{FF2B5EF4-FFF2-40B4-BE49-F238E27FC236}">
                <a16:creationId xmlns:a16="http://schemas.microsoft.com/office/drawing/2014/main" id="{6FF8CA63-6E84-3586-BD74-C8216D96D305}"/>
              </a:ext>
            </a:extLst>
          </p:cNvPr>
          <p:cNvSpPr>
            <a:spLocks noGrp="1"/>
          </p:cNvSpPr>
          <p:nvPr>
            <p:ph type="sldNum" sz="quarter" idx="12"/>
          </p:nvPr>
        </p:nvSpPr>
        <p:spPr/>
        <p:txBody>
          <a:bodyPr/>
          <a:lstStyle/>
          <a:p>
            <a:fld id="{372769DB-CAE7-4C85-A9AF-7D4D8DE4CA22}" type="slidenum">
              <a:rPr lang="en-GB" smtClean="0"/>
              <a:t>22</a:t>
            </a:fld>
            <a:endParaRPr lang="en-GB" dirty="0"/>
          </a:p>
        </p:txBody>
      </p:sp>
      <p:sp>
        <p:nvSpPr>
          <p:cNvPr id="9" name="Content Placeholder 6">
            <a:extLst>
              <a:ext uri="{FF2B5EF4-FFF2-40B4-BE49-F238E27FC236}">
                <a16:creationId xmlns:a16="http://schemas.microsoft.com/office/drawing/2014/main" id="{558509EC-B762-36E7-E916-809FC590A25C}"/>
              </a:ext>
            </a:extLst>
          </p:cNvPr>
          <p:cNvSpPr>
            <a:spLocks noGrp="1"/>
          </p:cNvSpPr>
          <p:nvPr>
            <p:ph idx="1"/>
          </p:nvPr>
        </p:nvSpPr>
        <p:spPr>
          <a:xfrm>
            <a:off x="350328" y="1460500"/>
            <a:ext cx="11841672" cy="4902974"/>
          </a:xfrm>
        </p:spPr>
        <p:txBody>
          <a:bodyPr>
            <a:normAutofit fontScale="92500" lnSpcReduction="10000"/>
          </a:bodyPr>
          <a:lstStyle/>
          <a:p>
            <a:pPr marL="0" indent="0">
              <a:buNone/>
            </a:pPr>
            <a:r>
              <a:rPr lang="en-US" sz="3600" b="1" dirty="0"/>
              <a:t>Inductive coding</a:t>
            </a:r>
          </a:p>
          <a:p>
            <a:r>
              <a:rPr lang="en-US" sz="3600" dirty="0"/>
              <a:t>Read texts carefully, and create coding categories as we go</a:t>
            </a:r>
          </a:p>
          <a:p>
            <a:r>
              <a:rPr lang="en-US" sz="3600" dirty="0"/>
              <a:t>Open/grounded coding</a:t>
            </a:r>
          </a:p>
          <a:p>
            <a:r>
              <a:rPr lang="en-US" sz="3600" dirty="0"/>
              <a:t>Does item fit with existing code? If not, create new category</a:t>
            </a:r>
          </a:p>
          <a:p>
            <a:pPr marL="0" indent="0">
              <a:buNone/>
            </a:pPr>
            <a:endParaRPr lang="en-US" sz="3600" b="1" dirty="0"/>
          </a:p>
          <a:p>
            <a:pPr marL="0" indent="0">
              <a:buNone/>
            </a:pPr>
            <a:r>
              <a:rPr lang="en-US" sz="3600" b="1" dirty="0"/>
              <a:t>Deductive coding</a:t>
            </a:r>
          </a:p>
          <a:p>
            <a:r>
              <a:rPr lang="en-US" sz="3600" dirty="0"/>
              <a:t>Define pre-set categories beforehand that will be coded</a:t>
            </a:r>
          </a:p>
          <a:p>
            <a:r>
              <a:rPr lang="en-US" sz="3600" dirty="0"/>
              <a:t>Based on theory or existing research</a:t>
            </a:r>
          </a:p>
          <a:p>
            <a:r>
              <a:rPr lang="en-US" sz="3600" dirty="0"/>
              <a:t>Closed coding</a:t>
            </a:r>
            <a:endParaRPr lang="en-GB" sz="3600" dirty="0"/>
          </a:p>
        </p:txBody>
      </p:sp>
    </p:spTree>
    <p:extLst>
      <p:ext uri="{BB962C8B-B14F-4D97-AF65-F5344CB8AC3E}">
        <p14:creationId xmlns:p14="http://schemas.microsoft.com/office/powerpoint/2010/main" val="4120574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ED-A900-4F1F-CE76-D4CD7E8B9016}"/>
              </a:ext>
            </a:extLst>
          </p:cNvPr>
          <p:cNvSpPr>
            <a:spLocks noGrp="1"/>
          </p:cNvSpPr>
          <p:nvPr>
            <p:ph type="title"/>
          </p:nvPr>
        </p:nvSpPr>
        <p:spPr/>
        <p:txBody>
          <a:bodyPr/>
          <a:lstStyle/>
          <a:p>
            <a:r>
              <a:rPr lang="en-GB" dirty="0"/>
              <a:t>Summary</a:t>
            </a:r>
          </a:p>
        </p:txBody>
      </p:sp>
      <p:sp>
        <p:nvSpPr>
          <p:cNvPr id="4" name="Footer Placeholder 3">
            <a:extLst>
              <a:ext uri="{FF2B5EF4-FFF2-40B4-BE49-F238E27FC236}">
                <a16:creationId xmlns:a16="http://schemas.microsoft.com/office/drawing/2014/main" id="{6B20EE27-F855-91BF-C90B-B9AE6E8BCB65}"/>
              </a:ext>
            </a:extLst>
          </p:cNvPr>
          <p:cNvSpPr>
            <a:spLocks noGrp="1"/>
          </p:cNvSpPr>
          <p:nvPr>
            <p:ph type="ftr" sz="quarter" idx="11"/>
          </p:nvPr>
        </p:nvSpPr>
        <p:spPr/>
        <p:txBody>
          <a:bodyPr/>
          <a:lstStyle/>
          <a:p>
            <a:r>
              <a:rPr lang="en-GB" dirty="0"/>
              <a:t>POL2017 W7 – Content Analysis I</a:t>
            </a:r>
          </a:p>
        </p:txBody>
      </p:sp>
      <p:sp>
        <p:nvSpPr>
          <p:cNvPr id="5" name="Slide Number Placeholder 4">
            <a:extLst>
              <a:ext uri="{FF2B5EF4-FFF2-40B4-BE49-F238E27FC236}">
                <a16:creationId xmlns:a16="http://schemas.microsoft.com/office/drawing/2014/main" id="{A633363A-9297-622C-BDB2-C0D07106F406}"/>
              </a:ext>
            </a:extLst>
          </p:cNvPr>
          <p:cNvSpPr>
            <a:spLocks noGrp="1"/>
          </p:cNvSpPr>
          <p:nvPr>
            <p:ph type="sldNum" sz="quarter" idx="12"/>
          </p:nvPr>
        </p:nvSpPr>
        <p:spPr/>
        <p:txBody>
          <a:bodyPr/>
          <a:lstStyle/>
          <a:p>
            <a:fld id="{372769DB-CAE7-4C85-A9AF-7D4D8DE4CA22}" type="slidenum">
              <a:rPr lang="en-GB" smtClean="0"/>
              <a:t>23</a:t>
            </a:fld>
            <a:endParaRPr lang="en-GB" dirty="0"/>
          </a:p>
        </p:txBody>
      </p:sp>
      <p:sp>
        <p:nvSpPr>
          <p:cNvPr id="7" name="Content Placeholder 2">
            <a:extLst>
              <a:ext uri="{FF2B5EF4-FFF2-40B4-BE49-F238E27FC236}">
                <a16:creationId xmlns:a16="http://schemas.microsoft.com/office/drawing/2014/main" id="{56EBD5C7-1FBA-368E-8D31-6FCE5259ED51}"/>
              </a:ext>
            </a:extLst>
          </p:cNvPr>
          <p:cNvSpPr txBox="1">
            <a:spLocks/>
          </p:cNvSpPr>
          <p:nvPr/>
        </p:nvSpPr>
        <p:spPr>
          <a:xfrm>
            <a:off x="753912" y="1456985"/>
            <a:ext cx="1087643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4400" b="1" dirty="0"/>
          </a:p>
          <a:p>
            <a:pPr marL="0" indent="0">
              <a:buFont typeface="Arial" panose="020B0604020202020204" pitchFamily="34" charset="0"/>
              <a:buNone/>
            </a:pPr>
            <a:r>
              <a:rPr lang="en-GB" sz="4300" b="1" dirty="0"/>
              <a:t>Qualitative content analysis</a:t>
            </a:r>
          </a:p>
          <a:p>
            <a:r>
              <a:rPr lang="en-GB" sz="4300" dirty="0"/>
              <a:t>Plausible categories</a:t>
            </a:r>
          </a:p>
          <a:p>
            <a:r>
              <a:rPr lang="en-GB" sz="4300" dirty="0"/>
              <a:t>Explanation of coding decisions</a:t>
            </a:r>
          </a:p>
          <a:p>
            <a:endParaRPr lang="en-GB" sz="4300" dirty="0"/>
          </a:p>
          <a:p>
            <a:pPr marL="0" indent="0">
              <a:buNone/>
            </a:pPr>
            <a:r>
              <a:rPr lang="en-GB" sz="4300" b="1" dirty="0"/>
              <a:t>Quantitative content analysis</a:t>
            </a:r>
          </a:p>
          <a:p>
            <a:r>
              <a:rPr lang="en-GB" sz="4300" dirty="0"/>
              <a:t>Internal and external validity</a:t>
            </a:r>
          </a:p>
          <a:p>
            <a:r>
              <a:rPr lang="en-GB" sz="4300" dirty="0"/>
              <a:t>Intra and inter-coder reliability</a:t>
            </a:r>
          </a:p>
        </p:txBody>
      </p:sp>
    </p:spTree>
    <p:extLst>
      <p:ext uri="{BB962C8B-B14F-4D97-AF65-F5344CB8AC3E}">
        <p14:creationId xmlns:p14="http://schemas.microsoft.com/office/powerpoint/2010/main" val="962613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E166-5276-5170-0716-E03D25C0014F}"/>
              </a:ext>
            </a:extLst>
          </p:cNvPr>
          <p:cNvSpPr>
            <a:spLocks noGrp="1"/>
          </p:cNvSpPr>
          <p:nvPr>
            <p:ph type="title"/>
          </p:nvPr>
        </p:nvSpPr>
        <p:spPr/>
        <p:txBody>
          <a:bodyPr/>
          <a:lstStyle/>
          <a:p>
            <a:r>
              <a:rPr lang="en-GB" dirty="0"/>
              <a:t>Summary</a:t>
            </a:r>
          </a:p>
        </p:txBody>
      </p:sp>
      <p:sp>
        <p:nvSpPr>
          <p:cNvPr id="4" name="Footer Placeholder 3">
            <a:extLst>
              <a:ext uri="{FF2B5EF4-FFF2-40B4-BE49-F238E27FC236}">
                <a16:creationId xmlns:a16="http://schemas.microsoft.com/office/drawing/2014/main" id="{F4B26397-7004-F132-E5B0-4959848D2C96}"/>
              </a:ext>
            </a:extLst>
          </p:cNvPr>
          <p:cNvSpPr>
            <a:spLocks noGrp="1"/>
          </p:cNvSpPr>
          <p:nvPr>
            <p:ph type="ftr" sz="quarter" idx="11"/>
          </p:nvPr>
        </p:nvSpPr>
        <p:spPr/>
        <p:txBody>
          <a:bodyPr/>
          <a:lstStyle/>
          <a:p>
            <a:r>
              <a:rPr lang="en-GB"/>
              <a:t>POL2017 W7 – Content Analysis I</a:t>
            </a:r>
            <a:endParaRPr lang="en-GB" dirty="0"/>
          </a:p>
        </p:txBody>
      </p:sp>
      <p:sp>
        <p:nvSpPr>
          <p:cNvPr id="5" name="Slide Number Placeholder 4">
            <a:extLst>
              <a:ext uri="{FF2B5EF4-FFF2-40B4-BE49-F238E27FC236}">
                <a16:creationId xmlns:a16="http://schemas.microsoft.com/office/drawing/2014/main" id="{81947358-DBD4-9B77-0716-5227A09473B9}"/>
              </a:ext>
            </a:extLst>
          </p:cNvPr>
          <p:cNvSpPr>
            <a:spLocks noGrp="1"/>
          </p:cNvSpPr>
          <p:nvPr>
            <p:ph type="sldNum" sz="quarter" idx="12"/>
          </p:nvPr>
        </p:nvSpPr>
        <p:spPr/>
        <p:txBody>
          <a:bodyPr/>
          <a:lstStyle/>
          <a:p>
            <a:fld id="{372769DB-CAE7-4C85-A9AF-7D4D8DE4CA22}" type="slidenum">
              <a:rPr lang="en-GB" smtClean="0"/>
              <a:t>24</a:t>
            </a:fld>
            <a:endParaRPr lang="en-GB" dirty="0"/>
          </a:p>
        </p:txBody>
      </p:sp>
      <p:sp>
        <p:nvSpPr>
          <p:cNvPr id="7" name="Content Placeholder 6">
            <a:extLst>
              <a:ext uri="{FF2B5EF4-FFF2-40B4-BE49-F238E27FC236}">
                <a16:creationId xmlns:a16="http://schemas.microsoft.com/office/drawing/2014/main" id="{A81DD788-1A30-D07C-83D8-5AB93E3BA928}"/>
              </a:ext>
            </a:extLst>
          </p:cNvPr>
          <p:cNvSpPr>
            <a:spLocks noGrp="1"/>
          </p:cNvSpPr>
          <p:nvPr>
            <p:ph idx="1"/>
          </p:nvPr>
        </p:nvSpPr>
        <p:spPr>
          <a:xfrm>
            <a:off x="1091213" y="1629744"/>
            <a:ext cx="10515600" cy="4351338"/>
          </a:xfrm>
        </p:spPr>
        <p:txBody>
          <a:bodyPr>
            <a:normAutofit lnSpcReduction="10000"/>
          </a:bodyPr>
          <a:lstStyle/>
          <a:p>
            <a:pPr marL="0" indent="0">
              <a:buNone/>
            </a:pPr>
            <a:r>
              <a:rPr lang="en-GB" b="1" dirty="0"/>
              <a:t>Stages of content analysis:</a:t>
            </a:r>
          </a:p>
          <a:p>
            <a:pPr marL="742950" indent="-742950">
              <a:buFont typeface="+mj-lt"/>
              <a:buAutoNum type="arabicPeriod"/>
            </a:pPr>
            <a:r>
              <a:rPr lang="en-GB" dirty="0"/>
              <a:t>Research questions/hypotheses</a:t>
            </a:r>
          </a:p>
          <a:p>
            <a:pPr marL="742950" indent="-742950">
              <a:buFont typeface="+mj-lt"/>
              <a:buAutoNum type="arabicPeriod"/>
            </a:pPr>
            <a:r>
              <a:rPr lang="en-GB" dirty="0"/>
              <a:t>Case selection</a:t>
            </a:r>
          </a:p>
          <a:p>
            <a:pPr marL="742950" indent="-742950">
              <a:buFont typeface="+mj-lt"/>
              <a:buAutoNum type="arabicPeriod"/>
            </a:pPr>
            <a:r>
              <a:rPr lang="en-GB" dirty="0"/>
              <a:t>Units of analysis</a:t>
            </a:r>
          </a:p>
          <a:p>
            <a:pPr marL="742950" indent="-742950">
              <a:buFont typeface="+mj-lt"/>
              <a:buAutoNum type="arabicPeriod"/>
            </a:pPr>
            <a:r>
              <a:rPr lang="en-GB" dirty="0"/>
              <a:t>Categories</a:t>
            </a:r>
          </a:p>
          <a:p>
            <a:pPr marL="742950" indent="-742950">
              <a:buFont typeface="+mj-lt"/>
              <a:buAutoNum type="arabicPeriod"/>
            </a:pPr>
            <a:r>
              <a:rPr lang="en-GB" dirty="0"/>
              <a:t>Coding</a:t>
            </a:r>
          </a:p>
          <a:p>
            <a:pPr marL="742950" indent="-742950">
              <a:buFont typeface="+mj-lt"/>
              <a:buAutoNum type="arabicPeriod"/>
            </a:pPr>
            <a:r>
              <a:rPr lang="en-GB" dirty="0"/>
              <a:t>Analysis</a:t>
            </a:r>
          </a:p>
        </p:txBody>
      </p:sp>
    </p:spTree>
    <p:extLst>
      <p:ext uri="{BB962C8B-B14F-4D97-AF65-F5344CB8AC3E}">
        <p14:creationId xmlns:p14="http://schemas.microsoft.com/office/powerpoint/2010/main" val="349098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439F68-F48F-93BA-0054-98FC96ECFFA2}"/>
              </a:ext>
            </a:extLst>
          </p:cNvPr>
          <p:cNvSpPr/>
          <p:nvPr/>
        </p:nvSpPr>
        <p:spPr>
          <a:xfrm>
            <a:off x="0" y="0"/>
            <a:ext cx="12263120" cy="694944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77FF242-9172-165A-2AD8-6CC6437642CC}"/>
              </a:ext>
            </a:extLst>
          </p:cNvPr>
          <p:cNvSpPr>
            <a:spLocks noGrp="1"/>
          </p:cNvSpPr>
          <p:nvPr>
            <p:ph type="title"/>
          </p:nvPr>
        </p:nvSpPr>
        <p:spPr>
          <a:xfrm>
            <a:off x="1047884" y="1337013"/>
            <a:ext cx="9893031" cy="2626469"/>
          </a:xfrm>
        </p:spPr>
        <p:txBody>
          <a:bodyPr/>
          <a:lstStyle/>
          <a:p>
            <a:r>
              <a:rPr lang="en-GB" dirty="0"/>
              <a:t>Interviews</a:t>
            </a:r>
          </a:p>
        </p:txBody>
      </p:sp>
    </p:spTree>
    <p:extLst>
      <p:ext uri="{BB962C8B-B14F-4D97-AF65-F5344CB8AC3E}">
        <p14:creationId xmlns:p14="http://schemas.microsoft.com/office/powerpoint/2010/main" val="381917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D888F4-A238-EA74-5005-416B3CCDCFCC}"/>
              </a:ext>
            </a:extLst>
          </p:cNvPr>
          <p:cNvSpPr/>
          <p:nvPr/>
        </p:nvSpPr>
        <p:spPr>
          <a:xfrm>
            <a:off x="0" y="-11490"/>
            <a:ext cx="12192000" cy="1189842"/>
          </a:xfrm>
          <a:prstGeom prst="rect">
            <a:avLst/>
          </a:prstGeom>
          <a:solidFill>
            <a:schemeClr val="accent6">
              <a:lumMod val="75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a:extLst>
              <a:ext uri="{FF2B5EF4-FFF2-40B4-BE49-F238E27FC236}">
                <a16:creationId xmlns:a16="http://schemas.microsoft.com/office/drawing/2014/main" id="{9B86A573-49D3-054F-1F8F-D53FA79AB680}"/>
              </a:ext>
            </a:extLst>
          </p:cNvPr>
          <p:cNvSpPr/>
          <p:nvPr/>
        </p:nvSpPr>
        <p:spPr>
          <a:xfrm flipH="1">
            <a:off x="914400" y="1493872"/>
            <a:ext cx="10300137" cy="4444473"/>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7">
            <a:extLst>
              <a:ext uri="{FF2B5EF4-FFF2-40B4-BE49-F238E27FC236}">
                <a16:creationId xmlns:a16="http://schemas.microsoft.com/office/drawing/2014/main" id="{D628DACD-1364-73FA-1386-8A5DB45FB553}"/>
              </a:ext>
            </a:extLst>
          </p:cNvPr>
          <p:cNvSpPr>
            <a:spLocks noGrp="1"/>
          </p:cNvSpPr>
          <p:nvPr>
            <p:ph type="title"/>
          </p:nvPr>
        </p:nvSpPr>
        <p:spPr>
          <a:xfrm>
            <a:off x="540571" y="193761"/>
            <a:ext cx="11110858" cy="914400"/>
          </a:xfrm>
        </p:spPr>
        <p:txBody>
          <a:bodyPr>
            <a:normAutofit/>
          </a:bodyPr>
          <a:lstStyle/>
          <a:p>
            <a:r>
              <a:rPr lang="en-GB" sz="4400" dirty="0"/>
              <a:t>The Three Methodologies in POL 2017</a:t>
            </a:r>
          </a:p>
        </p:txBody>
      </p:sp>
      <p:pic>
        <p:nvPicPr>
          <p:cNvPr id="7" name="Content Placeholder 6">
            <a:extLst>
              <a:ext uri="{FF2B5EF4-FFF2-40B4-BE49-F238E27FC236}">
                <a16:creationId xmlns:a16="http://schemas.microsoft.com/office/drawing/2014/main" id="{3844598B-FC41-3E85-7B44-0F860BFCD18E}"/>
              </a:ext>
            </a:extLst>
          </p:cNvPr>
          <p:cNvPicPr>
            <a:picLocks noGrp="1" noChangeAspect="1"/>
          </p:cNvPicPr>
          <p:nvPr>
            <p:ph idx="1"/>
          </p:nvPr>
        </p:nvPicPr>
        <p:blipFill>
          <a:blip r:embed="rId2"/>
          <a:stretch>
            <a:fillRect/>
          </a:stretch>
        </p:blipFill>
        <p:spPr>
          <a:xfrm>
            <a:off x="1421821" y="1744528"/>
            <a:ext cx="9348358" cy="3982578"/>
          </a:xfrm>
          <a:solidFill>
            <a:schemeClr val="bg1"/>
          </a:solidFill>
        </p:spPr>
      </p:pic>
    </p:spTree>
    <p:extLst>
      <p:ext uri="{BB962C8B-B14F-4D97-AF65-F5344CB8AC3E}">
        <p14:creationId xmlns:p14="http://schemas.microsoft.com/office/powerpoint/2010/main" val="394528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AD06-CFE4-30B2-F84D-D1C0A88D4D7A}"/>
              </a:ext>
            </a:extLst>
          </p:cNvPr>
          <p:cNvSpPr/>
          <p:nvPr/>
        </p:nvSpPr>
        <p:spPr>
          <a:xfrm>
            <a:off x="0" y="-11490"/>
            <a:ext cx="12192000" cy="1189842"/>
          </a:xfrm>
          <a:prstGeom prst="rect">
            <a:avLst/>
          </a:prstGeom>
          <a:solidFill>
            <a:schemeClr val="accent6">
              <a:lumMod val="75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7">
            <a:extLst>
              <a:ext uri="{FF2B5EF4-FFF2-40B4-BE49-F238E27FC236}">
                <a16:creationId xmlns:a16="http://schemas.microsoft.com/office/drawing/2014/main" id="{D628DACD-1364-73FA-1386-8A5DB45FB553}"/>
              </a:ext>
            </a:extLst>
          </p:cNvPr>
          <p:cNvSpPr>
            <a:spLocks noGrp="1"/>
          </p:cNvSpPr>
          <p:nvPr>
            <p:ph type="title"/>
          </p:nvPr>
        </p:nvSpPr>
        <p:spPr>
          <a:xfrm>
            <a:off x="540571" y="193761"/>
            <a:ext cx="11110858" cy="914400"/>
          </a:xfrm>
        </p:spPr>
        <p:txBody>
          <a:bodyPr/>
          <a:lstStyle/>
          <a:p>
            <a:r>
              <a:rPr lang="en-GB" sz="4800"/>
              <a:t>Methodology and Method</a:t>
            </a:r>
          </a:p>
        </p:txBody>
      </p:sp>
      <p:pic>
        <p:nvPicPr>
          <p:cNvPr id="6" name="Content Placeholder 5">
            <a:extLst>
              <a:ext uri="{FF2B5EF4-FFF2-40B4-BE49-F238E27FC236}">
                <a16:creationId xmlns:a16="http://schemas.microsoft.com/office/drawing/2014/main" id="{86782139-9327-7E58-46D1-3602079899B1}"/>
              </a:ext>
            </a:extLst>
          </p:cNvPr>
          <p:cNvPicPr>
            <a:picLocks noGrp="1" noChangeAspect="1"/>
          </p:cNvPicPr>
          <p:nvPr>
            <p:ph idx="1"/>
          </p:nvPr>
        </p:nvPicPr>
        <p:blipFill>
          <a:blip r:embed="rId3"/>
          <a:stretch>
            <a:fillRect/>
          </a:stretch>
        </p:blipFill>
        <p:spPr>
          <a:xfrm>
            <a:off x="1551153" y="1741543"/>
            <a:ext cx="9089693" cy="4351338"/>
          </a:xfrm>
          <a:prstGeom prst="rect">
            <a:avLst/>
          </a:prstGeom>
        </p:spPr>
      </p:pic>
      <p:pic>
        <p:nvPicPr>
          <p:cNvPr id="8" name="Graphic 7" descr="Arrow Down with solid fill">
            <a:extLst>
              <a:ext uri="{FF2B5EF4-FFF2-40B4-BE49-F238E27FC236}">
                <a16:creationId xmlns:a16="http://schemas.microsoft.com/office/drawing/2014/main" id="{E5F812BE-61A4-50DF-385D-A8AAE8E4BD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8844" y="4267669"/>
            <a:ext cx="914400" cy="443216"/>
          </a:xfrm>
          <a:prstGeom prst="rect">
            <a:avLst/>
          </a:prstGeom>
        </p:spPr>
      </p:pic>
    </p:spTree>
    <p:extLst>
      <p:ext uri="{BB962C8B-B14F-4D97-AF65-F5344CB8AC3E}">
        <p14:creationId xmlns:p14="http://schemas.microsoft.com/office/powerpoint/2010/main" val="355446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7D0D05-B0D5-D61B-4F9F-293E15DDAEAC}"/>
              </a:ext>
            </a:extLst>
          </p:cNvPr>
          <p:cNvSpPr/>
          <p:nvPr/>
        </p:nvSpPr>
        <p:spPr>
          <a:xfrm>
            <a:off x="0" y="-11490"/>
            <a:ext cx="12192000" cy="1189842"/>
          </a:xfrm>
          <a:prstGeom prst="rect">
            <a:avLst/>
          </a:prstGeom>
          <a:solidFill>
            <a:schemeClr val="accent6">
              <a:lumMod val="75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a:extLst>
              <a:ext uri="{FF2B5EF4-FFF2-40B4-BE49-F238E27FC236}">
                <a16:creationId xmlns:a16="http://schemas.microsoft.com/office/drawing/2014/main" id="{CEF823BB-C896-47F9-0C93-F151188BC3F8}"/>
              </a:ext>
            </a:extLst>
          </p:cNvPr>
          <p:cNvSpPr>
            <a:spLocks noGrp="1"/>
          </p:cNvSpPr>
          <p:nvPr>
            <p:ph idx="1"/>
          </p:nvPr>
        </p:nvSpPr>
        <p:spPr>
          <a:xfrm>
            <a:off x="838200" y="1825625"/>
            <a:ext cx="10515600" cy="4152388"/>
          </a:xfrm>
        </p:spPr>
        <p:txBody>
          <a:bodyPr>
            <a:normAutofit fontScale="92500"/>
          </a:bodyPr>
          <a:lstStyle/>
          <a:p>
            <a:r>
              <a:rPr lang="en-GB" sz="3200" b="1">
                <a:latin typeface="+mn-lt"/>
              </a:rPr>
              <a:t>There are both </a:t>
            </a:r>
            <a:r>
              <a:rPr lang="en-GB" sz="3200" b="1">
                <a:solidFill>
                  <a:schemeClr val="accent5">
                    <a:lumMod val="75000"/>
                  </a:schemeClr>
                </a:solidFill>
                <a:latin typeface="+mn-lt"/>
              </a:rPr>
              <a:t>positivist </a:t>
            </a:r>
            <a:r>
              <a:rPr lang="en-GB" sz="3200" b="1" i="1">
                <a:latin typeface="+mn-lt"/>
              </a:rPr>
              <a:t>and</a:t>
            </a:r>
            <a:r>
              <a:rPr lang="en-GB" sz="3200" b="1">
                <a:latin typeface="+mn-lt"/>
              </a:rPr>
              <a:t> </a:t>
            </a:r>
            <a:r>
              <a:rPr lang="en-GB" sz="3200" b="1">
                <a:solidFill>
                  <a:schemeClr val="accent5">
                    <a:lumMod val="75000"/>
                  </a:schemeClr>
                </a:solidFill>
                <a:latin typeface="+mn-lt"/>
              </a:rPr>
              <a:t>interpretivist </a:t>
            </a:r>
            <a:r>
              <a:rPr lang="en-GB" sz="3200" b="1">
                <a:latin typeface="+mn-lt"/>
              </a:rPr>
              <a:t>approaches to interviewing</a:t>
            </a:r>
          </a:p>
          <a:p>
            <a:pPr marL="0" indent="0">
              <a:buNone/>
            </a:pPr>
            <a:endParaRPr lang="en-GB" sz="3200" b="1">
              <a:solidFill>
                <a:schemeClr val="accent5">
                  <a:lumMod val="75000"/>
                </a:schemeClr>
              </a:solidFill>
              <a:latin typeface="+mn-lt"/>
            </a:endParaRPr>
          </a:p>
          <a:p>
            <a:r>
              <a:rPr lang="en-GB" sz="3200" b="1">
                <a:solidFill>
                  <a:schemeClr val="accent5">
                    <a:lumMod val="75000"/>
                  </a:schemeClr>
                </a:solidFill>
                <a:latin typeface="+mn-lt"/>
              </a:rPr>
              <a:t>Interviewing 101: Weeks 9 and 10</a:t>
            </a:r>
          </a:p>
          <a:p>
            <a:pPr lvl="1"/>
            <a:r>
              <a:rPr lang="en-GB" sz="2400">
                <a:latin typeface="+mn-lt"/>
              </a:rPr>
              <a:t>What are the different types of interview?</a:t>
            </a:r>
          </a:p>
          <a:p>
            <a:pPr lvl="1"/>
            <a:r>
              <a:rPr lang="en-GB" sz="2400">
                <a:latin typeface="+mn-lt"/>
              </a:rPr>
              <a:t>Designing and ordering your interview questions</a:t>
            </a:r>
          </a:p>
          <a:p>
            <a:pPr lvl="1"/>
            <a:r>
              <a:rPr lang="en-GB" sz="2400">
                <a:latin typeface="+mn-lt"/>
              </a:rPr>
              <a:t>Sampling for interviews and the difference in positivist and interpretivist approaches to sample size</a:t>
            </a:r>
          </a:p>
          <a:p>
            <a:pPr lvl="1"/>
            <a:r>
              <a:rPr lang="en-GB" sz="2400">
                <a:latin typeface="+mn-lt"/>
              </a:rPr>
              <a:t>It will be important to consider the methodological differences when writing on this method for your final exam, and in choosing your dissertation or project methods.</a:t>
            </a:r>
          </a:p>
        </p:txBody>
      </p:sp>
      <p:sp>
        <p:nvSpPr>
          <p:cNvPr id="9" name="Title 7">
            <a:extLst>
              <a:ext uri="{FF2B5EF4-FFF2-40B4-BE49-F238E27FC236}">
                <a16:creationId xmlns:a16="http://schemas.microsoft.com/office/drawing/2014/main" id="{D628DACD-1364-73FA-1386-8A5DB45FB553}"/>
              </a:ext>
            </a:extLst>
          </p:cNvPr>
          <p:cNvSpPr>
            <a:spLocks noGrp="1"/>
          </p:cNvSpPr>
          <p:nvPr>
            <p:ph type="title"/>
          </p:nvPr>
        </p:nvSpPr>
        <p:spPr>
          <a:xfrm>
            <a:off x="540571" y="193761"/>
            <a:ext cx="11110858" cy="914400"/>
          </a:xfrm>
        </p:spPr>
        <p:txBody>
          <a:bodyPr/>
          <a:lstStyle/>
          <a:p>
            <a:r>
              <a:rPr lang="en-GB" sz="4800"/>
              <a:t>Interviews and focus groups</a:t>
            </a:r>
          </a:p>
        </p:txBody>
      </p:sp>
    </p:spTree>
    <p:extLst>
      <p:ext uri="{BB962C8B-B14F-4D97-AF65-F5344CB8AC3E}">
        <p14:creationId xmlns:p14="http://schemas.microsoft.com/office/powerpoint/2010/main" val="413529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B96D57-CDBB-2500-F686-DD7875777986}"/>
              </a:ext>
            </a:extLst>
          </p:cNvPr>
          <p:cNvSpPr/>
          <p:nvPr/>
        </p:nvSpPr>
        <p:spPr>
          <a:xfrm>
            <a:off x="0" y="-11490"/>
            <a:ext cx="12192000" cy="1189842"/>
          </a:xfrm>
          <a:prstGeom prst="rect">
            <a:avLst/>
          </a:prstGeom>
          <a:solidFill>
            <a:schemeClr val="accent6">
              <a:lumMod val="75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a:extLst>
              <a:ext uri="{FF2B5EF4-FFF2-40B4-BE49-F238E27FC236}">
                <a16:creationId xmlns:a16="http://schemas.microsoft.com/office/drawing/2014/main" id="{CEF823BB-C896-47F9-0C93-F151188BC3F8}"/>
              </a:ext>
            </a:extLst>
          </p:cNvPr>
          <p:cNvSpPr>
            <a:spLocks noGrp="1"/>
          </p:cNvSpPr>
          <p:nvPr>
            <p:ph idx="1"/>
          </p:nvPr>
        </p:nvSpPr>
        <p:spPr>
          <a:xfrm>
            <a:off x="838200" y="1390389"/>
            <a:ext cx="10515600" cy="4786574"/>
          </a:xfrm>
        </p:spPr>
        <p:txBody>
          <a:bodyPr>
            <a:normAutofit fontScale="92500" lnSpcReduction="20000"/>
          </a:bodyPr>
          <a:lstStyle/>
          <a:p>
            <a:pPr algn="just"/>
            <a:r>
              <a:rPr lang="en-GB" sz="3000" b="1">
                <a:latin typeface="+mn-lt"/>
              </a:rPr>
              <a:t>There are three types of interviews: </a:t>
            </a:r>
          </a:p>
          <a:p>
            <a:pPr marL="0" indent="0" algn="just">
              <a:buNone/>
            </a:pPr>
            <a:endParaRPr lang="en-GB" sz="900" b="1">
              <a:latin typeface="+mn-lt"/>
            </a:endParaRPr>
          </a:p>
          <a:p>
            <a:pPr lvl="1" algn="just">
              <a:buFont typeface="Wingdings" panose="05000000000000000000" pitchFamily="2" charset="2"/>
              <a:buChar char="Ø"/>
            </a:pPr>
            <a:r>
              <a:rPr lang="en-GB" sz="2000" b="1">
                <a:latin typeface="+mn-lt"/>
              </a:rPr>
              <a:t>Structured: </a:t>
            </a:r>
            <a:r>
              <a:rPr lang="en-GB" sz="2000">
                <a:latin typeface="+mn-lt"/>
              </a:rPr>
              <a:t>Questions are short, simple, and highly standardized.</a:t>
            </a:r>
          </a:p>
          <a:p>
            <a:pPr lvl="1" algn="just">
              <a:buFont typeface="Wingdings" panose="05000000000000000000" pitchFamily="2" charset="2"/>
              <a:buChar char="Ø"/>
            </a:pPr>
            <a:r>
              <a:rPr lang="en-GB" sz="2000" b="1">
                <a:latin typeface="+mn-lt"/>
              </a:rPr>
              <a:t>Semi-structured: </a:t>
            </a:r>
            <a:r>
              <a:rPr lang="en-GB" sz="2000">
                <a:latin typeface="+mn-lt"/>
              </a:rPr>
              <a:t>Mixture of shorter, standardized questions, and those that are longer, more open and more complex.</a:t>
            </a:r>
          </a:p>
          <a:p>
            <a:pPr lvl="1" algn="just">
              <a:buFont typeface="Wingdings" panose="05000000000000000000" pitchFamily="2" charset="2"/>
              <a:buChar char="Ø"/>
            </a:pPr>
            <a:r>
              <a:rPr lang="en-GB" sz="2000" b="1">
                <a:latin typeface="+mn-lt"/>
              </a:rPr>
              <a:t>Unstructured:  </a:t>
            </a:r>
            <a:r>
              <a:rPr lang="en-GB" sz="2000">
                <a:latin typeface="+mn-lt"/>
              </a:rPr>
              <a:t>Uses a set of topics to help carry on a conversation with a less formal structure.</a:t>
            </a:r>
          </a:p>
          <a:p>
            <a:pPr lvl="1" algn="just">
              <a:buFont typeface="Wingdings" panose="05000000000000000000" pitchFamily="2" charset="2"/>
              <a:buChar char="Ø"/>
            </a:pPr>
            <a:r>
              <a:rPr lang="en-GB" sz="2000" b="1">
                <a:latin typeface="+mn-lt"/>
              </a:rPr>
              <a:t>Group: </a:t>
            </a:r>
            <a:r>
              <a:rPr lang="en-GB" sz="2000">
                <a:latin typeface="+mn-lt"/>
              </a:rPr>
              <a:t>Interviewing 2 or more participants at the same time, using a set of pre-determined questions or topics, and actively engaging with them as they respond and interact with one another</a:t>
            </a:r>
          </a:p>
          <a:p>
            <a:pPr marL="457200" lvl="1" indent="0" algn="just">
              <a:buNone/>
            </a:pPr>
            <a:endParaRPr lang="en-GB" sz="2200">
              <a:latin typeface="+mn-lt"/>
            </a:endParaRPr>
          </a:p>
          <a:p>
            <a:pPr algn="just"/>
            <a:r>
              <a:rPr lang="en-GB" sz="3000" b="1">
                <a:latin typeface="+mn-lt"/>
              </a:rPr>
              <a:t>Points to remember: </a:t>
            </a:r>
          </a:p>
          <a:p>
            <a:pPr marL="342900" indent="-342900" algn="just">
              <a:buAutoNum type="arabicPeriod"/>
            </a:pPr>
            <a:r>
              <a:rPr lang="en-GB" sz="2000">
                <a:effectLst/>
                <a:latin typeface="+mn-lt"/>
                <a:ea typeface="Calibri" panose="020F0502020204030204" pitchFamily="34" charset="0"/>
                <a:cs typeface="Times New Roman" panose="02020603050405020304" pitchFamily="18" charset="0"/>
              </a:rPr>
              <a:t>Structured interviews tend to have the same short questions asked in the exact same order for all respondents. The questions and the order of the questions </a:t>
            </a:r>
            <a:r>
              <a:rPr lang="en-GB" sz="2000" b="1">
                <a:effectLst/>
                <a:latin typeface="+mn-lt"/>
                <a:ea typeface="Calibri" panose="020F0502020204030204" pitchFamily="34" charset="0"/>
                <a:cs typeface="Times New Roman" panose="02020603050405020304" pitchFamily="18" charset="0"/>
              </a:rPr>
              <a:t>are not</a:t>
            </a:r>
            <a:r>
              <a:rPr lang="en-GB" sz="2000">
                <a:effectLst/>
                <a:latin typeface="+mn-lt"/>
                <a:ea typeface="Calibri" panose="020F0502020204030204" pitchFamily="34" charset="0"/>
                <a:cs typeface="Times New Roman" panose="02020603050405020304" pitchFamily="18" charset="0"/>
              </a:rPr>
              <a:t> exactly the same for all respondents in Semi-structured and Unstructured interviews.</a:t>
            </a:r>
          </a:p>
          <a:p>
            <a:pPr marL="342900" indent="-342900" algn="just">
              <a:buAutoNum type="arabicPeriod"/>
            </a:pPr>
            <a:r>
              <a:rPr lang="en-GB" sz="2000">
                <a:latin typeface="+mn-lt"/>
                <a:ea typeface="Calibri" panose="020F0502020204030204" pitchFamily="34" charset="0"/>
                <a:cs typeface="Times New Roman" panose="02020603050405020304" pitchFamily="18" charset="0"/>
              </a:rPr>
              <a:t>A</a:t>
            </a:r>
            <a:r>
              <a:rPr lang="en-GB" sz="2000">
                <a:effectLst/>
                <a:latin typeface="+mn-lt"/>
                <a:ea typeface="Calibri" panose="020F0502020204030204" pitchFamily="34" charset="0"/>
                <a:cs typeface="Times New Roman" panose="02020603050405020304" pitchFamily="18" charset="0"/>
              </a:rPr>
              <a:t>lthough the researcher’s questions and assumptions might vary depending on their chosen methodology, the method itself is pretty similar.</a:t>
            </a:r>
          </a:p>
          <a:p>
            <a:pPr marL="342900" indent="-342900" algn="just">
              <a:buAutoNum type="arabicPeriod"/>
            </a:pPr>
            <a:r>
              <a:rPr lang="en-GB" sz="2000">
                <a:latin typeface="+mn-lt"/>
                <a:ea typeface="Calibri" panose="020F0502020204030204" pitchFamily="34" charset="0"/>
                <a:cs typeface="Times New Roman" panose="02020603050405020304" pitchFamily="18" charset="0"/>
              </a:rPr>
              <a:t>Group interviews are </a:t>
            </a:r>
            <a:r>
              <a:rPr lang="en-GB" sz="2000" b="1" i="1">
                <a:latin typeface="+mn-lt"/>
                <a:ea typeface="Calibri" panose="020F0502020204030204" pitchFamily="34" charset="0"/>
                <a:cs typeface="Times New Roman" panose="02020603050405020304" pitchFamily="18" charset="0"/>
              </a:rPr>
              <a:t>not </a:t>
            </a:r>
            <a:r>
              <a:rPr lang="en-GB" sz="2000">
                <a:latin typeface="+mn-lt"/>
                <a:ea typeface="Calibri" panose="020F0502020204030204" pitchFamily="34" charset="0"/>
                <a:cs typeface="Times New Roman" panose="02020603050405020304" pitchFamily="18" charset="0"/>
              </a:rPr>
              <a:t>the same as focus groups. </a:t>
            </a:r>
            <a:endParaRPr lang="en-GB" sz="2000">
              <a:effectLst/>
              <a:latin typeface="+mn-lt"/>
              <a:ea typeface="Calibri" panose="020F0502020204030204" pitchFamily="34" charset="0"/>
              <a:cs typeface="Times New Roman" panose="02020603050405020304" pitchFamily="18" charset="0"/>
            </a:endParaRPr>
          </a:p>
        </p:txBody>
      </p:sp>
      <p:sp>
        <p:nvSpPr>
          <p:cNvPr id="9" name="Title 7">
            <a:extLst>
              <a:ext uri="{FF2B5EF4-FFF2-40B4-BE49-F238E27FC236}">
                <a16:creationId xmlns:a16="http://schemas.microsoft.com/office/drawing/2014/main" id="{D628DACD-1364-73FA-1386-8A5DB45FB553}"/>
              </a:ext>
            </a:extLst>
          </p:cNvPr>
          <p:cNvSpPr>
            <a:spLocks noGrp="1"/>
          </p:cNvSpPr>
          <p:nvPr>
            <p:ph type="title"/>
          </p:nvPr>
        </p:nvSpPr>
        <p:spPr>
          <a:xfrm>
            <a:off x="540571" y="193761"/>
            <a:ext cx="11110858" cy="914400"/>
          </a:xfrm>
        </p:spPr>
        <p:txBody>
          <a:bodyPr/>
          <a:lstStyle/>
          <a:p>
            <a:r>
              <a:rPr lang="en-GB" sz="4800"/>
              <a:t>Interviews</a:t>
            </a:r>
          </a:p>
        </p:txBody>
      </p:sp>
    </p:spTree>
    <p:extLst>
      <p:ext uri="{BB962C8B-B14F-4D97-AF65-F5344CB8AC3E}">
        <p14:creationId xmlns:p14="http://schemas.microsoft.com/office/powerpoint/2010/main" val="37029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ED-A900-4F1F-CE76-D4CD7E8B9016}"/>
              </a:ext>
            </a:extLst>
          </p:cNvPr>
          <p:cNvSpPr>
            <a:spLocks noGrp="1"/>
          </p:cNvSpPr>
          <p:nvPr>
            <p:ph type="title"/>
          </p:nvPr>
        </p:nvSpPr>
        <p:spPr/>
        <p:txBody>
          <a:bodyPr>
            <a:normAutofit/>
          </a:bodyPr>
          <a:lstStyle/>
          <a:p>
            <a:r>
              <a:rPr lang="en-GB" sz="4800" dirty="0"/>
              <a:t>Revision hints for the final exam</a:t>
            </a:r>
          </a:p>
        </p:txBody>
      </p:sp>
      <p:sp>
        <p:nvSpPr>
          <p:cNvPr id="6" name="Content Placeholder 2">
            <a:extLst>
              <a:ext uri="{FF2B5EF4-FFF2-40B4-BE49-F238E27FC236}">
                <a16:creationId xmlns:a16="http://schemas.microsoft.com/office/drawing/2014/main" id="{B449D8F0-5E81-01DD-3A56-12092325B31C}"/>
              </a:ext>
            </a:extLst>
          </p:cNvPr>
          <p:cNvSpPr>
            <a:spLocks noGrp="1"/>
          </p:cNvSpPr>
          <p:nvPr>
            <p:ph idx="1"/>
          </p:nvPr>
        </p:nvSpPr>
        <p:spPr>
          <a:xfrm>
            <a:off x="506027" y="1563330"/>
            <a:ext cx="11155031" cy="4640824"/>
          </a:xfrm>
        </p:spPr>
        <p:txBody>
          <a:bodyPr numCol="1">
            <a:normAutofit lnSpcReduction="10000"/>
          </a:bodyPr>
          <a:lstStyle/>
          <a:p>
            <a:pPr algn="just">
              <a:lnSpc>
                <a:spcPct val="100000"/>
              </a:lnSpc>
              <a:spcBef>
                <a:spcPts val="0"/>
              </a:spcBef>
            </a:pPr>
            <a:r>
              <a:rPr lang="en-GB" sz="2000" dirty="0">
                <a:latin typeface="+mn-lt"/>
                <a:ea typeface="Calibri" panose="020F0502020204030204" pitchFamily="34" charset="0"/>
                <a:cs typeface="Times New Roman" panose="02020603050405020304" pitchFamily="18" charset="0"/>
              </a:rPr>
              <a:t>For times and room details, please refer to your own </a:t>
            </a:r>
            <a:r>
              <a:rPr lang="en-GB" sz="2000" u="sng" dirty="0">
                <a:solidFill>
                  <a:srgbClr val="0563C1"/>
                </a:solidFill>
                <a:latin typeface="+mn-lt"/>
                <a:ea typeface="Calibri" panose="020F0502020204030204" pitchFamily="34" charset="0"/>
                <a:cs typeface="Times New Roman" panose="02020603050405020304" pitchFamily="18" charset="0"/>
                <a:hlinkClick r:id="rId3"/>
              </a:rPr>
              <a:t>exam timetable</a:t>
            </a:r>
            <a:r>
              <a:rPr lang="en-GB" sz="2000" dirty="0">
                <a:ea typeface="Calibri" panose="020F0502020204030204" pitchFamily="34" charset="0"/>
                <a:cs typeface="Times New Roman" panose="02020603050405020304" pitchFamily="18" charset="0"/>
              </a:rPr>
              <a:t>.</a:t>
            </a:r>
          </a:p>
          <a:p>
            <a:pPr algn="just">
              <a:lnSpc>
                <a:spcPct val="100000"/>
              </a:lnSpc>
              <a:spcBef>
                <a:spcPts val="0"/>
              </a:spcBef>
            </a:pPr>
            <a:endParaRPr lang="en-GB" sz="2000" u="sng" dirty="0">
              <a:solidFill>
                <a:srgbClr val="0563C1"/>
              </a:solidFill>
              <a:latin typeface="+mn-lt"/>
              <a:ea typeface="Calibri" panose="020F0502020204030204" pitchFamily="34" charset="0"/>
              <a:cs typeface="Times New Roman" panose="02020603050405020304" pitchFamily="18" charset="0"/>
            </a:endParaRPr>
          </a:p>
          <a:p>
            <a:pPr algn="just">
              <a:lnSpc>
                <a:spcPct val="100000"/>
              </a:lnSpc>
              <a:spcBef>
                <a:spcPts val="0"/>
              </a:spcBef>
            </a:pPr>
            <a:r>
              <a:rPr lang="en-GB" sz="2000" dirty="0">
                <a:latin typeface="+mn-lt"/>
                <a:ea typeface="Calibri" panose="020F0502020204030204" pitchFamily="34" charset="0"/>
                <a:cs typeface="Times New Roman" panose="02020603050405020304" pitchFamily="18" charset="0"/>
              </a:rPr>
              <a:t>Check you can log into a university computer ok.</a:t>
            </a:r>
          </a:p>
          <a:p>
            <a:pPr algn="just">
              <a:lnSpc>
                <a:spcPct val="100000"/>
              </a:lnSpc>
              <a:spcBef>
                <a:spcPts val="0"/>
              </a:spcBef>
            </a:pPr>
            <a:endParaRPr lang="en-GB" sz="2000" dirty="0">
              <a:latin typeface="+mn-lt"/>
              <a:ea typeface="Calibri" panose="020F0502020204030204" pitchFamily="34" charset="0"/>
              <a:cs typeface="Times New Roman" panose="02020603050405020304" pitchFamily="18" charset="0"/>
            </a:endParaRPr>
          </a:p>
          <a:p>
            <a:pPr algn="just">
              <a:lnSpc>
                <a:spcPct val="100000"/>
              </a:lnSpc>
              <a:spcBef>
                <a:spcPts val="0"/>
              </a:spcBef>
            </a:pPr>
            <a:r>
              <a:rPr lang="en-GB" sz="2000" dirty="0">
                <a:latin typeface="+mn-lt"/>
                <a:ea typeface="Calibri" panose="020F0502020204030204" pitchFamily="34" charset="0"/>
                <a:cs typeface="Times New Roman" panose="02020603050405020304" pitchFamily="18" charset="0"/>
              </a:rPr>
              <a:t>Next, download the “</a:t>
            </a:r>
            <a:r>
              <a:rPr lang="en-GB" sz="2000" dirty="0">
                <a:latin typeface="+mn-lt"/>
                <a:ea typeface="Calibri" panose="020F0502020204030204" pitchFamily="34" charset="0"/>
                <a:cs typeface="Times New Roman" panose="02020603050405020304" pitchFamily="18" charset="0"/>
                <a:hlinkClick r:id="rId4"/>
              </a:rPr>
              <a:t>Assessment 2 Guide - Final Exam</a:t>
            </a:r>
            <a:r>
              <a:rPr lang="en-GB" sz="2000" dirty="0">
                <a:latin typeface="+mn-lt"/>
                <a:ea typeface="Calibri" panose="020F0502020204030204" pitchFamily="34" charset="0"/>
                <a:cs typeface="Times New Roman" panose="02020603050405020304" pitchFamily="18" charset="0"/>
              </a:rPr>
              <a:t>”</a:t>
            </a:r>
          </a:p>
          <a:p>
            <a:pPr lvl="1" algn="just">
              <a:lnSpc>
                <a:spcPct val="100000"/>
              </a:lnSpc>
              <a:spcBef>
                <a:spcPts val="0"/>
              </a:spcBef>
            </a:pPr>
            <a:r>
              <a:rPr lang="en-GB" sz="1800" dirty="0">
                <a:latin typeface="+mn-lt"/>
                <a:ea typeface="Calibri" panose="020F0502020204030204" pitchFamily="34" charset="0"/>
                <a:cs typeface="Times New Roman" panose="02020603050405020304" pitchFamily="18" charset="0"/>
              </a:rPr>
              <a:t>This document is your first stop of any questions regarding the final exam</a:t>
            </a:r>
          </a:p>
          <a:p>
            <a:pPr lvl="1" algn="just">
              <a:lnSpc>
                <a:spcPct val="100000"/>
              </a:lnSpc>
              <a:spcBef>
                <a:spcPts val="0"/>
              </a:spcBef>
            </a:pPr>
            <a:endParaRPr lang="en-GB" sz="1800" dirty="0">
              <a:latin typeface="+mn-lt"/>
              <a:ea typeface="Calibri" panose="020F0502020204030204" pitchFamily="34" charset="0"/>
              <a:cs typeface="Times New Roman" panose="02020603050405020304" pitchFamily="18" charset="0"/>
            </a:endParaRPr>
          </a:p>
          <a:p>
            <a:pPr>
              <a:lnSpc>
                <a:spcPct val="100000"/>
              </a:lnSpc>
              <a:spcBef>
                <a:spcPts val="0"/>
              </a:spcBef>
            </a:pPr>
            <a:r>
              <a:rPr lang="en-GB" altLang="en-US" sz="2000" dirty="0">
                <a:latin typeface="+mn-lt"/>
              </a:rPr>
              <a:t>Based on the guidance from the above guide, make a realistic revision plan.</a:t>
            </a:r>
          </a:p>
          <a:p>
            <a:pPr lvl="1">
              <a:lnSpc>
                <a:spcPct val="100000"/>
              </a:lnSpc>
              <a:spcBef>
                <a:spcPts val="0"/>
              </a:spcBef>
            </a:pPr>
            <a:r>
              <a:rPr lang="en-GB" altLang="en-US" sz="1800" dirty="0">
                <a:latin typeface="+mn-lt"/>
              </a:rPr>
              <a:t>Consider rewriting or formatting your lecture and seminar notes so that they can serve a support guide for your final exam writing. </a:t>
            </a:r>
          </a:p>
          <a:p>
            <a:pPr lvl="1">
              <a:lnSpc>
                <a:spcPct val="100000"/>
              </a:lnSpc>
              <a:spcBef>
                <a:spcPts val="0"/>
              </a:spcBef>
            </a:pPr>
            <a:r>
              <a:rPr lang="en-GB" altLang="en-US" sz="1800" dirty="0">
                <a:latin typeface="+mn-lt"/>
              </a:rPr>
              <a:t>Have a go at the practice questions and bring your responses to this week’s seminar.</a:t>
            </a:r>
          </a:p>
          <a:p>
            <a:pPr lvl="1">
              <a:lnSpc>
                <a:spcPct val="100000"/>
              </a:lnSpc>
              <a:spcBef>
                <a:spcPts val="0"/>
              </a:spcBef>
            </a:pPr>
            <a:endParaRPr lang="en-GB" altLang="en-US" sz="1800" dirty="0">
              <a:latin typeface="+mn-lt"/>
            </a:endParaRPr>
          </a:p>
          <a:p>
            <a:pPr>
              <a:lnSpc>
                <a:spcPct val="100000"/>
              </a:lnSpc>
              <a:spcBef>
                <a:spcPts val="0"/>
              </a:spcBef>
            </a:pPr>
            <a:r>
              <a:rPr lang="en-GB" altLang="en-US" sz="2000" dirty="0">
                <a:latin typeface="+mn-lt"/>
              </a:rPr>
              <a:t>A quick note on illness and other extenuating circumstances</a:t>
            </a:r>
          </a:p>
          <a:p>
            <a:pPr lvl="1">
              <a:lnSpc>
                <a:spcPct val="100000"/>
              </a:lnSpc>
              <a:spcBef>
                <a:spcPts val="0"/>
              </a:spcBef>
            </a:pPr>
            <a:r>
              <a:rPr lang="en-GB" altLang="en-US" sz="1800" dirty="0">
                <a:latin typeface="+mn-lt"/>
              </a:rPr>
              <a:t>There are no extensions given on in-person exams.</a:t>
            </a:r>
          </a:p>
          <a:p>
            <a:pPr lvl="1">
              <a:lnSpc>
                <a:spcPct val="100000"/>
              </a:lnSpc>
              <a:spcBef>
                <a:spcPts val="0"/>
              </a:spcBef>
            </a:pPr>
            <a:r>
              <a:rPr lang="en-GB" altLang="en-US" sz="1800" dirty="0">
                <a:latin typeface="+mn-lt"/>
              </a:rPr>
              <a:t>If you are unwell or have other extenuating circumstances that mean you miss the exam, you need to submit a PEC form requesting to defer the exam until the August assessment period.</a:t>
            </a:r>
          </a:p>
          <a:p>
            <a:pPr lvl="1">
              <a:lnSpc>
                <a:spcPct val="100000"/>
              </a:lnSpc>
              <a:spcBef>
                <a:spcPts val="0"/>
              </a:spcBef>
            </a:pPr>
            <a:r>
              <a:rPr lang="en-GB" altLang="en-US" sz="1800" dirty="0">
                <a:latin typeface="+mn-lt"/>
              </a:rPr>
              <a:t>The August resit will be an exam of the same format.</a:t>
            </a:r>
          </a:p>
        </p:txBody>
      </p:sp>
    </p:spTree>
    <p:extLst>
      <p:ext uri="{BB962C8B-B14F-4D97-AF65-F5344CB8AC3E}">
        <p14:creationId xmlns:p14="http://schemas.microsoft.com/office/powerpoint/2010/main" val="198091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795370-AA9F-D392-302D-4739CA3FA43F}"/>
              </a:ext>
            </a:extLst>
          </p:cNvPr>
          <p:cNvSpPr/>
          <p:nvPr/>
        </p:nvSpPr>
        <p:spPr>
          <a:xfrm>
            <a:off x="0" y="-11490"/>
            <a:ext cx="12192000" cy="1189842"/>
          </a:xfrm>
          <a:prstGeom prst="rect">
            <a:avLst/>
          </a:prstGeom>
          <a:solidFill>
            <a:schemeClr val="accent6">
              <a:lumMod val="75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a:extLst>
              <a:ext uri="{FF2B5EF4-FFF2-40B4-BE49-F238E27FC236}">
                <a16:creationId xmlns:a16="http://schemas.microsoft.com/office/drawing/2014/main" id="{CEF823BB-C896-47F9-0C93-F151188BC3F8}"/>
              </a:ext>
            </a:extLst>
          </p:cNvPr>
          <p:cNvSpPr>
            <a:spLocks noGrp="1"/>
          </p:cNvSpPr>
          <p:nvPr>
            <p:ph idx="1"/>
          </p:nvPr>
        </p:nvSpPr>
        <p:spPr>
          <a:xfrm>
            <a:off x="838200" y="1390389"/>
            <a:ext cx="10515600" cy="5273850"/>
          </a:xfrm>
        </p:spPr>
        <p:txBody>
          <a:bodyPr>
            <a:normAutofit/>
          </a:bodyPr>
          <a:lstStyle/>
          <a:p>
            <a:pPr algn="just"/>
            <a:r>
              <a:rPr lang="en-GB" sz="2800" b="1">
                <a:latin typeface="+mn-lt"/>
              </a:rPr>
              <a:t>Stages of the Interview: </a:t>
            </a:r>
          </a:p>
          <a:p>
            <a:pPr lvl="1" algn="just">
              <a:lnSpc>
                <a:spcPct val="150000"/>
              </a:lnSpc>
              <a:buFont typeface="+mj-lt"/>
              <a:buAutoNum type="arabicPeriod"/>
            </a:pPr>
            <a:r>
              <a:rPr lang="en-GB" sz="2000">
                <a:latin typeface="+mn-lt"/>
              </a:rPr>
              <a:t>Introduction </a:t>
            </a:r>
          </a:p>
          <a:p>
            <a:pPr lvl="1" algn="just">
              <a:lnSpc>
                <a:spcPct val="150000"/>
              </a:lnSpc>
              <a:buFont typeface="+mj-lt"/>
              <a:buAutoNum type="arabicPeriod"/>
            </a:pPr>
            <a:r>
              <a:rPr lang="en-GB" sz="2000">
                <a:latin typeface="+mn-lt"/>
              </a:rPr>
              <a:t>Warm up</a:t>
            </a:r>
          </a:p>
          <a:p>
            <a:pPr lvl="1" algn="just">
              <a:lnSpc>
                <a:spcPct val="150000"/>
              </a:lnSpc>
              <a:buFont typeface="+mj-lt"/>
              <a:buAutoNum type="arabicPeriod"/>
            </a:pPr>
            <a:r>
              <a:rPr lang="en-GB" sz="2000">
                <a:latin typeface="+mn-lt"/>
              </a:rPr>
              <a:t>Main body</a:t>
            </a:r>
          </a:p>
          <a:p>
            <a:pPr lvl="1" algn="just">
              <a:lnSpc>
                <a:spcPct val="150000"/>
              </a:lnSpc>
              <a:buFont typeface="+mj-lt"/>
              <a:buAutoNum type="arabicPeriod"/>
            </a:pPr>
            <a:r>
              <a:rPr lang="en-GB" sz="2000">
                <a:latin typeface="+mn-lt"/>
              </a:rPr>
              <a:t>Cool off </a:t>
            </a:r>
          </a:p>
          <a:p>
            <a:pPr lvl="1" algn="just">
              <a:lnSpc>
                <a:spcPct val="150000"/>
              </a:lnSpc>
              <a:buFont typeface="+mj-lt"/>
              <a:buAutoNum type="arabicPeriod"/>
            </a:pPr>
            <a:r>
              <a:rPr lang="en-GB" sz="2000">
                <a:latin typeface="+mn-lt"/>
              </a:rPr>
              <a:t>Conclusion</a:t>
            </a:r>
          </a:p>
          <a:p>
            <a:pPr marL="457200" lvl="1" indent="0" algn="just">
              <a:buNone/>
            </a:pPr>
            <a:endParaRPr lang="en-GB" sz="2000">
              <a:latin typeface="+mn-lt"/>
            </a:endParaRPr>
          </a:p>
          <a:p>
            <a:pPr algn="just">
              <a:lnSpc>
                <a:spcPct val="100000"/>
              </a:lnSpc>
            </a:pPr>
            <a:r>
              <a:rPr lang="en-GB" sz="2800" b="1">
                <a:latin typeface="+mn-lt"/>
              </a:rPr>
              <a:t>Focus group: </a:t>
            </a:r>
          </a:p>
          <a:p>
            <a:pPr lvl="1" algn="just">
              <a:lnSpc>
                <a:spcPct val="100000"/>
              </a:lnSpc>
              <a:buFont typeface="Wingdings" panose="05000000000000000000" pitchFamily="2" charset="2"/>
              <a:buChar char="Ø"/>
            </a:pPr>
            <a:r>
              <a:rPr lang="en-GB" sz="1800">
                <a:latin typeface="+mn-lt"/>
              </a:rPr>
              <a:t> Pose questions to a group of respondents who are selected based on particular shared characteristics and/or experiences that are relevant to the research question.</a:t>
            </a:r>
          </a:p>
          <a:p>
            <a:pPr lvl="1" algn="just">
              <a:lnSpc>
                <a:spcPct val="100000"/>
              </a:lnSpc>
              <a:buFont typeface="Wingdings" panose="05000000000000000000" pitchFamily="2" charset="2"/>
              <a:buChar char="Ø"/>
            </a:pPr>
            <a:r>
              <a:rPr lang="en-GB" sz="1800">
                <a:latin typeface="+mn-lt"/>
              </a:rPr>
              <a:t> Remember: The role of the researcher in a focus group is that of a moderator. This is the main characteristic that sets a focus group apart from a group interview.</a:t>
            </a:r>
            <a:endParaRPr lang="en-GB" sz="1800">
              <a:solidFill>
                <a:schemeClr val="bg1">
                  <a:lumMod val="85000"/>
                </a:schemeClr>
              </a:solidFill>
              <a:latin typeface="+mn-lt"/>
            </a:endParaRPr>
          </a:p>
          <a:p>
            <a:pPr marL="457200" lvl="1" indent="0" algn="just">
              <a:buNone/>
            </a:pPr>
            <a:endParaRPr lang="en-GB" sz="2000">
              <a:latin typeface="+mn-lt"/>
            </a:endParaRPr>
          </a:p>
        </p:txBody>
      </p:sp>
      <p:sp>
        <p:nvSpPr>
          <p:cNvPr id="9" name="Title 7">
            <a:extLst>
              <a:ext uri="{FF2B5EF4-FFF2-40B4-BE49-F238E27FC236}">
                <a16:creationId xmlns:a16="http://schemas.microsoft.com/office/drawing/2014/main" id="{D628DACD-1364-73FA-1386-8A5DB45FB553}"/>
              </a:ext>
            </a:extLst>
          </p:cNvPr>
          <p:cNvSpPr>
            <a:spLocks noGrp="1"/>
          </p:cNvSpPr>
          <p:nvPr>
            <p:ph type="title"/>
          </p:nvPr>
        </p:nvSpPr>
        <p:spPr>
          <a:xfrm>
            <a:off x="540571" y="193761"/>
            <a:ext cx="11110858" cy="914400"/>
          </a:xfrm>
        </p:spPr>
        <p:txBody>
          <a:bodyPr/>
          <a:lstStyle/>
          <a:p>
            <a:r>
              <a:rPr lang="en-GB" sz="4800"/>
              <a:t>Interviews and focus groups</a:t>
            </a:r>
          </a:p>
        </p:txBody>
      </p:sp>
    </p:spTree>
    <p:extLst>
      <p:ext uri="{BB962C8B-B14F-4D97-AF65-F5344CB8AC3E}">
        <p14:creationId xmlns:p14="http://schemas.microsoft.com/office/powerpoint/2010/main" val="1724064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94DD5-9FD3-5DAC-3FE4-565651D66E83}"/>
              </a:ext>
            </a:extLst>
          </p:cNvPr>
          <p:cNvSpPr/>
          <p:nvPr/>
        </p:nvSpPr>
        <p:spPr>
          <a:xfrm>
            <a:off x="0" y="-11490"/>
            <a:ext cx="12192000" cy="1189842"/>
          </a:xfrm>
          <a:prstGeom prst="rect">
            <a:avLst/>
          </a:prstGeom>
          <a:solidFill>
            <a:schemeClr val="accent6">
              <a:lumMod val="75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a:extLst>
              <a:ext uri="{FF2B5EF4-FFF2-40B4-BE49-F238E27FC236}">
                <a16:creationId xmlns:a16="http://schemas.microsoft.com/office/drawing/2014/main" id="{CEF823BB-C896-47F9-0C93-F151188BC3F8}"/>
              </a:ext>
            </a:extLst>
          </p:cNvPr>
          <p:cNvSpPr>
            <a:spLocks noGrp="1"/>
          </p:cNvSpPr>
          <p:nvPr>
            <p:ph idx="1"/>
          </p:nvPr>
        </p:nvSpPr>
        <p:spPr>
          <a:xfrm>
            <a:off x="540571" y="1410053"/>
            <a:ext cx="11110858" cy="5037875"/>
          </a:xfrm>
        </p:spPr>
        <p:txBody>
          <a:bodyPr>
            <a:normAutofit fontScale="92500" lnSpcReduction="20000"/>
          </a:bodyPr>
          <a:lstStyle/>
          <a:p>
            <a:pPr marL="0" indent="0" algn="just">
              <a:buNone/>
            </a:pPr>
            <a:endParaRPr lang="en-GB" sz="800" b="1" dirty="0">
              <a:latin typeface="+mn-lt"/>
            </a:endParaRPr>
          </a:p>
          <a:p>
            <a:pPr marL="0" indent="0" algn="just">
              <a:buNone/>
            </a:pPr>
            <a:r>
              <a:rPr lang="en-GB" sz="3000" b="1" dirty="0">
                <a:solidFill>
                  <a:srgbClr val="002060"/>
                </a:solidFill>
                <a:latin typeface="+mn-lt"/>
              </a:rPr>
              <a:t>Week 10 recorded lecture builds on these questions:</a:t>
            </a:r>
          </a:p>
          <a:p>
            <a:pPr marL="0" indent="0" algn="just">
              <a:buNone/>
            </a:pPr>
            <a:endParaRPr lang="en-GB" sz="3000" b="1" dirty="0">
              <a:solidFill>
                <a:srgbClr val="002060"/>
              </a:solidFill>
              <a:latin typeface="+mn-lt"/>
            </a:endParaRPr>
          </a:p>
          <a:p>
            <a:pPr lvl="1">
              <a:buFont typeface="Wingdings" panose="05000000000000000000" pitchFamily="2" charset="2"/>
              <a:buChar char="Ø"/>
            </a:pPr>
            <a:r>
              <a:rPr lang="en-GB" sz="2200" dirty="0">
                <a:latin typeface="+mn-lt"/>
              </a:rPr>
              <a:t> </a:t>
            </a:r>
            <a:r>
              <a:rPr lang="en-GB" sz="2200" b="1" dirty="0">
                <a:latin typeface="+mn-lt"/>
              </a:rPr>
              <a:t>Who has been interviewed </a:t>
            </a:r>
            <a:r>
              <a:rPr lang="en-GB" sz="2200" dirty="0">
                <a:latin typeface="+mn-lt"/>
              </a:rPr>
              <a:t>and what are their similarities and differences in their responses to the questions?</a:t>
            </a:r>
          </a:p>
          <a:p>
            <a:pPr marL="457200" lvl="1" indent="0">
              <a:buNone/>
            </a:pPr>
            <a:endParaRPr lang="en-GB" sz="800" dirty="0">
              <a:latin typeface="+mn-lt"/>
            </a:endParaRPr>
          </a:p>
          <a:p>
            <a:pPr lvl="1">
              <a:buFont typeface="Wingdings" panose="05000000000000000000" pitchFamily="2" charset="2"/>
              <a:buChar char="Ø"/>
            </a:pPr>
            <a:r>
              <a:rPr lang="en-GB" sz="2200" b="1" dirty="0">
                <a:latin typeface="+mn-lt"/>
              </a:rPr>
              <a:t>What kinds of questions </a:t>
            </a:r>
            <a:r>
              <a:rPr lang="en-GB" sz="2200" dirty="0">
                <a:latin typeface="+mn-lt"/>
              </a:rPr>
              <a:t>were asked to them?</a:t>
            </a:r>
          </a:p>
          <a:p>
            <a:pPr marL="457200" lvl="1" indent="0">
              <a:buNone/>
            </a:pPr>
            <a:endParaRPr lang="en-GB" sz="800" dirty="0">
              <a:latin typeface="+mn-lt"/>
            </a:endParaRPr>
          </a:p>
          <a:p>
            <a:pPr lvl="1">
              <a:buFont typeface="Wingdings" panose="05000000000000000000" pitchFamily="2" charset="2"/>
              <a:buChar char="Ø"/>
            </a:pPr>
            <a:r>
              <a:rPr lang="en-GB" sz="2200" dirty="0">
                <a:latin typeface="+mn-lt"/>
              </a:rPr>
              <a:t> What sorts of core or </a:t>
            </a:r>
            <a:r>
              <a:rPr lang="en-GB" sz="2200" b="1" dirty="0">
                <a:latin typeface="+mn-lt"/>
              </a:rPr>
              <a:t>recurring themes </a:t>
            </a:r>
            <a:r>
              <a:rPr lang="en-GB" sz="2200" dirty="0">
                <a:latin typeface="+mn-lt"/>
              </a:rPr>
              <a:t>emerge from their responses?</a:t>
            </a:r>
          </a:p>
          <a:p>
            <a:pPr marL="457200" lvl="1" indent="0">
              <a:buNone/>
            </a:pPr>
            <a:endParaRPr lang="en-GB" sz="800" dirty="0">
              <a:latin typeface="+mn-lt"/>
            </a:endParaRPr>
          </a:p>
          <a:p>
            <a:pPr lvl="1">
              <a:buFont typeface="Wingdings" panose="05000000000000000000" pitchFamily="2" charset="2"/>
              <a:buChar char="Ø"/>
            </a:pPr>
            <a:r>
              <a:rPr lang="en-GB" sz="2200" dirty="0">
                <a:latin typeface="+mn-lt"/>
              </a:rPr>
              <a:t> </a:t>
            </a:r>
            <a:r>
              <a:rPr lang="en-GB" sz="2200" b="1" dirty="0">
                <a:latin typeface="+mn-lt"/>
              </a:rPr>
              <a:t>What are things that you notice</a:t>
            </a:r>
            <a:r>
              <a:rPr lang="en-GB" sz="2200" dirty="0">
                <a:latin typeface="+mn-lt"/>
              </a:rPr>
              <a:t> such as body language, dress, tone of their voice when responding to different questions?</a:t>
            </a:r>
          </a:p>
          <a:p>
            <a:pPr marL="457200" lvl="1" indent="0">
              <a:buNone/>
            </a:pPr>
            <a:endParaRPr lang="en-GB" sz="800" dirty="0">
              <a:latin typeface="+mn-lt"/>
            </a:endParaRPr>
          </a:p>
          <a:p>
            <a:pPr lvl="1">
              <a:buFont typeface="Wingdings" panose="05000000000000000000" pitchFamily="2" charset="2"/>
              <a:buChar char="Ø"/>
            </a:pPr>
            <a:r>
              <a:rPr lang="en-GB" sz="2200" dirty="0">
                <a:latin typeface="+mn-lt"/>
              </a:rPr>
              <a:t> What does the video give us, if anything, about </a:t>
            </a:r>
            <a:r>
              <a:rPr lang="en-GB" sz="2200" b="1" dirty="0">
                <a:latin typeface="+mn-lt"/>
              </a:rPr>
              <a:t>the time, place and setting </a:t>
            </a:r>
            <a:r>
              <a:rPr lang="en-GB" sz="2200" dirty="0">
                <a:latin typeface="+mn-lt"/>
              </a:rPr>
              <a:t>of the event?</a:t>
            </a:r>
          </a:p>
          <a:p>
            <a:pPr marL="457200" lvl="1" indent="0">
              <a:buNone/>
            </a:pPr>
            <a:endParaRPr lang="en-GB" sz="800" dirty="0">
              <a:latin typeface="+mn-lt"/>
            </a:endParaRPr>
          </a:p>
          <a:p>
            <a:pPr lvl="1">
              <a:buFont typeface="Wingdings" panose="05000000000000000000" pitchFamily="2" charset="2"/>
              <a:buChar char="Ø"/>
            </a:pPr>
            <a:r>
              <a:rPr lang="en-GB" sz="2200" dirty="0">
                <a:latin typeface="+mn-lt"/>
              </a:rPr>
              <a:t> What are </a:t>
            </a:r>
            <a:r>
              <a:rPr lang="en-GB" sz="2200" b="1" dirty="0">
                <a:latin typeface="+mn-lt"/>
              </a:rPr>
              <a:t>the styles of questions asked</a:t>
            </a:r>
            <a:r>
              <a:rPr lang="en-GB" sz="2200" dirty="0">
                <a:latin typeface="+mn-lt"/>
              </a:rPr>
              <a:t>: personal, demographic, opinion, short or more in-depth?</a:t>
            </a:r>
            <a:endParaRPr lang="en-GB" sz="2200" i="1" dirty="0">
              <a:latin typeface="+mn-lt"/>
            </a:endParaRPr>
          </a:p>
          <a:p>
            <a:pPr lvl="1">
              <a:buFont typeface="Wingdings" panose="05000000000000000000" pitchFamily="2" charset="2"/>
              <a:buChar char="Ø"/>
            </a:pPr>
            <a:endParaRPr lang="en-GB" sz="2200" i="1" dirty="0">
              <a:solidFill>
                <a:srgbClr val="002060"/>
              </a:solidFill>
              <a:latin typeface="+mn-lt"/>
            </a:endParaRPr>
          </a:p>
          <a:p>
            <a:pPr lvl="1">
              <a:buFont typeface="Wingdings" panose="05000000000000000000" pitchFamily="2" charset="2"/>
              <a:buChar char="Ø"/>
            </a:pPr>
            <a:r>
              <a:rPr lang="en-GB" sz="2200" i="1" dirty="0">
                <a:solidFill>
                  <a:srgbClr val="002060"/>
                </a:solidFill>
                <a:latin typeface="+mn-lt"/>
              </a:rPr>
              <a:t>The interview schedule</a:t>
            </a:r>
            <a:r>
              <a:rPr lang="en-GB" sz="2200" i="1" dirty="0">
                <a:latin typeface="+mn-lt"/>
              </a:rPr>
              <a:t> </a:t>
            </a:r>
          </a:p>
          <a:p>
            <a:pPr lvl="1">
              <a:buFont typeface="Wingdings" panose="05000000000000000000" pitchFamily="2" charset="2"/>
              <a:buChar char="Ø"/>
            </a:pPr>
            <a:r>
              <a:rPr lang="en-GB" sz="2200" i="1" dirty="0">
                <a:solidFill>
                  <a:srgbClr val="002060"/>
                </a:solidFill>
                <a:latin typeface="+mn-lt"/>
              </a:rPr>
              <a:t>The </a:t>
            </a:r>
            <a:r>
              <a:rPr lang="en-GB" sz="2200" b="1" i="1" dirty="0">
                <a:solidFill>
                  <a:srgbClr val="002060"/>
                </a:solidFill>
                <a:latin typeface="+mn-lt"/>
              </a:rPr>
              <a:t>ethics of interviews </a:t>
            </a:r>
            <a:r>
              <a:rPr lang="en-GB" sz="2200" i="1" dirty="0">
                <a:solidFill>
                  <a:srgbClr val="002060"/>
                </a:solidFill>
                <a:latin typeface="+mn-lt"/>
              </a:rPr>
              <a:t>and ethnographic research</a:t>
            </a:r>
          </a:p>
        </p:txBody>
      </p:sp>
      <p:sp>
        <p:nvSpPr>
          <p:cNvPr id="9" name="Title 7">
            <a:extLst>
              <a:ext uri="{FF2B5EF4-FFF2-40B4-BE49-F238E27FC236}">
                <a16:creationId xmlns:a16="http://schemas.microsoft.com/office/drawing/2014/main" id="{D628DACD-1364-73FA-1386-8A5DB45FB553}"/>
              </a:ext>
            </a:extLst>
          </p:cNvPr>
          <p:cNvSpPr>
            <a:spLocks noGrp="1"/>
          </p:cNvSpPr>
          <p:nvPr>
            <p:ph type="title"/>
          </p:nvPr>
        </p:nvSpPr>
        <p:spPr>
          <a:xfrm>
            <a:off x="540571" y="193761"/>
            <a:ext cx="11110858" cy="914400"/>
          </a:xfrm>
        </p:spPr>
        <p:txBody>
          <a:bodyPr/>
          <a:lstStyle/>
          <a:p>
            <a:r>
              <a:rPr lang="en-GB" sz="4800"/>
              <a:t>Political interviews</a:t>
            </a:r>
          </a:p>
        </p:txBody>
      </p:sp>
    </p:spTree>
    <p:extLst>
      <p:ext uri="{BB962C8B-B14F-4D97-AF65-F5344CB8AC3E}">
        <p14:creationId xmlns:p14="http://schemas.microsoft.com/office/powerpoint/2010/main" val="152046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439F68-F48F-93BA-0054-98FC96ECFFA2}"/>
              </a:ext>
            </a:extLst>
          </p:cNvPr>
          <p:cNvSpPr/>
          <p:nvPr/>
        </p:nvSpPr>
        <p:spPr>
          <a:xfrm>
            <a:off x="0" y="0"/>
            <a:ext cx="12263120" cy="694944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77FF242-9172-165A-2AD8-6CC6437642CC}"/>
              </a:ext>
            </a:extLst>
          </p:cNvPr>
          <p:cNvSpPr>
            <a:spLocks noGrp="1"/>
          </p:cNvSpPr>
          <p:nvPr>
            <p:ph type="title"/>
          </p:nvPr>
        </p:nvSpPr>
        <p:spPr>
          <a:xfrm>
            <a:off x="1047884" y="1337013"/>
            <a:ext cx="9893031" cy="2626469"/>
          </a:xfrm>
        </p:spPr>
        <p:txBody>
          <a:bodyPr/>
          <a:lstStyle/>
          <a:p>
            <a:r>
              <a:rPr lang="en-GB" dirty="0"/>
              <a:t>Break</a:t>
            </a:r>
          </a:p>
        </p:txBody>
      </p:sp>
    </p:spTree>
    <p:extLst>
      <p:ext uri="{BB962C8B-B14F-4D97-AF65-F5344CB8AC3E}">
        <p14:creationId xmlns:p14="http://schemas.microsoft.com/office/powerpoint/2010/main" val="319645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52A0-AEEF-4E6D-FF95-A552A1190DD4}"/>
              </a:ext>
            </a:extLst>
          </p:cNvPr>
          <p:cNvSpPr>
            <a:spLocks noGrp="1"/>
          </p:cNvSpPr>
          <p:nvPr>
            <p:ph type="title"/>
          </p:nvPr>
        </p:nvSpPr>
        <p:spPr/>
        <p:txBody>
          <a:bodyPr/>
          <a:lstStyle/>
          <a:p>
            <a:r>
              <a:rPr lang="en-GB" dirty="0"/>
              <a:t>Practice Exam Questions</a:t>
            </a:r>
          </a:p>
        </p:txBody>
      </p:sp>
      <p:sp>
        <p:nvSpPr>
          <p:cNvPr id="3" name="Content Placeholder 2">
            <a:extLst>
              <a:ext uri="{FF2B5EF4-FFF2-40B4-BE49-F238E27FC236}">
                <a16:creationId xmlns:a16="http://schemas.microsoft.com/office/drawing/2014/main" id="{6AAE0CB9-F3EF-A9CA-E5D7-F5CC51B48DE0}"/>
              </a:ext>
            </a:extLst>
          </p:cNvPr>
          <p:cNvSpPr>
            <a:spLocks noGrp="1"/>
          </p:cNvSpPr>
          <p:nvPr>
            <p:ph idx="1"/>
          </p:nvPr>
        </p:nvSpPr>
        <p:spPr>
          <a:xfrm>
            <a:off x="324255" y="1376313"/>
            <a:ext cx="11547233" cy="4987161"/>
          </a:xfrm>
        </p:spPr>
        <p:txBody>
          <a:bodyPr>
            <a:normAutofit fontScale="92500" lnSpcReduction="10000"/>
          </a:bodyPr>
          <a:lstStyle/>
          <a:p>
            <a:pPr marL="914400" indent="-914400" algn="l">
              <a:buFont typeface="+mj-lt"/>
              <a:buAutoNum type="arabicPeriod"/>
            </a:pPr>
            <a:r>
              <a:rPr lang="en-GB" sz="2800" b="0" i="0" dirty="0">
                <a:solidFill>
                  <a:srgbClr val="000000"/>
                </a:solidFill>
                <a:effectLst/>
              </a:rPr>
              <a:t>You are planning to conduct a research project about </a:t>
            </a:r>
            <a:r>
              <a:rPr lang="en-GB" sz="2800" b="0" i="0" dirty="0">
                <a:solidFill>
                  <a:srgbClr val="7030A0"/>
                </a:solidFill>
                <a:effectLst/>
              </a:rPr>
              <a:t>political candidates using social media during</a:t>
            </a:r>
            <a:r>
              <a:rPr lang="en-GB" sz="2800" dirty="0">
                <a:solidFill>
                  <a:srgbClr val="7030A0"/>
                </a:solidFill>
              </a:rPr>
              <a:t> </a:t>
            </a:r>
            <a:r>
              <a:rPr lang="en-GB" sz="2800" b="0" i="0" dirty="0">
                <a:solidFill>
                  <a:srgbClr val="7030A0"/>
                </a:solidFill>
                <a:effectLst/>
              </a:rPr>
              <a:t>political campaigns</a:t>
            </a:r>
            <a:r>
              <a:rPr lang="en-GB" sz="2800" b="0" i="0" dirty="0">
                <a:solidFill>
                  <a:srgbClr val="000000"/>
                </a:solidFill>
                <a:effectLst/>
              </a:rPr>
              <a:t>, using </a:t>
            </a:r>
            <a:r>
              <a:rPr lang="en-GB" sz="2800" b="0" i="0" dirty="0">
                <a:solidFill>
                  <a:srgbClr val="F69B36"/>
                </a:solidFill>
                <a:effectLst/>
              </a:rPr>
              <a:t>content analysis</a:t>
            </a:r>
            <a:r>
              <a:rPr lang="en-GB" sz="2800" b="0" i="0" dirty="0">
                <a:solidFill>
                  <a:srgbClr val="000000"/>
                </a:solidFill>
                <a:effectLst/>
              </a:rPr>
              <a:t>.</a:t>
            </a:r>
          </a:p>
          <a:p>
            <a:pPr marL="914400" indent="-914400" algn="l">
              <a:buFont typeface="+mj-lt"/>
              <a:buAutoNum type="arabicPeriod"/>
            </a:pPr>
            <a:endParaRPr lang="en-GB" sz="2800" dirty="0">
              <a:solidFill>
                <a:srgbClr val="000000"/>
              </a:solidFill>
            </a:endParaRPr>
          </a:p>
          <a:p>
            <a:pPr marL="914400" indent="-914400">
              <a:buFont typeface="+mj-lt"/>
              <a:buAutoNum type="arabicPeriod"/>
            </a:pPr>
            <a:r>
              <a:rPr lang="en-GB" sz="2800" b="0" i="0" dirty="0">
                <a:solidFill>
                  <a:srgbClr val="000000"/>
                </a:solidFill>
                <a:effectLst/>
              </a:rPr>
              <a:t>You are planning to conduct a research project on </a:t>
            </a:r>
            <a:r>
              <a:rPr lang="en-GB" sz="2800" b="0" i="0" dirty="0">
                <a:solidFill>
                  <a:srgbClr val="7030A0"/>
                </a:solidFill>
                <a:effectLst/>
              </a:rPr>
              <a:t>public attitudes towards foreign policy</a:t>
            </a:r>
            <a:r>
              <a:rPr lang="en-GB" sz="2800" b="0" i="0" dirty="0">
                <a:solidFill>
                  <a:srgbClr val="000000"/>
                </a:solidFill>
                <a:effectLst/>
              </a:rPr>
              <a:t> using </a:t>
            </a:r>
            <a:r>
              <a:rPr lang="en-GB" sz="2800" b="0" i="0" dirty="0">
                <a:solidFill>
                  <a:srgbClr val="F69B36"/>
                </a:solidFill>
                <a:effectLst/>
              </a:rPr>
              <a:t>survey methods</a:t>
            </a:r>
            <a:r>
              <a:rPr lang="en-GB" sz="2800" b="0" i="0" dirty="0">
                <a:solidFill>
                  <a:srgbClr val="FF0000"/>
                </a:solidFill>
                <a:effectLst/>
              </a:rPr>
              <a:t>.</a:t>
            </a:r>
            <a:br>
              <a:rPr lang="en-GB" sz="2800" b="0" i="0" dirty="0">
                <a:solidFill>
                  <a:srgbClr val="000000"/>
                </a:solidFill>
                <a:effectLst/>
              </a:rPr>
            </a:br>
            <a:endParaRPr lang="en-GB" sz="2800" dirty="0">
              <a:solidFill>
                <a:srgbClr val="000000"/>
              </a:solidFill>
            </a:endParaRPr>
          </a:p>
          <a:p>
            <a:pPr marL="914400" indent="-914400" algn="l">
              <a:buFont typeface="+mj-lt"/>
              <a:buAutoNum type="arabicPeriod"/>
            </a:pPr>
            <a:r>
              <a:rPr lang="en-GB" sz="2800" b="0" i="0" dirty="0">
                <a:solidFill>
                  <a:srgbClr val="000000"/>
                </a:solidFill>
                <a:effectLst/>
              </a:rPr>
              <a:t>You are planning to conduct a research project on </a:t>
            </a:r>
            <a:r>
              <a:rPr lang="en-GB" sz="2800" b="0" i="0" dirty="0">
                <a:solidFill>
                  <a:srgbClr val="7030A0"/>
                </a:solidFill>
                <a:effectLst/>
              </a:rPr>
              <a:t>experiences of MPs of colour serving in UK Parliament </a:t>
            </a:r>
            <a:r>
              <a:rPr lang="en-GB" sz="2800" b="0" i="0" dirty="0">
                <a:solidFill>
                  <a:srgbClr val="000000"/>
                </a:solidFill>
                <a:effectLst/>
              </a:rPr>
              <a:t>using </a:t>
            </a:r>
            <a:r>
              <a:rPr lang="en-GB" sz="2800" b="0" i="0" dirty="0">
                <a:solidFill>
                  <a:srgbClr val="F69B36"/>
                </a:solidFill>
                <a:effectLst/>
              </a:rPr>
              <a:t>interviews and/or focus groups</a:t>
            </a:r>
            <a:r>
              <a:rPr lang="en-GB" sz="2800" b="0" i="0" dirty="0">
                <a:solidFill>
                  <a:srgbClr val="000000"/>
                </a:solidFill>
                <a:effectLst/>
              </a:rPr>
              <a:t>.</a:t>
            </a:r>
            <a:br>
              <a:rPr lang="en-GB" sz="2800" b="0" i="0" dirty="0">
                <a:solidFill>
                  <a:srgbClr val="000000"/>
                </a:solidFill>
                <a:effectLst/>
              </a:rPr>
            </a:br>
            <a:endParaRPr lang="en-GB" sz="2800" b="0" i="0" dirty="0">
              <a:solidFill>
                <a:srgbClr val="000000"/>
              </a:solidFill>
              <a:effectLst/>
            </a:endParaRPr>
          </a:p>
          <a:p>
            <a:pPr marL="0" indent="0" algn="l">
              <a:buNone/>
            </a:pPr>
            <a:r>
              <a:rPr lang="en-GB" sz="2800" b="1" i="0" dirty="0">
                <a:solidFill>
                  <a:srgbClr val="000000"/>
                </a:solidFill>
                <a:effectLst/>
              </a:rPr>
              <a:t>What kinds of research questions could you ask? </a:t>
            </a:r>
          </a:p>
          <a:p>
            <a:pPr marL="0" indent="0" algn="l">
              <a:buNone/>
            </a:pPr>
            <a:r>
              <a:rPr lang="en-GB" sz="2800" b="1" i="0" dirty="0">
                <a:solidFill>
                  <a:srgbClr val="000000"/>
                </a:solidFill>
                <a:effectLst/>
              </a:rPr>
              <a:t>How would you use this method to answer them? </a:t>
            </a:r>
          </a:p>
          <a:p>
            <a:pPr marL="0" indent="0" algn="l">
              <a:buNone/>
            </a:pPr>
            <a:r>
              <a:rPr lang="en-GB" sz="2800" b="1" i="0" dirty="0">
                <a:solidFill>
                  <a:srgbClr val="000000"/>
                </a:solidFill>
                <a:effectLst/>
              </a:rPr>
              <a:t>What are the main strengths and limitations of this method you would need to take into consideration?</a:t>
            </a:r>
          </a:p>
        </p:txBody>
      </p:sp>
      <p:sp>
        <p:nvSpPr>
          <p:cNvPr id="5" name="Slide Number Placeholder 4">
            <a:extLst>
              <a:ext uri="{FF2B5EF4-FFF2-40B4-BE49-F238E27FC236}">
                <a16:creationId xmlns:a16="http://schemas.microsoft.com/office/drawing/2014/main" id="{AA95455A-8ABE-FD53-E1C6-224CEB61A7E1}"/>
              </a:ext>
            </a:extLst>
          </p:cNvPr>
          <p:cNvSpPr>
            <a:spLocks noGrp="1"/>
          </p:cNvSpPr>
          <p:nvPr>
            <p:ph type="sldNum" sz="quarter" idx="12"/>
          </p:nvPr>
        </p:nvSpPr>
        <p:spPr/>
        <p:txBody>
          <a:bodyPr/>
          <a:lstStyle/>
          <a:p>
            <a:fld id="{372769DB-CAE7-4C85-A9AF-7D4D8DE4CA22}" type="slidenum">
              <a:rPr lang="en-GB" smtClean="0"/>
              <a:t>33</a:t>
            </a:fld>
            <a:endParaRPr lang="en-GB"/>
          </a:p>
        </p:txBody>
      </p:sp>
    </p:spTree>
    <p:extLst>
      <p:ext uri="{BB962C8B-B14F-4D97-AF65-F5344CB8AC3E}">
        <p14:creationId xmlns:p14="http://schemas.microsoft.com/office/powerpoint/2010/main" val="225526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93F3-E80D-4684-85BC-E4E24E79F73A}"/>
              </a:ext>
            </a:extLst>
          </p:cNvPr>
          <p:cNvSpPr>
            <a:spLocks noGrp="1"/>
          </p:cNvSpPr>
          <p:nvPr>
            <p:ph type="ctrTitle"/>
          </p:nvPr>
        </p:nvSpPr>
        <p:spPr>
          <a:xfrm>
            <a:off x="839351" y="1863132"/>
            <a:ext cx="4043423" cy="3131729"/>
          </a:xfrm>
        </p:spPr>
        <p:txBody>
          <a:bodyPr>
            <a:normAutofit fontScale="90000"/>
          </a:bodyPr>
          <a:lstStyle/>
          <a:p>
            <a:pPr>
              <a:lnSpc>
                <a:spcPct val="100000"/>
              </a:lnSpc>
              <a:spcBef>
                <a:spcPts val="0"/>
              </a:spcBef>
            </a:pPr>
            <a:br>
              <a:rPr lang="en-GB" sz="1800" b="1" dirty="0">
                <a:effectLst/>
                <a:latin typeface="Calibri" panose="020F0502020204030204" pitchFamily="34" charset="0"/>
                <a:ea typeface="Arial" panose="020B0604020202020204" pitchFamily="34" charset="0"/>
              </a:rPr>
            </a:br>
            <a:r>
              <a:rPr lang="en-GB" dirty="0">
                <a:ea typeface="Arial" panose="020B0604020202020204" pitchFamily="34" charset="0"/>
              </a:rPr>
              <a:t>Week 11</a:t>
            </a:r>
            <a:br>
              <a:rPr lang="en-GB" dirty="0">
                <a:ea typeface="Arial" panose="020B0604020202020204" pitchFamily="34" charset="0"/>
              </a:rPr>
            </a:br>
            <a:r>
              <a:rPr lang="en-GB" dirty="0">
                <a:ea typeface="Arial" panose="020B0604020202020204" pitchFamily="34" charset="0"/>
              </a:rPr>
              <a:t> </a:t>
            </a:r>
            <a:r>
              <a:rPr lang="en-GB" sz="5400" dirty="0">
                <a:solidFill>
                  <a:schemeClr val="accent4">
                    <a:lumMod val="20000"/>
                    <a:lumOff val="80000"/>
                  </a:schemeClr>
                </a:solidFill>
                <a:ea typeface="Arial" panose="020B0604020202020204" pitchFamily="34" charset="0"/>
              </a:rPr>
              <a:t>Exam preparation</a:t>
            </a:r>
            <a:br>
              <a:rPr lang="en-GB" sz="3200" b="1" dirty="0">
                <a:latin typeface="Calibri" panose="020F0502020204030204" pitchFamily="34" charset="0"/>
                <a:ea typeface="Arial" panose="020B0604020202020204" pitchFamily="34" charset="0"/>
              </a:rPr>
            </a:br>
            <a:endParaRPr lang="en-GB" sz="3200" dirty="0"/>
          </a:p>
        </p:txBody>
      </p:sp>
      <p:sp>
        <p:nvSpPr>
          <p:cNvPr id="4" name="TextBox 3">
            <a:extLst>
              <a:ext uri="{FF2B5EF4-FFF2-40B4-BE49-F238E27FC236}">
                <a16:creationId xmlns:a16="http://schemas.microsoft.com/office/drawing/2014/main" id="{7DF54A08-F8F0-A3CD-7880-85ABA0C3D94D}"/>
              </a:ext>
            </a:extLst>
          </p:cNvPr>
          <p:cNvSpPr txBox="1"/>
          <p:nvPr/>
        </p:nvSpPr>
        <p:spPr>
          <a:xfrm>
            <a:off x="6181394" y="2111520"/>
            <a:ext cx="4462460" cy="31085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ea typeface="+mn-ea"/>
                <a:cs typeface="Calibri" panose="020F0502020204030204" pitchFamily="34" charset="0"/>
              </a:rPr>
              <a:t>Drs Boyle and Hawkins thank you for a wonderful semester </a:t>
            </a:r>
            <a:r>
              <a:rPr kumimoji="0" lang="en-US" sz="2400" b="1" i="0" u="none" strike="noStrike" kern="1200" cap="none" spc="0" normalizeH="0" baseline="0" noProof="0" dirty="0">
                <a:ln>
                  <a:noFill/>
                </a:ln>
                <a:solidFill>
                  <a:srgbClr val="002060"/>
                </a:solidFill>
                <a:effectLst/>
                <a:uLnTx/>
                <a:uFillTx/>
                <a:ea typeface="+mn-ea"/>
                <a:cs typeface="Calibri" panose="020F0502020204030204" pitchFamily="34" charset="0"/>
                <a:sym typeface="Wingdings" panose="05000000000000000000" pitchFamily="2" charset="2"/>
              </a:rPr>
              <a:t> </a:t>
            </a:r>
            <a:endParaRPr kumimoji="0" lang="en-US" sz="2400" b="1" i="0" u="none" strike="noStrike" kern="1200" cap="none" spc="0" normalizeH="0" baseline="0" noProof="0" dirty="0">
              <a:ln>
                <a:noFill/>
              </a:ln>
              <a:solidFill>
                <a:srgbClr val="002060"/>
              </a:solidFill>
              <a:effectLst/>
              <a:uLnTx/>
              <a:uFillTx/>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400" b="1" dirty="0">
              <a:solidFill>
                <a:schemeClr val="accent4">
                  <a:lumMod val="20000"/>
                  <a:lumOff val="80000"/>
                </a:schemeClr>
              </a:solidFill>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400" b="1" dirty="0">
              <a:solidFill>
                <a:schemeClr val="accent4">
                  <a:lumMod val="20000"/>
                  <a:lumOff val="80000"/>
                </a:schemeClr>
              </a:solidFill>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bg1"/>
                </a:solidFill>
                <a:effectLst/>
                <a:uLnTx/>
                <a:uFillTx/>
                <a:ea typeface="+mn-ea"/>
                <a:cs typeface="Calibri" panose="020F0502020204030204" pitchFamily="34" charset="0"/>
              </a:rPr>
              <a:t>For additional support ahead of the exam on 22 May, drop-in hours during the week of 13 May and 20 May will be posted to Canvas and reminders sent through Canvas announcements.</a:t>
            </a:r>
          </a:p>
        </p:txBody>
      </p:sp>
    </p:spTree>
    <p:extLst>
      <p:ext uri="{BB962C8B-B14F-4D97-AF65-F5344CB8AC3E}">
        <p14:creationId xmlns:p14="http://schemas.microsoft.com/office/powerpoint/2010/main" val="93174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ED-A900-4F1F-CE76-D4CD7E8B9016}"/>
              </a:ext>
            </a:extLst>
          </p:cNvPr>
          <p:cNvSpPr>
            <a:spLocks noGrp="1"/>
          </p:cNvSpPr>
          <p:nvPr>
            <p:ph type="title"/>
          </p:nvPr>
        </p:nvSpPr>
        <p:spPr/>
        <p:txBody>
          <a:bodyPr>
            <a:normAutofit/>
          </a:bodyPr>
          <a:lstStyle/>
          <a:p>
            <a:r>
              <a:rPr lang="en-GB" sz="4800" dirty="0"/>
              <a:t>Format for the final exam</a:t>
            </a:r>
          </a:p>
        </p:txBody>
      </p:sp>
      <p:pic>
        <p:nvPicPr>
          <p:cNvPr id="7" name="Picture 6">
            <a:extLst>
              <a:ext uri="{FF2B5EF4-FFF2-40B4-BE49-F238E27FC236}">
                <a16:creationId xmlns:a16="http://schemas.microsoft.com/office/drawing/2014/main" id="{2F2C0ABF-789E-C28D-085B-31D85BC48625}"/>
              </a:ext>
            </a:extLst>
          </p:cNvPr>
          <p:cNvPicPr>
            <a:picLocks noChangeAspect="1"/>
          </p:cNvPicPr>
          <p:nvPr/>
        </p:nvPicPr>
        <p:blipFill>
          <a:blip r:embed="rId3"/>
          <a:stretch>
            <a:fillRect/>
          </a:stretch>
        </p:blipFill>
        <p:spPr>
          <a:xfrm>
            <a:off x="368375" y="1260383"/>
            <a:ext cx="6646076" cy="5024127"/>
          </a:xfrm>
          <a:prstGeom prst="rect">
            <a:avLst/>
          </a:prstGeom>
        </p:spPr>
      </p:pic>
      <p:sp>
        <p:nvSpPr>
          <p:cNvPr id="11" name="TextBox 10">
            <a:extLst>
              <a:ext uri="{FF2B5EF4-FFF2-40B4-BE49-F238E27FC236}">
                <a16:creationId xmlns:a16="http://schemas.microsoft.com/office/drawing/2014/main" id="{1E932A39-5031-333A-50FF-7320EB4F804F}"/>
              </a:ext>
            </a:extLst>
          </p:cNvPr>
          <p:cNvSpPr txBox="1"/>
          <p:nvPr/>
        </p:nvSpPr>
        <p:spPr>
          <a:xfrm>
            <a:off x="7256206" y="1260383"/>
            <a:ext cx="4798143" cy="5538760"/>
          </a:xfrm>
          <a:prstGeom prst="rect">
            <a:avLst/>
          </a:prstGeom>
          <a:noFill/>
          <a:ln w="28575">
            <a:solidFill>
              <a:schemeClr val="tx1"/>
            </a:solidFill>
          </a:ln>
        </p:spPr>
        <p:txBody>
          <a:bodyPr wrap="square">
            <a:spAutoFit/>
          </a:bodyPr>
          <a:lstStyle/>
          <a:p>
            <a:pPr marL="342900" indent="-342900" algn="just">
              <a:lnSpc>
                <a:spcPct val="107000"/>
              </a:lnSpc>
              <a:spcAft>
                <a:spcPts val="60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This is an </a:t>
            </a:r>
            <a:r>
              <a:rPr lang="en-US" sz="1400" kern="100" dirty="0">
                <a:effectLst/>
                <a:ea typeface="Aptos" panose="020B0004020202020204" pitchFamily="34" charset="0"/>
                <a:cs typeface="Times New Roman" panose="02020603050405020304" pitchFamily="18" charset="0"/>
                <a:hlinkClick r:id="rId4"/>
              </a:rPr>
              <a:t>Inspera Digital Exam</a:t>
            </a:r>
            <a:r>
              <a:rPr lang="en-US" sz="1400" kern="100" dirty="0">
                <a:effectLst/>
                <a:ea typeface="Aptos" panose="020B0004020202020204" pitchFamily="34" charset="0"/>
                <a:cs typeface="Times New Roman" panose="02020603050405020304" pitchFamily="18" charset="0"/>
              </a:rPr>
              <a:t>. </a:t>
            </a:r>
          </a:p>
          <a:p>
            <a:pPr marL="342900" lvl="0" indent="-342900" algn="just">
              <a:lnSpc>
                <a:spcPct val="107000"/>
              </a:lnSpc>
              <a:spcAft>
                <a:spcPts val="60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Read all three questions first.</a:t>
            </a:r>
          </a:p>
          <a:p>
            <a:pPr marL="342900" lvl="0" indent="-342900" algn="just">
              <a:lnSpc>
                <a:spcPct val="107000"/>
              </a:lnSpc>
              <a:spcAft>
                <a:spcPts val="60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Plan out the structure of your answer before you begin writing the essay. </a:t>
            </a:r>
            <a:endParaRPr lang="en-US" sz="1400" kern="100" dirty="0">
              <a:ea typeface="Aptos" panose="020B0004020202020204" pitchFamily="34" charset="0"/>
              <a:cs typeface="Times New Roman" panose="02020603050405020304" pitchFamily="18" charset="0"/>
            </a:endParaRPr>
          </a:p>
          <a:p>
            <a:pPr marL="800100" lvl="1" indent="-342900" algn="just">
              <a:lnSpc>
                <a:spcPct val="107000"/>
              </a:lnSpc>
              <a:spcAft>
                <a:spcPts val="600"/>
              </a:spcAft>
              <a:buFont typeface="Wingdings" panose="05000000000000000000" pitchFamily="2" charset="2"/>
              <a:buChar char="Ø"/>
            </a:pPr>
            <a:r>
              <a:rPr lang="en-GB" altLang="en-US" sz="1400" dirty="0"/>
              <a:t>Tip: if you run out of time, put your remaining ideas down as bullet points in your submission text box.</a:t>
            </a:r>
            <a:endParaRPr lang="en-US" sz="1400" kern="100" dirty="0">
              <a:effectLst/>
              <a:ea typeface="Aptos" panose="020B0004020202020204" pitchFamily="34" charset="0"/>
              <a:cs typeface="Times New Roman" panose="02020603050405020304" pitchFamily="18" charset="0"/>
            </a:endParaRPr>
          </a:p>
          <a:p>
            <a:pPr marL="342900" lvl="0" indent="-342900" algn="just">
              <a:lnSpc>
                <a:spcPct val="107000"/>
              </a:lnSpc>
              <a:spcAft>
                <a:spcPts val="60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When studying for the exam you should cover all three of the research methods, as this means you can pick whichever research scenario you prefer. </a:t>
            </a:r>
            <a:endParaRPr lang="en-GB" sz="1400" kern="100" dirty="0">
              <a:effectLst/>
              <a:ea typeface="Aptos" panose="020B0004020202020204" pitchFamily="34" charset="0"/>
              <a:cs typeface="Times New Roman" panose="02020603050405020304" pitchFamily="18" charset="0"/>
            </a:endParaRPr>
          </a:p>
          <a:p>
            <a:pPr marL="342900" lvl="0" indent="-342900" algn="just">
              <a:lnSpc>
                <a:spcPct val="107000"/>
              </a:lnSpc>
              <a:spcAft>
                <a:spcPts val="60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There is not set word limit, so try to balance your time between your two responses.</a:t>
            </a:r>
          </a:p>
          <a:p>
            <a:pPr marL="342900" lvl="0" indent="-342900" algn="just">
              <a:lnSpc>
                <a:spcPct val="107000"/>
              </a:lnSpc>
              <a:spcAft>
                <a:spcPts val="600"/>
              </a:spcAft>
              <a:buFont typeface="Arial" panose="020B0604020202020204" pitchFamily="34" charset="0"/>
              <a:buChar char="•"/>
            </a:pPr>
            <a:r>
              <a:rPr lang="en-GB" sz="1400" kern="100" dirty="0">
                <a:ea typeface="Aptos" panose="020B0004020202020204" pitchFamily="34" charset="0"/>
                <a:cs typeface="Times New Roman" panose="02020603050405020304" pitchFamily="18" charset="0"/>
              </a:rPr>
              <a:t>As a general principle, we expect one of two citation formats:</a:t>
            </a:r>
          </a:p>
          <a:p>
            <a:pPr marL="800100" lvl="1" indent="-342900" algn="just">
              <a:lnSpc>
                <a:spcPct val="107000"/>
              </a:lnSpc>
              <a:spcAft>
                <a:spcPts val="600"/>
              </a:spcAft>
              <a:buFont typeface="Arial" panose="020B0604020202020204" pitchFamily="34" charset="0"/>
              <a:buChar char="•"/>
            </a:pPr>
            <a:r>
              <a:rPr lang="en-GB" sz="1400" kern="100" dirty="0">
                <a:ea typeface="Aptos" panose="020B0004020202020204" pitchFamily="34" charset="0"/>
                <a:cs typeface="Times New Roman" panose="02020603050405020304" pitchFamily="18" charset="0"/>
              </a:rPr>
              <a:t>For general mentions of authors’ names:</a:t>
            </a:r>
          </a:p>
          <a:p>
            <a:pPr lvl="1" algn="just">
              <a:lnSpc>
                <a:spcPct val="107000"/>
              </a:lnSpc>
              <a:spcAft>
                <a:spcPts val="600"/>
              </a:spcAft>
            </a:pPr>
            <a:r>
              <a:rPr lang="en-GB" sz="1400" kern="100" dirty="0">
                <a:ea typeface="Aptos" panose="020B0004020202020204" pitchFamily="34" charset="0"/>
                <a:cs typeface="Times New Roman" panose="02020603050405020304" pitchFamily="18" charset="0"/>
              </a:rPr>
              <a:t>	Halperin and Heath note that interviews are… </a:t>
            </a:r>
          </a:p>
          <a:p>
            <a:pPr marL="800100" lvl="1" indent="-342900" algn="just">
              <a:lnSpc>
                <a:spcPct val="107000"/>
              </a:lnSpc>
              <a:spcAft>
                <a:spcPts val="600"/>
              </a:spcAft>
              <a:buFont typeface="Arial" panose="020B0604020202020204" pitchFamily="34" charset="0"/>
              <a:buChar char="•"/>
            </a:pPr>
            <a:r>
              <a:rPr lang="en-GB" sz="1400" kern="100" dirty="0">
                <a:ea typeface="Aptos" panose="020B0004020202020204" pitchFamily="34" charset="0"/>
                <a:cs typeface="Times New Roman" panose="02020603050405020304" pitchFamily="18" charset="0"/>
              </a:rPr>
              <a:t>For fuller in-text citations with years: </a:t>
            </a:r>
          </a:p>
          <a:p>
            <a:pPr lvl="1" algn="just">
              <a:lnSpc>
                <a:spcPct val="107000"/>
              </a:lnSpc>
              <a:spcAft>
                <a:spcPts val="600"/>
              </a:spcAft>
            </a:pPr>
            <a:r>
              <a:rPr lang="en-GB" sz="1400" kern="100" dirty="0">
                <a:ea typeface="Aptos" panose="020B0004020202020204" pitchFamily="34" charset="0"/>
                <a:cs typeface="Times New Roman" panose="02020603050405020304" pitchFamily="18" charset="0"/>
              </a:rPr>
              <a:t>	An interview is a qualitative method used 	by… (Halperin and Heath 2020). </a:t>
            </a:r>
          </a:p>
          <a:p>
            <a:pPr marL="800100" lvl="1" indent="-342900" algn="just">
              <a:lnSpc>
                <a:spcPct val="107000"/>
              </a:lnSpc>
              <a:spcAft>
                <a:spcPts val="600"/>
              </a:spcAft>
              <a:buFont typeface="Wingdings" panose="05000000000000000000" pitchFamily="2" charset="2"/>
              <a:buChar char="Ø"/>
            </a:pPr>
            <a:r>
              <a:rPr lang="en-GB" sz="1400" kern="100" dirty="0">
                <a:ea typeface="Aptos" panose="020B0004020202020204" pitchFamily="34" charset="0"/>
                <a:cs typeface="Times New Roman" panose="02020603050405020304" pitchFamily="18" charset="0"/>
              </a:rPr>
              <a:t>NOTE: If you include either heavy paraphrasing or direct quotes, page numbers are required.</a:t>
            </a:r>
            <a:endParaRPr lang="en-GB" sz="14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9337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4EE8-F22D-1862-EE0D-7BAFB463FC9F}"/>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CA28B784-CD11-00F7-CB8C-271D8FE746C2}"/>
              </a:ext>
            </a:extLst>
          </p:cNvPr>
          <p:cNvSpPr>
            <a:spLocks noGrp="1"/>
          </p:cNvSpPr>
          <p:nvPr>
            <p:ph idx="1"/>
          </p:nvPr>
        </p:nvSpPr>
        <p:spPr/>
        <p:txBody>
          <a:bodyPr/>
          <a:lstStyle/>
          <a:p>
            <a:r>
              <a:rPr lang="en-GB" b="1" dirty="0"/>
              <a:t>Research Questions </a:t>
            </a:r>
            <a:r>
              <a:rPr lang="en-GB" dirty="0"/>
              <a:t>(W2)</a:t>
            </a:r>
          </a:p>
          <a:p>
            <a:endParaRPr lang="en-GB" dirty="0"/>
          </a:p>
          <a:p>
            <a:r>
              <a:rPr lang="en-GB" b="1" dirty="0"/>
              <a:t>Surveys</a:t>
            </a:r>
            <a:r>
              <a:rPr lang="en-GB" dirty="0"/>
              <a:t> (W5,W6)</a:t>
            </a:r>
          </a:p>
          <a:p>
            <a:endParaRPr lang="en-GB" dirty="0"/>
          </a:p>
          <a:p>
            <a:r>
              <a:rPr lang="en-GB" b="1" dirty="0"/>
              <a:t>Content analysis </a:t>
            </a:r>
            <a:r>
              <a:rPr lang="en-GB" dirty="0"/>
              <a:t>(W7, W8)</a:t>
            </a:r>
          </a:p>
          <a:p>
            <a:pPr marL="0" indent="0">
              <a:buNone/>
            </a:pPr>
            <a:endParaRPr lang="en-GB" dirty="0"/>
          </a:p>
        </p:txBody>
      </p:sp>
      <p:sp>
        <p:nvSpPr>
          <p:cNvPr id="4" name="Footer Placeholder 3">
            <a:extLst>
              <a:ext uri="{FF2B5EF4-FFF2-40B4-BE49-F238E27FC236}">
                <a16:creationId xmlns:a16="http://schemas.microsoft.com/office/drawing/2014/main" id="{A89F0AE9-9EF1-7654-7F7E-F938ED3C8499}"/>
              </a:ext>
            </a:extLst>
          </p:cNvPr>
          <p:cNvSpPr>
            <a:spLocks noGrp="1"/>
          </p:cNvSpPr>
          <p:nvPr>
            <p:ph type="ftr" sz="quarter" idx="11"/>
          </p:nvPr>
        </p:nvSpPr>
        <p:spPr/>
        <p:txBody>
          <a:bodyPr/>
          <a:lstStyle/>
          <a:p>
            <a:r>
              <a:rPr lang="en-GB" dirty="0"/>
              <a:t>POL2017 W11 - Revision</a:t>
            </a:r>
          </a:p>
        </p:txBody>
      </p:sp>
      <p:sp>
        <p:nvSpPr>
          <p:cNvPr id="5" name="Slide Number Placeholder 4">
            <a:extLst>
              <a:ext uri="{FF2B5EF4-FFF2-40B4-BE49-F238E27FC236}">
                <a16:creationId xmlns:a16="http://schemas.microsoft.com/office/drawing/2014/main" id="{7F8270F6-BB39-3027-6258-1C6A35458F49}"/>
              </a:ext>
            </a:extLst>
          </p:cNvPr>
          <p:cNvSpPr>
            <a:spLocks noGrp="1"/>
          </p:cNvSpPr>
          <p:nvPr>
            <p:ph type="sldNum" sz="quarter" idx="12"/>
          </p:nvPr>
        </p:nvSpPr>
        <p:spPr/>
        <p:txBody>
          <a:bodyPr/>
          <a:lstStyle/>
          <a:p>
            <a:fld id="{372769DB-CAE7-4C85-A9AF-7D4D8DE4CA22}" type="slidenum">
              <a:rPr lang="en-GB" smtClean="0"/>
              <a:t>5</a:t>
            </a:fld>
            <a:endParaRPr lang="en-GB" dirty="0"/>
          </a:p>
        </p:txBody>
      </p:sp>
    </p:spTree>
    <p:extLst>
      <p:ext uri="{BB962C8B-B14F-4D97-AF65-F5344CB8AC3E}">
        <p14:creationId xmlns:p14="http://schemas.microsoft.com/office/powerpoint/2010/main" val="329598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r>
              <a:rPr lang="en-GB" dirty="0"/>
              <a:t>Descriptive</a:t>
            </a:r>
          </a:p>
          <a:p>
            <a:r>
              <a:rPr lang="en-GB" dirty="0"/>
              <a:t>Explanatory</a:t>
            </a:r>
          </a:p>
          <a:p>
            <a:r>
              <a:rPr lang="en-GB" dirty="0"/>
              <a:t>Predictive</a:t>
            </a:r>
          </a:p>
          <a:p>
            <a:r>
              <a:rPr lang="en-GB" dirty="0"/>
              <a:t>Prescriptive</a:t>
            </a:r>
          </a:p>
          <a:p>
            <a:r>
              <a:rPr lang="en-GB" dirty="0"/>
              <a:t>Normative</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6</a:t>
            </a:fld>
            <a:endParaRPr lang="en-GB" dirty="0"/>
          </a:p>
        </p:txBody>
      </p:sp>
    </p:spTree>
    <p:extLst>
      <p:ext uri="{BB962C8B-B14F-4D97-AF65-F5344CB8AC3E}">
        <p14:creationId xmlns:p14="http://schemas.microsoft.com/office/powerpoint/2010/main" val="21154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normAutofit/>
          </a:bodyPr>
          <a:lstStyle/>
          <a:p>
            <a:r>
              <a:rPr lang="en-GB" dirty="0"/>
              <a:t>What makes a good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a:xfrm>
            <a:off x="838200" y="1433864"/>
            <a:ext cx="10515600" cy="4929610"/>
          </a:xfrm>
        </p:spPr>
        <p:txBody>
          <a:bodyPr>
            <a:normAutofit lnSpcReduction="10000"/>
          </a:bodyPr>
          <a:lstStyle/>
          <a:p>
            <a:pPr>
              <a:lnSpc>
                <a:spcPct val="100000"/>
              </a:lnSpc>
            </a:pPr>
            <a:r>
              <a:rPr lang="en-GB" dirty="0"/>
              <a:t>Relevance</a:t>
            </a:r>
          </a:p>
          <a:p>
            <a:pPr lvl="1">
              <a:lnSpc>
                <a:spcPct val="100000"/>
              </a:lnSpc>
            </a:pPr>
            <a:r>
              <a:rPr lang="en-GB" dirty="0"/>
              <a:t>Who cares? Societal, academic relevance</a:t>
            </a:r>
          </a:p>
          <a:p>
            <a:pPr>
              <a:lnSpc>
                <a:spcPct val="100000"/>
              </a:lnSpc>
            </a:pPr>
            <a:r>
              <a:rPr lang="en-GB" dirty="0"/>
              <a:t>Clarity</a:t>
            </a:r>
          </a:p>
          <a:p>
            <a:pPr lvl="1">
              <a:lnSpc>
                <a:spcPct val="100000"/>
              </a:lnSpc>
            </a:pPr>
            <a:r>
              <a:rPr lang="en-GB" dirty="0"/>
              <a:t>Is the question easily understood and well defined?</a:t>
            </a:r>
          </a:p>
          <a:p>
            <a:pPr>
              <a:lnSpc>
                <a:spcPct val="100000"/>
              </a:lnSpc>
            </a:pPr>
            <a:r>
              <a:rPr lang="en-GB" dirty="0"/>
              <a:t>Scope</a:t>
            </a:r>
          </a:p>
          <a:p>
            <a:pPr lvl="1">
              <a:lnSpc>
                <a:spcPct val="100000"/>
              </a:lnSpc>
            </a:pPr>
            <a:r>
              <a:rPr lang="en-GB" dirty="0"/>
              <a:t>Is the question too narrow, or too broad?</a:t>
            </a:r>
          </a:p>
          <a:p>
            <a:pPr>
              <a:lnSpc>
                <a:spcPct val="100000"/>
              </a:lnSpc>
            </a:pPr>
            <a:r>
              <a:rPr lang="en-GB" dirty="0"/>
              <a:t>Feasibility</a:t>
            </a:r>
          </a:p>
          <a:p>
            <a:pPr lvl="1">
              <a:lnSpc>
                <a:spcPct val="100000"/>
              </a:lnSpc>
            </a:pPr>
            <a:r>
              <a:rPr lang="en-GB" dirty="0"/>
              <a:t>Is the question answerable? Time, skills, resources</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7</a:t>
            </a:fld>
            <a:endParaRPr lang="en-GB" dirty="0"/>
          </a:p>
        </p:txBody>
      </p:sp>
    </p:spTree>
    <p:extLst>
      <p:ext uri="{BB962C8B-B14F-4D97-AF65-F5344CB8AC3E}">
        <p14:creationId xmlns:p14="http://schemas.microsoft.com/office/powerpoint/2010/main" val="70269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338A54-4847-E869-C4AE-3B96FFB08C7C}"/>
              </a:ext>
            </a:extLst>
          </p:cNvPr>
          <p:cNvSpPr/>
          <p:nvPr/>
        </p:nvSpPr>
        <p:spPr>
          <a:xfrm>
            <a:off x="0" y="0"/>
            <a:ext cx="12263120" cy="6949440"/>
          </a:xfrm>
          <a:prstGeom prst="rect">
            <a:avLst/>
          </a:prstGeom>
          <a:solidFill>
            <a:srgbClr val="F69F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8E05299-60F0-855C-441E-E142C7C794E0}"/>
              </a:ext>
            </a:extLst>
          </p:cNvPr>
          <p:cNvSpPr>
            <a:spLocks noGrp="1"/>
          </p:cNvSpPr>
          <p:nvPr>
            <p:ph type="title"/>
          </p:nvPr>
        </p:nvSpPr>
        <p:spPr>
          <a:xfrm>
            <a:off x="1050586" y="1265893"/>
            <a:ext cx="9893031" cy="2626469"/>
          </a:xfrm>
        </p:spPr>
        <p:txBody>
          <a:bodyPr/>
          <a:lstStyle/>
          <a:p>
            <a:r>
              <a:rPr lang="en-GB" dirty="0"/>
              <a:t>Surveys</a:t>
            </a:r>
          </a:p>
        </p:txBody>
      </p:sp>
    </p:spTree>
    <p:extLst>
      <p:ext uri="{BB962C8B-B14F-4D97-AF65-F5344CB8AC3E}">
        <p14:creationId xmlns:p14="http://schemas.microsoft.com/office/powerpoint/2010/main" val="13535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364C0B-5090-7499-61F1-A1ACFCF32B64}"/>
              </a:ext>
            </a:extLst>
          </p:cNvPr>
          <p:cNvSpPr/>
          <p:nvPr/>
        </p:nvSpPr>
        <p:spPr>
          <a:xfrm>
            <a:off x="0" y="-11490"/>
            <a:ext cx="12192000" cy="1189842"/>
          </a:xfrm>
          <a:prstGeom prst="rect">
            <a:avLst/>
          </a:prstGeom>
          <a:solidFill>
            <a:srgbClr val="F69F40"/>
          </a:solidFill>
          <a:ln>
            <a:solidFill>
              <a:srgbClr val="F69F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69F40"/>
              </a:highlight>
            </a:endParaRPr>
          </a:p>
        </p:txBody>
      </p:sp>
      <p:sp>
        <p:nvSpPr>
          <p:cNvPr id="5" name="Slide Number Placeholder 4">
            <a:extLst>
              <a:ext uri="{FF2B5EF4-FFF2-40B4-BE49-F238E27FC236}">
                <a16:creationId xmlns:a16="http://schemas.microsoft.com/office/drawing/2014/main" id="{43EEFA26-4BA0-500E-80C0-D1CCCFF90699}"/>
              </a:ext>
            </a:extLst>
          </p:cNvPr>
          <p:cNvSpPr>
            <a:spLocks noGrp="1"/>
          </p:cNvSpPr>
          <p:nvPr>
            <p:ph type="sldNum" sz="quarter" idx="12"/>
          </p:nvPr>
        </p:nvSpPr>
        <p:spPr/>
        <p:txBody>
          <a:bodyPr/>
          <a:lstStyle/>
          <a:p>
            <a:fld id="{372769DB-CAE7-4C85-A9AF-7D4D8DE4CA22}" type="slidenum">
              <a:rPr lang="en-GB" smtClean="0"/>
              <a:t>9</a:t>
            </a:fld>
            <a:endParaRPr lang="en-GB" dirty="0"/>
          </a:p>
        </p:txBody>
      </p:sp>
      <p:sp>
        <p:nvSpPr>
          <p:cNvPr id="6" name="Title 5">
            <a:extLst>
              <a:ext uri="{FF2B5EF4-FFF2-40B4-BE49-F238E27FC236}">
                <a16:creationId xmlns:a16="http://schemas.microsoft.com/office/drawing/2014/main" id="{A59F7E31-139F-FF93-BCEA-EF8C4C3143E6}"/>
              </a:ext>
            </a:extLst>
          </p:cNvPr>
          <p:cNvSpPr>
            <a:spLocks noGrp="1"/>
          </p:cNvSpPr>
          <p:nvPr>
            <p:ph type="title"/>
          </p:nvPr>
        </p:nvSpPr>
        <p:spPr/>
        <p:txBody>
          <a:bodyPr/>
          <a:lstStyle/>
          <a:p>
            <a:r>
              <a:rPr lang="en-GB" dirty="0"/>
              <a:t>Surveys</a:t>
            </a:r>
          </a:p>
        </p:txBody>
      </p:sp>
      <p:sp>
        <p:nvSpPr>
          <p:cNvPr id="3" name="Content Placeholder 1">
            <a:extLst>
              <a:ext uri="{FF2B5EF4-FFF2-40B4-BE49-F238E27FC236}">
                <a16:creationId xmlns:a16="http://schemas.microsoft.com/office/drawing/2014/main" id="{881478F7-12FF-7867-1320-D5FE2805BE4B}"/>
              </a:ext>
            </a:extLst>
          </p:cNvPr>
          <p:cNvSpPr txBox="1">
            <a:spLocks/>
          </p:cNvSpPr>
          <p:nvPr/>
        </p:nvSpPr>
        <p:spPr>
          <a:xfrm>
            <a:off x="324254" y="1778122"/>
            <a:ext cx="10130385" cy="4697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t>Gather information by asking people questions</a:t>
            </a:r>
          </a:p>
          <a:p>
            <a:r>
              <a:rPr lang="en-GB" sz="3600" dirty="0"/>
              <a:t>Find out what sections of society think or do</a:t>
            </a:r>
          </a:p>
          <a:p>
            <a:r>
              <a:rPr lang="en-GB" sz="3600" dirty="0"/>
              <a:t>Can be used for description &amp; explanation</a:t>
            </a:r>
          </a:p>
          <a:p>
            <a:endParaRPr lang="en-GB" sz="3600" dirty="0"/>
          </a:p>
          <a:p>
            <a:pPr algn="l" rtl="0" eaLnBrk="1" fontAlgn="t" latinLnBrk="0" hangingPunct="1">
              <a:spcBef>
                <a:spcPts val="0"/>
              </a:spcBef>
              <a:spcAft>
                <a:spcPts val="0"/>
              </a:spcAft>
            </a:pPr>
            <a:r>
              <a:rPr lang="en-GB" sz="3600" b="1" dirty="0">
                <a:latin typeface="Gill Sans MT" panose="020B0502020104020203" pitchFamily="34" charset="0"/>
              </a:rPr>
              <a:t>What questions can we ask to try and measure our key concepts?</a:t>
            </a:r>
          </a:p>
          <a:p>
            <a:pPr algn="l" rtl="0" eaLnBrk="1" fontAlgn="t" latinLnBrk="0" hangingPunct="1">
              <a:spcBef>
                <a:spcPts val="0"/>
              </a:spcBef>
              <a:spcAft>
                <a:spcPts val="0"/>
              </a:spcAft>
            </a:pPr>
            <a:endParaRPr lang="en-GB" sz="3600" b="1" dirty="0">
              <a:latin typeface="Gill Sans MT" panose="020B0502020104020203" pitchFamily="34" charset="0"/>
            </a:endParaRPr>
          </a:p>
          <a:p>
            <a:pPr algn="l" rtl="0" eaLnBrk="1" fontAlgn="t" latinLnBrk="0" hangingPunct="1">
              <a:spcBef>
                <a:spcPts val="0"/>
              </a:spcBef>
              <a:spcAft>
                <a:spcPts val="0"/>
              </a:spcAft>
            </a:pPr>
            <a:r>
              <a:rPr lang="en-GB" sz="3600" dirty="0">
                <a:latin typeface="Gill Sans MT" panose="020B0502020104020203" pitchFamily="34" charset="0"/>
              </a:rPr>
              <a:t>From concepts to variables</a:t>
            </a:r>
          </a:p>
          <a:p>
            <a:endParaRPr lang="en-GB" sz="3600" dirty="0"/>
          </a:p>
          <a:p>
            <a:endParaRPr lang="en-GB" sz="3600" dirty="0"/>
          </a:p>
          <a:p>
            <a:pPr marL="0" indent="0">
              <a:buFont typeface="Arial" panose="020B0604020202020204" pitchFamily="34" charset="0"/>
              <a:buNone/>
            </a:pPr>
            <a:endParaRPr lang="en-GB" sz="3600" dirty="0"/>
          </a:p>
          <a:p>
            <a:pPr marL="0" indent="0">
              <a:buFont typeface="Arial" panose="020B0604020202020204" pitchFamily="34" charset="0"/>
              <a:buNone/>
            </a:pPr>
            <a:endParaRPr lang="en-GB" sz="3600" dirty="0"/>
          </a:p>
        </p:txBody>
      </p:sp>
      <p:sp>
        <p:nvSpPr>
          <p:cNvPr id="2" name="Footer Placeholder 1">
            <a:extLst>
              <a:ext uri="{FF2B5EF4-FFF2-40B4-BE49-F238E27FC236}">
                <a16:creationId xmlns:a16="http://schemas.microsoft.com/office/drawing/2014/main" id="{1F20E4B8-52A9-EDCC-D3B9-10165905C337}"/>
              </a:ext>
            </a:extLst>
          </p:cNvPr>
          <p:cNvSpPr>
            <a:spLocks noGrp="1"/>
          </p:cNvSpPr>
          <p:nvPr>
            <p:ph type="ftr" sz="quarter" idx="11"/>
          </p:nvPr>
        </p:nvSpPr>
        <p:spPr/>
        <p:txBody>
          <a:bodyPr/>
          <a:lstStyle/>
          <a:p>
            <a:r>
              <a:rPr lang="en-GB"/>
              <a:t>POL2017 W11 - Revision</a:t>
            </a:r>
            <a:endParaRPr lang="en-GB" dirty="0"/>
          </a:p>
        </p:txBody>
      </p:sp>
    </p:spTree>
    <p:extLst>
      <p:ext uri="{BB962C8B-B14F-4D97-AF65-F5344CB8AC3E}">
        <p14:creationId xmlns:p14="http://schemas.microsoft.com/office/powerpoint/2010/main" val="54680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1671</Words>
  <Application>Microsoft Office PowerPoint</Application>
  <PresentationFormat>Widescreen</PresentationFormat>
  <Paragraphs>326</Paragraphs>
  <Slides>34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Wingdings</vt:lpstr>
      <vt:lpstr>Gill Sans MT</vt:lpstr>
      <vt:lpstr>Franklin Gothic Demi</vt:lpstr>
      <vt:lpstr>Arial</vt:lpstr>
      <vt:lpstr>Calibri</vt:lpstr>
      <vt:lpstr>Office Theme</vt:lpstr>
      <vt:lpstr>Final exam revision: Preparation, test taking on Inspera and recapping our core methods</vt:lpstr>
      <vt:lpstr>Today’s lecture</vt:lpstr>
      <vt:lpstr>Revision hints for the final exam</vt:lpstr>
      <vt:lpstr>Format for the final exam</vt:lpstr>
      <vt:lpstr>Recap</vt:lpstr>
      <vt:lpstr>Types of research question</vt:lpstr>
      <vt:lpstr>What makes a good question?</vt:lpstr>
      <vt:lpstr>Surveys</vt:lpstr>
      <vt:lpstr>Surveys</vt:lpstr>
      <vt:lpstr>Surveys</vt:lpstr>
      <vt:lpstr>Surveys</vt:lpstr>
      <vt:lpstr>Surveys</vt:lpstr>
      <vt:lpstr>Survey Sampling</vt:lpstr>
      <vt:lpstr>Survey Sampling</vt:lpstr>
      <vt:lpstr>Survey Mode</vt:lpstr>
      <vt:lpstr>Survey Mode</vt:lpstr>
      <vt:lpstr>Ethics</vt:lpstr>
      <vt:lpstr>Content Analysis</vt:lpstr>
      <vt:lpstr>Summary</vt:lpstr>
      <vt:lpstr>What content can we analyse?</vt:lpstr>
      <vt:lpstr>Types of content analysis</vt:lpstr>
      <vt:lpstr>Types of content analysis</vt:lpstr>
      <vt:lpstr>Summary</vt:lpstr>
      <vt:lpstr>Summary</vt:lpstr>
      <vt:lpstr>Interviews</vt:lpstr>
      <vt:lpstr>The Three Methodologies in POL 2017</vt:lpstr>
      <vt:lpstr>Methodology and Method</vt:lpstr>
      <vt:lpstr>Interviews and focus groups</vt:lpstr>
      <vt:lpstr>Interviews</vt:lpstr>
      <vt:lpstr>Interviews and focus groups</vt:lpstr>
      <vt:lpstr>Political interviews</vt:lpstr>
      <vt:lpstr>Break</vt:lpstr>
      <vt:lpstr>Practice Exam Questions</vt:lpstr>
      <vt:lpstr> Week 11  Exam preparation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Lecture 2  Becoming a Political Researcher (POL2017)</dc:title>
  <dc:creator>brian boyle</dc:creator>
  <cp:lastModifiedBy>Brian Boyle</cp:lastModifiedBy>
  <cp:revision>4</cp:revision>
  <cp:lastPrinted>2024-04-23T13:32:13Z</cp:lastPrinted>
  <dcterms:created xsi:type="dcterms:W3CDTF">2023-12-20T10:52:04Z</dcterms:created>
  <dcterms:modified xsi:type="dcterms:W3CDTF">2024-05-07T11:55:35Z</dcterms:modified>
</cp:coreProperties>
</file>