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79" r:id="rId2"/>
    <p:sldId id="313" r:id="rId3"/>
    <p:sldId id="281" r:id="rId4"/>
    <p:sldId id="289" r:id="rId5"/>
    <p:sldId id="280" r:id="rId6"/>
    <p:sldId id="283" r:id="rId7"/>
    <p:sldId id="299" r:id="rId8"/>
    <p:sldId id="284" r:id="rId9"/>
    <p:sldId id="291" r:id="rId10"/>
    <p:sldId id="292" r:id="rId11"/>
    <p:sldId id="293" r:id="rId12"/>
    <p:sldId id="308" r:id="rId13"/>
    <p:sldId id="294" r:id="rId14"/>
    <p:sldId id="285" r:id="rId15"/>
    <p:sldId id="295" r:id="rId16"/>
    <p:sldId id="296" r:id="rId17"/>
    <p:sldId id="307" r:id="rId18"/>
    <p:sldId id="310" r:id="rId19"/>
    <p:sldId id="286" r:id="rId20"/>
    <p:sldId id="302" r:id="rId21"/>
    <p:sldId id="287" r:id="rId22"/>
    <p:sldId id="311" r:id="rId23"/>
    <p:sldId id="312" r:id="rId24"/>
    <p:sldId id="303" r:id="rId25"/>
    <p:sldId id="304" r:id="rId26"/>
    <p:sldId id="306" r:id="rId27"/>
    <p:sldId id="305" r:id="rId28"/>
    <p:sldId id="288"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795"/>
    <a:srgbClr val="E76254"/>
    <a:srgbClr val="F7AA58"/>
    <a:srgbClr val="B33F62"/>
    <a:srgbClr val="4C3957"/>
    <a:srgbClr val="A003E7"/>
    <a:srgbClr val="01A08A"/>
    <a:srgbClr val="203B56"/>
    <a:srgbClr val="72BCD5"/>
    <a:srgbClr val="7ECB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F3E4C-7C94-4BF3-897F-69B76BF34905}" type="datetimeFigureOut">
              <a:rPr lang="en-GB" smtClean="0"/>
              <a:t>05/02/2024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59D84-7AD2-4F35-9177-9966E85B1D52}" type="slidenum">
              <a:rPr lang="en-GB" smtClean="0"/>
              <a:t>‹#›</a:t>
            </a:fld>
            <a:endParaRPr lang="en-GB"/>
          </a:p>
        </p:txBody>
      </p:sp>
    </p:spTree>
    <p:extLst>
      <p:ext uri="{BB962C8B-B14F-4D97-AF65-F5344CB8AC3E}">
        <p14:creationId xmlns:p14="http://schemas.microsoft.com/office/powerpoint/2010/main" val="331724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9D11-05BD-92B2-BEAC-72491257331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19AF8DC6-ABE1-D783-93A6-EC8013C3B3B2}"/>
              </a:ext>
            </a:extLst>
          </p:cNvPr>
          <p:cNvSpPr>
            <a:spLocks noGrp="1"/>
          </p:cNvSpPr>
          <p:nvPr>
            <p:ph type="subTitle" idx="1"/>
          </p:nvPr>
        </p:nvSpPr>
        <p:spPr>
          <a:xfrm>
            <a:off x="1601822" y="4887337"/>
            <a:ext cx="9144000" cy="1655762"/>
          </a:xfrm>
        </p:spPr>
        <p:txBody>
          <a:bodyPr>
            <a:normAutofit/>
          </a:bodyPr>
          <a:lstStyle>
            <a:lvl1pPr marL="0" indent="0" algn="ctr">
              <a:buNone/>
              <a:defRPr sz="2800">
                <a:solidFill>
                  <a:schemeClr val="bg1"/>
                </a:solidFill>
                <a:latin typeface="Franklin Gothic Demi" panose="020B07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345894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22171F-7F37-458B-E310-C64CC24B9571}"/>
              </a:ext>
            </a:extLst>
          </p:cNvPr>
          <p:cNvSpPr/>
          <p:nvPr userDrawn="1"/>
        </p:nvSpPr>
        <p:spPr>
          <a:xfrm>
            <a:off x="0" y="0"/>
            <a:ext cx="12192000" cy="1154096"/>
          </a:xfrm>
          <a:prstGeom prst="rect">
            <a:avLst/>
          </a:prstGeom>
          <a:solidFill>
            <a:srgbClr val="F7A855"/>
          </a:solidFill>
          <a:ln>
            <a:solidFill>
              <a:srgbClr val="F7A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EB3B69C-5102-F7EC-ACA1-B357C88005B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67444F-E134-DF1E-A1B3-041F3CB38036}"/>
              </a:ext>
            </a:extLst>
          </p:cNvPr>
          <p:cNvSpPr>
            <a:spLocks noGrp="1"/>
          </p:cNvSpPr>
          <p:nvPr>
            <p:ph type="body" orient="vert" idx="1"/>
          </p:nvPr>
        </p:nvSpPr>
        <p:spPr>
          <a:xfrm>
            <a:off x="6461760" y="1825625"/>
            <a:ext cx="489204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3D3E8F7-DFA2-87D3-246E-6EDA78447C5E}"/>
              </a:ext>
            </a:extLst>
          </p:cNvPr>
          <p:cNvSpPr>
            <a:spLocks noGrp="1"/>
          </p:cNvSpPr>
          <p:nvPr>
            <p:ph type="ftr" sz="quarter" idx="11"/>
          </p:nvPr>
        </p:nvSpPr>
        <p:spPr>
          <a:xfrm>
            <a:off x="0" y="6363474"/>
            <a:ext cx="4114800" cy="365125"/>
          </a:xfrm>
          <a:prstGeom prst="rect">
            <a:avLst/>
          </a:prstGeom>
        </p:spPr>
        <p:txBody>
          <a:bodyPr/>
          <a:lstStyle/>
          <a:p>
            <a:r>
              <a:rPr lang="en-GB"/>
              <a:t>POL2017 W2 L1 – Research Questions</a:t>
            </a:r>
            <a:endParaRPr lang="en-GB" dirty="0"/>
          </a:p>
        </p:txBody>
      </p:sp>
      <p:sp>
        <p:nvSpPr>
          <p:cNvPr id="6" name="Slide Number Placeholder 5">
            <a:extLst>
              <a:ext uri="{FF2B5EF4-FFF2-40B4-BE49-F238E27FC236}">
                <a16:creationId xmlns:a16="http://schemas.microsoft.com/office/drawing/2014/main" id="{0084D201-4FE7-45F0-EE4D-E77E00679242}"/>
              </a:ext>
            </a:extLst>
          </p:cNvPr>
          <p:cNvSpPr>
            <a:spLocks noGrp="1"/>
          </p:cNvSpPr>
          <p:nvPr>
            <p:ph type="sldNum" sz="quarter" idx="12"/>
          </p:nvPr>
        </p:nvSpPr>
        <p:spPr>
          <a:xfrm>
            <a:off x="9291536" y="6363474"/>
            <a:ext cx="2743200" cy="365125"/>
          </a:xfrm>
          <a:prstGeom prst="rect">
            <a:avLst/>
          </a:prstGeom>
        </p:spPr>
        <p:txBody>
          <a:bodyPr/>
          <a:lstStyle/>
          <a:p>
            <a:fld id="{372769DB-CAE7-4C85-A9AF-7D4D8DE4CA22}" type="slidenum">
              <a:rPr lang="en-GB" smtClean="0"/>
              <a:t>‹#›</a:t>
            </a:fld>
            <a:endParaRPr lang="en-GB"/>
          </a:p>
        </p:txBody>
      </p:sp>
      <p:sp>
        <p:nvSpPr>
          <p:cNvPr id="7" name="Rectangle 6">
            <a:extLst>
              <a:ext uri="{FF2B5EF4-FFF2-40B4-BE49-F238E27FC236}">
                <a16:creationId xmlns:a16="http://schemas.microsoft.com/office/drawing/2014/main" id="{588B5922-6DD0-09AE-40A9-EC242DC6857E}"/>
              </a:ext>
            </a:extLst>
          </p:cNvPr>
          <p:cNvSpPr/>
          <p:nvPr userDrawn="1"/>
        </p:nvSpPr>
        <p:spPr>
          <a:xfrm>
            <a:off x="2892797" y="2152258"/>
            <a:ext cx="553279" cy="503721"/>
          </a:xfrm>
          <a:prstGeom prst="rect">
            <a:avLst/>
          </a:prstGeom>
          <a:solidFill>
            <a:srgbClr val="F7A8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14B5CBE-ECB8-D850-33FA-52C867A9611F}"/>
              </a:ext>
            </a:extLst>
          </p:cNvPr>
          <p:cNvSpPr/>
          <p:nvPr userDrawn="1"/>
        </p:nvSpPr>
        <p:spPr>
          <a:xfrm>
            <a:off x="2892799" y="2955421"/>
            <a:ext cx="553278" cy="503721"/>
          </a:xfrm>
          <a:prstGeom prst="rect">
            <a:avLst/>
          </a:prstGeom>
          <a:solidFill>
            <a:srgbClr val="FEF0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57FF8C6-A5E1-9C6A-E79E-405B34F814DD}"/>
              </a:ext>
            </a:extLst>
          </p:cNvPr>
          <p:cNvSpPr/>
          <p:nvPr userDrawn="1"/>
        </p:nvSpPr>
        <p:spPr>
          <a:xfrm>
            <a:off x="1827621" y="2955421"/>
            <a:ext cx="553278" cy="502377"/>
          </a:xfrm>
          <a:prstGeom prst="rect">
            <a:avLst/>
          </a:prstGeom>
          <a:solidFill>
            <a:srgbClr val="72B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869F75A-002C-2529-CB1D-D09D74F122F8}"/>
              </a:ext>
            </a:extLst>
          </p:cNvPr>
          <p:cNvSpPr/>
          <p:nvPr userDrawn="1"/>
        </p:nvSpPr>
        <p:spPr>
          <a:xfrm>
            <a:off x="3836982" y="2154668"/>
            <a:ext cx="553277" cy="501311"/>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9E80ED7E-B825-169D-5F98-6B2CD58FDAA0}"/>
              </a:ext>
            </a:extLst>
          </p:cNvPr>
          <p:cNvSpPr/>
          <p:nvPr userDrawn="1"/>
        </p:nvSpPr>
        <p:spPr>
          <a:xfrm>
            <a:off x="1827621" y="2137131"/>
            <a:ext cx="553278" cy="502377"/>
          </a:xfrm>
          <a:prstGeom prst="rect">
            <a:avLst/>
          </a:prstGeom>
          <a:solidFill>
            <a:srgbClr val="3767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0DC89A4-D434-533C-A09D-9183CB354F82}"/>
              </a:ext>
            </a:extLst>
          </p:cNvPr>
          <p:cNvSpPr/>
          <p:nvPr userDrawn="1"/>
        </p:nvSpPr>
        <p:spPr>
          <a:xfrm>
            <a:off x="3836982" y="2955421"/>
            <a:ext cx="553278" cy="518784"/>
          </a:xfrm>
          <a:prstGeom prst="rect">
            <a:avLst/>
          </a:prstGeom>
          <a:solidFill>
            <a:srgbClr val="FCE2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653F9D73-E78B-94A1-E5C2-22FA154344C3}"/>
              </a:ext>
            </a:extLst>
          </p:cNvPr>
          <p:cNvSpPr/>
          <p:nvPr userDrawn="1"/>
        </p:nvSpPr>
        <p:spPr>
          <a:xfrm>
            <a:off x="2922271" y="4151748"/>
            <a:ext cx="553279" cy="503721"/>
          </a:xfrm>
          <a:prstGeom prst="rect">
            <a:avLst/>
          </a:prstGeom>
          <a:solidFill>
            <a:srgbClr val="F7A8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05E5E622-FB98-73DB-5586-C0ADCB995613}"/>
              </a:ext>
            </a:extLst>
          </p:cNvPr>
          <p:cNvSpPr/>
          <p:nvPr userDrawn="1"/>
        </p:nvSpPr>
        <p:spPr>
          <a:xfrm>
            <a:off x="2922273" y="4954911"/>
            <a:ext cx="553278" cy="503721"/>
          </a:xfrm>
          <a:prstGeom prst="rect">
            <a:avLst/>
          </a:prstGeom>
          <a:solidFill>
            <a:srgbClr val="E586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FA642DA-A018-C45D-85CD-175791132943}"/>
              </a:ext>
            </a:extLst>
          </p:cNvPr>
          <p:cNvSpPr/>
          <p:nvPr userDrawn="1"/>
        </p:nvSpPr>
        <p:spPr>
          <a:xfrm>
            <a:off x="1857095" y="4954911"/>
            <a:ext cx="553278" cy="502377"/>
          </a:xfrm>
          <a:prstGeom prst="rect">
            <a:avLst/>
          </a:prstGeom>
          <a:solidFill>
            <a:srgbClr val="F2A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49973BA-C0E1-9DB6-F14F-F326ED0C8700}"/>
              </a:ext>
            </a:extLst>
          </p:cNvPr>
          <p:cNvSpPr/>
          <p:nvPr userDrawn="1"/>
        </p:nvSpPr>
        <p:spPr>
          <a:xfrm>
            <a:off x="3866456" y="4154158"/>
            <a:ext cx="553277" cy="501311"/>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76422483-2999-7D3D-422B-23683B72C1E1}"/>
              </a:ext>
            </a:extLst>
          </p:cNvPr>
          <p:cNvSpPr/>
          <p:nvPr userDrawn="1"/>
        </p:nvSpPr>
        <p:spPr>
          <a:xfrm>
            <a:off x="1857095" y="4136621"/>
            <a:ext cx="553278" cy="502377"/>
          </a:xfrm>
          <a:prstGeom prst="rect">
            <a:avLst/>
          </a:prstGeom>
          <a:solidFill>
            <a:srgbClr val="EBCC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BDA8352-04A8-CA95-2A5A-CBD134AE176C}"/>
              </a:ext>
            </a:extLst>
          </p:cNvPr>
          <p:cNvSpPr/>
          <p:nvPr userDrawn="1"/>
        </p:nvSpPr>
        <p:spPr>
          <a:xfrm>
            <a:off x="3866456" y="4954911"/>
            <a:ext cx="553278" cy="518784"/>
          </a:xfrm>
          <a:prstGeom prst="rect">
            <a:avLst/>
          </a:prstGeom>
          <a:solidFill>
            <a:srgbClr val="01A0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007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9C93C-C147-D2FF-6AFC-7E7BE5466F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17830-FCB5-9878-FF2A-D2CDEE77AC2C}"/>
              </a:ext>
            </a:extLst>
          </p:cNvPr>
          <p:cNvSpPr>
            <a:spLocks noGrp="1"/>
          </p:cNvSpPr>
          <p:nvPr>
            <p:ph type="body" orient="vert" idx="1"/>
          </p:nvPr>
        </p:nvSpPr>
        <p:spPr>
          <a:xfrm>
            <a:off x="3322320" y="365125"/>
            <a:ext cx="525018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2D0C7C-F16C-C08B-4592-407E9C6577DA}"/>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BE4DD17E-38FC-A1A4-51ED-35464F773CA6}"/>
              </a:ext>
            </a:extLst>
          </p:cNvPr>
          <p:cNvSpPr>
            <a:spLocks noGrp="1"/>
          </p:cNvSpPr>
          <p:nvPr>
            <p:ph type="ftr" sz="quarter" idx="11"/>
          </p:nvPr>
        </p:nvSpPr>
        <p:spPr>
          <a:xfrm>
            <a:off x="0" y="6363473"/>
            <a:ext cx="4114800" cy="365125"/>
          </a:xfrm>
          <a:prstGeom prst="rect">
            <a:avLst/>
          </a:prstGeom>
        </p:spPr>
        <p:txBody>
          <a:bodyPr/>
          <a:lstStyle/>
          <a:p>
            <a:r>
              <a:rPr lang="en-GB"/>
              <a:t>POL2017 W2 L1 – Research Questions</a:t>
            </a:r>
          </a:p>
        </p:txBody>
      </p:sp>
      <p:sp>
        <p:nvSpPr>
          <p:cNvPr id="6" name="Slide Number Placeholder 5">
            <a:extLst>
              <a:ext uri="{FF2B5EF4-FFF2-40B4-BE49-F238E27FC236}">
                <a16:creationId xmlns:a16="http://schemas.microsoft.com/office/drawing/2014/main" id="{56BC4716-9DDB-6984-A8BE-8D9E1ACA7B34}"/>
              </a:ext>
            </a:extLst>
          </p:cNvPr>
          <p:cNvSpPr>
            <a:spLocks noGrp="1"/>
          </p:cNvSpPr>
          <p:nvPr>
            <p:ph type="sldNum" sz="quarter" idx="12"/>
          </p:nvPr>
        </p:nvSpPr>
        <p:spPr>
          <a:xfrm>
            <a:off x="9291536" y="6363474"/>
            <a:ext cx="2743200" cy="365125"/>
          </a:xfrm>
          <a:prstGeom prst="rect">
            <a:avLst/>
          </a:prstGeom>
        </p:spPr>
        <p:txBody>
          <a:bodyPr/>
          <a:lstStyle/>
          <a:p>
            <a:fld id="{372769DB-CAE7-4C85-A9AF-7D4D8DE4CA22}" type="slidenum">
              <a:rPr lang="en-GB" smtClean="0"/>
              <a:t>‹#›</a:t>
            </a:fld>
            <a:endParaRPr lang="en-GB"/>
          </a:p>
        </p:txBody>
      </p:sp>
      <p:sp>
        <p:nvSpPr>
          <p:cNvPr id="7" name="Rectangle 6">
            <a:extLst>
              <a:ext uri="{FF2B5EF4-FFF2-40B4-BE49-F238E27FC236}">
                <a16:creationId xmlns:a16="http://schemas.microsoft.com/office/drawing/2014/main" id="{F841951A-8D87-4F43-FC6B-A657181FC6FF}"/>
              </a:ext>
            </a:extLst>
          </p:cNvPr>
          <p:cNvSpPr/>
          <p:nvPr userDrawn="1"/>
        </p:nvSpPr>
        <p:spPr>
          <a:xfrm>
            <a:off x="0" y="0"/>
            <a:ext cx="12192000" cy="1154096"/>
          </a:xfrm>
          <a:prstGeom prst="rect">
            <a:avLst/>
          </a:prstGeom>
          <a:solidFill>
            <a:srgbClr val="01A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C5C020D-E67A-E299-C503-6697E5A42110}"/>
              </a:ext>
            </a:extLst>
          </p:cNvPr>
          <p:cNvSpPr/>
          <p:nvPr userDrawn="1"/>
        </p:nvSpPr>
        <p:spPr>
          <a:xfrm>
            <a:off x="1626737" y="2243698"/>
            <a:ext cx="553279" cy="503721"/>
          </a:xfrm>
          <a:prstGeom prst="rect">
            <a:avLst/>
          </a:prstGeom>
          <a:solidFill>
            <a:srgbClr val="F7A8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0AA7976-0675-37B6-6301-B5E08A25B6EE}"/>
              </a:ext>
            </a:extLst>
          </p:cNvPr>
          <p:cNvSpPr/>
          <p:nvPr userDrawn="1"/>
        </p:nvSpPr>
        <p:spPr>
          <a:xfrm>
            <a:off x="1626739" y="3046861"/>
            <a:ext cx="553278" cy="503721"/>
          </a:xfrm>
          <a:prstGeom prst="rect">
            <a:avLst/>
          </a:prstGeom>
          <a:solidFill>
            <a:srgbClr val="FEF0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E80848C-7A3C-EDDF-7749-D9687FA7D534}"/>
              </a:ext>
            </a:extLst>
          </p:cNvPr>
          <p:cNvSpPr/>
          <p:nvPr userDrawn="1"/>
        </p:nvSpPr>
        <p:spPr>
          <a:xfrm>
            <a:off x="561561" y="3046861"/>
            <a:ext cx="553278" cy="502377"/>
          </a:xfrm>
          <a:prstGeom prst="rect">
            <a:avLst/>
          </a:prstGeom>
          <a:solidFill>
            <a:srgbClr val="72B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C90161F2-63FE-D7D0-C071-2CB3FADFBD2A}"/>
              </a:ext>
            </a:extLst>
          </p:cNvPr>
          <p:cNvSpPr/>
          <p:nvPr userDrawn="1"/>
        </p:nvSpPr>
        <p:spPr>
          <a:xfrm>
            <a:off x="2570922" y="2246108"/>
            <a:ext cx="553277" cy="501311"/>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066C6C8B-7D04-F1DC-88ED-4B4EE5498B39}"/>
              </a:ext>
            </a:extLst>
          </p:cNvPr>
          <p:cNvSpPr/>
          <p:nvPr userDrawn="1"/>
        </p:nvSpPr>
        <p:spPr>
          <a:xfrm>
            <a:off x="561561" y="2228571"/>
            <a:ext cx="553278" cy="502377"/>
          </a:xfrm>
          <a:prstGeom prst="rect">
            <a:avLst/>
          </a:prstGeom>
          <a:solidFill>
            <a:srgbClr val="3767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9492BF5-494B-4BE4-709D-FB2112364DD6}"/>
              </a:ext>
            </a:extLst>
          </p:cNvPr>
          <p:cNvSpPr/>
          <p:nvPr userDrawn="1"/>
        </p:nvSpPr>
        <p:spPr>
          <a:xfrm>
            <a:off x="2570922" y="3046861"/>
            <a:ext cx="553278" cy="518784"/>
          </a:xfrm>
          <a:prstGeom prst="rect">
            <a:avLst/>
          </a:prstGeom>
          <a:solidFill>
            <a:srgbClr val="FCE2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27DFB5F-12A2-63A9-95E9-BB741AD5BE28}"/>
              </a:ext>
            </a:extLst>
          </p:cNvPr>
          <p:cNvSpPr/>
          <p:nvPr userDrawn="1"/>
        </p:nvSpPr>
        <p:spPr>
          <a:xfrm>
            <a:off x="1656211" y="4243188"/>
            <a:ext cx="553279" cy="503721"/>
          </a:xfrm>
          <a:prstGeom prst="rect">
            <a:avLst/>
          </a:prstGeom>
          <a:solidFill>
            <a:srgbClr val="F7A8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B5871CD-4399-36A1-3253-4B0BB32C4D3D}"/>
              </a:ext>
            </a:extLst>
          </p:cNvPr>
          <p:cNvSpPr/>
          <p:nvPr userDrawn="1"/>
        </p:nvSpPr>
        <p:spPr>
          <a:xfrm>
            <a:off x="1656213" y="5046351"/>
            <a:ext cx="553278" cy="503721"/>
          </a:xfrm>
          <a:prstGeom prst="rect">
            <a:avLst/>
          </a:prstGeom>
          <a:solidFill>
            <a:srgbClr val="E586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46D2525-DFE5-C548-4358-DBBB03B838EE}"/>
              </a:ext>
            </a:extLst>
          </p:cNvPr>
          <p:cNvSpPr/>
          <p:nvPr userDrawn="1"/>
        </p:nvSpPr>
        <p:spPr>
          <a:xfrm>
            <a:off x="591035" y="5046351"/>
            <a:ext cx="553278" cy="502377"/>
          </a:xfrm>
          <a:prstGeom prst="rect">
            <a:avLst/>
          </a:prstGeom>
          <a:solidFill>
            <a:srgbClr val="F2A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748769-125E-C9B7-16F9-5C2B1EB7A452}"/>
              </a:ext>
            </a:extLst>
          </p:cNvPr>
          <p:cNvSpPr/>
          <p:nvPr userDrawn="1"/>
        </p:nvSpPr>
        <p:spPr>
          <a:xfrm>
            <a:off x="2600396" y="4245598"/>
            <a:ext cx="553277" cy="501311"/>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E3133E4F-DF31-F074-FDA8-6D6D35FFF0B4}"/>
              </a:ext>
            </a:extLst>
          </p:cNvPr>
          <p:cNvSpPr/>
          <p:nvPr userDrawn="1"/>
        </p:nvSpPr>
        <p:spPr>
          <a:xfrm>
            <a:off x="591035" y="4228061"/>
            <a:ext cx="553278" cy="502377"/>
          </a:xfrm>
          <a:prstGeom prst="rect">
            <a:avLst/>
          </a:prstGeom>
          <a:solidFill>
            <a:srgbClr val="EBCC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A6DE0CA1-4658-0FB9-A733-3BE9DDB4D172}"/>
              </a:ext>
            </a:extLst>
          </p:cNvPr>
          <p:cNvSpPr/>
          <p:nvPr userDrawn="1"/>
        </p:nvSpPr>
        <p:spPr>
          <a:xfrm>
            <a:off x="2600396" y="5046351"/>
            <a:ext cx="553278" cy="518784"/>
          </a:xfrm>
          <a:prstGeom prst="rect">
            <a:avLst/>
          </a:prstGeom>
          <a:solidFill>
            <a:srgbClr val="01A0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521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vox Question Bas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C5E4-F653-D1E5-781B-5C80DA9A1FD7}"/>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CA4B1EFF-8603-5BC3-A16F-837AA235F13A}"/>
              </a:ext>
            </a:extLst>
          </p:cNvPr>
          <p:cNvSpPr>
            <a:spLocks noGrp="1"/>
          </p:cNvSpPr>
          <p:nvPr>
            <p:ph type="dt" sz="half" idx="10"/>
          </p:nvPr>
        </p:nvSpPr>
        <p:spPr/>
        <p:txBody>
          <a:bodyPr/>
          <a:lstStyle/>
          <a:p>
            <a:fld id="{394372A0-9BC3-4EF0-8C14-89513E57C93F}" type="datetimeFigureOut">
              <a:rPr lang="en-FI" smtClean="0"/>
              <a:t>02/05/2024</a:t>
            </a:fld>
            <a:endParaRPr lang="en-FI"/>
          </a:p>
        </p:txBody>
      </p:sp>
      <p:sp>
        <p:nvSpPr>
          <p:cNvPr id="4" name="Footer Placeholder 3">
            <a:extLst>
              <a:ext uri="{FF2B5EF4-FFF2-40B4-BE49-F238E27FC236}">
                <a16:creationId xmlns:a16="http://schemas.microsoft.com/office/drawing/2014/main" id="{C1DFCB76-F866-AFF2-45A8-D75DD768A349}"/>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E8577D54-9E7B-8CA3-C7DA-9BF166CA6240}"/>
              </a:ext>
            </a:extLst>
          </p:cNvPr>
          <p:cNvSpPr>
            <a:spLocks noGrp="1"/>
          </p:cNvSpPr>
          <p:nvPr>
            <p:ph type="sldNum" sz="quarter" idx="12"/>
          </p:nvPr>
        </p:nvSpPr>
        <p:spPr/>
        <p:txBody>
          <a:bodyPr/>
          <a:lstStyle/>
          <a:p>
            <a:fld id="{C4DDFEFA-D601-40AB-9EFD-121C9BFF3B2B}" type="slidenum">
              <a:rPr lang="en-FI" smtClean="0"/>
              <a:t>‹#›</a:t>
            </a:fld>
            <a:endParaRPr lang="en-FI"/>
          </a:p>
        </p:txBody>
      </p:sp>
      <p:sp>
        <p:nvSpPr>
          <p:cNvPr id="7" name="Content Placeholder 6">
            <a:extLst>
              <a:ext uri="{FF2B5EF4-FFF2-40B4-BE49-F238E27FC236}">
                <a16:creationId xmlns:a16="http://schemas.microsoft.com/office/drawing/2014/main" id="{23589107-4708-E9D3-0A18-B23A231F8127}"/>
              </a:ext>
            </a:extLst>
          </p:cNvPr>
          <p:cNvSpPr>
            <a:spLocks noGrp="1"/>
          </p:cNvSpPr>
          <p:nvPr>
            <p:ph sz="quarter" idx="13"/>
          </p:nvPr>
        </p:nvSpPr>
        <p:spPr>
          <a:xfrm>
            <a:off x="838200" y="1798321"/>
            <a:ext cx="10515600" cy="4399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Tree>
    <p:extLst>
      <p:ext uri="{BB962C8B-B14F-4D97-AF65-F5344CB8AC3E}">
        <p14:creationId xmlns:p14="http://schemas.microsoft.com/office/powerpoint/2010/main" val="301884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6CF2-3EBA-681F-12E2-047B13DC50D3}"/>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5AF9307-5FB6-6290-DF8F-926071B84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3">
            <a:extLst>
              <a:ext uri="{FF2B5EF4-FFF2-40B4-BE49-F238E27FC236}">
                <a16:creationId xmlns:a16="http://schemas.microsoft.com/office/drawing/2014/main" id="{DB4A59CA-8A2F-AD9B-5DDF-633218821F88}"/>
              </a:ext>
            </a:extLst>
          </p:cNvPr>
          <p:cNvSpPr>
            <a:spLocks noGrp="1"/>
          </p:cNvSpPr>
          <p:nvPr>
            <p:ph type="ftr" sz="quarter" idx="11"/>
          </p:nvPr>
        </p:nvSpPr>
        <p:spPr>
          <a:xfrm>
            <a:off x="252918" y="6363474"/>
            <a:ext cx="3861881" cy="365125"/>
          </a:xfrm>
          <a:prstGeom prst="rect">
            <a:avLst/>
          </a:prstGeom>
        </p:spPr>
        <p:txBody>
          <a:bodyPr/>
          <a:lstStyle>
            <a:lvl1pPr algn="l">
              <a:defRPr/>
            </a:lvl1pPr>
          </a:lstStyle>
          <a:p>
            <a:r>
              <a:rPr lang="en-GB"/>
              <a:t>POL2017 W2 L1 – Research Questions</a:t>
            </a:r>
            <a:endParaRPr lang="en-GB" dirty="0"/>
          </a:p>
        </p:txBody>
      </p:sp>
      <p:sp>
        <p:nvSpPr>
          <p:cNvPr id="8" name="Slide Number Placeholder 4">
            <a:extLst>
              <a:ext uri="{FF2B5EF4-FFF2-40B4-BE49-F238E27FC236}">
                <a16:creationId xmlns:a16="http://schemas.microsoft.com/office/drawing/2014/main" id="{A87A51AF-A455-2D0A-339C-664F8D854363}"/>
              </a:ext>
            </a:extLst>
          </p:cNvPr>
          <p:cNvSpPr>
            <a:spLocks noGrp="1"/>
          </p:cNvSpPr>
          <p:nvPr>
            <p:ph type="sldNum" sz="quarter" idx="12"/>
          </p:nvPr>
        </p:nvSpPr>
        <p:spPr>
          <a:xfrm>
            <a:off x="9291536" y="6363474"/>
            <a:ext cx="2576209" cy="365125"/>
          </a:xfrm>
          <a:prstGeom prst="rect">
            <a:avLst/>
          </a:prstGeom>
        </p:spPr>
        <p:txBody>
          <a:bodyPr/>
          <a:lstStyle/>
          <a:p>
            <a:fld id="{372769DB-CAE7-4C85-A9AF-7D4D8DE4CA22}" type="slidenum">
              <a:rPr lang="en-GB" smtClean="0"/>
              <a:t>‹#›</a:t>
            </a:fld>
            <a:endParaRPr lang="en-GB" dirty="0"/>
          </a:p>
        </p:txBody>
      </p:sp>
    </p:spTree>
    <p:extLst>
      <p:ext uri="{BB962C8B-B14F-4D97-AF65-F5344CB8AC3E}">
        <p14:creationId xmlns:p14="http://schemas.microsoft.com/office/powerpoint/2010/main" val="368758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98B581-4BB0-C834-81E4-E83B8806A139}"/>
              </a:ext>
            </a:extLst>
          </p:cNvPr>
          <p:cNvSpPr/>
          <p:nvPr userDrawn="1"/>
        </p:nvSpPr>
        <p:spPr>
          <a:xfrm>
            <a:off x="0" y="0"/>
            <a:ext cx="12192000" cy="6857999"/>
          </a:xfrm>
          <a:prstGeom prst="rect">
            <a:avLst/>
          </a:prstGeom>
          <a:solidFill>
            <a:srgbClr val="E76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5887F5E-5F3C-BBF6-59D2-5719676BDADB}"/>
              </a:ext>
            </a:extLst>
          </p:cNvPr>
          <p:cNvSpPr>
            <a:spLocks noGrp="1"/>
          </p:cNvSpPr>
          <p:nvPr>
            <p:ph type="title"/>
          </p:nvPr>
        </p:nvSpPr>
        <p:spPr>
          <a:xfrm>
            <a:off x="1050587" y="1692613"/>
            <a:ext cx="9893031" cy="2626469"/>
          </a:xfrm>
        </p:spPr>
        <p:txBody>
          <a:bodyPr anchor="b">
            <a:normAutofit/>
          </a:bodyPr>
          <a:lstStyle>
            <a:lvl1pPr algn="ctr">
              <a:defRPr sz="6600"/>
            </a:lvl1pPr>
          </a:lstStyle>
          <a:p>
            <a:r>
              <a:rPr lang="en-US" dirty="0"/>
              <a:t>Click to edit Master title style</a:t>
            </a:r>
            <a:endParaRPr lang="en-GB" dirty="0"/>
          </a:p>
        </p:txBody>
      </p:sp>
    </p:spTree>
    <p:extLst>
      <p:ext uri="{BB962C8B-B14F-4D97-AF65-F5344CB8AC3E}">
        <p14:creationId xmlns:p14="http://schemas.microsoft.com/office/powerpoint/2010/main" val="381611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9CC17-3D2F-D715-FA5A-BB4C8CAD3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CAE4E8-6CDF-2FD9-BF6F-EF2C59AB9E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3">
            <a:extLst>
              <a:ext uri="{FF2B5EF4-FFF2-40B4-BE49-F238E27FC236}">
                <a16:creationId xmlns:a16="http://schemas.microsoft.com/office/drawing/2014/main" id="{9E2D8FD2-D909-4FAE-DA6B-D318B8A2CC9F}"/>
              </a:ext>
            </a:extLst>
          </p:cNvPr>
          <p:cNvSpPr>
            <a:spLocks noGrp="1"/>
          </p:cNvSpPr>
          <p:nvPr>
            <p:ph type="ftr" sz="quarter" idx="11"/>
          </p:nvPr>
        </p:nvSpPr>
        <p:spPr>
          <a:xfrm>
            <a:off x="252918" y="6363474"/>
            <a:ext cx="3861881" cy="365125"/>
          </a:xfrm>
          <a:prstGeom prst="rect">
            <a:avLst/>
          </a:prstGeom>
        </p:spPr>
        <p:txBody>
          <a:bodyPr/>
          <a:lstStyle>
            <a:lvl1pPr algn="l">
              <a:defRPr/>
            </a:lvl1pPr>
          </a:lstStyle>
          <a:p>
            <a:r>
              <a:rPr lang="en-GB"/>
              <a:t>POL2017 W2 L1 – Research Questions</a:t>
            </a:r>
            <a:endParaRPr lang="en-GB" dirty="0"/>
          </a:p>
        </p:txBody>
      </p:sp>
      <p:sp>
        <p:nvSpPr>
          <p:cNvPr id="9" name="Slide Number Placeholder 4">
            <a:extLst>
              <a:ext uri="{FF2B5EF4-FFF2-40B4-BE49-F238E27FC236}">
                <a16:creationId xmlns:a16="http://schemas.microsoft.com/office/drawing/2014/main" id="{9ADC7A76-56B7-AEBA-F17D-ECA744CB75E8}"/>
              </a:ext>
            </a:extLst>
          </p:cNvPr>
          <p:cNvSpPr>
            <a:spLocks noGrp="1"/>
          </p:cNvSpPr>
          <p:nvPr>
            <p:ph type="sldNum" sz="quarter" idx="12"/>
          </p:nvPr>
        </p:nvSpPr>
        <p:spPr>
          <a:xfrm>
            <a:off x="9291536" y="6363474"/>
            <a:ext cx="2576209" cy="365125"/>
          </a:xfrm>
          <a:prstGeom prst="rect">
            <a:avLst/>
          </a:prstGeom>
        </p:spPr>
        <p:txBody>
          <a:bodyPr/>
          <a:lstStyle/>
          <a:p>
            <a:fld id="{372769DB-CAE7-4C85-A9AF-7D4D8DE4CA22}" type="slidenum">
              <a:rPr lang="en-GB" smtClean="0"/>
              <a:t>‹#›</a:t>
            </a:fld>
            <a:endParaRPr lang="en-GB" dirty="0"/>
          </a:p>
        </p:txBody>
      </p:sp>
      <p:sp>
        <p:nvSpPr>
          <p:cNvPr id="5" name="Title 1">
            <a:extLst>
              <a:ext uri="{FF2B5EF4-FFF2-40B4-BE49-F238E27FC236}">
                <a16:creationId xmlns:a16="http://schemas.microsoft.com/office/drawing/2014/main" id="{82C09436-7DF7-BDE9-CF95-052421BA3555}"/>
              </a:ext>
            </a:extLst>
          </p:cNvPr>
          <p:cNvSpPr>
            <a:spLocks noGrp="1"/>
          </p:cNvSpPr>
          <p:nvPr>
            <p:ph type="title"/>
          </p:nvPr>
        </p:nvSpPr>
        <p:spPr>
          <a:xfrm>
            <a:off x="540571" y="193761"/>
            <a:ext cx="11110858" cy="914400"/>
          </a:xfrm>
        </p:spPr>
        <p:txBody>
          <a:bodyPr anchor="b">
            <a:noAutofit/>
          </a:bodyPr>
          <a:lstStyle>
            <a:lvl1pPr>
              <a:defRPr sz="6000"/>
            </a:lvl1pPr>
          </a:lstStyle>
          <a:p>
            <a:r>
              <a:rPr lang="en-US" dirty="0"/>
              <a:t>Click to edit Master title style</a:t>
            </a:r>
            <a:endParaRPr lang="en-GB" dirty="0"/>
          </a:p>
        </p:txBody>
      </p:sp>
    </p:spTree>
    <p:extLst>
      <p:ext uri="{BB962C8B-B14F-4D97-AF65-F5344CB8AC3E}">
        <p14:creationId xmlns:p14="http://schemas.microsoft.com/office/powerpoint/2010/main" val="138431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652BF6-ACFD-6764-A841-65A0CB3E20CE}"/>
              </a:ext>
            </a:extLst>
          </p:cNvPr>
          <p:cNvSpPr>
            <a:spLocks noGrp="1"/>
          </p:cNvSpPr>
          <p:nvPr>
            <p:ph type="body" idx="1"/>
          </p:nvPr>
        </p:nvSpPr>
        <p:spPr>
          <a:xfrm>
            <a:off x="839788" y="1681163"/>
            <a:ext cx="5157787" cy="823912"/>
          </a:xfrm>
        </p:spPr>
        <p:txBody>
          <a:bodyPr anchor="b">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12B3D76-2A5A-300F-8F0E-8830F95DFC1D}"/>
              </a:ext>
            </a:extLst>
          </p:cNvPr>
          <p:cNvSpPr>
            <a:spLocks noGrp="1"/>
          </p:cNvSpPr>
          <p:nvPr>
            <p:ph sz="half" idx="2"/>
          </p:nvPr>
        </p:nvSpPr>
        <p:spPr>
          <a:xfrm>
            <a:off x="839788" y="2505075"/>
            <a:ext cx="5157787" cy="3684588"/>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1FB145A9-A05F-C1CB-E5C0-02A3BFF9A85B}"/>
              </a:ext>
            </a:extLst>
          </p:cNvPr>
          <p:cNvSpPr>
            <a:spLocks noGrp="1"/>
          </p:cNvSpPr>
          <p:nvPr>
            <p:ph type="body" sz="quarter" idx="3"/>
          </p:nvPr>
        </p:nvSpPr>
        <p:spPr>
          <a:xfrm>
            <a:off x="6172200" y="1681163"/>
            <a:ext cx="5183188" cy="823912"/>
          </a:xfrm>
        </p:spPr>
        <p:txBody>
          <a:bodyPr anchor="b">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D071D9-E642-31AA-AE3F-69DEF1758E16}"/>
              </a:ext>
            </a:extLst>
          </p:cNvPr>
          <p:cNvSpPr>
            <a:spLocks noGrp="1"/>
          </p:cNvSpPr>
          <p:nvPr>
            <p:ph sz="quarter" idx="4"/>
          </p:nvPr>
        </p:nvSpPr>
        <p:spPr>
          <a:xfrm>
            <a:off x="6172200" y="2505075"/>
            <a:ext cx="5183188" cy="3684588"/>
          </a:xfrm>
        </p:spPr>
        <p:txBody>
          <a:bodyPr>
            <a:normAutofit/>
          </a:bodyPr>
          <a:lstStyle>
            <a:lvl1pPr>
              <a:defRPr sz="3200"/>
            </a:lvl1pPr>
            <a:lvl2pPr>
              <a:defRPr sz="3200"/>
            </a:lvl2pPr>
            <a:lvl3pPr>
              <a:defRPr sz="3200"/>
            </a:lvl3pPr>
            <a:lvl4pPr>
              <a:defRPr sz="3200"/>
            </a:lvl4pPr>
            <a:lvl5pP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3">
            <a:extLst>
              <a:ext uri="{FF2B5EF4-FFF2-40B4-BE49-F238E27FC236}">
                <a16:creationId xmlns:a16="http://schemas.microsoft.com/office/drawing/2014/main" id="{5ABF6DF7-3183-A9DF-C891-522AE460E439}"/>
              </a:ext>
            </a:extLst>
          </p:cNvPr>
          <p:cNvSpPr>
            <a:spLocks noGrp="1"/>
          </p:cNvSpPr>
          <p:nvPr>
            <p:ph type="ftr" sz="quarter" idx="11"/>
          </p:nvPr>
        </p:nvSpPr>
        <p:spPr>
          <a:xfrm>
            <a:off x="252918" y="6363474"/>
            <a:ext cx="3861881" cy="365125"/>
          </a:xfrm>
          <a:prstGeom prst="rect">
            <a:avLst/>
          </a:prstGeom>
        </p:spPr>
        <p:txBody>
          <a:bodyPr/>
          <a:lstStyle>
            <a:lvl1pPr algn="l">
              <a:defRPr/>
            </a:lvl1pPr>
          </a:lstStyle>
          <a:p>
            <a:r>
              <a:rPr lang="en-GB"/>
              <a:t>POL2017 W2 L1 – Research Questions</a:t>
            </a:r>
            <a:endParaRPr lang="en-GB" dirty="0"/>
          </a:p>
        </p:txBody>
      </p:sp>
      <p:sp>
        <p:nvSpPr>
          <p:cNvPr id="11" name="Slide Number Placeholder 4">
            <a:extLst>
              <a:ext uri="{FF2B5EF4-FFF2-40B4-BE49-F238E27FC236}">
                <a16:creationId xmlns:a16="http://schemas.microsoft.com/office/drawing/2014/main" id="{9B3DE170-4110-D1C3-D06E-5D7D884C6C57}"/>
              </a:ext>
            </a:extLst>
          </p:cNvPr>
          <p:cNvSpPr>
            <a:spLocks noGrp="1"/>
          </p:cNvSpPr>
          <p:nvPr>
            <p:ph type="sldNum" sz="quarter" idx="12"/>
          </p:nvPr>
        </p:nvSpPr>
        <p:spPr>
          <a:xfrm>
            <a:off x="9291536" y="6363474"/>
            <a:ext cx="2576209" cy="365125"/>
          </a:xfrm>
          <a:prstGeom prst="rect">
            <a:avLst/>
          </a:prstGeom>
        </p:spPr>
        <p:txBody>
          <a:bodyPr/>
          <a:lstStyle/>
          <a:p>
            <a:fld id="{372769DB-CAE7-4C85-A9AF-7D4D8DE4CA22}" type="slidenum">
              <a:rPr lang="en-GB" smtClean="0"/>
              <a:t>‹#›</a:t>
            </a:fld>
            <a:endParaRPr lang="en-GB" dirty="0"/>
          </a:p>
        </p:txBody>
      </p:sp>
      <p:sp>
        <p:nvSpPr>
          <p:cNvPr id="7" name="Title 1">
            <a:extLst>
              <a:ext uri="{FF2B5EF4-FFF2-40B4-BE49-F238E27FC236}">
                <a16:creationId xmlns:a16="http://schemas.microsoft.com/office/drawing/2014/main" id="{22E5BA71-C08F-1D0F-0F81-B9192A0C0D28}"/>
              </a:ext>
            </a:extLst>
          </p:cNvPr>
          <p:cNvSpPr>
            <a:spLocks noGrp="1"/>
          </p:cNvSpPr>
          <p:nvPr>
            <p:ph type="title"/>
          </p:nvPr>
        </p:nvSpPr>
        <p:spPr>
          <a:xfrm>
            <a:off x="540571" y="193761"/>
            <a:ext cx="11110858" cy="914400"/>
          </a:xfrm>
        </p:spPr>
        <p:txBody>
          <a:bodyPr anchor="b">
            <a:noAutofit/>
          </a:bodyPr>
          <a:lstStyle>
            <a:lvl1pPr>
              <a:defRPr sz="6000"/>
            </a:lvl1pPr>
          </a:lstStyle>
          <a:p>
            <a:r>
              <a:rPr lang="en-US" dirty="0"/>
              <a:t>Click to edit Master title style</a:t>
            </a:r>
            <a:endParaRPr lang="en-GB" dirty="0"/>
          </a:p>
        </p:txBody>
      </p:sp>
    </p:spTree>
    <p:extLst>
      <p:ext uri="{BB962C8B-B14F-4D97-AF65-F5344CB8AC3E}">
        <p14:creationId xmlns:p14="http://schemas.microsoft.com/office/powerpoint/2010/main" val="43671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59C097-32A5-A687-E53B-70511CAF290F}"/>
              </a:ext>
            </a:extLst>
          </p:cNvPr>
          <p:cNvSpPr>
            <a:spLocks noGrp="1"/>
          </p:cNvSpPr>
          <p:nvPr>
            <p:ph type="ftr" sz="quarter" idx="11"/>
          </p:nvPr>
        </p:nvSpPr>
        <p:spPr>
          <a:xfrm>
            <a:off x="252918" y="6363474"/>
            <a:ext cx="3861881" cy="365125"/>
          </a:xfrm>
          <a:prstGeom prst="rect">
            <a:avLst/>
          </a:prstGeom>
        </p:spPr>
        <p:txBody>
          <a:bodyPr/>
          <a:lstStyle>
            <a:lvl1pPr algn="l">
              <a:defRPr/>
            </a:lvl1pPr>
          </a:lstStyle>
          <a:p>
            <a:r>
              <a:rPr lang="en-GB"/>
              <a:t>POL2017 W2 L1 – Research Questions</a:t>
            </a:r>
            <a:endParaRPr lang="en-GB" dirty="0"/>
          </a:p>
        </p:txBody>
      </p:sp>
      <p:sp>
        <p:nvSpPr>
          <p:cNvPr id="5" name="Slide Number Placeholder 4">
            <a:extLst>
              <a:ext uri="{FF2B5EF4-FFF2-40B4-BE49-F238E27FC236}">
                <a16:creationId xmlns:a16="http://schemas.microsoft.com/office/drawing/2014/main" id="{5F39E005-ECD2-D8B0-F2A6-7FF12C769CCB}"/>
              </a:ext>
            </a:extLst>
          </p:cNvPr>
          <p:cNvSpPr>
            <a:spLocks noGrp="1"/>
          </p:cNvSpPr>
          <p:nvPr>
            <p:ph type="sldNum" sz="quarter" idx="12"/>
          </p:nvPr>
        </p:nvSpPr>
        <p:spPr>
          <a:xfrm>
            <a:off x="9291536" y="6363474"/>
            <a:ext cx="2576209" cy="365125"/>
          </a:xfrm>
          <a:prstGeom prst="rect">
            <a:avLst/>
          </a:prstGeom>
        </p:spPr>
        <p:txBody>
          <a:bodyPr/>
          <a:lstStyle/>
          <a:p>
            <a:fld id="{372769DB-CAE7-4C85-A9AF-7D4D8DE4CA22}" type="slidenum">
              <a:rPr lang="en-GB" smtClean="0"/>
              <a:t>‹#›</a:t>
            </a:fld>
            <a:endParaRPr lang="en-GB" dirty="0"/>
          </a:p>
        </p:txBody>
      </p:sp>
      <p:sp>
        <p:nvSpPr>
          <p:cNvPr id="3" name="Title 1">
            <a:extLst>
              <a:ext uri="{FF2B5EF4-FFF2-40B4-BE49-F238E27FC236}">
                <a16:creationId xmlns:a16="http://schemas.microsoft.com/office/drawing/2014/main" id="{F92392D4-0138-ECBD-532E-276BBF1ADD4F}"/>
              </a:ext>
            </a:extLst>
          </p:cNvPr>
          <p:cNvSpPr>
            <a:spLocks noGrp="1"/>
          </p:cNvSpPr>
          <p:nvPr>
            <p:ph type="title"/>
          </p:nvPr>
        </p:nvSpPr>
        <p:spPr>
          <a:xfrm>
            <a:off x="540571" y="193761"/>
            <a:ext cx="11110858" cy="914400"/>
          </a:xfrm>
        </p:spPr>
        <p:txBody>
          <a:bodyPr anchor="b">
            <a:noAutofit/>
          </a:bodyPr>
          <a:lstStyle>
            <a:lvl1pPr>
              <a:defRPr sz="6000"/>
            </a:lvl1pPr>
          </a:lstStyle>
          <a:p>
            <a:r>
              <a:rPr lang="en-US" dirty="0"/>
              <a:t>Click to edit Master title style</a:t>
            </a:r>
            <a:endParaRPr lang="en-GB" dirty="0"/>
          </a:p>
        </p:txBody>
      </p:sp>
    </p:spTree>
    <p:extLst>
      <p:ext uri="{BB962C8B-B14F-4D97-AF65-F5344CB8AC3E}">
        <p14:creationId xmlns:p14="http://schemas.microsoft.com/office/powerpoint/2010/main" val="348115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12EB5B-91EF-4908-4A2A-172B36FE1DF3}"/>
              </a:ext>
            </a:extLst>
          </p:cNvPr>
          <p:cNvSpPr/>
          <p:nvPr userDrawn="1"/>
        </p:nvSpPr>
        <p:spPr>
          <a:xfrm>
            <a:off x="0" y="0"/>
            <a:ext cx="12192000"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8B6E87AB-CAA0-4BDE-E584-6A2A21EB30BE}"/>
              </a:ext>
            </a:extLst>
          </p:cNvPr>
          <p:cNvSpPr>
            <a:spLocks noGrp="1"/>
          </p:cNvSpPr>
          <p:nvPr>
            <p:ph type="sldNum" sz="quarter" idx="12"/>
          </p:nvPr>
        </p:nvSpPr>
        <p:spPr>
          <a:xfrm>
            <a:off x="9028889" y="6356349"/>
            <a:ext cx="2743200" cy="365125"/>
          </a:xfrm>
          <a:prstGeom prst="rect">
            <a:avLst/>
          </a:prstGeom>
        </p:spPr>
        <p:txBody>
          <a:bodyPr/>
          <a:lstStyle/>
          <a:p>
            <a:fld id="{372769DB-CAE7-4C85-A9AF-7D4D8DE4CA22}" type="slidenum">
              <a:rPr lang="en-GB" smtClean="0"/>
              <a:t>‹#›</a:t>
            </a:fld>
            <a:endParaRPr lang="en-GB" dirty="0"/>
          </a:p>
        </p:txBody>
      </p:sp>
    </p:spTree>
    <p:extLst>
      <p:ext uri="{BB962C8B-B14F-4D97-AF65-F5344CB8AC3E}">
        <p14:creationId xmlns:p14="http://schemas.microsoft.com/office/powerpoint/2010/main" val="19397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A148E-F221-49F5-8FAD-8F9979F79DB1}"/>
              </a:ext>
            </a:extLst>
          </p:cNvPr>
          <p:cNvSpPr>
            <a:spLocks noGrp="1"/>
          </p:cNvSpPr>
          <p:nvPr>
            <p:ph idx="1"/>
          </p:nvPr>
        </p:nvSpPr>
        <p:spPr>
          <a:xfrm>
            <a:off x="5000017" y="1489848"/>
            <a:ext cx="6491558" cy="4873625"/>
          </a:xfrm>
        </p:spPr>
        <p:txBody>
          <a:bodyPr>
            <a:normAutofit/>
          </a:bodyPr>
          <a:lstStyle>
            <a:lvl1pPr>
              <a:defRPr sz="3200"/>
            </a:lvl1pPr>
            <a:lvl2pPr>
              <a:defRPr sz="3200"/>
            </a:lvl2pPr>
            <a:lvl3pPr>
              <a:defRPr sz="3200"/>
            </a:lvl3pPr>
            <a:lvl4pPr>
              <a:defRPr sz="3200"/>
            </a:lvl4pPr>
            <a:lvl5pPr>
              <a:defRPr sz="32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EBFCA531-6799-0A7D-BB52-DE792E83A6A2}"/>
              </a:ext>
            </a:extLst>
          </p:cNvPr>
          <p:cNvSpPr>
            <a:spLocks noGrp="1"/>
          </p:cNvSpPr>
          <p:nvPr>
            <p:ph type="body" sz="half" idx="2"/>
          </p:nvPr>
        </p:nvSpPr>
        <p:spPr>
          <a:xfrm>
            <a:off x="839788" y="2057400"/>
            <a:ext cx="3932237" cy="3811588"/>
          </a:xfrm>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855C95B6-27F8-3A53-C994-DD92E5F860BD}"/>
              </a:ext>
            </a:extLst>
          </p:cNvPr>
          <p:cNvSpPr>
            <a:spLocks noGrp="1"/>
          </p:cNvSpPr>
          <p:nvPr>
            <p:ph type="ftr" sz="quarter" idx="11"/>
          </p:nvPr>
        </p:nvSpPr>
        <p:spPr>
          <a:xfrm>
            <a:off x="0" y="6363474"/>
            <a:ext cx="4114800" cy="365125"/>
          </a:xfrm>
          <a:prstGeom prst="rect">
            <a:avLst/>
          </a:prstGeom>
        </p:spPr>
        <p:txBody>
          <a:bodyPr/>
          <a:lstStyle/>
          <a:p>
            <a:r>
              <a:rPr lang="en-GB"/>
              <a:t>POL2017 W2 L1 – Research Questions</a:t>
            </a:r>
            <a:endParaRPr lang="en-GB" dirty="0"/>
          </a:p>
        </p:txBody>
      </p:sp>
      <p:sp>
        <p:nvSpPr>
          <p:cNvPr id="7" name="Slide Number Placeholder 6">
            <a:extLst>
              <a:ext uri="{FF2B5EF4-FFF2-40B4-BE49-F238E27FC236}">
                <a16:creationId xmlns:a16="http://schemas.microsoft.com/office/drawing/2014/main" id="{02493E98-5D4C-EB9B-5697-C0ED4B9F262C}"/>
              </a:ext>
            </a:extLst>
          </p:cNvPr>
          <p:cNvSpPr>
            <a:spLocks noGrp="1"/>
          </p:cNvSpPr>
          <p:nvPr>
            <p:ph type="sldNum" sz="quarter" idx="12"/>
          </p:nvPr>
        </p:nvSpPr>
        <p:spPr>
          <a:xfrm>
            <a:off x="9291536" y="6363474"/>
            <a:ext cx="2743200" cy="365125"/>
          </a:xfrm>
          <a:prstGeom prst="rect">
            <a:avLst/>
          </a:prstGeom>
        </p:spPr>
        <p:txBody>
          <a:bodyPr/>
          <a:lstStyle/>
          <a:p>
            <a:fld id="{372769DB-CAE7-4C85-A9AF-7D4D8DE4CA22}" type="slidenum">
              <a:rPr lang="en-GB" smtClean="0"/>
              <a:t>‹#›</a:t>
            </a:fld>
            <a:endParaRPr lang="en-GB"/>
          </a:p>
        </p:txBody>
      </p:sp>
      <p:sp>
        <p:nvSpPr>
          <p:cNvPr id="5" name="Title 1">
            <a:extLst>
              <a:ext uri="{FF2B5EF4-FFF2-40B4-BE49-F238E27FC236}">
                <a16:creationId xmlns:a16="http://schemas.microsoft.com/office/drawing/2014/main" id="{ACC033A0-C9EA-ED54-3B72-4192C4F04538}"/>
              </a:ext>
            </a:extLst>
          </p:cNvPr>
          <p:cNvSpPr>
            <a:spLocks noGrp="1"/>
          </p:cNvSpPr>
          <p:nvPr>
            <p:ph type="title"/>
          </p:nvPr>
        </p:nvSpPr>
        <p:spPr>
          <a:xfrm>
            <a:off x="540571" y="193761"/>
            <a:ext cx="11110858" cy="914400"/>
          </a:xfrm>
        </p:spPr>
        <p:txBody>
          <a:bodyPr anchor="b">
            <a:noAutofit/>
          </a:bodyPr>
          <a:lstStyle>
            <a:lvl1pPr>
              <a:defRPr sz="6000"/>
            </a:lvl1pPr>
          </a:lstStyle>
          <a:p>
            <a:r>
              <a:rPr lang="en-US" dirty="0"/>
              <a:t>Click to edit Master title style</a:t>
            </a:r>
            <a:endParaRPr lang="en-GB" dirty="0"/>
          </a:p>
        </p:txBody>
      </p:sp>
    </p:spTree>
    <p:extLst>
      <p:ext uri="{BB962C8B-B14F-4D97-AF65-F5344CB8AC3E}">
        <p14:creationId xmlns:p14="http://schemas.microsoft.com/office/powerpoint/2010/main" val="64569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DEE3-635D-CB9C-9911-5F287B56C8B8}"/>
              </a:ext>
            </a:extLst>
          </p:cNvPr>
          <p:cNvSpPr>
            <a:spLocks noGrp="1"/>
          </p:cNvSpPr>
          <p:nvPr>
            <p:ph type="title"/>
          </p:nvPr>
        </p:nvSpPr>
        <p:spPr>
          <a:xfrm>
            <a:off x="540571" y="193761"/>
            <a:ext cx="11110858" cy="914400"/>
          </a:xfrm>
        </p:spPr>
        <p:txBody>
          <a:bodyPr anchor="b">
            <a:noAutofit/>
          </a:bodyPr>
          <a:lstStyle>
            <a:lvl1pPr>
              <a:defRPr sz="60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87404D5-B2D3-F6C7-A964-A19846114627}"/>
              </a:ext>
            </a:extLst>
          </p:cNvPr>
          <p:cNvSpPr>
            <a:spLocks noGrp="1"/>
          </p:cNvSpPr>
          <p:nvPr>
            <p:ph type="pic" idx="1"/>
          </p:nvPr>
        </p:nvSpPr>
        <p:spPr>
          <a:xfrm>
            <a:off x="4309353" y="1352145"/>
            <a:ext cx="7402749" cy="5004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C72E5A9-E23F-5DEE-AF48-F3FF759A3395}"/>
              </a:ext>
            </a:extLst>
          </p:cNvPr>
          <p:cNvSpPr>
            <a:spLocks noGrp="1"/>
          </p:cNvSpPr>
          <p:nvPr>
            <p:ph type="body" sz="half" idx="2"/>
          </p:nvPr>
        </p:nvSpPr>
        <p:spPr>
          <a:xfrm>
            <a:off x="242887" y="1916349"/>
            <a:ext cx="3871913" cy="3959156"/>
          </a:xfrm>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0A564931-9660-71DE-C324-782959E138C0}"/>
              </a:ext>
            </a:extLst>
          </p:cNvPr>
          <p:cNvSpPr>
            <a:spLocks noGrp="1"/>
          </p:cNvSpPr>
          <p:nvPr>
            <p:ph type="ftr" sz="quarter" idx="11"/>
          </p:nvPr>
        </p:nvSpPr>
        <p:spPr>
          <a:xfrm>
            <a:off x="0" y="6363473"/>
            <a:ext cx="4114800" cy="365125"/>
          </a:xfrm>
          <a:prstGeom prst="rect">
            <a:avLst/>
          </a:prstGeom>
        </p:spPr>
        <p:txBody>
          <a:bodyPr/>
          <a:lstStyle/>
          <a:p>
            <a:r>
              <a:rPr lang="en-GB"/>
              <a:t>POL2017 W2 L1 – Research Questions</a:t>
            </a:r>
            <a:endParaRPr lang="en-GB" dirty="0"/>
          </a:p>
        </p:txBody>
      </p:sp>
      <p:sp>
        <p:nvSpPr>
          <p:cNvPr id="7" name="Slide Number Placeholder 6">
            <a:extLst>
              <a:ext uri="{FF2B5EF4-FFF2-40B4-BE49-F238E27FC236}">
                <a16:creationId xmlns:a16="http://schemas.microsoft.com/office/drawing/2014/main" id="{0974101F-C579-3FA8-15A9-1156DC1C4485}"/>
              </a:ext>
            </a:extLst>
          </p:cNvPr>
          <p:cNvSpPr>
            <a:spLocks noGrp="1"/>
          </p:cNvSpPr>
          <p:nvPr>
            <p:ph type="sldNum" sz="quarter" idx="12"/>
          </p:nvPr>
        </p:nvSpPr>
        <p:spPr>
          <a:xfrm>
            <a:off x="9291536" y="6363474"/>
            <a:ext cx="2743200" cy="365125"/>
          </a:xfrm>
          <a:prstGeom prst="rect">
            <a:avLst/>
          </a:prstGeom>
        </p:spPr>
        <p:txBody>
          <a:bodyPr/>
          <a:lstStyle/>
          <a:p>
            <a:fld id="{372769DB-CAE7-4C85-A9AF-7D4D8DE4CA22}" type="slidenum">
              <a:rPr lang="en-GB" smtClean="0"/>
              <a:t>‹#›</a:t>
            </a:fld>
            <a:endParaRPr lang="en-GB"/>
          </a:p>
        </p:txBody>
      </p:sp>
    </p:spTree>
    <p:extLst>
      <p:ext uri="{BB962C8B-B14F-4D97-AF65-F5344CB8AC3E}">
        <p14:creationId xmlns:p14="http://schemas.microsoft.com/office/powerpoint/2010/main" val="251602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5E911-D491-9FF0-A994-C6B793C0EB5E}"/>
              </a:ext>
            </a:extLst>
          </p:cNvPr>
          <p:cNvSpPr/>
          <p:nvPr userDrawn="1"/>
        </p:nvSpPr>
        <p:spPr>
          <a:xfrm>
            <a:off x="0" y="0"/>
            <a:ext cx="12192000" cy="1154097"/>
          </a:xfrm>
          <a:prstGeom prst="rect">
            <a:avLst/>
          </a:prstGeom>
          <a:solidFill>
            <a:srgbClr val="0070C0"/>
          </a:solidFill>
          <a:ln>
            <a:solidFill>
              <a:srgbClr val="3767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120A8125-450B-C759-EE28-E4766E4DADFD}"/>
              </a:ext>
            </a:extLst>
          </p:cNvPr>
          <p:cNvSpPr>
            <a:spLocks noGrp="1"/>
          </p:cNvSpPr>
          <p:nvPr>
            <p:ph type="title"/>
          </p:nvPr>
        </p:nvSpPr>
        <p:spPr>
          <a:xfrm>
            <a:off x="506027" y="93257"/>
            <a:ext cx="11685973" cy="1154096"/>
          </a:xfrm>
          <a:prstGeom prst="rect">
            <a:avLst/>
          </a:prstGeom>
          <a:noFill/>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05F57A63-E583-0606-820E-D2535190E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Footer Placeholder 3">
            <a:extLst>
              <a:ext uri="{FF2B5EF4-FFF2-40B4-BE49-F238E27FC236}">
                <a16:creationId xmlns:a16="http://schemas.microsoft.com/office/drawing/2014/main" id="{A76EF038-572C-E3A7-507B-C8F667377E7D}"/>
              </a:ext>
            </a:extLst>
          </p:cNvPr>
          <p:cNvSpPr>
            <a:spLocks noGrp="1"/>
          </p:cNvSpPr>
          <p:nvPr>
            <p:ph type="ftr" sz="quarter" idx="3"/>
          </p:nvPr>
        </p:nvSpPr>
        <p:spPr>
          <a:xfrm>
            <a:off x="252918" y="6363474"/>
            <a:ext cx="3861881" cy="365125"/>
          </a:xfrm>
          <a:prstGeom prst="rect">
            <a:avLst/>
          </a:prstGeom>
        </p:spPr>
        <p:txBody>
          <a:bodyPr/>
          <a:lstStyle>
            <a:lvl1pPr algn="l">
              <a:defRPr sz="1400">
                <a:latin typeface="Gill Sans MT" panose="020B0502020104020203" pitchFamily="34" charset="0"/>
              </a:defRPr>
            </a:lvl1pPr>
          </a:lstStyle>
          <a:p>
            <a:r>
              <a:rPr lang="en-GB"/>
              <a:t>POL2017 W2 L1 – Research Questions</a:t>
            </a:r>
            <a:endParaRPr lang="en-GB" dirty="0"/>
          </a:p>
        </p:txBody>
      </p:sp>
      <p:sp>
        <p:nvSpPr>
          <p:cNvPr id="10" name="Slide Number Placeholder 4">
            <a:extLst>
              <a:ext uri="{FF2B5EF4-FFF2-40B4-BE49-F238E27FC236}">
                <a16:creationId xmlns:a16="http://schemas.microsoft.com/office/drawing/2014/main" id="{422A7349-2727-7A03-4940-F40F76DE81F9}"/>
              </a:ext>
            </a:extLst>
          </p:cNvPr>
          <p:cNvSpPr>
            <a:spLocks noGrp="1"/>
          </p:cNvSpPr>
          <p:nvPr>
            <p:ph type="sldNum" sz="quarter" idx="4"/>
          </p:nvPr>
        </p:nvSpPr>
        <p:spPr>
          <a:xfrm>
            <a:off x="9291536" y="6363474"/>
            <a:ext cx="2576209" cy="365125"/>
          </a:xfrm>
          <a:prstGeom prst="rect">
            <a:avLst/>
          </a:prstGeom>
        </p:spPr>
        <p:txBody>
          <a:bodyPr/>
          <a:lstStyle>
            <a:lvl1pPr algn="r">
              <a:defRPr sz="1400">
                <a:latin typeface="Gill Sans MT" panose="020B0502020104020203" pitchFamily="34" charset="0"/>
              </a:defRPr>
            </a:lvl1pPr>
          </a:lstStyle>
          <a:p>
            <a:fld id="{372769DB-CAE7-4C85-A9AF-7D4D8DE4CA22}" type="slidenum">
              <a:rPr lang="en-GB" smtClean="0"/>
              <a:pPr/>
              <a:t>‹#›</a:t>
            </a:fld>
            <a:endParaRPr lang="en-GB" dirty="0"/>
          </a:p>
        </p:txBody>
      </p:sp>
    </p:spTree>
    <p:extLst>
      <p:ext uri="{BB962C8B-B14F-4D97-AF65-F5344CB8AC3E}">
        <p14:creationId xmlns:p14="http://schemas.microsoft.com/office/powerpoint/2010/main" val="14543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6000" kern="1200">
          <a:solidFill>
            <a:schemeClr val="bg1"/>
          </a:solidFill>
          <a:latin typeface="Franklin Gothic Demi" panose="020B07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3p.ncl.ac.uk/login/welcome.aspx" TargetMode="External"/><Relationship Id="rId2" Type="http://schemas.openxmlformats.org/officeDocument/2006/relationships/hyperlink" Target="https://www.ncl.ac.uk/student-progress/policies/procedures/studentsicknessandabsenceprocedure/" TargetMode="External"/><Relationship Id="rId1" Type="http://schemas.openxmlformats.org/officeDocument/2006/relationships/slideLayout" Target="../slideLayouts/slideLayout2.xml"/><Relationship Id="rId4" Type="http://schemas.openxmlformats.org/officeDocument/2006/relationships/hyperlink" Target="https://www.ncl.ac.uk/student-progress/circumstances/pe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177/0192512120947458" TargetMode="External"/><Relationship Id="rId2" Type="http://schemas.openxmlformats.org/officeDocument/2006/relationships/hyperlink" Target="https://doi.org/10.1016/j.electstud.2009.11.00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93F3-E80D-4684-85BC-E4E24E79F73A}"/>
              </a:ext>
            </a:extLst>
          </p:cNvPr>
          <p:cNvSpPr>
            <a:spLocks noGrp="1"/>
          </p:cNvSpPr>
          <p:nvPr>
            <p:ph type="ctrTitle"/>
          </p:nvPr>
        </p:nvSpPr>
        <p:spPr/>
        <p:txBody>
          <a:bodyPr/>
          <a:lstStyle/>
          <a:p>
            <a:r>
              <a:rPr lang="en-GB" dirty="0"/>
              <a:t>Research Questions</a:t>
            </a:r>
          </a:p>
        </p:txBody>
      </p:sp>
      <p:sp>
        <p:nvSpPr>
          <p:cNvPr id="3" name="Subtitle 2">
            <a:extLst>
              <a:ext uri="{FF2B5EF4-FFF2-40B4-BE49-F238E27FC236}">
                <a16:creationId xmlns:a16="http://schemas.microsoft.com/office/drawing/2014/main" id="{8E363FEF-E855-8DC3-5C0C-1B3D78422314}"/>
              </a:ext>
            </a:extLst>
          </p:cNvPr>
          <p:cNvSpPr>
            <a:spLocks noGrp="1"/>
          </p:cNvSpPr>
          <p:nvPr>
            <p:ph type="subTitle" idx="1"/>
          </p:nvPr>
        </p:nvSpPr>
        <p:spPr/>
        <p:txBody>
          <a:bodyPr/>
          <a:lstStyle/>
          <a:p>
            <a:r>
              <a:rPr lang="en-GB" dirty="0"/>
              <a:t>Week 2  Lecture I</a:t>
            </a:r>
          </a:p>
          <a:p>
            <a:r>
              <a:rPr lang="en-GB" dirty="0"/>
              <a:t>Becoming a Political Researcher (POL2017)</a:t>
            </a:r>
          </a:p>
        </p:txBody>
      </p:sp>
    </p:spTree>
    <p:extLst>
      <p:ext uri="{BB962C8B-B14F-4D97-AF65-F5344CB8AC3E}">
        <p14:creationId xmlns:p14="http://schemas.microsoft.com/office/powerpoint/2010/main" val="289785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Types of research question</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p:txBody>
          <a:bodyPr/>
          <a:lstStyle/>
          <a:p>
            <a:pPr marL="0" indent="0">
              <a:buNone/>
            </a:pPr>
            <a:r>
              <a:rPr lang="en-GB" b="1" dirty="0"/>
              <a:t>Explanatory</a:t>
            </a:r>
          </a:p>
          <a:p>
            <a:r>
              <a:rPr lang="en-GB" dirty="0"/>
              <a:t>Explaining the underlying causes behind something</a:t>
            </a:r>
          </a:p>
          <a:p>
            <a:r>
              <a:rPr lang="en-GB" dirty="0"/>
              <a:t>‘Why?’ questions, what explains ‘x’?</a:t>
            </a:r>
          </a:p>
          <a:p>
            <a:endParaRPr lang="en-GB" dirty="0"/>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10</a:t>
            </a:fld>
            <a:endParaRPr lang="en-GB" dirty="0"/>
          </a:p>
        </p:txBody>
      </p:sp>
      <p:sp>
        <p:nvSpPr>
          <p:cNvPr id="6" name="TextBox 5">
            <a:extLst>
              <a:ext uri="{FF2B5EF4-FFF2-40B4-BE49-F238E27FC236}">
                <a16:creationId xmlns:a16="http://schemas.microsoft.com/office/drawing/2014/main" id="{0DB28226-CB32-E583-7381-507017CF8FC7}"/>
              </a:ext>
            </a:extLst>
          </p:cNvPr>
          <p:cNvSpPr txBox="1"/>
          <p:nvPr/>
        </p:nvSpPr>
        <p:spPr>
          <a:xfrm>
            <a:off x="2183858" y="4848850"/>
            <a:ext cx="7993295" cy="1122871"/>
          </a:xfrm>
          <a:prstGeom prst="rect">
            <a:avLst/>
          </a:prstGeom>
          <a:noFill/>
        </p:spPr>
        <p:txBody>
          <a:bodyPr wrap="square">
            <a:spAutoFit/>
          </a:bodyPr>
          <a:lstStyle/>
          <a:p>
            <a:pPr algn="ctr">
              <a:lnSpc>
                <a:spcPct val="107000"/>
              </a:lnSpc>
            </a:pPr>
            <a:r>
              <a:rPr lang="en-GB" sz="3200" kern="100" dirty="0">
                <a:effectLst/>
                <a:latin typeface="Gill Sans MT" panose="020B0502020104020203" pitchFamily="34" charset="0"/>
                <a:ea typeface="Calibri" panose="020F0502020204030204" pitchFamily="34" charset="0"/>
                <a:cs typeface="Times New Roman" panose="02020603050405020304" pitchFamily="18" charset="0"/>
              </a:rPr>
              <a:t>‘</a:t>
            </a:r>
            <a:r>
              <a:rPr lang="en-GB" sz="3200" kern="100" dirty="0">
                <a:effectLst/>
                <a:latin typeface="Calibri" panose="020F0502020204030204" pitchFamily="34" charset="0"/>
                <a:ea typeface="Calibri" panose="020F0502020204030204" pitchFamily="34" charset="0"/>
                <a:cs typeface="Times New Roman" panose="02020603050405020304" pitchFamily="18" charset="0"/>
              </a:rPr>
              <a:t>What explains differences in renewable energy adoption across countries?</a:t>
            </a:r>
            <a:r>
              <a:rPr lang="en-GB" sz="3200" kern="100" dirty="0">
                <a:latin typeface="Gill Sans MT" panose="020B0502020104020203" pitchFamily="34" charset="0"/>
                <a:ea typeface="Calibri" panose="020F0502020204030204" pitchFamily="34" charset="0"/>
                <a:cs typeface="Times New Roman" panose="02020603050405020304" pitchFamily="18" charset="0"/>
              </a:rPr>
              <a:t>’</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25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Types of research question</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a:xfrm>
            <a:off x="838200" y="1825625"/>
            <a:ext cx="10905162" cy="4351338"/>
          </a:xfrm>
        </p:spPr>
        <p:txBody>
          <a:bodyPr/>
          <a:lstStyle/>
          <a:p>
            <a:pPr marL="0" indent="0">
              <a:buNone/>
            </a:pPr>
            <a:r>
              <a:rPr lang="en-GB" b="1" dirty="0"/>
              <a:t>Predictive</a:t>
            </a:r>
          </a:p>
          <a:p>
            <a:r>
              <a:rPr lang="en-GB" dirty="0"/>
              <a:t>Predict future outcomes or events</a:t>
            </a:r>
          </a:p>
          <a:p>
            <a:r>
              <a:rPr lang="en-GB" dirty="0"/>
              <a:t>Based on previous events, predict future trends</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11</a:t>
            </a:fld>
            <a:endParaRPr lang="en-GB" dirty="0"/>
          </a:p>
        </p:txBody>
      </p:sp>
      <p:sp>
        <p:nvSpPr>
          <p:cNvPr id="6" name="TextBox 5">
            <a:extLst>
              <a:ext uri="{FF2B5EF4-FFF2-40B4-BE49-F238E27FC236}">
                <a16:creationId xmlns:a16="http://schemas.microsoft.com/office/drawing/2014/main" id="{CBE54053-2F35-4D5F-E393-7DCD718A769F}"/>
              </a:ext>
            </a:extLst>
          </p:cNvPr>
          <p:cNvSpPr txBox="1"/>
          <p:nvPr/>
        </p:nvSpPr>
        <p:spPr>
          <a:xfrm>
            <a:off x="1282349" y="4933045"/>
            <a:ext cx="9627302" cy="1122871"/>
          </a:xfrm>
          <a:prstGeom prst="rect">
            <a:avLst/>
          </a:prstGeom>
          <a:noFill/>
        </p:spPr>
        <p:txBody>
          <a:bodyPr wrap="square">
            <a:spAutoFit/>
          </a:bodyPr>
          <a:lstStyle/>
          <a:p>
            <a:pPr algn="ctr">
              <a:lnSpc>
                <a:spcPct val="107000"/>
              </a:lnSpc>
            </a:pPr>
            <a:r>
              <a:rPr lang="en-GB" sz="3200" kern="100" dirty="0">
                <a:effectLst/>
                <a:ea typeface="Calibri" panose="020F0502020204030204" pitchFamily="34" charset="0"/>
                <a:cs typeface="Times New Roman" panose="02020603050405020304" pitchFamily="18" charset="0"/>
              </a:rPr>
              <a:t>‘How much would the EU’s CO2 emissions be reduced by banning new combustion engine cars by 2030?‘</a:t>
            </a:r>
          </a:p>
        </p:txBody>
      </p:sp>
    </p:spTree>
    <p:extLst>
      <p:ext uri="{BB962C8B-B14F-4D97-AF65-F5344CB8AC3E}">
        <p14:creationId xmlns:p14="http://schemas.microsoft.com/office/powerpoint/2010/main" val="1184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A9CBD-FD00-04DF-281B-6C1A1918E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9F66A1-EA91-8FD5-C749-36617198D873}"/>
              </a:ext>
            </a:extLst>
          </p:cNvPr>
          <p:cNvSpPr>
            <a:spLocks noGrp="1"/>
          </p:cNvSpPr>
          <p:nvPr>
            <p:ph type="title"/>
          </p:nvPr>
        </p:nvSpPr>
        <p:spPr/>
        <p:txBody>
          <a:bodyPr/>
          <a:lstStyle/>
          <a:p>
            <a:r>
              <a:rPr lang="en-GB" dirty="0"/>
              <a:t>Types of research question</a:t>
            </a:r>
          </a:p>
        </p:txBody>
      </p:sp>
      <p:sp>
        <p:nvSpPr>
          <p:cNvPr id="3" name="Content Placeholder 2">
            <a:extLst>
              <a:ext uri="{FF2B5EF4-FFF2-40B4-BE49-F238E27FC236}">
                <a16:creationId xmlns:a16="http://schemas.microsoft.com/office/drawing/2014/main" id="{43A7451D-A0E1-DE14-7260-D811F32E546A}"/>
              </a:ext>
            </a:extLst>
          </p:cNvPr>
          <p:cNvSpPr>
            <a:spLocks noGrp="1"/>
          </p:cNvSpPr>
          <p:nvPr>
            <p:ph idx="1"/>
          </p:nvPr>
        </p:nvSpPr>
        <p:spPr/>
        <p:txBody>
          <a:bodyPr/>
          <a:lstStyle/>
          <a:p>
            <a:pPr marL="0" indent="0">
              <a:buNone/>
            </a:pPr>
            <a:r>
              <a:rPr lang="en-GB" b="1" dirty="0"/>
              <a:t>Prescriptive</a:t>
            </a:r>
          </a:p>
          <a:p>
            <a:r>
              <a:rPr lang="en-GB" dirty="0"/>
              <a:t>Identifying pathways to bring about a specific outcome</a:t>
            </a:r>
          </a:p>
          <a:p>
            <a:r>
              <a:rPr lang="en-GB" dirty="0"/>
              <a:t>End goal, potential options, evaluate strengths</a:t>
            </a:r>
          </a:p>
          <a:p>
            <a:endParaRPr lang="en-GB" dirty="0"/>
          </a:p>
        </p:txBody>
      </p:sp>
      <p:sp>
        <p:nvSpPr>
          <p:cNvPr id="4" name="Footer Placeholder 3">
            <a:extLst>
              <a:ext uri="{FF2B5EF4-FFF2-40B4-BE49-F238E27FC236}">
                <a16:creationId xmlns:a16="http://schemas.microsoft.com/office/drawing/2014/main" id="{2632A6FF-4180-971F-E58E-5277C15530C4}"/>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E7232890-D6AE-AB86-C7BA-95EB25DF5B76}"/>
              </a:ext>
            </a:extLst>
          </p:cNvPr>
          <p:cNvSpPr>
            <a:spLocks noGrp="1"/>
          </p:cNvSpPr>
          <p:nvPr>
            <p:ph type="sldNum" sz="quarter" idx="12"/>
          </p:nvPr>
        </p:nvSpPr>
        <p:spPr/>
        <p:txBody>
          <a:bodyPr/>
          <a:lstStyle/>
          <a:p>
            <a:fld id="{372769DB-CAE7-4C85-A9AF-7D4D8DE4CA22}" type="slidenum">
              <a:rPr lang="en-GB" smtClean="0"/>
              <a:t>12</a:t>
            </a:fld>
            <a:endParaRPr lang="en-GB" dirty="0"/>
          </a:p>
        </p:txBody>
      </p:sp>
      <p:sp>
        <p:nvSpPr>
          <p:cNvPr id="6" name="TextBox 5">
            <a:extLst>
              <a:ext uri="{FF2B5EF4-FFF2-40B4-BE49-F238E27FC236}">
                <a16:creationId xmlns:a16="http://schemas.microsoft.com/office/drawing/2014/main" id="{A553534B-9580-ABA5-D24A-2574FAF3B959}"/>
              </a:ext>
            </a:extLst>
          </p:cNvPr>
          <p:cNvSpPr txBox="1"/>
          <p:nvPr/>
        </p:nvSpPr>
        <p:spPr>
          <a:xfrm>
            <a:off x="1790429" y="5064750"/>
            <a:ext cx="8611141" cy="593689"/>
          </a:xfrm>
          <a:prstGeom prst="rect">
            <a:avLst/>
          </a:prstGeom>
          <a:noFill/>
        </p:spPr>
        <p:txBody>
          <a:bodyPr wrap="square">
            <a:spAutoFit/>
          </a:bodyPr>
          <a:lstStyle/>
          <a:p>
            <a:pPr algn="ctr">
              <a:lnSpc>
                <a:spcPct val="107000"/>
              </a:lnSpc>
            </a:pPr>
            <a:r>
              <a:rPr lang="en-GB" sz="3200" kern="100" dirty="0">
                <a:effectLst/>
                <a:latin typeface="Gill Sans MT" panose="020B0502020104020203" pitchFamily="34" charset="0"/>
                <a:ea typeface="Calibri" panose="020F0502020204030204" pitchFamily="34" charset="0"/>
                <a:cs typeface="Times New Roman" panose="02020603050405020304" pitchFamily="18" charset="0"/>
              </a:rPr>
              <a:t>‘</a:t>
            </a:r>
            <a:r>
              <a:rPr lang="en-GB" sz="3200" kern="100" dirty="0">
                <a:effectLst/>
                <a:latin typeface="Calibri" panose="020F0502020204030204" pitchFamily="34" charset="0"/>
                <a:ea typeface="Calibri" panose="020F0502020204030204" pitchFamily="34" charset="0"/>
                <a:cs typeface="Times New Roman" panose="02020603050405020304" pitchFamily="18" charset="0"/>
              </a:rPr>
              <a:t>How can India meet its net-zero targets by 2030?</a:t>
            </a:r>
            <a:r>
              <a:rPr lang="en-GB" sz="3200" kern="100" dirty="0">
                <a:effectLst/>
                <a:latin typeface="Gill Sans MT" panose="020B0502020104020203"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800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Types of research question</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p:txBody>
          <a:bodyPr/>
          <a:lstStyle/>
          <a:p>
            <a:pPr marL="0" indent="0">
              <a:buNone/>
            </a:pPr>
            <a:r>
              <a:rPr lang="en-GB" b="1" dirty="0"/>
              <a:t>Normative</a:t>
            </a:r>
          </a:p>
          <a:p>
            <a:r>
              <a:rPr lang="en-GB" dirty="0"/>
              <a:t>What should be done, what is right or just?</a:t>
            </a:r>
          </a:p>
          <a:p>
            <a:r>
              <a:rPr lang="en-GB" dirty="0"/>
              <a:t>What should our desired outcome be and why?</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13</a:t>
            </a:fld>
            <a:endParaRPr lang="en-GB" dirty="0"/>
          </a:p>
        </p:txBody>
      </p:sp>
      <p:sp>
        <p:nvSpPr>
          <p:cNvPr id="6" name="TextBox 5">
            <a:extLst>
              <a:ext uri="{FF2B5EF4-FFF2-40B4-BE49-F238E27FC236}">
                <a16:creationId xmlns:a16="http://schemas.microsoft.com/office/drawing/2014/main" id="{C69CD3BD-8C0C-B255-751C-C6B7F3A230EC}"/>
              </a:ext>
            </a:extLst>
          </p:cNvPr>
          <p:cNvSpPr txBox="1"/>
          <p:nvPr/>
        </p:nvSpPr>
        <p:spPr>
          <a:xfrm>
            <a:off x="2183858" y="4848850"/>
            <a:ext cx="7993295" cy="1120628"/>
          </a:xfrm>
          <a:prstGeom prst="rect">
            <a:avLst/>
          </a:prstGeom>
          <a:noFill/>
        </p:spPr>
        <p:txBody>
          <a:bodyPr wrap="square">
            <a:spAutoFit/>
          </a:bodyPr>
          <a:lstStyle/>
          <a:p>
            <a:pPr algn="ctr">
              <a:lnSpc>
                <a:spcPct val="107000"/>
              </a:lnSpc>
            </a:pPr>
            <a:r>
              <a:rPr lang="en-GB" sz="3200" kern="100" dirty="0">
                <a:effectLst/>
                <a:latin typeface="Gill Sans MT" panose="020B0502020104020203" pitchFamily="34" charset="0"/>
                <a:ea typeface="Calibri" panose="020F0502020204030204" pitchFamily="34" charset="0"/>
                <a:cs typeface="Times New Roman" panose="02020603050405020304" pitchFamily="18" charset="0"/>
              </a:rPr>
              <a:t>‘</a:t>
            </a:r>
            <a:r>
              <a:rPr lang="en-GB" sz="3200" kern="100" dirty="0">
                <a:effectLst/>
                <a:latin typeface="Calibri" panose="020F0502020204030204" pitchFamily="34" charset="0"/>
                <a:ea typeface="Calibri" panose="020F0502020204030204" pitchFamily="34" charset="0"/>
                <a:cs typeface="Times New Roman" panose="02020603050405020304" pitchFamily="18" charset="0"/>
              </a:rPr>
              <a:t>Should environmental protection be the responsibility of individuals or the state?</a:t>
            </a:r>
            <a:r>
              <a:rPr lang="en-GB" sz="3200" kern="100" dirty="0">
                <a:effectLst/>
                <a:latin typeface="Gill Sans MT" panose="020B0502020104020203"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36104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normAutofit fontScale="90000"/>
          </a:bodyPr>
          <a:lstStyle/>
          <a:p>
            <a:r>
              <a:rPr lang="en-GB" dirty="0"/>
              <a:t>Coming up with research questions</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p:txBody>
          <a:bodyPr/>
          <a:lstStyle/>
          <a:p>
            <a:r>
              <a:rPr lang="en-GB" dirty="0"/>
              <a:t>Pick an area that interests you</a:t>
            </a:r>
          </a:p>
          <a:p>
            <a:endParaRPr lang="en-GB" dirty="0"/>
          </a:p>
          <a:p>
            <a:r>
              <a:rPr lang="en-GB" dirty="0"/>
              <a:t>Broad research area</a:t>
            </a:r>
          </a:p>
          <a:p>
            <a:r>
              <a:rPr lang="en-GB" dirty="0"/>
              <a:t>Narrower topic or aspect of the research area</a:t>
            </a:r>
          </a:p>
          <a:p>
            <a:r>
              <a:rPr lang="en-GB" dirty="0"/>
              <a:t>Specific research questions</a:t>
            </a:r>
          </a:p>
          <a:p>
            <a:endParaRPr lang="en-GB" dirty="0"/>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14</a:t>
            </a:fld>
            <a:endParaRPr lang="en-GB" dirty="0"/>
          </a:p>
        </p:txBody>
      </p:sp>
    </p:spTree>
    <p:extLst>
      <p:ext uri="{BB962C8B-B14F-4D97-AF65-F5344CB8AC3E}">
        <p14:creationId xmlns:p14="http://schemas.microsoft.com/office/powerpoint/2010/main" val="54034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D0B1C5-005F-4373-96C4-D2982BD5354B}"/>
              </a:ext>
            </a:extLst>
          </p:cNvPr>
          <p:cNvSpPr>
            <a:spLocks noGrp="1"/>
          </p:cNvSpPr>
          <p:nvPr>
            <p:ph sz="half" idx="1"/>
          </p:nvPr>
        </p:nvSpPr>
        <p:spPr>
          <a:xfrm>
            <a:off x="838200" y="1825625"/>
            <a:ext cx="3083560" cy="4351338"/>
          </a:xfrm>
        </p:spPr>
        <p:txBody>
          <a:bodyPr>
            <a:normAutofit/>
          </a:bodyPr>
          <a:lstStyle/>
          <a:p>
            <a:pPr marL="0" indent="0" algn="ctr">
              <a:buNone/>
            </a:pPr>
            <a:r>
              <a:rPr lang="en-GB" dirty="0"/>
              <a:t>Broad area</a:t>
            </a:r>
          </a:p>
          <a:p>
            <a:pPr marL="0" indent="0" algn="ctr">
              <a:buNone/>
            </a:pPr>
            <a:r>
              <a:rPr lang="en-GB" dirty="0">
                <a:sym typeface="Wingdings" panose="05000000000000000000" pitchFamily="2" charset="2"/>
              </a:rPr>
              <a:t></a:t>
            </a:r>
          </a:p>
          <a:p>
            <a:pPr marL="0" indent="0" algn="ctr">
              <a:buNone/>
            </a:pPr>
            <a:r>
              <a:rPr lang="en-GB" dirty="0"/>
              <a:t>Topic</a:t>
            </a:r>
          </a:p>
          <a:p>
            <a:pPr marL="0" indent="0" algn="ctr">
              <a:buNone/>
            </a:pPr>
            <a:r>
              <a:rPr lang="en-GB" dirty="0">
                <a:sym typeface="Wingdings" panose="05000000000000000000" pitchFamily="2" charset="2"/>
              </a:rPr>
              <a:t></a:t>
            </a:r>
            <a:endParaRPr lang="en-GB" dirty="0"/>
          </a:p>
          <a:p>
            <a:pPr marL="0" indent="0" algn="ctr">
              <a:buNone/>
            </a:pPr>
            <a:r>
              <a:rPr lang="en-GB" dirty="0"/>
              <a:t>Question</a:t>
            </a:r>
          </a:p>
        </p:txBody>
      </p:sp>
      <p:sp>
        <p:nvSpPr>
          <p:cNvPr id="3" name="Content Placeholder 2">
            <a:extLst>
              <a:ext uri="{FF2B5EF4-FFF2-40B4-BE49-F238E27FC236}">
                <a16:creationId xmlns:a16="http://schemas.microsoft.com/office/drawing/2014/main" id="{4609160C-6C2C-4248-FAF1-AA10E6383806}"/>
              </a:ext>
            </a:extLst>
          </p:cNvPr>
          <p:cNvSpPr>
            <a:spLocks noGrp="1"/>
          </p:cNvSpPr>
          <p:nvPr>
            <p:ph sz="half" idx="2"/>
          </p:nvPr>
        </p:nvSpPr>
        <p:spPr>
          <a:xfrm>
            <a:off x="3810000" y="1825624"/>
            <a:ext cx="8199120" cy="4537849"/>
          </a:xfrm>
        </p:spPr>
        <p:txBody>
          <a:bodyPr>
            <a:normAutofit/>
          </a:bodyPr>
          <a:lstStyle/>
          <a:p>
            <a:pPr marL="0" indent="0" algn="ctr">
              <a:buNone/>
            </a:pPr>
            <a:r>
              <a:rPr lang="en-GB" dirty="0"/>
              <a:t>International Security</a:t>
            </a:r>
          </a:p>
          <a:p>
            <a:pPr marL="0" indent="0" algn="ctr">
              <a:buNone/>
            </a:pPr>
            <a:r>
              <a:rPr lang="en-GB" dirty="0">
                <a:sym typeface="Wingdings" panose="05000000000000000000" pitchFamily="2" charset="2"/>
              </a:rPr>
              <a:t></a:t>
            </a:r>
          </a:p>
          <a:p>
            <a:pPr marL="0" indent="0" algn="ctr">
              <a:buNone/>
            </a:pPr>
            <a:r>
              <a:rPr lang="en-GB" dirty="0"/>
              <a:t>Civil wars </a:t>
            </a:r>
          </a:p>
          <a:p>
            <a:pPr marL="0" indent="0" algn="ctr">
              <a:buNone/>
            </a:pPr>
            <a:r>
              <a:rPr lang="en-GB" dirty="0">
                <a:sym typeface="Wingdings" panose="05000000000000000000" pitchFamily="2" charset="2"/>
              </a:rPr>
              <a:t></a:t>
            </a:r>
            <a:endParaRPr lang="en-GB" dirty="0"/>
          </a:p>
          <a:p>
            <a:pPr marL="0" indent="0" algn="ctr">
              <a:buNone/>
            </a:pPr>
            <a:r>
              <a:rPr lang="en-GB" dirty="0"/>
              <a:t>Does the strength of rebel groups influence levels of violence against civilians during civil wars?</a:t>
            </a:r>
          </a:p>
          <a:p>
            <a:endParaRPr lang="en-GB" dirty="0"/>
          </a:p>
        </p:txBody>
      </p:sp>
      <p:sp>
        <p:nvSpPr>
          <p:cNvPr id="4" name="Footer Placeholder 3">
            <a:extLst>
              <a:ext uri="{FF2B5EF4-FFF2-40B4-BE49-F238E27FC236}">
                <a16:creationId xmlns:a16="http://schemas.microsoft.com/office/drawing/2014/main" id="{AE38C809-38B1-6972-2444-B71F0BB82CB7}"/>
              </a:ext>
            </a:extLst>
          </p:cNvPr>
          <p:cNvSpPr>
            <a:spLocks noGrp="1"/>
          </p:cNvSpPr>
          <p:nvPr>
            <p:ph type="ftr" sz="quarter" idx="11"/>
          </p:nvPr>
        </p:nvSpPr>
        <p:spPr/>
        <p:txBody>
          <a:bodyPr/>
          <a:lstStyle/>
          <a:p>
            <a:r>
              <a:rPr lang="en-GB"/>
              <a:t>POL2017 W2 L1 – Research Questions</a:t>
            </a:r>
            <a:endParaRPr lang="en-GB" dirty="0"/>
          </a:p>
        </p:txBody>
      </p:sp>
      <p:sp>
        <p:nvSpPr>
          <p:cNvPr id="5" name="Slide Number Placeholder 4">
            <a:extLst>
              <a:ext uri="{FF2B5EF4-FFF2-40B4-BE49-F238E27FC236}">
                <a16:creationId xmlns:a16="http://schemas.microsoft.com/office/drawing/2014/main" id="{9B2B3ACB-09E0-7DAE-1F31-45485096D947}"/>
              </a:ext>
            </a:extLst>
          </p:cNvPr>
          <p:cNvSpPr>
            <a:spLocks noGrp="1"/>
          </p:cNvSpPr>
          <p:nvPr>
            <p:ph type="sldNum" sz="quarter" idx="12"/>
          </p:nvPr>
        </p:nvSpPr>
        <p:spPr/>
        <p:txBody>
          <a:bodyPr/>
          <a:lstStyle/>
          <a:p>
            <a:fld id="{372769DB-CAE7-4C85-A9AF-7D4D8DE4CA22}" type="slidenum">
              <a:rPr lang="en-GB" smtClean="0"/>
              <a:t>15</a:t>
            </a:fld>
            <a:endParaRPr lang="en-GB" dirty="0"/>
          </a:p>
        </p:txBody>
      </p:sp>
      <p:sp>
        <p:nvSpPr>
          <p:cNvPr id="6" name="Title 5">
            <a:extLst>
              <a:ext uri="{FF2B5EF4-FFF2-40B4-BE49-F238E27FC236}">
                <a16:creationId xmlns:a16="http://schemas.microsoft.com/office/drawing/2014/main" id="{A4293603-A07D-169C-9403-5323A56EE0E1}"/>
              </a:ext>
            </a:extLst>
          </p:cNvPr>
          <p:cNvSpPr>
            <a:spLocks noGrp="1"/>
          </p:cNvSpPr>
          <p:nvPr>
            <p:ph type="title"/>
          </p:nvPr>
        </p:nvSpPr>
        <p:spPr/>
        <p:txBody>
          <a:bodyPr/>
          <a:lstStyle/>
          <a:p>
            <a:r>
              <a:rPr lang="en-GB" sz="5400" dirty="0"/>
              <a:t>Coming up with research questions</a:t>
            </a:r>
          </a:p>
        </p:txBody>
      </p:sp>
    </p:spTree>
    <p:extLst>
      <p:ext uri="{BB962C8B-B14F-4D97-AF65-F5344CB8AC3E}">
        <p14:creationId xmlns:p14="http://schemas.microsoft.com/office/powerpoint/2010/main" val="267863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D0B1C5-005F-4373-96C4-D2982BD5354B}"/>
              </a:ext>
            </a:extLst>
          </p:cNvPr>
          <p:cNvSpPr>
            <a:spLocks noGrp="1"/>
          </p:cNvSpPr>
          <p:nvPr>
            <p:ph sz="half" idx="1"/>
          </p:nvPr>
        </p:nvSpPr>
        <p:spPr>
          <a:xfrm>
            <a:off x="838200" y="1825625"/>
            <a:ext cx="3083560" cy="4351338"/>
          </a:xfrm>
        </p:spPr>
        <p:txBody>
          <a:bodyPr>
            <a:normAutofit/>
          </a:bodyPr>
          <a:lstStyle/>
          <a:p>
            <a:pPr marL="0" indent="0" algn="ctr">
              <a:buNone/>
            </a:pPr>
            <a:r>
              <a:rPr lang="en-GB" dirty="0"/>
              <a:t>Broad area</a:t>
            </a:r>
          </a:p>
          <a:p>
            <a:pPr marL="0" indent="0" algn="ctr">
              <a:buNone/>
            </a:pPr>
            <a:r>
              <a:rPr lang="en-GB" dirty="0">
                <a:sym typeface="Wingdings" panose="05000000000000000000" pitchFamily="2" charset="2"/>
              </a:rPr>
              <a:t></a:t>
            </a:r>
          </a:p>
          <a:p>
            <a:pPr marL="0" indent="0" algn="ctr">
              <a:buNone/>
            </a:pPr>
            <a:r>
              <a:rPr lang="en-GB" dirty="0"/>
              <a:t>Topic</a:t>
            </a:r>
          </a:p>
          <a:p>
            <a:pPr marL="0" indent="0" algn="ctr">
              <a:buNone/>
            </a:pPr>
            <a:r>
              <a:rPr lang="en-GB" dirty="0">
                <a:sym typeface="Wingdings" panose="05000000000000000000" pitchFamily="2" charset="2"/>
              </a:rPr>
              <a:t></a:t>
            </a:r>
            <a:endParaRPr lang="en-GB" dirty="0"/>
          </a:p>
          <a:p>
            <a:pPr marL="0" indent="0" algn="ctr">
              <a:buNone/>
            </a:pPr>
            <a:r>
              <a:rPr lang="en-GB" dirty="0"/>
              <a:t>Question</a:t>
            </a:r>
          </a:p>
        </p:txBody>
      </p:sp>
      <p:sp>
        <p:nvSpPr>
          <p:cNvPr id="3" name="Content Placeholder 2">
            <a:extLst>
              <a:ext uri="{FF2B5EF4-FFF2-40B4-BE49-F238E27FC236}">
                <a16:creationId xmlns:a16="http://schemas.microsoft.com/office/drawing/2014/main" id="{4609160C-6C2C-4248-FAF1-AA10E6383806}"/>
              </a:ext>
            </a:extLst>
          </p:cNvPr>
          <p:cNvSpPr>
            <a:spLocks noGrp="1"/>
          </p:cNvSpPr>
          <p:nvPr>
            <p:ph sz="half" idx="2"/>
          </p:nvPr>
        </p:nvSpPr>
        <p:spPr>
          <a:xfrm>
            <a:off x="3810000" y="1825624"/>
            <a:ext cx="8199120" cy="4537849"/>
          </a:xfrm>
        </p:spPr>
        <p:txBody>
          <a:bodyPr>
            <a:normAutofit/>
          </a:bodyPr>
          <a:lstStyle/>
          <a:p>
            <a:pPr marL="0" indent="0" algn="ctr">
              <a:buNone/>
            </a:pPr>
            <a:r>
              <a:rPr lang="en-GB" dirty="0"/>
              <a:t>Public opinion</a:t>
            </a:r>
          </a:p>
          <a:p>
            <a:pPr marL="0" indent="0" algn="ctr">
              <a:buNone/>
            </a:pPr>
            <a:r>
              <a:rPr lang="en-GB" dirty="0">
                <a:sym typeface="Wingdings" panose="05000000000000000000" pitchFamily="2" charset="2"/>
              </a:rPr>
              <a:t></a:t>
            </a:r>
          </a:p>
          <a:p>
            <a:pPr marL="0" indent="0" algn="ctr">
              <a:buNone/>
            </a:pPr>
            <a:r>
              <a:rPr lang="en-GB" dirty="0"/>
              <a:t>Political trust</a:t>
            </a:r>
          </a:p>
          <a:p>
            <a:pPr marL="0" indent="0" algn="ctr">
              <a:buNone/>
            </a:pPr>
            <a:r>
              <a:rPr lang="en-GB" dirty="0">
                <a:sym typeface="Wingdings" panose="05000000000000000000" pitchFamily="2" charset="2"/>
              </a:rPr>
              <a:t></a:t>
            </a:r>
            <a:endParaRPr lang="en-GB" dirty="0"/>
          </a:p>
          <a:p>
            <a:pPr marL="0" indent="0" algn="ctr">
              <a:buNone/>
            </a:pPr>
            <a:r>
              <a:rPr lang="en-GB" dirty="0"/>
              <a:t>What makes people trust or distrust politicians?</a:t>
            </a:r>
          </a:p>
          <a:p>
            <a:endParaRPr lang="en-GB" dirty="0"/>
          </a:p>
        </p:txBody>
      </p:sp>
      <p:sp>
        <p:nvSpPr>
          <p:cNvPr id="4" name="Footer Placeholder 3">
            <a:extLst>
              <a:ext uri="{FF2B5EF4-FFF2-40B4-BE49-F238E27FC236}">
                <a16:creationId xmlns:a16="http://schemas.microsoft.com/office/drawing/2014/main" id="{AE38C809-38B1-6972-2444-B71F0BB82CB7}"/>
              </a:ext>
            </a:extLst>
          </p:cNvPr>
          <p:cNvSpPr>
            <a:spLocks noGrp="1"/>
          </p:cNvSpPr>
          <p:nvPr>
            <p:ph type="ftr" sz="quarter" idx="11"/>
          </p:nvPr>
        </p:nvSpPr>
        <p:spPr/>
        <p:txBody>
          <a:bodyPr/>
          <a:lstStyle/>
          <a:p>
            <a:r>
              <a:rPr lang="en-GB"/>
              <a:t>POL2017 W2 L1 – Research Questions</a:t>
            </a:r>
            <a:endParaRPr lang="en-GB" dirty="0"/>
          </a:p>
        </p:txBody>
      </p:sp>
      <p:sp>
        <p:nvSpPr>
          <p:cNvPr id="5" name="Slide Number Placeholder 4">
            <a:extLst>
              <a:ext uri="{FF2B5EF4-FFF2-40B4-BE49-F238E27FC236}">
                <a16:creationId xmlns:a16="http://schemas.microsoft.com/office/drawing/2014/main" id="{9B2B3ACB-09E0-7DAE-1F31-45485096D947}"/>
              </a:ext>
            </a:extLst>
          </p:cNvPr>
          <p:cNvSpPr>
            <a:spLocks noGrp="1"/>
          </p:cNvSpPr>
          <p:nvPr>
            <p:ph type="sldNum" sz="quarter" idx="12"/>
          </p:nvPr>
        </p:nvSpPr>
        <p:spPr/>
        <p:txBody>
          <a:bodyPr/>
          <a:lstStyle/>
          <a:p>
            <a:fld id="{372769DB-CAE7-4C85-A9AF-7D4D8DE4CA22}" type="slidenum">
              <a:rPr lang="en-GB" smtClean="0"/>
              <a:t>16</a:t>
            </a:fld>
            <a:endParaRPr lang="en-GB" dirty="0"/>
          </a:p>
        </p:txBody>
      </p:sp>
      <p:sp>
        <p:nvSpPr>
          <p:cNvPr id="6" name="Title 5">
            <a:extLst>
              <a:ext uri="{FF2B5EF4-FFF2-40B4-BE49-F238E27FC236}">
                <a16:creationId xmlns:a16="http://schemas.microsoft.com/office/drawing/2014/main" id="{A4293603-A07D-169C-9403-5323A56EE0E1}"/>
              </a:ext>
            </a:extLst>
          </p:cNvPr>
          <p:cNvSpPr>
            <a:spLocks noGrp="1"/>
          </p:cNvSpPr>
          <p:nvPr>
            <p:ph type="title"/>
          </p:nvPr>
        </p:nvSpPr>
        <p:spPr/>
        <p:txBody>
          <a:bodyPr/>
          <a:lstStyle/>
          <a:p>
            <a:r>
              <a:rPr lang="en-GB" sz="5400" dirty="0"/>
              <a:t>Coming up with research questions</a:t>
            </a:r>
          </a:p>
        </p:txBody>
      </p:sp>
    </p:spTree>
    <p:extLst>
      <p:ext uri="{BB962C8B-B14F-4D97-AF65-F5344CB8AC3E}">
        <p14:creationId xmlns:p14="http://schemas.microsoft.com/office/powerpoint/2010/main" val="411494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D6E2A-90B9-B59D-38DE-17ACEBD78EB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31328C-1553-E7D6-14ED-8BCC5C121D34}"/>
              </a:ext>
            </a:extLst>
          </p:cNvPr>
          <p:cNvSpPr>
            <a:spLocks noGrp="1"/>
          </p:cNvSpPr>
          <p:nvPr>
            <p:ph sz="half" idx="1"/>
          </p:nvPr>
        </p:nvSpPr>
        <p:spPr>
          <a:xfrm>
            <a:off x="838200" y="1825625"/>
            <a:ext cx="3083560" cy="4351338"/>
          </a:xfrm>
        </p:spPr>
        <p:txBody>
          <a:bodyPr>
            <a:normAutofit/>
          </a:bodyPr>
          <a:lstStyle/>
          <a:p>
            <a:pPr marL="0" indent="0" algn="ctr">
              <a:buNone/>
            </a:pPr>
            <a:r>
              <a:rPr lang="en-GB" dirty="0"/>
              <a:t>Broad area</a:t>
            </a:r>
          </a:p>
          <a:p>
            <a:pPr marL="0" indent="0" algn="ctr">
              <a:buNone/>
            </a:pPr>
            <a:r>
              <a:rPr lang="en-GB" dirty="0">
                <a:sym typeface="Wingdings" panose="05000000000000000000" pitchFamily="2" charset="2"/>
              </a:rPr>
              <a:t></a:t>
            </a:r>
          </a:p>
          <a:p>
            <a:pPr marL="0" indent="0" algn="ctr">
              <a:buNone/>
            </a:pPr>
            <a:r>
              <a:rPr lang="en-GB" dirty="0"/>
              <a:t>Topic</a:t>
            </a:r>
          </a:p>
          <a:p>
            <a:pPr marL="0" indent="0" algn="ctr">
              <a:buNone/>
            </a:pPr>
            <a:r>
              <a:rPr lang="en-GB" dirty="0">
                <a:sym typeface="Wingdings" panose="05000000000000000000" pitchFamily="2" charset="2"/>
              </a:rPr>
              <a:t></a:t>
            </a:r>
            <a:endParaRPr lang="en-GB" dirty="0"/>
          </a:p>
          <a:p>
            <a:pPr marL="0" indent="0" algn="ctr">
              <a:buNone/>
            </a:pPr>
            <a:r>
              <a:rPr lang="en-GB" dirty="0"/>
              <a:t>Question</a:t>
            </a:r>
          </a:p>
        </p:txBody>
      </p:sp>
      <p:sp>
        <p:nvSpPr>
          <p:cNvPr id="3" name="Content Placeholder 2">
            <a:extLst>
              <a:ext uri="{FF2B5EF4-FFF2-40B4-BE49-F238E27FC236}">
                <a16:creationId xmlns:a16="http://schemas.microsoft.com/office/drawing/2014/main" id="{AF1CA013-D4BB-36A5-5027-22D8B4D69CFE}"/>
              </a:ext>
            </a:extLst>
          </p:cNvPr>
          <p:cNvSpPr>
            <a:spLocks noGrp="1"/>
          </p:cNvSpPr>
          <p:nvPr>
            <p:ph sz="half" idx="2"/>
          </p:nvPr>
        </p:nvSpPr>
        <p:spPr>
          <a:xfrm>
            <a:off x="3810000" y="1825624"/>
            <a:ext cx="8199120" cy="4537849"/>
          </a:xfrm>
        </p:spPr>
        <p:txBody>
          <a:bodyPr>
            <a:normAutofit/>
          </a:bodyPr>
          <a:lstStyle/>
          <a:p>
            <a:pPr marL="0" indent="0" algn="ctr">
              <a:buNone/>
            </a:pPr>
            <a:r>
              <a:rPr lang="en-GB" dirty="0"/>
              <a:t>Political behaviour</a:t>
            </a:r>
          </a:p>
          <a:p>
            <a:pPr marL="0" indent="0" algn="ctr">
              <a:buNone/>
            </a:pPr>
            <a:r>
              <a:rPr lang="en-GB" dirty="0">
                <a:sym typeface="Wingdings" panose="05000000000000000000" pitchFamily="2" charset="2"/>
              </a:rPr>
              <a:t></a:t>
            </a:r>
          </a:p>
          <a:p>
            <a:pPr marL="0" indent="0" algn="ctr">
              <a:buNone/>
            </a:pPr>
            <a:r>
              <a:rPr lang="en-GB" dirty="0"/>
              <a:t>Elections</a:t>
            </a:r>
          </a:p>
          <a:p>
            <a:pPr marL="0" indent="0" algn="ctr">
              <a:buNone/>
            </a:pPr>
            <a:r>
              <a:rPr lang="en-GB" dirty="0">
                <a:sym typeface="Wingdings" panose="05000000000000000000" pitchFamily="2" charset="2"/>
              </a:rPr>
              <a:t></a:t>
            </a:r>
            <a:endParaRPr lang="en-GB" dirty="0"/>
          </a:p>
          <a:p>
            <a:pPr marL="0" indent="0" algn="ctr">
              <a:buNone/>
            </a:pPr>
            <a:r>
              <a:rPr lang="en-GB" dirty="0"/>
              <a:t>Is legally requiring citizens to vote anti-democratic?</a:t>
            </a:r>
          </a:p>
          <a:p>
            <a:endParaRPr lang="en-GB" dirty="0"/>
          </a:p>
        </p:txBody>
      </p:sp>
      <p:sp>
        <p:nvSpPr>
          <p:cNvPr id="4" name="Footer Placeholder 3">
            <a:extLst>
              <a:ext uri="{FF2B5EF4-FFF2-40B4-BE49-F238E27FC236}">
                <a16:creationId xmlns:a16="http://schemas.microsoft.com/office/drawing/2014/main" id="{BD0D3BCD-091E-6323-4341-92312A5E46D5}"/>
              </a:ext>
            </a:extLst>
          </p:cNvPr>
          <p:cNvSpPr>
            <a:spLocks noGrp="1"/>
          </p:cNvSpPr>
          <p:nvPr>
            <p:ph type="ftr" sz="quarter" idx="11"/>
          </p:nvPr>
        </p:nvSpPr>
        <p:spPr/>
        <p:txBody>
          <a:bodyPr/>
          <a:lstStyle/>
          <a:p>
            <a:r>
              <a:rPr lang="en-GB"/>
              <a:t>POL2017 W2 L1 – Research Questions</a:t>
            </a:r>
            <a:endParaRPr lang="en-GB" dirty="0"/>
          </a:p>
        </p:txBody>
      </p:sp>
      <p:sp>
        <p:nvSpPr>
          <p:cNvPr id="5" name="Slide Number Placeholder 4">
            <a:extLst>
              <a:ext uri="{FF2B5EF4-FFF2-40B4-BE49-F238E27FC236}">
                <a16:creationId xmlns:a16="http://schemas.microsoft.com/office/drawing/2014/main" id="{3471A97A-0169-8B8F-C657-F569C79E9962}"/>
              </a:ext>
            </a:extLst>
          </p:cNvPr>
          <p:cNvSpPr>
            <a:spLocks noGrp="1"/>
          </p:cNvSpPr>
          <p:nvPr>
            <p:ph type="sldNum" sz="quarter" idx="12"/>
          </p:nvPr>
        </p:nvSpPr>
        <p:spPr/>
        <p:txBody>
          <a:bodyPr/>
          <a:lstStyle/>
          <a:p>
            <a:fld id="{372769DB-CAE7-4C85-A9AF-7D4D8DE4CA22}" type="slidenum">
              <a:rPr lang="en-GB" smtClean="0"/>
              <a:t>17</a:t>
            </a:fld>
            <a:endParaRPr lang="en-GB" dirty="0"/>
          </a:p>
        </p:txBody>
      </p:sp>
      <p:sp>
        <p:nvSpPr>
          <p:cNvPr id="6" name="Title 5">
            <a:extLst>
              <a:ext uri="{FF2B5EF4-FFF2-40B4-BE49-F238E27FC236}">
                <a16:creationId xmlns:a16="http://schemas.microsoft.com/office/drawing/2014/main" id="{EC6FE6B9-2D26-64A1-F4C5-7C7FDD36A117}"/>
              </a:ext>
            </a:extLst>
          </p:cNvPr>
          <p:cNvSpPr>
            <a:spLocks noGrp="1"/>
          </p:cNvSpPr>
          <p:nvPr>
            <p:ph type="title"/>
          </p:nvPr>
        </p:nvSpPr>
        <p:spPr/>
        <p:txBody>
          <a:bodyPr/>
          <a:lstStyle/>
          <a:p>
            <a:r>
              <a:rPr lang="en-GB" sz="5400" dirty="0"/>
              <a:t>Coming up with research questions</a:t>
            </a:r>
          </a:p>
        </p:txBody>
      </p:sp>
    </p:spTree>
    <p:extLst>
      <p:ext uri="{BB962C8B-B14F-4D97-AF65-F5344CB8AC3E}">
        <p14:creationId xmlns:p14="http://schemas.microsoft.com/office/powerpoint/2010/main" val="385636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0A1A-DAD5-D8F9-8253-CBF2FF22F4A1}"/>
              </a:ext>
            </a:extLst>
          </p:cNvPr>
          <p:cNvSpPr>
            <a:spLocks noGrp="1"/>
          </p:cNvSpPr>
          <p:nvPr>
            <p:ph type="title"/>
          </p:nvPr>
        </p:nvSpPr>
        <p:spPr/>
        <p:txBody>
          <a:bodyPr/>
          <a:lstStyle/>
          <a:p>
            <a:r>
              <a:rPr lang="en-US" dirty="0"/>
              <a:t>Discussion question</a:t>
            </a:r>
            <a:endParaRPr lang="en-GB" dirty="0"/>
          </a:p>
        </p:txBody>
      </p:sp>
      <p:sp>
        <p:nvSpPr>
          <p:cNvPr id="3" name="Content Placeholder 2">
            <a:extLst>
              <a:ext uri="{FF2B5EF4-FFF2-40B4-BE49-F238E27FC236}">
                <a16:creationId xmlns:a16="http://schemas.microsoft.com/office/drawing/2014/main" id="{F138C100-4561-73F2-301B-A8C04EBACC3B}"/>
              </a:ext>
            </a:extLst>
          </p:cNvPr>
          <p:cNvSpPr>
            <a:spLocks noGrp="1"/>
          </p:cNvSpPr>
          <p:nvPr>
            <p:ph idx="1"/>
          </p:nvPr>
        </p:nvSpPr>
        <p:spPr>
          <a:xfrm>
            <a:off x="506027" y="1825625"/>
            <a:ext cx="11361717" cy="4729287"/>
          </a:xfrm>
        </p:spPr>
        <p:txBody>
          <a:bodyPr>
            <a:normAutofit fontScale="92500"/>
          </a:bodyPr>
          <a:lstStyle/>
          <a:p>
            <a:pPr marL="0" indent="0">
              <a:buNone/>
            </a:pPr>
            <a:r>
              <a:rPr lang="en-GB" dirty="0"/>
              <a:t>What type of research question are these?</a:t>
            </a:r>
          </a:p>
          <a:p>
            <a:pPr marL="0" indent="0">
              <a:buNone/>
            </a:pPr>
            <a:endParaRPr lang="en-GB" dirty="0"/>
          </a:p>
          <a:p>
            <a:pPr marL="742950" indent="-742950">
              <a:buFont typeface="+mj-lt"/>
              <a:buAutoNum type="arabicPeriod"/>
            </a:pPr>
            <a:r>
              <a:rPr lang="en-GB" dirty="0"/>
              <a:t>Does the strength of rebel groups influence levels of violence against civilians during civil wars?</a:t>
            </a:r>
          </a:p>
          <a:p>
            <a:pPr marL="742950" indent="-742950">
              <a:buFont typeface="+mj-lt"/>
              <a:buAutoNum type="arabicPeriod"/>
            </a:pPr>
            <a:r>
              <a:rPr lang="en-GB" dirty="0"/>
              <a:t>Why do people trust or distrust politicians?</a:t>
            </a:r>
          </a:p>
          <a:p>
            <a:pPr marL="742950" indent="-742950">
              <a:buFont typeface="+mj-lt"/>
              <a:buAutoNum type="arabicPeriod"/>
            </a:pPr>
            <a:r>
              <a:rPr lang="en-GB" dirty="0"/>
              <a:t>Is legally requiring citizens to vote anti-democratic?</a:t>
            </a:r>
          </a:p>
          <a:p>
            <a:pPr marL="0" indent="0">
              <a:buNone/>
            </a:pPr>
            <a:endParaRPr lang="en-GB" sz="2600" dirty="0"/>
          </a:p>
          <a:p>
            <a:pPr marL="0" indent="0" algn="ctr">
              <a:buNone/>
            </a:pPr>
            <a:r>
              <a:rPr lang="en-GB" sz="2600" dirty="0"/>
              <a:t>(Descriptive, explanatory, predictive, prescriptive, normative)</a:t>
            </a:r>
          </a:p>
          <a:p>
            <a:pPr marL="0" indent="0">
              <a:buNone/>
            </a:pPr>
            <a:endParaRPr lang="en-GB" dirty="0"/>
          </a:p>
          <a:p>
            <a:endParaRPr lang="en-GB" dirty="0"/>
          </a:p>
        </p:txBody>
      </p:sp>
      <p:sp>
        <p:nvSpPr>
          <p:cNvPr id="5" name="Slide Number Placeholder 4">
            <a:extLst>
              <a:ext uri="{FF2B5EF4-FFF2-40B4-BE49-F238E27FC236}">
                <a16:creationId xmlns:a16="http://schemas.microsoft.com/office/drawing/2014/main" id="{714D0ADD-CBAC-8028-8833-13C9DB82CF76}"/>
              </a:ext>
            </a:extLst>
          </p:cNvPr>
          <p:cNvSpPr>
            <a:spLocks noGrp="1"/>
          </p:cNvSpPr>
          <p:nvPr>
            <p:ph type="sldNum" sz="quarter" idx="12"/>
          </p:nvPr>
        </p:nvSpPr>
        <p:spPr/>
        <p:txBody>
          <a:bodyPr/>
          <a:lstStyle/>
          <a:p>
            <a:fld id="{372769DB-CAE7-4C85-A9AF-7D4D8DE4CA22}" type="slidenum">
              <a:rPr lang="en-GB" smtClean="0"/>
              <a:t>18</a:t>
            </a:fld>
            <a:endParaRPr lang="en-GB" dirty="0"/>
          </a:p>
        </p:txBody>
      </p:sp>
    </p:spTree>
    <p:extLst>
      <p:ext uri="{BB962C8B-B14F-4D97-AF65-F5344CB8AC3E}">
        <p14:creationId xmlns:p14="http://schemas.microsoft.com/office/powerpoint/2010/main" val="379185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normAutofit/>
          </a:bodyPr>
          <a:lstStyle/>
          <a:p>
            <a:r>
              <a:rPr lang="en-GB" dirty="0"/>
              <a:t>What makes a good question?</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a:xfrm>
            <a:off x="838200" y="1433864"/>
            <a:ext cx="10515600" cy="4929610"/>
          </a:xfrm>
        </p:spPr>
        <p:txBody>
          <a:bodyPr>
            <a:normAutofit lnSpcReduction="10000"/>
          </a:bodyPr>
          <a:lstStyle/>
          <a:p>
            <a:pPr>
              <a:lnSpc>
                <a:spcPct val="100000"/>
              </a:lnSpc>
            </a:pPr>
            <a:r>
              <a:rPr lang="en-GB" dirty="0"/>
              <a:t>Relevance</a:t>
            </a:r>
          </a:p>
          <a:p>
            <a:pPr lvl="1">
              <a:lnSpc>
                <a:spcPct val="100000"/>
              </a:lnSpc>
            </a:pPr>
            <a:r>
              <a:rPr lang="en-GB" dirty="0"/>
              <a:t>Who cares? Societal, academic relevance</a:t>
            </a:r>
          </a:p>
          <a:p>
            <a:pPr>
              <a:lnSpc>
                <a:spcPct val="100000"/>
              </a:lnSpc>
            </a:pPr>
            <a:r>
              <a:rPr lang="en-GB" dirty="0"/>
              <a:t>Clarity</a:t>
            </a:r>
          </a:p>
          <a:p>
            <a:pPr lvl="1">
              <a:lnSpc>
                <a:spcPct val="100000"/>
              </a:lnSpc>
            </a:pPr>
            <a:r>
              <a:rPr lang="en-GB" dirty="0"/>
              <a:t>Is the question easily understood and well defined?</a:t>
            </a:r>
          </a:p>
          <a:p>
            <a:pPr>
              <a:lnSpc>
                <a:spcPct val="100000"/>
              </a:lnSpc>
            </a:pPr>
            <a:r>
              <a:rPr lang="en-GB" dirty="0"/>
              <a:t>Scope</a:t>
            </a:r>
          </a:p>
          <a:p>
            <a:pPr lvl="1">
              <a:lnSpc>
                <a:spcPct val="100000"/>
              </a:lnSpc>
            </a:pPr>
            <a:r>
              <a:rPr lang="en-GB" dirty="0"/>
              <a:t>Is the question too narrow, or too broad?</a:t>
            </a:r>
          </a:p>
          <a:p>
            <a:pPr>
              <a:lnSpc>
                <a:spcPct val="100000"/>
              </a:lnSpc>
            </a:pPr>
            <a:r>
              <a:rPr lang="en-GB" dirty="0"/>
              <a:t>Feasibility</a:t>
            </a:r>
          </a:p>
          <a:p>
            <a:pPr lvl="1">
              <a:lnSpc>
                <a:spcPct val="100000"/>
              </a:lnSpc>
            </a:pPr>
            <a:r>
              <a:rPr lang="en-GB" dirty="0"/>
              <a:t>Is the question answerable? Time, skills, resources</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19</a:t>
            </a:fld>
            <a:endParaRPr lang="en-GB" dirty="0"/>
          </a:p>
        </p:txBody>
      </p:sp>
    </p:spTree>
    <p:extLst>
      <p:ext uri="{BB962C8B-B14F-4D97-AF65-F5344CB8AC3E}">
        <p14:creationId xmlns:p14="http://schemas.microsoft.com/office/powerpoint/2010/main" val="70269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FB2A20-082F-348C-0600-F511C0BEFE9C}"/>
              </a:ext>
            </a:extLst>
          </p:cNvPr>
          <p:cNvSpPr/>
          <p:nvPr/>
        </p:nvSpPr>
        <p:spPr>
          <a:xfrm>
            <a:off x="0" y="0"/>
            <a:ext cx="12192000" cy="1154096"/>
          </a:xfrm>
          <a:prstGeom prst="rect">
            <a:avLst/>
          </a:prstGeom>
          <a:solidFill>
            <a:srgbClr val="01A08A"/>
          </a:solidFill>
          <a:ln>
            <a:solidFill>
              <a:srgbClr val="01A0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9C1A474-6E39-96AC-888B-D1EB9322965C}"/>
              </a:ext>
            </a:extLst>
          </p:cNvPr>
          <p:cNvSpPr>
            <a:spLocks noGrp="1"/>
          </p:cNvSpPr>
          <p:nvPr>
            <p:ph type="title"/>
          </p:nvPr>
        </p:nvSpPr>
        <p:spPr/>
        <p:txBody>
          <a:bodyPr/>
          <a:lstStyle/>
          <a:p>
            <a:r>
              <a:rPr lang="en-GB" dirty="0"/>
              <a:t>How will we be assessed?</a:t>
            </a:r>
          </a:p>
        </p:txBody>
      </p:sp>
      <p:sp>
        <p:nvSpPr>
          <p:cNvPr id="3" name="Content Placeholder 2">
            <a:extLst>
              <a:ext uri="{FF2B5EF4-FFF2-40B4-BE49-F238E27FC236}">
                <a16:creationId xmlns:a16="http://schemas.microsoft.com/office/drawing/2014/main" id="{BF64DE96-0037-2D6E-604A-3056BAC00AD5}"/>
              </a:ext>
            </a:extLst>
          </p:cNvPr>
          <p:cNvSpPr>
            <a:spLocks noGrp="1"/>
          </p:cNvSpPr>
          <p:nvPr>
            <p:ph idx="1"/>
          </p:nvPr>
        </p:nvSpPr>
        <p:spPr>
          <a:xfrm>
            <a:off x="838200" y="1825625"/>
            <a:ext cx="10515600" cy="2339975"/>
          </a:xfrm>
        </p:spPr>
        <p:txBody>
          <a:bodyPr>
            <a:normAutofit/>
          </a:bodyPr>
          <a:lstStyle/>
          <a:p>
            <a:pPr>
              <a:lnSpc>
                <a:spcPct val="100000"/>
              </a:lnSpc>
            </a:pPr>
            <a:r>
              <a:rPr lang="en-US" dirty="0"/>
              <a:t>Seminar participation (10%)</a:t>
            </a:r>
            <a:endParaRPr lang="en-US" sz="2400" dirty="0"/>
          </a:p>
          <a:p>
            <a:pPr lvl="1">
              <a:lnSpc>
                <a:spcPct val="100000"/>
              </a:lnSpc>
            </a:pPr>
            <a:r>
              <a:rPr lang="en-US" sz="2800" dirty="0"/>
              <a:t>Attend the weekly seminars</a:t>
            </a:r>
          </a:p>
          <a:p>
            <a:pPr lvl="1">
              <a:lnSpc>
                <a:spcPct val="100000"/>
              </a:lnSpc>
            </a:pPr>
            <a:r>
              <a:rPr lang="en-US" sz="2800" dirty="0"/>
              <a:t>Prepare written answers to weekly seminar questions</a:t>
            </a:r>
          </a:p>
          <a:p>
            <a:pPr marL="457200" lvl="1" indent="0">
              <a:lnSpc>
                <a:spcPct val="100000"/>
              </a:lnSpc>
              <a:buNone/>
            </a:pPr>
            <a:r>
              <a:rPr lang="en-US" sz="2800" dirty="0"/>
              <a:t>	- Using the assigned readings and lecture materials	</a:t>
            </a:r>
          </a:p>
          <a:p>
            <a:pPr lvl="1">
              <a:lnSpc>
                <a:spcPct val="100000"/>
              </a:lnSpc>
            </a:pPr>
            <a:endParaRPr lang="en-US" dirty="0"/>
          </a:p>
        </p:txBody>
      </p:sp>
      <p:sp>
        <p:nvSpPr>
          <p:cNvPr id="4" name="Footer Placeholder 3">
            <a:extLst>
              <a:ext uri="{FF2B5EF4-FFF2-40B4-BE49-F238E27FC236}">
                <a16:creationId xmlns:a16="http://schemas.microsoft.com/office/drawing/2014/main" id="{776FF229-C66A-EBD2-4556-6BE5573F8D8D}"/>
              </a:ext>
            </a:extLst>
          </p:cNvPr>
          <p:cNvSpPr>
            <a:spLocks noGrp="1"/>
          </p:cNvSpPr>
          <p:nvPr>
            <p:ph type="ftr" sz="quarter" idx="11"/>
          </p:nvPr>
        </p:nvSpPr>
        <p:spPr/>
        <p:txBody>
          <a:bodyPr/>
          <a:lstStyle/>
          <a:p>
            <a:r>
              <a:rPr lang="en-GB"/>
              <a:t>POL2017 W1 L1 – Introduction &amp; Overview</a:t>
            </a:r>
            <a:endParaRPr lang="en-GB" dirty="0"/>
          </a:p>
        </p:txBody>
      </p:sp>
      <p:sp>
        <p:nvSpPr>
          <p:cNvPr id="5" name="Slide Number Placeholder 4">
            <a:extLst>
              <a:ext uri="{FF2B5EF4-FFF2-40B4-BE49-F238E27FC236}">
                <a16:creationId xmlns:a16="http://schemas.microsoft.com/office/drawing/2014/main" id="{FABB9F14-041D-83BB-4A33-9737A5DDFFD9}"/>
              </a:ext>
            </a:extLst>
          </p:cNvPr>
          <p:cNvSpPr>
            <a:spLocks noGrp="1"/>
          </p:cNvSpPr>
          <p:nvPr>
            <p:ph type="sldNum" sz="quarter" idx="12"/>
          </p:nvPr>
        </p:nvSpPr>
        <p:spPr/>
        <p:txBody>
          <a:bodyPr/>
          <a:lstStyle/>
          <a:p>
            <a:fld id="{372769DB-CAE7-4C85-A9AF-7D4D8DE4CA22}" type="slidenum">
              <a:rPr lang="en-GB" smtClean="0"/>
              <a:t>2</a:t>
            </a:fld>
            <a:endParaRPr lang="en-GB" dirty="0"/>
          </a:p>
        </p:txBody>
      </p:sp>
      <p:sp>
        <p:nvSpPr>
          <p:cNvPr id="7" name="TextBox 6">
            <a:extLst>
              <a:ext uri="{FF2B5EF4-FFF2-40B4-BE49-F238E27FC236}">
                <a16:creationId xmlns:a16="http://schemas.microsoft.com/office/drawing/2014/main" id="{B09756B2-6C97-BEFB-1AF8-05A0F24D86DA}"/>
              </a:ext>
            </a:extLst>
          </p:cNvPr>
          <p:cNvSpPr txBox="1"/>
          <p:nvPr/>
        </p:nvSpPr>
        <p:spPr>
          <a:xfrm>
            <a:off x="506027" y="4618140"/>
            <a:ext cx="10751712" cy="2092881"/>
          </a:xfrm>
          <a:prstGeom prst="rect">
            <a:avLst/>
          </a:prstGeom>
          <a:noFill/>
        </p:spPr>
        <p:txBody>
          <a:bodyPr wrap="square">
            <a:spAutoFit/>
          </a:bodyPr>
          <a:lstStyle/>
          <a:p>
            <a:pPr marL="457200" indent="-457200">
              <a:lnSpc>
                <a:spcPct val="100000"/>
              </a:lnSpc>
              <a:buFont typeface="Arial" panose="020B0604020202020204" pitchFamily="34" charset="0"/>
              <a:buChar char="•"/>
            </a:pPr>
            <a:r>
              <a:rPr lang="en-US" sz="2800" dirty="0"/>
              <a:t>If you can’t make a seminar, </a:t>
            </a:r>
            <a:r>
              <a:rPr lang="en-US" sz="2800" dirty="0">
                <a:hlinkClick r:id="rId2"/>
              </a:rPr>
              <a:t>absence self-cert </a:t>
            </a:r>
            <a:r>
              <a:rPr lang="en-US" sz="2800" dirty="0"/>
              <a:t>on Student Portal (</a:t>
            </a:r>
            <a:r>
              <a:rPr lang="en-US" sz="2800" dirty="0">
                <a:hlinkClick r:id="rId3"/>
              </a:rPr>
              <a:t>S3P</a:t>
            </a:r>
            <a:r>
              <a:rPr lang="en-US" sz="2800" dirty="0"/>
              <a:t>)</a:t>
            </a:r>
          </a:p>
          <a:p>
            <a:pPr marL="457200" indent="-457200">
              <a:lnSpc>
                <a:spcPct val="100000"/>
              </a:lnSpc>
              <a:buFont typeface="Arial" panose="020B0604020202020204" pitchFamily="34" charset="0"/>
              <a:buChar char="•"/>
            </a:pPr>
            <a:r>
              <a:rPr lang="en-US" sz="2800" dirty="0"/>
              <a:t>If you will miss several classes, can submit </a:t>
            </a:r>
            <a:r>
              <a:rPr lang="en-US" sz="2800" dirty="0">
                <a:hlinkClick r:id="rId4"/>
              </a:rPr>
              <a:t>PEC</a:t>
            </a:r>
            <a:r>
              <a:rPr lang="en-US" sz="2800" dirty="0"/>
              <a:t> via student portal</a:t>
            </a:r>
          </a:p>
          <a:p>
            <a:pPr marL="457200" indent="-457200">
              <a:lnSpc>
                <a:spcPct val="100000"/>
              </a:lnSpc>
              <a:buFont typeface="Arial" panose="020B0604020202020204" pitchFamily="34" charset="0"/>
              <a:buChar char="•"/>
            </a:pPr>
            <a:r>
              <a:rPr lang="en-US" sz="2800" dirty="0"/>
              <a:t>Requests to change seminar group, contact: </a:t>
            </a:r>
            <a:r>
              <a:rPr lang="en-US" sz="2800" dirty="0">
                <a:solidFill>
                  <a:srgbClr val="376795"/>
                </a:solidFill>
              </a:rPr>
              <a:t>politicsadmin@ncl.ac.uk</a:t>
            </a:r>
            <a:r>
              <a:rPr lang="en-US" sz="2800" dirty="0"/>
              <a:t>	</a:t>
            </a:r>
          </a:p>
          <a:p>
            <a:pPr lvl="1">
              <a:lnSpc>
                <a:spcPct val="100000"/>
              </a:lnSpc>
            </a:pPr>
            <a:endParaRPr lang="en-US" dirty="0"/>
          </a:p>
        </p:txBody>
      </p:sp>
    </p:spTree>
    <p:extLst>
      <p:ext uri="{BB962C8B-B14F-4D97-AF65-F5344CB8AC3E}">
        <p14:creationId xmlns:p14="http://schemas.microsoft.com/office/powerpoint/2010/main" val="413717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Identifying research questions</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a:xfrm>
            <a:off x="640944" y="1599997"/>
            <a:ext cx="11226801" cy="5128602"/>
          </a:xfrm>
        </p:spPr>
        <p:txBody>
          <a:bodyPr>
            <a:normAutofit fontScale="70000" lnSpcReduction="20000"/>
          </a:bodyPr>
          <a:lstStyle/>
          <a:p>
            <a:pPr marL="0" indent="0">
              <a:buNone/>
            </a:pPr>
            <a:r>
              <a:rPr lang="en-GB" sz="5100" dirty="0"/>
              <a:t>What do research questions look like in academic articles?</a:t>
            </a:r>
          </a:p>
          <a:p>
            <a:pPr marL="0" indent="0">
              <a:buNone/>
            </a:pPr>
            <a:endParaRPr lang="en-GB" sz="5100" dirty="0"/>
          </a:p>
          <a:p>
            <a:r>
              <a:rPr lang="en-GB" sz="5100" dirty="0"/>
              <a:t>Good places to look</a:t>
            </a:r>
          </a:p>
          <a:p>
            <a:pPr lvl="1"/>
            <a:r>
              <a:rPr lang="en-GB" sz="5100" dirty="0"/>
              <a:t>Title, abstract, introduction</a:t>
            </a:r>
          </a:p>
          <a:p>
            <a:endParaRPr lang="en-GB" sz="5100" dirty="0"/>
          </a:p>
          <a:p>
            <a:r>
              <a:rPr lang="en-GB" sz="5100" dirty="0"/>
              <a:t>Can be stated explicitly</a:t>
            </a:r>
          </a:p>
          <a:p>
            <a:pPr lvl="1"/>
            <a:r>
              <a:rPr lang="en-GB" sz="5100" dirty="0"/>
              <a:t>‘Our first research question is. . .’</a:t>
            </a:r>
          </a:p>
          <a:p>
            <a:pPr lvl="1"/>
            <a:endParaRPr lang="en-GB" sz="5100" dirty="0"/>
          </a:p>
          <a:p>
            <a:r>
              <a:rPr lang="en-GB" sz="5100" dirty="0"/>
              <a:t>Or can be more difficult to find</a:t>
            </a:r>
          </a:p>
          <a:p>
            <a:pPr lvl="1"/>
            <a:endParaRPr lang="en-GB" sz="2700" dirty="0"/>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20</a:t>
            </a:fld>
            <a:endParaRPr lang="en-GB" dirty="0"/>
          </a:p>
        </p:txBody>
      </p:sp>
    </p:spTree>
    <p:extLst>
      <p:ext uri="{BB962C8B-B14F-4D97-AF65-F5344CB8AC3E}">
        <p14:creationId xmlns:p14="http://schemas.microsoft.com/office/powerpoint/2010/main" val="10861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noAutofit/>
          </a:bodyPr>
          <a:lstStyle/>
          <a:p>
            <a:r>
              <a:rPr lang="en-US" sz="3600" dirty="0"/>
              <a:t>Understanding unequal turnout: Education and voting </a:t>
            </a:r>
            <a:br>
              <a:rPr lang="en-US" sz="3600" dirty="0"/>
            </a:br>
            <a:r>
              <a:rPr lang="en-US" sz="3600" dirty="0"/>
              <a:t>in comparative perspective</a:t>
            </a:r>
            <a:endParaRPr lang="en-GB" sz="3600" dirty="0"/>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a:xfrm>
            <a:off x="838199" y="1467407"/>
            <a:ext cx="10898172" cy="4735430"/>
          </a:xfrm>
        </p:spPr>
        <p:txBody>
          <a:bodyPr>
            <a:normAutofit fontScale="92500"/>
          </a:bodyPr>
          <a:lstStyle/>
          <a:p>
            <a:pPr marL="0" indent="0">
              <a:buNone/>
            </a:pPr>
            <a:r>
              <a:rPr lang="en-GB" dirty="0"/>
              <a:t>‘This paper contributes to the knowledge on unequal turnout by assessing current levels of unequal participation due to education in advanced industrial democracies and by proposing and testing explanations of turnout inequality. Why is voter turnout more unequal in some countries than in others? The first section presents two different theories predicting different levels of unequal turnout across countries’</a:t>
            </a:r>
          </a:p>
          <a:p>
            <a:pPr marL="0" indent="0" algn="r">
              <a:buNone/>
            </a:pPr>
            <a:r>
              <a:rPr lang="en-GB" sz="3500" dirty="0"/>
              <a:t>Gallego (2010: 240)</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21</a:t>
            </a:fld>
            <a:endParaRPr lang="en-GB" dirty="0"/>
          </a:p>
        </p:txBody>
      </p:sp>
    </p:spTree>
    <p:extLst>
      <p:ext uri="{BB962C8B-B14F-4D97-AF65-F5344CB8AC3E}">
        <p14:creationId xmlns:p14="http://schemas.microsoft.com/office/powerpoint/2010/main" val="3590094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F11B4-454A-0564-1F46-510F0EE12B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E21DE-B9F5-8ECA-6E2C-4A143CD25041}"/>
              </a:ext>
            </a:extLst>
          </p:cNvPr>
          <p:cNvSpPr>
            <a:spLocks noGrp="1"/>
          </p:cNvSpPr>
          <p:nvPr>
            <p:ph type="title"/>
          </p:nvPr>
        </p:nvSpPr>
        <p:spPr/>
        <p:txBody>
          <a:bodyPr>
            <a:noAutofit/>
          </a:bodyPr>
          <a:lstStyle/>
          <a:p>
            <a:r>
              <a:rPr lang="en-US" sz="3600" dirty="0"/>
              <a:t>Disability and political representation: </a:t>
            </a:r>
            <a:r>
              <a:rPr lang="en-US" sz="3600" dirty="0" err="1"/>
              <a:t>Analysing</a:t>
            </a:r>
            <a:r>
              <a:rPr lang="en-US" sz="3600" dirty="0"/>
              <a:t> the obstacles to elected office in the UK</a:t>
            </a:r>
            <a:endParaRPr lang="en-GB" sz="3600" dirty="0"/>
          </a:p>
        </p:txBody>
      </p:sp>
      <p:sp>
        <p:nvSpPr>
          <p:cNvPr id="3" name="Content Placeholder 2">
            <a:extLst>
              <a:ext uri="{FF2B5EF4-FFF2-40B4-BE49-F238E27FC236}">
                <a16:creationId xmlns:a16="http://schemas.microsoft.com/office/drawing/2014/main" id="{5914FE82-3B08-3BBD-05DA-0B8739F1D971}"/>
              </a:ext>
            </a:extLst>
          </p:cNvPr>
          <p:cNvSpPr>
            <a:spLocks noGrp="1"/>
          </p:cNvSpPr>
          <p:nvPr>
            <p:ph idx="1"/>
          </p:nvPr>
        </p:nvSpPr>
        <p:spPr>
          <a:xfrm>
            <a:off x="838199" y="1467407"/>
            <a:ext cx="10898172" cy="4735430"/>
          </a:xfrm>
        </p:spPr>
        <p:txBody>
          <a:bodyPr>
            <a:noAutofit/>
          </a:bodyPr>
          <a:lstStyle/>
          <a:p>
            <a:pPr marL="0" indent="0">
              <a:buNone/>
            </a:pPr>
            <a:r>
              <a:rPr lang="en-US" sz="3600" dirty="0"/>
              <a:t>‘Around one-sixth of the European population have a disability, yet there are few self-declared disabled politicians. Despite scholarly and political interest in the under-representation of various social groups, little attention has been paid to disabled people. This article identifies and analyses the barriers to elected office faced by disabled people by drawing upon interviews with 51 candidates and elected politicians in the United Kingdom’</a:t>
            </a:r>
          </a:p>
          <a:p>
            <a:pPr marL="0" indent="0" algn="r">
              <a:buNone/>
            </a:pPr>
            <a:r>
              <a:rPr lang="en-US" sz="3600" dirty="0"/>
              <a:t>Evans &amp; </a:t>
            </a:r>
            <a:r>
              <a:rPr lang="en-US" sz="3600" dirty="0" err="1"/>
              <a:t>Reher</a:t>
            </a:r>
            <a:r>
              <a:rPr lang="en-US" sz="3600" dirty="0"/>
              <a:t> (2022: 697)</a:t>
            </a:r>
            <a:endParaRPr lang="en-GB" sz="3600" dirty="0"/>
          </a:p>
        </p:txBody>
      </p:sp>
      <p:sp>
        <p:nvSpPr>
          <p:cNvPr id="4" name="Footer Placeholder 3">
            <a:extLst>
              <a:ext uri="{FF2B5EF4-FFF2-40B4-BE49-F238E27FC236}">
                <a16:creationId xmlns:a16="http://schemas.microsoft.com/office/drawing/2014/main" id="{95AFC5CC-845F-CF07-C641-22D280B7604F}"/>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E824B0FF-E23F-417A-DF67-7AA207827FF6}"/>
              </a:ext>
            </a:extLst>
          </p:cNvPr>
          <p:cNvSpPr>
            <a:spLocks noGrp="1"/>
          </p:cNvSpPr>
          <p:nvPr>
            <p:ph type="sldNum" sz="quarter" idx="12"/>
          </p:nvPr>
        </p:nvSpPr>
        <p:spPr/>
        <p:txBody>
          <a:bodyPr/>
          <a:lstStyle/>
          <a:p>
            <a:fld id="{372769DB-CAE7-4C85-A9AF-7D4D8DE4CA22}" type="slidenum">
              <a:rPr lang="en-GB" smtClean="0"/>
              <a:t>22</a:t>
            </a:fld>
            <a:endParaRPr lang="en-GB" dirty="0"/>
          </a:p>
        </p:txBody>
      </p:sp>
    </p:spTree>
    <p:extLst>
      <p:ext uri="{BB962C8B-B14F-4D97-AF65-F5344CB8AC3E}">
        <p14:creationId xmlns:p14="http://schemas.microsoft.com/office/powerpoint/2010/main" val="601797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8B975-0C5A-49F9-0DCE-1B0B3B6C5B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9C1AA-E51A-272E-F8F0-87347CF420CD}"/>
              </a:ext>
            </a:extLst>
          </p:cNvPr>
          <p:cNvSpPr>
            <a:spLocks noGrp="1"/>
          </p:cNvSpPr>
          <p:nvPr>
            <p:ph type="title"/>
          </p:nvPr>
        </p:nvSpPr>
        <p:spPr/>
        <p:txBody>
          <a:bodyPr/>
          <a:lstStyle/>
          <a:p>
            <a:r>
              <a:rPr lang="en-GB" dirty="0"/>
              <a:t>Identifying research questions</a:t>
            </a:r>
          </a:p>
        </p:txBody>
      </p:sp>
      <p:sp>
        <p:nvSpPr>
          <p:cNvPr id="4" name="Footer Placeholder 3">
            <a:extLst>
              <a:ext uri="{FF2B5EF4-FFF2-40B4-BE49-F238E27FC236}">
                <a16:creationId xmlns:a16="http://schemas.microsoft.com/office/drawing/2014/main" id="{B8ADC843-8499-439A-55ED-05913C79AFE8}"/>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BCE286D2-DF92-C18F-3B12-576CFBD57A1C}"/>
              </a:ext>
            </a:extLst>
          </p:cNvPr>
          <p:cNvSpPr>
            <a:spLocks noGrp="1"/>
          </p:cNvSpPr>
          <p:nvPr>
            <p:ph type="sldNum" sz="quarter" idx="12"/>
          </p:nvPr>
        </p:nvSpPr>
        <p:spPr/>
        <p:txBody>
          <a:bodyPr/>
          <a:lstStyle/>
          <a:p>
            <a:fld id="{372769DB-CAE7-4C85-A9AF-7D4D8DE4CA22}" type="slidenum">
              <a:rPr lang="en-GB" smtClean="0"/>
              <a:t>23</a:t>
            </a:fld>
            <a:endParaRPr lang="en-GB" dirty="0"/>
          </a:p>
        </p:txBody>
      </p:sp>
      <p:sp>
        <p:nvSpPr>
          <p:cNvPr id="7" name="Content Placeholder 6">
            <a:extLst>
              <a:ext uri="{FF2B5EF4-FFF2-40B4-BE49-F238E27FC236}">
                <a16:creationId xmlns:a16="http://schemas.microsoft.com/office/drawing/2014/main" id="{77EE276C-0C89-060F-3B7A-8ED2624EC2AC}"/>
              </a:ext>
            </a:extLst>
          </p:cNvPr>
          <p:cNvSpPr>
            <a:spLocks noGrp="1"/>
          </p:cNvSpPr>
          <p:nvPr>
            <p:ph idx="1"/>
          </p:nvPr>
        </p:nvSpPr>
        <p:spPr/>
        <p:txBody>
          <a:bodyPr>
            <a:normAutofit/>
          </a:bodyPr>
          <a:lstStyle/>
          <a:p>
            <a:pPr marL="742950" indent="-742950">
              <a:buFont typeface="+mj-lt"/>
              <a:buAutoNum type="arabicPeriod"/>
            </a:pPr>
            <a:r>
              <a:rPr lang="en-GB" dirty="0"/>
              <a:t>Why is voter turnout more unequal in some countries than in others?</a:t>
            </a:r>
          </a:p>
          <a:p>
            <a:pPr marL="742950" indent="-742950">
              <a:buFont typeface="+mj-lt"/>
              <a:buAutoNum type="arabicPeriod"/>
            </a:pPr>
            <a:r>
              <a:rPr lang="en-US" sz="4000" dirty="0"/>
              <a:t>What are the main barriers to elected office faced by disabled people in the UK?</a:t>
            </a:r>
          </a:p>
          <a:p>
            <a:pPr marL="742950" indent="-742950">
              <a:buFont typeface="+mj-lt"/>
              <a:buAutoNum type="arabicPeriod"/>
            </a:pPr>
            <a:endParaRPr lang="en-US" dirty="0"/>
          </a:p>
          <a:p>
            <a:pPr marL="0" indent="0">
              <a:buNone/>
            </a:pPr>
            <a:r>
              <a:rPr lang="en-GB" dirty="0"/>
              <a:t>What type of research questions are these?</a:t>
            </a:r>
          </a:p>
          <a:p>
            <a:pPr marL="0" indent="0">
              <a:buNone/>
            </a:pPr>
            <a:endParaRPr lang="en-GB" dirty="0"/>
          </a:p>
        </p:txBody>
      </p:sp>
    </p:spTree>
    <p:extLst>
      <p:ext uri="{BB962C8B-B14F-4D97-AF65-F5344CB8AC3E}">
        <p14:creationId xmlns:p14="http://schemas.microsoft.com/office/powerpoint/2010/main" val="2344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23CE-EA35-CB9F-944C-669A2A6903A9}"/>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941DEC89-E9C2-201F-9D18-E51B2209A6CD}"/>
              </a:ext>
            </a:extLst>
          </p:cNvPr>
          <p:cNvSpPr>
            <a:spLocks noGrp="1"/>
          </p:cNvSpPr>
          <p:nvPr>
            <p:ph idx="1"/>
          </p:nvPr>
        </p:nvSpPr>
        <p:spPr>
          <a:xfrm>
            <a:off x="838200" y="1825625"/>
            <a:ext cx="11353800" cy="4351338"/>
          </a:xfrm>
        </p:spPr>
        <p:txBody>
          <a:bodyPr>
            <a:normAutofit/>
          </a:bodyPr>
          <a:lstStyle/>
          <a:p>
            <a:r>
              <a:rPr lang="en-US" dirty="0"/>
              <a:t>A research question states what you are trying to find out</a:t>
            </a:r>
          </a:p>
          <a:p>
            <a:r>
              <a:rPr lang="en-US" dirty="0"/>
              <a:t>Frames every other aspect of the research process</a:t>
            </a:r>
          </a:p>
          <a:p>
            <a:pPr lvl="2"/>
            <a:endParaRPr lang="en-GB" dirty="0"/>
          </a:p>
        </p:txBody>
      </p:sp>
      <p:sp>
        <p:nvSpPr>
          <p:cNvPr id="4" name="Footer Placeholder 3">
            <a:extLst>
              <a:ext uri="{FF2B5EF4-FFF2-40B4-BE49-F238E27FC236}">
                <a16:creationId xmlns:a16="http://schemas.microsoft.com/office/drawing/2014/main" id="{2848963D-3FEC-7F7D-8922-E5DB28BEA4DD}"/>
              </a:ext>
            </a:extLst>
          </p:cNvPr>
          <p:cNvSpPr>
            <a:spLocks noGrp="1"/>
          </p:cNvSpPr>
          <p:nvPr>
            <p:ph type="ftr" sz="quarter" idx="11"/>
          </p:nvPr>
        </p:nvSpPr>
        <p:spPr/>
        <p:txBody>
          <a:bodyPr/>
          <a:lstStyle/>
          <a:p>
            <a:r>
              <a:rPr lang="en-GB"/>
              <a:t>POL2017 W2 L1 – Research Questions</a:t>
            </a:r>
            <a:endParaRPr lang="en-GB" dirty="0"/>
          </a:p>
        </p:txBody>
      </p:sp>
      <p:sp>
        <p:nvSpPr>
          <p:cNvPr id="5" name="Slide Number Placeholder 4">
            <a:extLst>
              <a:ext uri="{FF2B5EF4-FFF2-40B4-BE49-F238E27FC236}">
                <a16:creationId xmlns:a16="http://schemas.microsoft.com/office/drawing/2014/main" id="{A0C7B4E8-C66E-CFE8-D86D-FE50564DCB58}"/>
              </a:ext>
            </a:extLst>
          </p:cNvPr>
          <p:cNvSpPr>
            <a:spLocks noGrp="1"/>
          </p:cNvSpPr>
          <p:nvPr>
            <p:ph type="sldNum" sz="quarter" idx="12"/>
          </p:nvPr>
        </p:nvSpPr>
        <p:spPr/>
        <p:txBody>
          <a:bodyPr/>
          <a:lstStyle/>
          <a:p>
            <a:fld id="{372769DB-CAE7-4C85-A9AF-7D4D8DE4CA22}" type="slidenum">
              <a:rPr lang="en-GB" smtClean="0"/>
              <a:t>24</a:t>
            </a:fld>
            <a:endParaRPr lang="en-GB" dirty="0"/>
          </a:p>
        </p:txBody>
      </p:sp>
    </p:spTree>
    <p:extLst>
      <p:ext uri="{BB962C8B-B14F-4D97-AF65-F5344CB8AC3E}">
        <p14:creationId xmlns:p14="http://schemas.microsoft.com/office/powerpoint/2010/main" val="137462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AA1B9-1E2A-DBFC-34D0-D11C1DF8B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FA37A9-37E1-0FFA-ECA4-07EB707C4B37}"/>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A8A68F4B-8873-5329-D829-E132FA17372C}"/>
              </a:ext>
            </a:extLst>
          </p:cNvPr>
          <p:cNvSpPr>
            <a:spLocks noGrp="1"/>
          </p:cNvSpPr>
          <p:nvPr>
            <p:ph idx="1"/>
          </p:nvPr>
        </p:nvSpPr>
        <p:spPr/>
        <p:txBody>
          <a:bodyPr>
            <a:normAutofit/>
          </a:bodyPr>
          <a:lstStyle/>
          <a:p>
            <a:r>
              <a:rPr lang="en-US" dirty="0"/>
              <a:t>Different types of research question:</a:t>
            </a:r>
          </a:p>
          <a:p>
            <a:pPr marL="457200" lvl="1" indent="0">
              <a:buNone/>
            </a:pPr>
            <a:r>
              <a:rPr lang="en-US" sz="4000" dirty="0"/>
              <a:t>- Descriptive</a:t>
            </a:r>
          </a:p>
          <a:p>
            <a:pPr marL="457200" lvl="1" indent="0">
              <a:buNone/>
            </a:pPr>
            <a:r>
              <a:rPr lang="en-US" sz="4000" dirty="0"/>
              <a:t>- Explanatory</a:t>
            </a:r>
          </a:p>
          <a:p>
            <a:pPr marL="457200" lvl="1" indent="0">
              <a:buNone/>
            </a:pPr>
            <a:r>
              <a:rPr lang="en-US" sz="4000" dirty="0"/>
              <a:t>- Predictive</a:t>
            </a:r>
          </a:p>
          <a:p>
            <a:pPr marL="457200" lvl="1" indent="0">
              <a:buNone/>
            </a:pPr>
            <a:r>
              <a:rPr lang="en-US" sz="4000" dirty="0"/>
              <a:t>- Prescriptive</a:t>
            </a:r>
          </a:p>
          <a:p>
            <a:pPr marL="457200" lvl="1" indent="0">
              <a:buNone/>
            </a:pPr>
            <a:r>
              <a:rPr lang="en-US" sz="4000" dirty="0"/>
              <a:t>- Normative</a:t>
            </a:r>
          </a:p>
          <a:p>
            <a:endParaRPr lang="en-GB" dirty="0"/>
          </a:p>
        </p:txBody>
      </p:sp>
      <p:sp>
        <p:nvSpPr>
          <p:cNvPr id="4" name="Footer Placeholder 3">
            <a:extLst>
              <a:ext uri="{FF2B5EF4-FFF2-40B4-BE49-F238E27FC236}">
                <a16:creationId xmlns:a16="http://schemas.microsoft.com/office/drawing/2014/main" id="{920EEA33-1EA6-68C9-3B7E-3371474AA3D2}"/>
              </a:ext>
            </a:extLst>
          </p:cNvPr>
          <p:cNvSpPr>
            <a:spLocks noGrp="1"/>
          </p:cNvSpPr>
          <p:nvPr>
            <p:ph type="ftr" sz="quarter" idx="11"/>
          </p:nvPr>
        </p:nvSpPr>
        <p:spPr/>
        <p:txBody>
          <a:bodyPr/>
          <a:lstStyle/>
          <a:p>
            <a:r>
              <a:rPr lang="en-GB"/>
              <a:t>POL2017 W2 L1 – Research Questions</a:t>
            </a:r>
            <a:endParaRPr lang="en-GB" dirty="0"/>
          </a:p>
        </p:txBody>
      </p:sp>
      <p:sp>
        <p:nvSpPr>
          <p:cNvPr id="5" name="Slide Number Placeholder 4">
            <a:extLst>
              <a:ext uri="{FF2B5EF4-FFF2-40B4-BE49-F238E27FC236}">
                <a16:creationId xmlns:a16="http://schemas.microsoft.com/office/drawing/2014/main" id="{D6F2D44B-CCEB-B399-B947-FC647F8BA8A2}"/>
              </a:ext>
            </a:extLst>
          </p:cNvPr>
          <p:cNvSpPr>
            <a:spLocks noGrp="1"/>
          </p:cNvSpPr>
          <p:nvPr>
            <p:ph type="sldNum" sz="quarter" idx="12"/>
          </p:nvPr>
        </p:nvSpPr>
        <p:spPr/>
        <p:txBody>
          <a:bodyPr/>
          <a:lstStyle/>
          <a:p>
            <a:fld id="{372769DB-CAE7-4C85-A9AF-7D4D8DE4CA22}" type="slidenum">
              <a:rPr lang="en-GB" smtClean="0"/>
              <a:t>25</a:t>
            </a:fld>
            <a:endParaRPr lang="en-GB" dirty="0"/>
          </a:p>
        </p:txBody>
      </p:sp>
    </p:spTree>
    <p:extLst>
      <p:ext uri="{BB962C8B-B14F-4D97-AF65-F5344CB8AC3E}">
        <p14:creationId xmlns:p14="http://schemas.microsoft.com/office/powerpoint/2010/main" val="2100551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4DE2F-531E-6424-B768-B9BD2B0C7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1A993E-8DD5-3F2F-959D-5AD762A0AEFE}"/>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14C61B1D-B68B-A005-B6AC-411353246577}"/>
              </a:ext>
            </a:extLst>
          </p:cNvPr>
          <p:cNvSpPr>
            <a:spLocks noGrp="1"/>
          </p:cNvSpPr>
          <p:nvPr>
            <p:ph idx="1"/>
          </p:nvPr>
        </p:nvSpPr>
        <p:spPr>
          <a:xfrm>
            <a:off x="838200" y="1825625"/>
            <a:ext cx="10894888" cy="4351338"/>
          </a:xfrm>
        </p:spPr>
        <p:txBody>
          <a:bodyPr>
            <a:normAutofit/>
          </a:bodyPr>
          <a:lstStyle/>
          <a:p>
            <a:pPr>
              <a:lnSpc>
                <a:spcPct val="150000"/>
              </a:lnSpc>
            </a:pPr>
            <a:r>
              <a:rPr lang="en-US" dirty="0"/>
              <a:t>Coming up with our own research questions:</a:t>
            </a:r>
          </a:p>
          <a:p>
            <a:pPr marL="457200" lvl="1" indent="0">
              <a:lnSpc>
                <a:spcPct val="150000"/>
              </a:lnSpc>
              <a:buNone/>
            </a:pPr>
            <a:r>
              <a:rPr lang="en-US" sz="4000" dirty="0"/>
              <a:t>- Start with a broad subject you are interested in</a:t>
            </a:r>
          </a:p>
          <a:p>
            <a:pPr marL="457200" lvl="1" indent="0">
              <a:lnSpc>
                <a:spcPct val="150000"/>
              </a:lnSpc>
              <a:buNone/>
            </a:pPr>
            <a:r>
              <a:rPr lang="en-US" sz="4000" dirty="0"/>
              <a:t>- Narrow it down to a specific topic</a:t>
            </a:r>
          </a:p>
          <a:p>
            <a:pPr marL="457200" lvl="1" indent="0">
              <a:lnSpc>
                <a:spcPct val="150000"/>
              </a:lnSpc>
              <a:buNone/>
            </a:pPr>
            <a:r>
              <a:rPr lang="en-US" sz="4000" dirty="0"/>
              <a:t>- Come up with multiple potential questions</a:t>
            </a:r>
          </a:p>
          <a:p>
            <a:pPr lvl="2"/>
            <a:endParaRPr lang="en-GB" dirty="0"/>
          </a:p>
        </p:txBody>
      </p:sp>
      <p:sp>
        <p:nvSpPr>
          <p:cNvPr id="4" name="Footer Placeholder 3">
            <a:extLst>
              <a:ext uri="{FF2B5EF4-FFF2-40B4-BE49-F238E27FC236}">
                <a16:creationId xmlns:a16="http://schemas.microsoft.com/office/drawing/2014/main" id="{D3BA43C8-7FA1-4E0D-B297-7ED8D8FF053A}"/>
              </a:ext>
            </a:extLst>
          </p:cNvPr>
          <p:cNvSpPr>
            <a:spLocks noGrp="1"/>
          </p:cNvSpPr>
          <p:nvPr>
            <p:ph type="ftr" sz="quarter" idx="11"/>
          </p:nvPr>
        </p:nvSpPr>
        <p:spPr/>
        <p:txBody>
          <a:bodyPr/>
          <a:lstStyle/>
          <a:p>
            <a:r>
              <a:rPr lang="en-GB"/>
              <a:t>POL2017 W2 L1 – Research Questions</a:t>
            </a:r>
            <a:endParaRPr lang="en-GB" dirty="0"/>
          </a:p>
        </p:txBody>
      </p:sp>
      <p:sp>
        <p:nvSpPr>
          <p:cNvPr id="5" name="Slide Number Placeholder 4">
            <a:extLst>
              <a:ext uri="{FF2B5EF4-FFF2-40B4-BE49-F238E27FC236}">
                <a16:creationId xmlns:a16="http://schemas.microsoft.com/office/drawing/2014/main" id="{EF3422DE-0D8E-FD62-4479-CE99934595D1}"/>
              </a:ext>
            </a:extLst>
          </p:cNvPr>
          <p:cNvSpPr>
            <a:spLocks noGrp="1"/>
          </p:cNvSpPr>
          <p:nvPr>
            <p:ph type="sldNum" sz="quarter" idx="12"/>
          </p:nvPr>
        </p:nvSpPr>
        <p:spPr/>
        <p:txBody>
          <a:bodyPr/>
          <a:lstStyle/>
          <a:p>
            <a:fld id="{372769DB-CAE7-4C85-A9AF-7D4D8DE4CA22}" type="slidenum">
              <a:rPr lang="en-GB" smtClean="0"/>
              <a:t>26</a:t>
            </a:fld>
            <a:endParaRPr lang="en-GB" dirty="0"/>
          </a:p>
        </p:txBody>
      </p:sp>
    </p:spTree>
    <p:extLst>
      <p:ext uri="{BB962C8B-B14F-4D97-AF65-F5344CB8AC3E}">
        <p14:creationId xmlns:p14="http://schemas.microsoft.com/office/powerpoint/2010/main" val="73959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A9736-334A-B496-2D21-BFD42529D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AB58D-1F0F-75D3-119F-15637E0B9388}"/>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650F45DC-D209-EFA2-FEC5-E62C0C3B486C}"/>
              </a:ext>
            </a:extLst>
          </p:cNvPr>
          <p:cNvSpPr>
            <a:spLocks noGrp="1"/>
          </p:cNvSpPr>
          <p:nvPr>
            <p:ph idx="1"/>
          </p:nvPr>
        </p:nvSpPr>
        <p:spPr/>
        <p:txBody>
          <a:bodyPr>
            <a:normAutofit/>
          </a:bodyPr>
          <a:lstStyle/>
          <a:p>
            <a:pPr>
              <a:lnSpc>
                <a:spcPct val="100000"/>
              </a:lnSpc>
            </a:pPr>
            <a:r>
              <a:rPr lang="en-GB" dirty="0"/>
              <a:t>Evaluating research questions:</a:t>
            </a:r>
          </a:p>
          <a:p>
            <a:pPr marL="0" indent="0">
              <a:lnSpc>
                <a:spcPct val="100000"/>
              </a:lnSpc>
              <a:buNone/>
            </a:pPr>
            <a:r>
              <a:rPr lang="en-GB" dirty="0"/>
              <a:t>	- Relevance</a:t>
            </a:r>
          </a:p>
          <a:p>
            <a:pPr marL="0" indent="0">
              <a:lnSpc>
                <a:spcPct val="100000"/>
              </a:lnSpc>
              <a:buNone/>
            </a:pPr>
            <a:r>
              <a:rPr lang="en-GB" dirty="0"/>
              <a:t>	- Clarity</a:t>
            </a:r>
          </a:p>
          <a:p>
            <a:pPr marL="0" indent="0">
              <a:lnSpc>
                <a:spcPct val="100000"/>
              </a:lnSpc>
              <a:buNone/>
            </a:pPr>
            <a:r>
              <a:rPr lang="en-GB" dirty="0"/>
              <a:t>	- Scope</a:t>
            </a:r>
          </a:p>
          <a:p>
            <a:pPr marL="0" indent="0">
              <a:lnSpc>
                <a:spcPct val="100000"/>
              </a:lnSpc>
              <a:buNone/>
            </a:pPr>
            <a:r>
              <a:rPr lang="en-GB" dirty="0"/>
              <a:t>	- Feasibility</a:t>
            </a:r>
          </a:p>
        </p:txBody>
      </p:sp>
      <p:sp>
        <p:nvSpPr>
          <p:cNvPr id="4" name="Footer Placeholder 3">
            <a:extLst>
              <a:ext uri="{FF2B5EF4-FFF2-40B4-BE49-F238E27FC236}">
                <a16:creationId xmlns:a16="http://schemas.microsoft.com/office/drawing/2014/main" id="{DE0B90C6-0C4F-8081-124C-0CAC0E2978AD}"/>
              </a:ext>
            </a:extLst>
          </p:cNvPr>
          <p:cNvSpPr>
            <a:spLocks noGrp="1"/>
          </p:cNvSpPr>
          <p:nvPr>
            <p:ph type="ftr" sz="quarter" idx="11"/>
          </p:nvPr>
        </p:nvSpPr>
        <p:spPr/>
        <p:txBody>
          <a:bodyPr/>
          <a:lstStyle/>
          <a:p>
            <a:r>
              <a:rPr lang="en-GB"/>
              <a:t>POL2017 W2 L1 – Research Questions</a:t>
            </a:r>
            <a:endParaRPr lang="en-GB" dirty="0"/>
          </a:p>
        </p:txBody>
      </p:sp>
      <p:sp>
        <p:nvSpPr>
          <p:cNvPr id="5" name="Slide Number Placeholder 4">
            <a:extLst>
              <a:ext uri="{FF2B5EF4-FFF2-40B4-BE49-F238E27FC236}">
                <a16:creationId xmlns:a16="http://schemas.microsoft.com/office/drawing/2014/main" id="{26FEAB6F-83E6-1B85-D570-22FA6C53E82C}"/>
              </a:ext>
            </a:extLst>
          </p:cNvPr>
          <p:cNvSpPr>
            <a:spLocks noGrp="1"/>
          </p:cNvSpPr>
          <p:nvPr>
            <p:ph type="sldNum" sz="quarter" idx="12"/>
          </p:nvPr>
        </p:nvSpPr>
        <p:spPr/>
        <p:txBody>
          <a:bodyPr/>
          <a:lstStyle/>
          <a:p>
            <a:fld id="{372769DB-CAE7-4C85-A9AF-7D4D8DE4CA22}" type="slidenum">
              <a:rPr lang="en-GB" smtClean="0"/>
              <a:t>27</a:t>
            </a:fld>
            <a:endParaRPr lang="en-GB" dirty="0"/>
          </a:p>
        </p:txBody>
      </p:sp>
    </p:spTree>
    <p:extLst>
      <p:ext uri="{BB962C8B-B14F-4D97-AF65-F5344CB8AC3E}">
        <p14:creationId xmlns:p14="http://schemas.microsoft.com/office/powerpoint/2010/main" val="255775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7735-8CF6-BFDE-DB17-42E0EB2C8E28}"/>
              </a:ext>
            </a:extLst>
          </p:cNvPr>
          <p:cNvSpPr>
            <a:spLocks noGrp="1"/>
          </p:cNvSpPr>
          <p:nvPr>
            <p:ph type="title"/>
          </p:nvPr>
        </p:nvSpPr>
        <p:spPr>
          <a:xfrm>
            <a:off x="1050587" y="1692613"/>
            <a:ext cx="9893031" cy="2247791"/>
          </a:xfrm>
        </p:spPr>
        <p:txBody>
          <a:bodyPr/>
          <a:lstStyle/>
          <a:p>
            <a:r>
              <a:rPr lang="en-GB" dirty="0"/>
              <a:t>Break</a:t>
            </a:r>
          </a:p>
        </p:txBody>
      </p:sp>
    </p:spTree>
    <p:extLst>
      <p:ext uri="{BB962C8B-B14F-4D97-AF65-F5344CB8AC3E}">
        <p14:creationId xmlns:p14="http://schemas.microsoft.com/office/powerpoint/2010/main" val="1660569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CC75-A966-7AA2-EE1D-FD580A8D7AC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4A3173C-0F45-44E0-665B-27865E7B6274}"/>
              </a:ext>
            </a:extLst>
          </p:cNvPr>
          <p:cNvSpPr>
            <a:spLocks noGrp="1"/>
          </p:cNvSpPr>
          <p:nvPr>
            <p:ph idx="1"/>
          </p:nvPr>
        </p:nvSpPr>
        <p:spPr>
          <a:xfrm>
            <a:off x="838199" y="1825625"/>
            <a:ext cx="11029545" cy="4351338"/>
          </a:xfrm>
        </p:spPr>
        <p:txBody>
          <a:bodyPr>
            <a:normAutofit/>
          </a:bodyPr>
          <a:lstStyle/>
          <a:p>
            <a:r>
              <a:rPr lang="en-GB" sz="2400" dirty="0">
                <a:effectLst/>
              </a:rPr>
              <a:t>Gallego, A. (2010). Understanding unequal turnout: Education and voting in comparative perspective. </a:t>
            </a:r>
            <a:r>
              <a:rPr lang="en-GB" sz="2400" i="1" dirty="0">
                <a:effectLst/>
              </a:rPr>
              <a:t>Electoral Studies</a:t>
            </a:r>
            <a:r>
              <a:rPr lang="en-GB" sz="2400" dirty="0">
                <a:effectLst/>
              </a:rPr>
              <a:t>, </a:t>
            </a:r>
            <a:r>
              <a:rPr lang="en-GB" sz="2400" i="1" dirty="0">
                <a:effectLst/>
              </a:rPr>
              <a:t>29</a:t>
            </a:r>
            <a:r>
              <a:rPr lang="en-GB" sz="2400" dirty="0">
                <a:effectLst/>
              </a:rPr>
              <a:t>(2), 239–248. </a:t>
            </a:r>
            <a:r>
              <a:rPr lang="en-GB" sz="2400" dirty="0">
                <a:effectLst/>
                <a:hlinkClick r:id="rId2"/>
              </a:rPr>
              <a:t>https://doi.org/10.1016/j.electstud.2009.11.002</a:t>
            </a:r>
            <a:endParaRPr lang="en-GB" sz="2400" dirty="0">
              <a:effectLst/>
            </a:endParaRPr>
          </a:p>
          <a:p>
            <a:pPr marL="0" indent="0">
              <a:buNone/>
            </a:pPr>
            <a:endParaRPr lang="en-GB" sz="2400" dirty="0">
              <a:effectLst/>
            </a:endParaRPr>
          </a:p>
          <a:p>
            <a:r>
              <a:rPr lang="en-US" sz="2400" dirty="0"/>
              <a:t>Evans, E., &amp; </a:t>
            </a:r>
            <a:r>
              <a:rPr lang="en-US" sz="2400" dirty="0" err="1"/>
              <a:t>Reher</a:t>
            </a:r>
            <a:r>
              <a:rPr lang="en-US" sz="2400" dirty="0"/>
              <a:t>, S. (2022). Disability and political representation: </a:t>
            </a:r>
            <a:r>
              <a:rPr lang="en-US" sz="2400" dirty="0" err="1"/>
              <a:t>Analysing</a:t>
            </a:r>
            <a:r>
              <a:rPr lang="en-US" sz="2400" dirty="0"/>
              <a:t> the obstacles to elected office in the UK. International Political Science Review, 43(5), 697–712. </a:t>
            </a:r>
            <a:r>
              <a:rPr lang="en-US" sz="2400" dirty="0">
                <a:hlinkClick r:id="rId3"/>
              </a:rPr>
              <a:t>https://doi.org</a:t>
            </a:r>
            <a:r>
              <a:rPr lang="en-US" sz="2400">
                <a:hlinkClick r:id="rId3"/>
              </a:rPr>
              <a:t>/10.1177/0192512120947458</a:t>
            </a:r>
            <a:endParaRPr lang="en-US" sz="2400"/>
          </a:p>
          <a:p>
            <a:pPr marL="0" indent="0">
              <a:buNone/>
            </a:pPr>
            <a:endParaRPr lang="en-GB" sz="2400" dirty="0"/>
          </a:p>
        </p:txBody>
      </p:sp>
      <p:sp>
        <p:nvSpPr>
          <p:cNvPr id="4" name="Footer Placeholder 3">
            <a:extLst>
              <a:ext uri="{FF2B5EF4-FFF2-40B4-BE49-F238E27FC236}">
                <a16:creationId xmlns:a16="http://schemas.microsoft.com/office/drawing/2014/main" id="{91C1A028-AEA8-104A-CFC4-D65AC997D679}"/>
              </a:ext>
            </a:extLst>
          </p:cNvPr>
          <p:cNvSpPr>
            <a:spLocks noGrp="1"/>
          </p:cNvSpPr>
          <p:nvPr>
            <p:ph type="ftr" sz="quarter" idx="11"/>
          </p:nvPr>
        </p:nvSpPr>
        <p:spPr/>
        <p:txBody>
          <a:bodyPr/>
          <a:lstStyle/>
          <a:p>
            <a:r>
              <a:rPr lang="en-GB"/>
              <a:t>POL2017 W2 L1 – Research Questions</a:t>
            </a:r>
            <a:endParaRPr lang="en-GB" dirty="0"/>
          </a:p>
        </p:txBody>
      </p:sp>
      <p:sp>
        <p:nvSpPr>
          <p:cNvPr id="5" name="Slide Number Placeholder 4">
            <a:extLst>
              <a:ext uri="{FF2B5EF4-FFF2-40B4-BE49-F238E27FC236}">
                <a16:creationId xmlns:a16="http://schemas.microsoft.com/office/drawing/2014/main" id="{D2A046CE-B1EB-4A2A-16AC-63CF4C9B9B25}"/>
              </a:ext>
            </a:extLst>
          </p:cNvPr>
          <p:cNvSpPr>
            <a:spLocks noGrp="1"/>
          </p:cNvSpPr>
          <p:nvPr>
            <p:ph type="sldNum" sz="quarter" idx="12"/>
          </p:nvPr>
        </p:nvSpPr>
        <p:spPr/>
        <p:txBody>
          <a:bodyPr/>
          <a:lstStyle/>
          <a:p>
            <a:fld id="{372769DB-CAE7-4C85-A9AF-7D4D8DE4CA22}" type="slidenum">
              <a:rPr lang="en-GB" smtClean="0"/>
              <a:t>29</a:t>
            </a:fld>
            <a:endParaRPr lang="en-GB" dirty="0"/>
          </a:p>
        </p:txBody>
      </p:sp>
    </p:spTree>
    <p:extLst>
      <p:ext uri="{BB962C8B-B14F-4D97-AF65-F5344CB8AC3E}">
        <p14:creationId xmlns:p14="http://schemas.microsoft.com/office/powerpoint/2010/main" val="295972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p:txBody>
          <a:bodyPr/>
          <a:lstStyle/>
          <a:p>
            <a:r>
              <a:rPr lang="en-GB" dirty="0"/>
              <a:t>Ontology</a:t>
            </a:r>
          </a:p>
          <a:p>
            <a:pPr lvl="1"/>
            <a:r>
              <a:rPr lang="en-GB" dirty="0"/>
              <a:t>What exists?</a:t>
            </a:r>
          </a:p>
          <a:p>
            <a:pPr marL="0" indent="0">
              <a:buNone/>
            </a:pPr>
            <a:endParaRPr lang="en-GB" dirty="0"/>
          </a:p>
          <a:p>
            <a:r>
              <a:rPr lang="en-GB" dirty="0"/>
              <a:t>Epistemology</a:t>
            </a:r>
          </a:p>
          <a:p>
            <a:pPr lvl="1"/>
            <a:r>
              <a:rPr lang="en-GB" dirty="0"/>
              <a:t>What is knowable?</a:t>
            </a:r>
          </a:p>
          <a:p>
            <a:pPr lvl="1"/>
            <a:endParaRPr lang="en-GB" dirty="0"/>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3</a:t>
            </a:fld>
            <a:endParaRPr lang="en-GB" dirty="0"/>
          </a:p>
        </p:txBody>
      </p:sp>
    </p:spTree>
    <p:extLst>
      <p:ext uri="{BB962C8B-B14F-4D97-AF65-F5344CB8AC3E}">
        <p14:creationId xmlns:p14="http://schemas.microsoft.com/office/powerpoint/2010/main" val="228499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p:txBody>
          <a:bodyPr/>
          <a:lstStyle/>
          <a:p>
            <a:r>
              <a:rPr lang="en-GB" dirty="0"/>
              <a:t>Methodology</a:t>
            </a:r>
          </a:p>
          <a:p>
            <a:pPr lvl="2"/>
            <a:r>
              <a:rPr lang="en-GB" dirty="0"/>
              <a:t>Positivism</a:t>
            </a:r>
          </a:p>
          <a:p>
            <a:pPr lvl="2"/>
            <a:r>
              <a:rPr lang="en-GB" dirty="0"/>
              <a:t>Interpretivism</a:t>
            </a:r>
          </a:p>
          <a:p>
            <a:pPr lvl="2"/>
            <a:r>
              <a:rPr lang="en-GB" dirty="0"/>
              <a:t>Post-structuralism</a:t>
            </a:r>
          </a:p>
          <a:p>
            <a:pPr marL="457200" lvl="1" indent="0">
              <a:buNone/>
            </a:pPr>
            <a:endParaRPr lang="en-GB" dirty="0"/>
          </a:p>
          <a:p>
            <a:r>
              <a:rPr lang="en-GB" dirty="0"/>
              <a:t>Method</a:t>
            </a:r>
          </a:p>
          <a:p>
            <a:pPr lvl="1"/>
            <a:r>
              <a:rPr lang="en-GB" dirty="0"/>
              <a:t>Practical steps to collect and analyse data</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4</a:t>
            </a:fld>
            <a:endParaRPr lang="en-GB" dirty="0"/>
          </a:p>
        </p:txBody>
      </p:sp>
    </p:spTree>
    <p:extLst>
      <p:ext uri="{BB962C8B-B14F-4D97-AF65-F5344CB8AC3E}">
        <p14:creationId xmlns:p14="http://schemas.microsoft.com/office/powerpoint/2010/main" val="296301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29ED-A900-4F1F-CE76-D4CD7E8B9016}"/>
              </a:ext>
            </a:extLst>
          </p:cNvPr>
          <p:cNvSpPr>
            <a:spLocks noGrp="1"/>
          </p:cNvSpPr>
          <p:nvPr>
            <p:ph type="title"/>
          </p:nvPr>
        </p:nvSpPr>
        <p:spPr/>
        <p:txBody>
          <a:bodyPr/>
          <a:lstStyle/>
          <a:p>
            <a:r>
              <a:rPr lang="en-GB" dirty="0"/>
              <a:t>What we will cover today</a:t>
            </a:r>
          </a:p>
        </p:txBody>
      </p:sp>
      <p:sp>
        <p:nvSpPr>
          <p:cNvPr id="3" name="Content Placeholder 2">
            <a:extLst>
              <a:ext uri="{FF2B5EF4-FFF2-40B4-BE49-F238E27FC236}">
                <a16:creationId xmlns:a16="http://schemas.microsoft.com/office/drawing/2014/main" id="{2474AEB9-DDBA-50B4-DF19-D66664425378}"/>
              </a:ext>
            </a:extLst>
          </p:cNvPr>
          <p:cNvSpPr>
            <a:spLocks noGrp="1"/>
          </p:cNvSpPr>
          <p:nvPr>
            <p:ph idx="1"/>
          </p:nvPr>
        </p:nvSpPr>
        <p:spPr>
          <a:xfrm>
            <a:off x="766281" y="1629744"/>
            <a:ext cx="10515600" cy="4351338"/>
          </a:xfrm>
        </p:spPr>
        <p:txBody>
          <a:bodyPr>
            <a:normAutofit fontScale="92500" lnSpcReduction="20000"/>
          </a:bodyPr>
          <a:lstStyle/>
          <a:p>
            <a:pPr>
              <a:lnSpc>
                <a:spcPct val="150000"/>
              </a:lnSpc>
            </a:pPr>
            <a:r>
              <a:rPr lang="en-GB" dirty="0"/>
              <a:t>What is a research question?</a:t>
            </a:r>
          </a:p>
          <a:p>
            <a:pPr>
              <a:lnSpc>
                <a:spcPct val="150000"/>
              </a:lnSpc>
            </a:pPr>
            <a:r>
              <a:rPr lang="en-GB" dirty="0"/>
              <a:t>Different types of research question</a:t>
            </a:r>
          </a:p>
          <a:p>
            <a:pPr>
              <a:lnSpc>
                <a:spcPct val="150000"/>
              </a:lnSpc>
            </a:pPr>
            <a:r>
              <a:rPr lang="en-GB" dirty="0"/>
              <a:t>Coming up with our own research questions</a:t>
            </a:r>
          </a:p>
          <a:p>
            <a:pPr>
              <a:lnSpc>
                <a:spcPct val="150000"/>
              </a:lnSpc>
            </a:pPr>
            <a:r>
              <a:rPr lang="en-GB" dirty="0"/>
              <a:t>How do we evaluate research questions?</a:t>
            </a:r>
          </a:p>
          <a:p>
            <a:pPr>
              <a:lnSpc>
                <a:spcPct val="150000"/>
              </a:lnSpc>
            </a:pPr>
            <a:r>
              <a:rPr lang="en-GB" dirty="0"/>
              <a:t>Identifying research questions</a:t>
            </a:r>
          </a:p>
          <a:p>
            <a:endParaRPr lang="en-GB" dirty="0"/>
          </a:p>
        </p:txBody>
      </p:sp>
      <p:sp>
        <p:nvSpPr>
          <p:cNvPr id="4" name="Footer Placeholder 3">
            <a:extLst>
              <a:ext uri="{FF2B5EF4-FFF2-40B4-BE49-F238E27FC236}">
                <a16:creationId xmlns:a16="http://schemas.microsoft.com/office/drawing/2014/main" id="{6B20EE27-F855-91BF-C90B-B9AE6E8BCB65}"/>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A633363A-9297-622C-BDB2-C0D07106F406}"/>
              </a:ext>
            </a:extLst>
          </p:cNvPr>
          <p:cNvSpPr>
            <a:spLocks noGrp="1"/>
          </p:cNvSpPr>
          <p:nvPr>
            <p:ph type="sldNum" sz="quarter" idx="12"/>
          </p:nvPr>
        </p:nvSpPr>
        <p:spPr/>
        <p:txBody>
          <a:bodyPr/>
          <a:lstStyle/>
          <a:p>
            <a:fld id="{372769DB-CAE7-4C85-A9AF-7D4D8DE4CA22}" type="slidenum">
              <a:rPr lang="en-GB" smtClean="0"/>
              <a:t>5</a:t>
            </a:fld>
            <a:endParaRPr lang="en-GB" dirty="0"/>
          </a:p>
        </p:txBody>
      </p:sp>
    </p:spTree>
    <p:extLst>
      <p:ext uri="{BB962C8B-B14F-4D97-AF65-F5344CB8AC3E}">
        <p14:creationId xmlns:p14="http://schemas.microsoft.com/office/powerpoint/2010/main" val="379617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What is a research question?</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p:txBody>
          <a:bodyPr/>
          <a:lstStyle/>
          <a:p>
            <a:r>
              <a:rPr lang="en-GB" dirty="0"/>
              <a:t>What you want to find out</a:t>
            </a:r>
          </a:p>
          <a:p>
            <a:endParaRPr lang="en-GB" dirty="0"/>
          </a:p>
          <a:p>
            <a:r>
              <a:rPr lang="en-GB" dirty="0"/>
              <a:t>Frames your entire research project</a:t>
            </a:r>
          </a:p>
          <a:p>
            <a:pPr marL="457200" lvl="1" indent="0">
              <a:buNone/>
            </a:pPr>
            <a:r>
              <a:rPr lang="en-GB" sz="4000" dirty="0"/>
              <a:t>- theory, methods, data</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6</a:t>
            </a:fld>
            <a:endParaRPr lang="en-GB" dirty="0"/>
          </a:p>
        </p:txBody>
      </p:sp>
    </p:spTree>
    <p:extLst>
      <p:ext uri="{BB962C8B-B14F-4D97-AF65-F5344CB8AC3E}">
        <p14:creationId xmlns:p14="http://schemas.microsoft.com/office/powerpoint/2010/main" val="188330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D8457B-34FB-EBD9-6E05-A72054120E41}"/>
              </a:ext>
            </a:extLst>
          </p:cNvPr>
          <p:cNvSpPr>
            <a:spLocks noGrp="1"/>
          </p:cNvSpPr>
          <p:nvPr>
            <p:ph type="sldNum" sz="quarter" idx="12"/>
          </p:nvPr>
        </p:nvSpPr>
        <p:spPr/>
        <p:txBody>
          <a:bodyPr/>
          <a:lstStyle/>
          <a:p>
            <a:fld id="{372769DB-CAE7-4C85-A9AF-7D4D8DE4CA22}" type="slidenum">
              <a:rPr lang="en-GB" smtClean="0"/>
              <a:t>7</a:t>
            </a:fld>
            <a:endParaRPr lang="en-GB" dirty="0"/>
          </a:p>
        </p:txBody>
      </p:sp>
      <p:grpSp>
        <p:nvGrpSpPr>
          <p:cNvPr id="22" name="Group 21">
            <a:extLst>
              <a:ext uri="{FF2B5EF4-FFF2-40B4-BE49-F238E27FC236}">
                <a16:creationId xmlns:a16="http://schemas.microsoft.com/office/drawing/2014/main" id="{17B454F2-ADD0-2801-7308-1D6CC28A46E5}"/>
              </a:ext>
            </a:extLst>
          </p:cNvPr>
          <p:cNvGrpSpPr/>
          <p:nvPr/>
        </p:nvGrpSpPr>
        <p:grpSpPr>
          <a:xfrm>
            <a:off x="3574508" y="1485151"/>
            <a:ext cx="4420128" cy="758373"/>
            <a:chOff x="822960" y="1950720"/>
            <a:chExt cx="1486530" cy="1239520"/>
          </a:xfrm>
        </p:grpSpPr>
        <p:sp>
          <p:nvSpPr>
            <p:cNvPr id="23" name="Rectangle: Rounded Corners 22">
              <a:extLst>
                <a:ext uri="{FF2B5EF4-FFF2-40B4-BE49-F238E27FC236}">
                  <a16:creationId xmlns:a16="http://schemas.microsoft.com/office/drawing/2014/main" id="{985D37E0-ADCD-AF6D-2352-61A7063E2C54}"/>
                </a:ext>
              </a:extLst>
            </p:cNvPr>
            <p:cNvSpPr/>
            <p:nvPr/>
          </p:nvSpPr>
          <p:spPr>
            <a:xfrm>
              <a:off x="822960" y="1950720"/>
              <a:ext cx="1483360" cy="1239520"/>
            </a:xfrm>
            <a:prstGeom prst="roundRect">
              <a:avLst/>
            </a:prstGeom>
            <a:solidFill>
              <a:srgbClr val="0070C0"/>
            </a:solidFill>
            <a:ln w="57150">
              <a:solidFill>
                <a:srgbClr val="203B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0D0EB022-A7D5-F406-116C-4D0740E8C179}"/>
                </a:ext>
              </a:extLst>
            </p:cNvPr>
            <p:cNvSpPr txBox="1"/>
            <p:nvPr/>
          </p:nvSpPr>
          <p:spPr>
            <a:xfrm>
              <a:off x="826130" y="2216537"/>
              <a:ext cx="1483360" cy="754567"/>
            </a:xfrm>
            <a:prstGeom prst="rect">
              <a:avLst/>
            </a:prstGeom>
            <a:noFill/>
          </p:spPr>
          <p:txBody>
            <a:bodyPr wrap="square" rtlCol="0">
              <a:spAutoFit/>
            </a:bodyPr>
            <a:lstStyle/>
            <a:p>
              <a:pPr algn="ctr"/>
              <a:r>
                <a:rPr lang="en-GB" sz="2400" dirty="0">
                  <a:solidFill>
                    <a:schemeClr val="bg1"/>
                  </a:solidFill>
                  <a:latin typeface="Franklin Gothic Demi" panose="020B0703020102020204" pitchFamily="34" charset="0"/>
                </a:rPr>
                <a:t>Research Questions</a:t>
              </a:r>
            </a:p>
          </p:txBody>
        </p:sp>
      </p:grpSp>
      <p:grpSp>
        <p:nvGrpSpPr>
          <p:cNvPr id="25" name="Group 24">
            <a:extLst>
              <a:ext uri="{FF2B5EF4-FFF2-40B4-BE49-F238E27FC236}">
                <a16:creationId xmlns:a16="http://schemas.microsoft.com/office/drawing/2014/main" id="{97BDB708-BF3B-CD5D-3F8F-0766FE37258B}"/>
              </a:ext>
            </a:extLst>
          </p:cNvPr>
          <p:cNvGrpSpPr/>
          <p:nvPr/>
        </p:nvGrpSpPr>
        <p:grpSpPr>
          <a:xfrm>
            <a:off x="3587006" y="2502143"/>
            <a:ext cx="4425236" cy="742869"/>
            <a:chOff x="3007360" y="1950720"/>
            <a:chExt cx="1493520" cy="1239520"/>
          </a:xfrm>
          <a:solidFill>
            <a:srgbClr val="01A08A"/>
          </a:solidFill>
        </p:grpSpPr>
        <p:sp>
          <p:nvSpPr>
            <p:cNvPr id="26" name="Rectangle: Rounded Corners 25">
              <a:extLst>
                <a:ext uri="{FF2B5EF4-FFF2-40B4-BE49-F238E27FC236}">
                  <a16:creationId xmlns:a16="http://schemas.microsoft.com/office/drawing/2014/main" id="{F67818EA-E963-5E9E-E2DA-597F79463020}"/>
                </a:ext>
              </a:extLst>
            </p:cNvPr>
            <p:cNvSpPr/>
            <p:nvPr/>
          </p:nvSpPr>
          <p:spPr>
            <a:xfrm>
              <a:off x="3017520" y="1950720"/>
              <a:ext cx="1483360" cy="1239520"/>
            </a:xfrm>
            <a:prstGeom prst="roundRect">
              <a:avLst/>
            </a:prstGeom>
            <a:grpFill/>
            <a:ln w="57150">
              <a:solidFill>
                <a:srgbClr val="203B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TextBox 26">
              <a:extLst>
                <a:ext uri="{FF2B5EF4-FFF2-40B4-BE49-F238E27FC236}">
                  <a16:creationId xmlns:a16="http://schemas.microsoft.com/office/drawing/2014/main" id="{C9BC8D9C-923E-B3EF-8C3A-CFDA211821A2}"/>
                </a:ext>
              </a:extLst>
            </p:cNvPr>
            <p:cNvSpPr txBox="1"/>
            <p:nvPr/>
          </p:nvSpPr>
          <p:spPr>
            <a:xfrm>
              <a:off x="3007360" y="2216536"/>
              <a:ext cx="1483360" cy="770315"/>
            </a:xfrm>
            <a:prstGeom prst="rect">
              <a:avLst/>
            </a:prstGeom>
            <a:noFill/>
          </p:spPr>
          <p:txBody>
            <a:bodyPr wrap="square" rtlCol="0">
              <a:spAutoFit/>
            </a:bodyPr>
            <a:lstStyle/>
            <a:p>
              <a:pPr algn="ctr"/>
              <a:r>
                <a:rPr lang="en-GB" sz="2400" dirty="0">
                  <a:solidFill>
                    <a:schemeClr val="bg1"/>
                  </a:solidFill>
                  <a:latin typeface="Franklin Gothic Demi" panose="020B0703020102020204" pitchFamily="34" charset="0"/>
                </a:rPr>
                <a:t>Literature Review</a:t>
              </a:r>
            </a:p>
          </p:txBody>
        </p:sp>
      </p:grpSp>
      <p:grpSp>
        <p:nvGrpSpPr>
          <p:cNvPr id="28" name="Group 27">
            <a:extLst>
              <a:ext uri="{FF2B5EF4-FFF2-40B4-BE49-F238E27FC236}">
                <a16:creationId xmlns:a16="http://schemas.microsoft.com/office/drawing/2014/main" id="{DC59CC2F-1D13-8EDC-3845-69F0E028BB57}"/>
              </a:ext>
            </a:extLst>
          </p:cNvPr>
          <p:cNvGrpSpPr/>
          <p:nvPr/>
        </p:nvGrpSpPr>
        <p:grpSpPr>
          <a:xfrm>
            <a:off x="3587006" y="3491264"/>
            <a:ext cx="4350692" cy="758372"/>
            <a:chOff x="4897120" y="1950720"/>
            <a:chExt cx="1483360" cy="1239520"/>
          </a:xfrm>
          <a:solidFill>
            <a:srgbClr val="F7AA58"/>
          </a:solidFill>
        </p:grpSpPr>
        <p:sp>
          <p:nvSpPr>
            <p:cNvPr id="29" name="Rectangle: Rounded Corners 28">
              <a:extLst>
                <a:ext uri="{FF2B5EF4-FFF2-40B4-BE49-F238E27FC236}">
                  <a16:creationId xmlns:a16="http://schemas.microsoft.com/office/drawing/2014/main" id="{61D3BA0A-7498-0872-9162-885AA39CF886}"/>
                </a:ext>
              </a:extLst>
            </p:cNvPr>
            <p:cNvSpPr/>
            <p:nvPr/>
          </p:nvSpPr>
          <p:spPr>
            <a:xfrm>
              <a:off x="4897120" y="1950720"/>
              <a:ext cx="1483360" cy="1239520"/>
            </a:xfrm>
            <a:prstGeom prst="roundRect">
              <a:avLst/>
            </a:prstGeom>
            <a:solidFill>
              <a:srgbClr val="E76254"/>
            </a:solidFill>
            <a:ln w="57150">
              <a:solidFill>
                <a:srgbClr val="203B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4DFBE331-3D2C-9E46-D38A-00069DDC76B8}"/>
                </a:ext>
              </a:extLst>
            </p:cNvPr>
            <p:cNvSpPr txBox="1"/>
            <p:nvPr/>
          </p:nvSpPr>
          <p:spPr>
            <a:xfrm>
              <a:off x="4897120" y="2216537"/>
              <a:ext cx="1483360" cy="754568"/>
            </a:xfrm>
            <a:prstGeom prst="rect">
              <a:avLst/>
            </a:prstGeom>
            <a:noFill/>
          </p:spPr>
          <p:txBody>
            <a:bodyPr wrap="square" rtlCol="0">
              <a:spAutoFit/>
            </a:bodyPr>
            <a:lstStyle/>
            <a:p>
              <a:pPr algn="ctr"/>
              <a:r>
                <a:rPr lang="en-GB" sz="2400" dirty="0">
                  <a:solidFill>
                    <a:schemeClr val="bg1"/>
                  </a:solidFill>
                  <a:latin typeface="Franklin Gothic Demi" panose="020B0703020102020204" pitchFamily="34" charset="0"/>
                </a:rPr>
                <a:t>Theory &amp; Hypotheses</a:t>
              </a:r>
            </a:p>
          </p:txBody>
        </p:sp>
      </p:grpSp>
      <p:grpSp>
        <p:nvGrpSpPr>
          <p:cNvPr id="31" name="Group 30">
            <a:extLst>
              <a:ext uri="{FF2B5EF4-FFF2-40B4-BE49-F238E27FC236}">
                <a16:creationId xmlns:a16="http://schemas.microsoft.com/office/drawing/2014/main" id="{D3776F3E-42C0-E779-9503-5A4C6AEFB818}"/>
              </a:ext>
            </a:extLst>
          </p:cNvPr>
          <p:cNvGrpSpPr/>
          <p:nvPr/>
        </p:nvGrpSpPr>
        <p:grpSpPr>
          <a:xfrm>
            <a:off x="3587106" y="4484836"/>
            <a:ext cx="4380696" cy="733538"/>
            <a:chOff x="3261360" y="4003040"/>
            <a:chExt cx="1483360" cy="1239520"/>
          </a:xfrm>
          <a:noFill/>
        </p:grpSpPr>
        <p:sp>
          <p:nvSpPr>
            <p:cNvPr id="32" name="Rectangle: Rounded Corners 31">
              <a:extLst>
                <a:ext uri="{FF2B5EF4-FFF2-40B4-BE49-F238E27FC236}">
                  <a16:creationId xmlns:a16="http://schemas.microsoft.com/office/drawing/2014/main" id="{7768BD3E-580C-B519-62AA-54BF4F867955}"/>
                </a:ext>
              </a:extLst>
            </p:cNvPr>
            <p:cNvSpPr/>
            <p:nvPr/>
          </p:nvSpPr>
          <p:spPr>
            <a:xfrm>
              <a:off x="3261360" y="4003040"/>
              <a:ext cx="1483360" cy="1239520"/>
            </a:xfrm>
            <a:prstGeom prst="roundRect">
              <a:avLst/>
            </a:prstGeom>
            <a:solidFill>
              <a:srgbClr val="F7AA58"/>
            </a:solidFill>
            <a:ln w="57150">
              <a:solidFill>
                <a:srgbClr val="203B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AF376EBE-80C1-3D41-8372-EC6C5B65E4C1}"/>
                </a:ext>
              </a:extLst>
            </p:cNvPr>
            <p:cNvSpPr txBox="1"/>
            <p:nvPr/>
          </p:nvSpPr>
          <p:spPr>
            <a:xfrm>
              <a:off x="3261360" y="4268856"/>
              <a:ext cx="1483360" cy="780113"/>
            </a:xfrm>
            <a:prstGeom prst="rect">
              <a:avLst/>
            </a:prstGeom>
            <a:grpFill/>
          </p:spPr>
          <p:txBody>
            <a:bodyPr wrap="square" rtlCol="0">
              <a:spAutoFit/>
            </a:bodyPr>
            <a:lstStyle/>
            <a:p>
              <a:pPr algn="ctr"/>
              <a:r>
                <a:rPr lang="en-GB" sz="2400" dirty="0">
                  <a:solidFill>
                    <a:schemeClr val="bg1"/>
                  </a:solidFill>
                  <a:latin typeface="Franklin Gothic Demi" panose="020B0703020102020204" pitchFamily="34" charset="0"/>
                </a:rPr>
                <a:t>Data Collection &amp; Analysis</a:t>
              </a:r>
            </a:p>
          </p:txBody>
        </p:sp>
      </p:grpSp>
      <p:grpSp>
        <p:nvGrpSpPr>
          <p:cNvPr id="37" name="Group 36">
            <a:extLst>
              <a:ext uri="{FF2B5EF4-FFF2-40B4-BE49-F238E27FC236}">
                <a16:creationId xmlns:a16="http://schemas.microsoft.com/office/drawing/2014/main" id="{377A6DC0-F900-0A52-0363-8F9F1594D4CC}"/>
              </a:ext>
            </a:extLst>
          </p:cNvPr>
          <p:cNvGrpSpPr/>
          <p:nvPr/>
        </p:nvGrpSpPr>
        <p:grpSpPr>
          <a:xfrm>
            <a:off x="3572104" y="5497376"/>
            <a:ext cx="4366162" cy="758371"/>
            <a:chOff x="7317923" y="4822855"/>
            <a:chExt cx="1483360" cy="1239520"/>
          </a:xfrm>
        </p:grpSpPr>
        <p:sp>
          <p:nvSpPr>
            <p:cNvPr id="38" name="Rectangle: Rounded Corners 37">
              <a:extLst>
                <a:ext uri="{FF2B5EF4-FFF2-40B4-BE49-F238E27FC236}">
                  <a16:creationId xmlns:a16="http://schemas.microsoft.com/office/drawing/2014/main" id="{22DDB6F1-4914-43E2-B540-A1EFFB625BC2}"/>
                </a:ext>
              </a:extLst>
            </p:cNvPr>
            <p:cNvSpPr/>
            <p:nvPr/>
          </p:nvSpPr>
          <p:spPr>
            <a:xfrm>
              <a:off x="7317923" y="4822855"/>
              <a:ext cx="1483360" cy="1239520"/>
            </a:xfrm>
            <a:prstGeom prst="roundRect">
              <a:avLst/>
            </a:prstGeom>
            <a:solidFill>
              <a:srgbClr val="B33F62"/>
            </a:solidFill>
            <a:ln w="57150">
              <a:solidFill>
                <a:srgbClr val="203B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27101F29-6B55-9AC5-A41A-23B123EF7786}"/>
                </a:ext>
              </a:extLst>
            </p:cNvPr>
            <p:cNvSpPr txBox="1"/>
            <p:nvPr/>
          </p:nvSpPr>
          <p:spPr>
            <a:xfrm>
              <a:off x="7317923" y="5107504"/>
              <a:ext cx="1483360" cy="754569"/>
            </a:xfrm>
            <a:prstGeom prst="rect">
              <a:avLst/>
            </a:prstGeom>
            <a:noFill/>
          </p:spPr>
          <p:txBody>
            <a:bodyPr wrap="square" rtlCol="0">
              <a:spAutoFit/>
            </a:bodyPr>
            <a:lstStyle/>
            <a:p>
              <a:pPr algn="ctr"/>
              <a:r>
                <a:rPr lang="en-GB" sz="2400" dirty="0">
                  <a:solidFill>
                    <a:schemeClr val="bg1"/>
                  </a:solidFill>
                  <a:latin typeface="Franklin Gothic Demi" panose="020B0703020102020204" pitchFamily="34" charset="0"/>
                </a:rPr>
                <a:t>Report Results</a:t>
              </a:r>
            </a:p>
          </p:txBody>
        </p:sp>
      </p:grpSp>
      <p:sp>
        <p:nvSpPr>
          <p:cNvPr id="4" name="TextBox 3">
            <a:extLst>
              <a:ext uri="{FF2B5EF4-FFF2-40B4-BE49-F238E27FC236}">
                <a16:creationId xmlns:a16="http://schemas.microsoft.com/office/drawing/2014/main" id="{4DB7E357-2910-FD93-7985-62FFBC71E64C}"/>
              </a:ext>
            </a:extLst>
          </p:cNvPr>
          <p:cNvSpPr txBox="1"/>
          <p:nvPr/>
        </p:nvSpPr>
        <p:spPr>
          <a:xfrm>
            <a:off x="593888" y="216279"/>
            <a:ext cx="10661716" cy="769441"/>
          </a:xfrm>
          <a:prstGeom prst="rect">
            <a:avLst/>
          </a:prstGeom>
          <a:noFill/>
        </p:spPr>
        <p:txBody>
          <a:bodyPr wrap="square" rtlCol="0">
            <a:spAutoFit/>
          </a:bodyPr>
          <a:lstStyle/>
          <a:p>
            <a:r>
              <a:rPr lang="en-US" sz="4400" dirty="0">
                <a:latin typeface="Gill Sans MT" panose="020B0502020104020203" pitchFamily="34" charset="0"/>
              </a:rPr>
              <a:t>Example s</a:t>
            </a:r>
            <a:r>
              <a:rPr lang="en-GB" sz="4400" dirty="0" err="1">
                <a:latin typeface="Gill Sans MT" panose="020B0502020104020203" pitchFamily="34" charset="0"/>
              </a:rPr>
              <a:t>tages</a:t>
            </a:r>
            <a:r>
              <a:rPr lang="en-GB" sz="4400" dirty="0">
                <a:latin typeface="Gill Sans MT" panose="020B0502020104020203" pitchFamily="34" charset="0"/>
              </a:rPr>
              <a:t> of a research project</a:t>
            </a:r>
          </a:p>
        </p:txBody>
      </p:sp>
    </p:spTree>
    <p:extLst>
      <p:ext uri="{BB962C8B-B14F-4D97-AF65-F5344CB8AC3E}">
        <p14:creationId xmlns:p14="http://schemas.microsoft.com/office/powerpoint/2010/main" val="371692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Types of research question</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p:txBody>
          <a:bodyPr/>
          <a:lstStyle/>
          <a:p>
            <a:r>
              <a:rPr lang="en-GB" dirty="0"/>
              <a:t>Descriptive</a:t>
            </a:r>
          </a:p>
          <a:p>
            <a:r>
              <a:rPr lang="en-GB" dirty="0"/>
              <a:t>Explanatory</a:t>
            </a:r>
          </a:p>
          <a:p>
            <a:r>
              <a:rPr lang="en-GB" dirty="0"/>
              <a:t>Predictive</a:t>
            </a:r>
          </a:p>
          <a:p>
            <a:r>
              <a:rPr lang="en-GB" dirty="0"/>
              <a:t>Prescriptive</a:t>
            </a:r>
          </a:p>
          <a:p>
            <a:r>
              <a:rPr lang="en-GB" dirty="0"/>
              <a:t>Normative</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8</a:t>
            </a:fld>
            <a:endParaRPr lang="en-GB" dirty="0"/>
          </a:p>
        </p:txBody>
      </p:sp>
    </p:spTree>
    <p:extLst>
      <p:ext uri="{BB962C8B-B14F-4D97-AF65-F5344CB8AC3E}">
        <p14:creationId xmlns:p14="http://schemas.microsoft.com/office/powerpoint/2010/main" val="323286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22D-2EC8-2A37-672A-06BBDF1F0AE8}"/>
              </a:ext>
            </a:extLst>
          </p:cNvPr>
          <p:cNvSpPr>
            <a:spLocks noGrp="1"/>
          </p:cNvSpPr>
          <p:nvPr>
            <p:ph type="title"/>
          </p:nvPr>
        </p:nvSpPr>
        <p:spPr/>
        <p:txBody>
          <a:bodyPr/>
          <a:lstStyle/>
          <a:p>
            <a:r>
              <a:rPr lang="en-GB" dirty="0"/>
              <a:t>Types of research question</a:t>
            </a:r>
          </a:p>
        </p:txBody>
      </p:sp>
      <p:sp>
        <p:nvSpPr>
          <p:cNvPr id="3" name="Content Placeholder 2">
            <a:extLst>
              <a:ext uri="{FF2B5EF4-FFF2-40B4-BE49-F238E27FC236}">
                <a16:creationId xmlns:a16="http://schemas.microsoft.com/office/drawing/2014/main" id="{D09B2368-6F65-7B72-819C-166A59540D90}"/>
              </a:ext>
            </a:extLst>
          </p:cNvPr>
          <p:cNvSpPr>
            <a:spLocks noGrp="1"/>
          </p:cNvSpPr>
          <p:nvPr>
            <p:ph idx="1"/>
          </p:nvPr>
        </p:nvSpPr>
        <p:spPr/>
        <p:txBody>
          <a:bodyPr/>
          <a:lstStyle/>
          <a:p>
            <a:pPr marL="0" indent="0">
              <a:buNone/>
            </a:pPr>
            <a:r>
              <a:rPr lang="en-GB" b="1" dirty="0"/>
              <a:t>Descriptive</a:t>
            </a:r>
          </a:p>
          <a:p>
            <a:r>
              <a:rPr lang="en-GB" dirty="0"/>
              <a:t>Describing the characteristics of an event/process/experience</a:t>
            </a:r>
          </a:p>
          <a:p>
            <a:r>
              <a:rPr lang="en-GB" dirty="0"/>
              <a:t>Who, what, where, when questions</a:t>
            </a:r>
          </a:p>
        </p:txBody>
      </p:sp>
      <p:sp>
        <p:nvSpPr>
          <p:cNvPr id="4" name="Footer Placeholder 3">
            <a:extLst>
              <a:ext uri="{FF2B5EF4-FFF2-40B4-BE49-F238E27FC236}">
                <a16:creationId xmlns:a16="http://schemas.microsoft.com/office/drawing/2014/main" id="{1B852FE3-6F20-4983-000E-3087B67EF610}"/>
              </a:ext>
            </a:extLst>
          </p:cNvPr>
          <p:cNvSpPr>
            <a:spLocks noGrp="1"/>
          </p:cNvSpPr>
          <p:nvPr>
            <p:ph type="ftr" sz="quarter" idx="11"/>
          </p:nvPr>
        </p:nvSpPr>
        <p:spPr/>
        <p:txBody>
          <a:bodyPr/>
          <a:lstStyle/>
          <a:p>
            <a:r>
              <a:rPr lang="en-GB" dirty="0"/>
              <a:t>POL2017 W2 L1 – Research Questions</a:t>
            </a:r>
          </a:p>
        </p:txBody>
      </p:sp>
      <p:sp>
        <p:nvSpPr>
          <p:cNvPr id="5" name="Slide Number Placeholder 4">
            <a:extLst>
              <a:ext uri="{FF2B5EF4-FFF2-40B4-BE49-F238E27FC236}">
                <a16:creationId xmlns:a16="http://schemas.microsoft.com/office/drawing/2014/main" id="{8089DBF5-7C1A-8A20-EAE3-399041E6DB53}"/>
              </a:ext>
            </a:extLst>
          </p:cNvPr>
          <p:cNvSpPr>
            <a:spLocks noGrp="1"/>
          </p:cNvSpPr>
          <p:nvPr>
            <p:ph type="sldNum" sz="quarter" idx="12"/>
          </p:nvPr>
        </p:nvSpPr>
        <p:spPr/>
        <p:txBody>
          <a:bodyPr/>
          <a:lstStyle/>
          <a:p>
            <a:fld id="{372769DB-CAE7-4C85-A9AF-7D4D8DE4CA22}" type="slidenum">
              <a:rPr lang="en-GB" smtClean="0"/>
              <a:t>9</a:t>
            </a:fld>
            <a:endParaRPr lang="en-GB" dirty="0"/>
          </a:p>
        </p:txBody>
      </p:sp>
      <p:sp>
        <p:nvSpPr>
          <p:cNvPr id="7" name="TextBox 6">
            <a:extLst>
              <a:ext uri="{FF2B5EF4-FFF2-40B4-BE49-F238E27FC236}">
                <a16:creationId xmlns:a16="http://schemas.microsoft.com/office/drawing/2014/main" id="{00B21FB2-6C9C-4CC4-348F-B5E904D6A2C1}"/>
              </a:ext>
            </a:extLst>
          </p:cNvPr>
          <p:cNvSpPr txBox="1"/>
          <p:nvPr/>
        </p:nvSpPr>
        <p:spPr>
          <a:xfrm>
            <a:off x="1345928" y="4874250"/>
            <a:ext cx="10007871" cy="1112356"/>
          </a:xfrm>
          <a:prstGeom prst="rect">
            <a:avLst/>
          </a:prstGeom>
          <a:noFill/>
        </p:spPr>
        <p:txBody>
          <a:bodyPr wrap="square">
            <a:spAutoFit/>
          </a:bodyPr>
          <a:lstStyle/>
          <a:p>
            <a:pPr lvl="0" algn="ctr">
              <a:lnSpc>
                <a:spcPct val="107000"/>
              </a:lnSpc>
            </a:pPr>
            <a:r>
              <a:rPr lang="en-GB" sz="3200" kern="100" dirty="0">
                <a:effectLst/>
                <a:latin typeface="Gill Sans MT" panose="020B0502020104020203" pitchFamily="34" charset="0"/>
                <a:ea typeface="Calibri" panose="020F0502020204030204" pitchFamily="34" charset="0"/>
                <a:cs typeface="Times New Roman" panose="02020603050405020304" pitchFamily="18" charset="0"/>
              </a:rPr>
              <a:t>‘</a:t>
            </a:r>
            <a:r>
              <a:rPr lang="en-GB" sz="3200" kern="100" dirty="0">
                <a:latin typeface="Gill Sans MT" panose="020B0502020104020203" pitchFamily="34" charset="0"/>
                <a:ea typeface="Calibri" panose="020F0502020204030204" pitchFamily="34" charset="0"/>
                <a:cs typeface="Times New Roman" panose="02020603050405020304" pitchFamily="18" charset="0"/>
              </a:rPr>
              <a:t>D</a:t>
            </a:r>
            <a:r>
              <a:rPr lang="en-GB" sz="3200" kern="100" dirty="0">
                <a:effectLst/>
                <a:latin typeface="Gill Sans MT" panose="020B0502020104020203" pitchFamily="34" charset="0"/>
                <a:ea typeface="Calibri" panose="020F0502020204030204" pitchFamily="34" charset="0"/>
                <a:cs typeface="Times New Roman" panose="02020603050405020304" pitchFamily="18" charset="0"/>
              </a:rPr>
              <a:t>o parties mention ‘net-zero’ policies </a:t>
            </a:r>
            <a:r>
              <a:rPr lang="en-GB" sz="3200" kern="100" dirty="0">
                <a:latin typeface="Gill Sans MT" panose="020B0502020104020203" pitchFamily="34" charset="0"/>
                <a:ea typeface="Calibri" panose="020F0502020204030204" pitchFamily="34" charset="0"/>
                <a:cs typeface="Times New Roman" panose="02020603050405020304" pitchFamily="18" charset="0"/>
              </a:rPr>
              <a:t>in their manifestos more frequently in national or European elections?</a:t>
            </a:r>
            <a:r>
              <a:rPr lang="en-GB" sz="3200" kern="100" dirty="0">
                <a:effectLst/>
                <a:latin typeface="Gill Sans MT" panose="020B0502020104020203"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3134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23AFCB4-6ED2-4A1B-B74C-8E17736BF60B}">
  <we:reference id="3e0fcce7-415c-4081-926c-b4e449c650e4" version="1.1.0.2" store="EXCatalog" storeType="EXCatalog"/>
  <we:alternateReferences>
    <we:reference id="WA200004709" version="1.1.0.2" store="en-GB" storeType="OMEX"/>
  </we:alternateReferences>
  <we:properties>
    <we:property name="Office.AutoShowTaskpaneWithDocument" value="true"/>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654</TotalTime>
  <Words>1187</Words>
  <Application>Microsoft Office PowerPoint</Application>
  <PresentationFormat>Widescreen</PresentationFormat>
  <Paragraphs>228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Franklin Gothic Demi</vt:lpstr>
      <vt:lpstr>Gill Sans MT</vt:lpstr>
      <vt:lpstr>Office Theme</vt:lpstr>
      <vt:lpstr>Research Questions</vt:lpstr>
      <vt:lpstr>How will we be assessed?</vt:lpstr>
      <vt:lpstr>Recap</vt:lpstr>
      <vt:lpstr>Recap</vt:lpstr>
      <vt:lpstr>What we will cover today</vt:lpstr>
      <vt:lpstr>What is a research question?</vt:lpstr>
      <vt:lpstr>PowerPoint Presentation</vt:lpstr>
      <vt:lpstr>Types of research question</vt:lpstr>
      <vt:lpstr>Types of research question</vt:lpstr>
      <vt:lpstr>Types of research question</vt:lpstr>
      <vt:lpstr>Types of research question</vt:lpstr>
      <vt:lpstr>Types of research question</vt:lpstr>
      <vt:lpstr>Types of research question</vt:lpstr>
      <vt:lpstr>Coming up with research questions</vt:lpstr>
      <vt:lpstr>Coming up with research questions</vt:lpstr>
      <vt:lpstr>Coming up with research questions</vt:lpstr>
      <vt:lpstr>Coming up with research questions</vt:lpstr>
      <vt:lpstr>Discussion question</vt:lpstr>
      <vt:lpstr>What makes a good question?</vt:lpstr>
      <vt:lpstr>Identifying research questions</vt:lpstr>
      <vt:lpstr>Understanding unequal turnout: Education and voting  in comparative perspective</vt:lpstr>
      <vt:lpstr>Disability and political representation: Analysing the obstacles to elected office in the UK</vt:lpstr>
      <vt:lpstr>Identifying research questions</vt:lpstr>
      <vt:lpstr>Summary</vt:lpstr>
      <vt:lpstr>Summary</vt:lpstr>
      <vt:lpstr>Summary</vt:lpstr>
      <vt:lpstr>Summary</vt:lpstr>
      <vt:lpstr>Break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Lecture 2  Becoming a Political Researcher (POL2017)</dc:title>
  <dc:creator>brian boyle</dc:creator>
  <cp:lastModifiedBy>Brian Boyle</cp:lastModifiedBy>
  <cp:revision>87</cp:revision>
  <dcterms:created xsi:type="dcterms:W3CDTF">2023-12-20T10:52:04Z</dcterms:created>
  <dcterms:modified xsi:type="dcterms:W3CDTF">2024-02-05T14:31:44Z</dcterms:modified>
</cp:coreProperties>
</file>