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79" r:id="rId2"/>
    <p:sldId id="280" r:id="rId3"/>
    <p:sldId id="284" r:id="rId4"/>
    <p:sldId id="306" r:id="rId5"/>
    <p:sldId id="311" r:id="rId6"/>
    <p:sldId id="310" r:id="rId7"/>
    <p:sldId id="283" r:id="rId8"/>
    <p:sldId id="312" r:id="rId9"/>
    <p:sldId id="313" r:id="rId10"/>
    <p:sldId id="309" r:id="rId11"/>
    <p:sldId id="308" r:id="rId12"/>
    <p:sldId id="314" r:id="rId13"/>
    <p:sldId id="315" r:id="rId14"/>
    <p:sldId id="295" r:id="rId15"/>
    <p:sldId id="302" r:id="rId16"/>
    <p:sldId id="293" r:id="rId17"/>
    <p:sldId id="298" r:id="rId18"/>
    <p:sldId id="320" r:id="rId19"/>
    <p:sldId id="304" r:id="rId20"/>
    <p:sldId id="303" r:id="rId21"/>
    <p:sldId id="292" r:id="rId22"/>
    <p:sldId id="317" r:id="rId23"/>
    <p:sldId id="307" r:id="rId24"/>
    <p:sldId id="318" r:id="rId25"/>
    <p:sldId id="319" r:id="rId26"/>
    <p:sldId id="299" r:id="rId27"/>
    <p:sldId id="300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  <a:srgbClr val="F7AA58"/>
    <a:srgbClr val="B33F62"/>
    <a:srgbClr val="4C3957"/>
    <a:srgbClr val="A003E7"/>
    <a:srgbClr val="01A08A"/>
    <a:srgbClr val="203B56"/>
    <a:srgbClr val="376795"/>
    <a:srgbClr val="72BCD5"/>
    <a:srgbClr val="7EC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6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87EC5-0D62-EEFE-0F2B-D34C3CD6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13FA9-9DF9-C77E-078C-EA3B83C22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186E0-57A3-0055-559E-FCC8B3E42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685F-F1A0-1DD4-C886-43907F6CE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FD7E0-73DC-A722-AFF1-9C310C61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5E128-A960-76EA-7210-49B75B19F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FD37C9-F58A-ACB7-4D7E-C5327151F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EE631-61C3-5592-0542-260ED0A6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FI"/>
              <a:t>POL2017 W2 L2 – Theories &amp;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88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7/S000712340999038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Theories and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  Lecture II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5F9B5-03FE-BF69-A1A2-F3A6B681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1C65-DECB-A40A-19A3-EB69C107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concepts?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A2BF-E3F9-DBAE-F996-2DFCEE2F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435206"/>
            <a:ext cx="11131193" cy="5293393"/>
          </a:xfrm>
        </p:spPr>
        <p:txBody>
          <a:bodyPr>
            <a:normAutofit/>
          </a:bodyPr>
          <a:lstStyle/>
          <a:p>
            <a:r>
              <a:rPr lang="en-GB" dirty="0"/>
              <a:t>Way of labelling things that share common features</a:t>
            </a:r>
          </a:p>
          <a:p>
            <a:r>
              <a:rPr lang="en-GB" dirty="0"/>
              <a:t>Building blocks of theories</a:t>
            </a:r>
          </a:p>
          <a:p>
            <a:r>
              <a:rPr lang="en-GB" dirty="0"/>
              <a:t>Often have contested meanings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Conceptualisation	</a:t>
            </a:r>
          </a:p>
          <a:p>
            <a:pPr lvl="1"/>
            <a:r>
              <a:rPr lang="en-GB" dirty="0"/>
              <a:t>What do we mean, or not mean by our chosen term?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7E5EF-C508-9652-E678-DC561CD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F758-C197-9A47-C46A-3A37A808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3519-41D9-1508-137D-0A6F050B9AAE}"/>
              </a:ext>
            </a:extLst>
          </p:cNvPr>
          <p:cNvSpPr txBox="1"/>
          <p:nvPr/>
        </p:nvSpPr>
        <p:spPr>
          <a:xfrm>
            <a:off x="1058238" y="3784439"/>
            <a:ext cx="10928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e.g. liberty, equality, representation, nationalism, globalisation, the state</a:t>
            </a:r>
          </a:p>
          <a:p>
            <a:endParaRPr lang="en-GB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A453-21DC-1711-F714-6997E796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BCA-2D43-2EF4-C61B-15A5C34C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concepts?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2B0C-FEFC-D7D0-9390-5A3D116C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88" y="2012136"/>
            <a:ext cx="77116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>
                <a:solidFill>
                  <a:srgbClr val="0070C0"/>
                </a:solidFill>
              </a:rPr>
              <a:t>‘Democracy’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Questions</a:t>
            </a:r>
          </a:p>
          <a:p>
            <a:r>
              <a:rPr lang="en-US" dirty="0"/>
              <a:t>What do we mean by ‘democracy’?</a:t>
            </a:r>
          </a:p>
          <a:p>
            <a:r>
              <a:rPr lang="en-US" dirty="0"/>
              <a:t>What are the key features of a democracy?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8296A-957B-BEDF-F6D9-0313CDBE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2C18F-3061-24B6-77DA-F61CB4E4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11</a:t>
            </a:fld>
            <a:endParaRPr lang="en-GB" dirty="0"/>
          </a:p>
        </p:txBody>
      </p:sp>
      <p:pic>
        <p:nvPicPr>
          <p:cNvPr id="10" name="Picture 9" descr="Several hands with different colors of hands&#10;&#10;Description automatically generated">
            <a:extLst>
              <a:ext uri="{FF2B5EF4-FFF2-40B4-BE49-F238E27FC236}">
                <a16:creationId xmlns:a16="http://schemas.microsoft.com/office/drawing/2014/main" id="{4D021C1C-E073-E498-67F9-5C465354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02" y="1647011"/>
            <a:ext cx="3493310" cy="2023564"/>
          </a:xfrm>
          <a:prstGeom prst="rect">
            <a:avLst/>
          </a:prstGeom>
        </p:spPr>
      </p:pic>
      <p:pic>
        <p:nvPicPr>
          <p:cNvPr id="12" name="Picture 11" descr="A group of hands cleaning a box&#10;&#10;Description automatically generated">
            <a:extLst>
              <a:ext uri="{FF2B5EF4-FFF2-40B4-BE49-F238E27FC236}">
                <a16:creationId xmlns:a16="http://schemas.microsoft.com/office/drawing/2014/main" id="{D9742EAD-A9D7-D8D7-5F77-DF0589EE9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02" y="4062787"/>
            <a:ext cx="3493310" cy="2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44FA-4EC2-9969-0634-4F69876F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1DB1-7CF6-BC24-A5B4-BFBDB487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concepts?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0EA9-0F25-2A4E-D0EE-9FBE414A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8338-4B6D-2B1A-F5A3-17DB8BFC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00CF-ABCF-EFB3-5697-E49F961B5502}"/>
              </a:ext>
            </a:extLst>
          </p:cNvPr>
          <p:cNvSpPr txBox="1"/>
          <p:nvPr/>
        </p:nvSpPr>
        <p:spPr>
          <a:xfrm>
            <a:off x="460799" y="2459504"/>
            <a:ext cx="5166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Gill Sans MT" panose="020B0502020104020203" pitchFamily="34" charset="0"/>
              </a:rPr>
              <a:t>Democracy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Direct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Representative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ED8253-97AC-6BD3-BE4C-F4F7FAF2D532}"/>
              </a:ext>
            </a:extLst>
          </p:cNvPr>
          <p:cNvSpPr/>
          <p:nvPr/>
        </p:nvSpPr>
        <p:spPr>
          <a:xfrm>
            <a:off x="5967399" y="2552285"/>
            <a:ext cx="5763802" cy="3901044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3C91-7A4F-8AC2-F924-A52C41958C69}"/>
              </a:ext>
            </a:extLst>
          </p:cNvPr>
          <p:cNvSpPr txBox="1"/>
          <p:nvPr/>
        </p:nvSpPr>
        <p:spPr>
          <a:xfrm>
            <a:off x="6398914" y="2642140"/>
            <a:ext cx="74890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Multi-party elections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Free press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Right to protest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Rule of 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Universal suffrage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Protection of human rights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ill Sans MT" panose="020B0502020104020203" pitchFamily="34" charset="0"/>
              </a:rPr>
              <a:t>Free and fair elections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GB" sz="32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185F-EEC4-EE42-2C80-C859B2853F8D}"/>
              </a:ext>
            </a:extLst>
          </p:cNvPr>
          <p:cNvSpPr txBox="1"/>
          <p:nvPr/>
        </p:nvSpPr>
        <p:spPr>
          <a:xfrm>
            <a:off x="7148927" y="1813173"/>
            <a:ext cx="458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Potential features</a:t>
            </a:r>
            <a:endParaRPr lang="en-GB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EBD66-698C-D51C-0558-B7B8B13A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993A-9380-88C1-97C8-3C35EF52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concepts?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9937-0913-87E8-0B1F-0863D712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4351338"/>
          </a:xfrm>
        </p:spPr>
        <p:txBody>
          <a:bodyPr>
            <a:normAutofit/>
          </a:bodyPr>
          <a:lstStyle/>
          <a:p>
            <a:r>
              <a:rPr lang="en-GB" dirty="0"/>
              <a:t>Conceptualisation	</a:t>
            </a:r>
          </a:p>
          <a:p>
            <a:pPr lvl="1"/>
            <a:r>
              <a:rPr lang="en-GB" dirty="0"/>
              <a:t>What do we mean, or not mean by our chosen term? </a:t>
            </a:r>
          </a:p>
          <a:p>
            <a:endParaRPr lang="en-GB" dirty="0"/>
          </a:p>
          <a:p>
            <a:r>
              <a:rPr lang="en-GB" dirty="0"/>
              <a:t>Operationalisation</a:t>
            </a:r>
          </a:p>
          <a:p>
            <a:pPr lvl="1"/>
            <a:r>
              <a:rPr lang="en-GB" dirty="0"/>
              <a:t>How would we know it when we see it?</a:t>
            </a:r>
          </a:p>
          <a:p>
            <a:pPr lvl="1"/>
            <a:r>
              <a:rPr lang="en-GB" dirty="0"/>
              <a:t>Which indicators can be used to measure it?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E422F-987B-DD79-5A72-771BDDDC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84E0E-465A-1288-57F5-3A83E32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5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0B1C5-005F-4373-96C4-D2982BD5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9" y="2012136"/>
            <a:ext cx="403175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Theory</a:t>
            </a:r>
          </a:p>
          <a:p>
            <a:pPr marL="0" indent="0" algn="ctr">
              <a:buNone/>
            </a:pPr>
            <a:r>
              <a:rPr lang="en-GB" dirty="0">
                <a:sym typeface="Wingdings" panose="05000000000000000000" pitchFamily="2" charset="2"/>
              </a:rPr>
              <a:t></a:t>
            </a:r>
          </a:p>
          <a:p>
            <a:pPr marL="0" indent="0" algn="ctr">
              <a:buNone/>
            </a:pPr>
            <a:r>
              <a:rPr lang="en-GB" dirty="0"/>
              <a:t>Conceptualisation</a:t>
            </a:r>
          </a:p>
          <a:p>
            <a:pPr marL="0" indent="0" algn="ctr">
              <a:buNone/>
            </a:pPr>
            <a:r>
              <a:rPr lang="en-GB" dirty="0">
                <a:sym typeface="Wingdings" panose="05000000000000000000" pitchFamily="2" charset="2"/>
              </a:rPr>
              <a:t>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Operationalisation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8C809-38B1-6972-2444-B71F0BB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L1 – Research Questions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B3ACB-09E0-7DAE-1F31-45485096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293603-A07D-169C-9403-5323A56E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Theories to concepts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AD81B-E31C-908D-2A4D-BC1A22DD4896}"/>
              </a:ext>
            </a:extLst>
          </p:cNvPr>
          <p:cNvSpPr txBox="1"/>
          <p:nvPr/>
        </p:nvSpPr>
        <p:spPr>
          <a:xfrm>
            <a:off x="2395381" y="1658325"/>
            <a:ext cx="141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Abstract</a:t>
            </a: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</a:rPr>
              <a:t>Concrete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7C956-94DA-8564-35F5-3E7518CE0ED8}"/>
              </a:ext>
            </a:extLst>
          </p:cNvPr>
          <p:cNvCxnSpPr/>
          <p:nvPr/>
        </p:nvCxnSpPr>
        <p:spPr>
          <a:xfrm>
            <a:off x="3052927" y="2133048"/>
            <a:ext cx="0" cy="3205537"/>
          </a:xfrm>
          <a:prstGeom prst="straightConnector1">
            <a:avLst/>
          </a:prstGeom>
          <a:ln w="762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C1281E-5FC7-D0B0-70C7-8FF83F654CCF}"/>
              </a:ext>
            </a:extLst>
          </p:cNvPr>
          <p:cNvSpPr txBox="1"/>
          <p:nvPr/>
        </p:nvSpPr>
        <p:spPr>
          <a:xfrm>
            <a:off x="8859602" y="1743433"/>
            <a:ext cx="141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Latent</a:t>
            </a: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endParaRPr lang="en-US" sz="2400" dirty="0">
              <a:latin typeface="Gill Sans MT" panose="020B0502020104020203" pitchFamily="34" charset="0"/>
            </a:endParaRPr>
          </a:p>
          <a:p>
            <a:pPr algn="ctr"/>
            <a:r>
              <a:rPr lang="en-US" sz="2400" dirty="0">
                <a:latin typeface="Gill Sans MT" panose="020B0502020104020203" pitchFamily="34" charset="0"/>
              </a:rPr>
              <a:t>Manifest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BD87DC-040D-A1A4-E612-EF93356A2A5B}"/>
              </a:ext>
            </a:extLst>
          </p:cNvPr>
          <p:cNvCxnSpPr/>
          <p:nvPr/>
        </p:nvCxnSpPr>
        <p:spPr>
          <a:xfrm>
            <a:off x="9564948" y="2218156"/>
            <a:ext cx="0" cy="3205537"/>
          </a:xfrm>
          <a:prstGeom prst="straightConnector1">
            <a:avLst/>
          </a:prstGeom>
          <a:ln w="762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66CA4-2BB2-6D9D-2B01-EA341FDF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4702F-713B-4BD5-4A69-908DF1EC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D36E-3BD2-3202-1DB3-102F80CB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1" y="-22999"/>
            <a:ext cx="11110858" cy="914400"/>
          </a:xfrm>
        </p:spPr>
        <p:txBody>
          <a:bodyPr/>
          <a:lstStyle/>
          <a:p>
            <a:r>
              <a:rPr lang="en-GB" sz="3600" dirty="0"/>
              <a:t>Example 1 – Explaining protest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C4A5F-2066-C506-DB58-C393D449E5D2}"/>
              </a:ext>
            </a:extLst>
          </p:cNvPr>
          <p:cNvSpPr txBox="1"/>
          <p:nvPr/>
        </p:nvSpPr>
        <p:spPr>
          <a:xfrm>
            <a:off x="418651" y="1579967"/>
            <a:ext cx="88728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Gill Sans MT" panose="020B0502020104020203" pitchFamily="34" charset="0"/>
              </a:rPr>
              <a:t>Research question: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Why do some countries experience greater levels of protest than others?</a:t>
            </a:r>
          </a:p>
          <a:p>
            <a:endParaRPr lang="en-GB" sz="3600" dirty="0">
              <a:latin typeface="Gill Sans MT" panose="020B0502020104020203" pitchFamily="34" charset="0"/>
            </a:endParaRPr>
          </a:p>
          <a:p>
            <a:endParaRPr lang="en-GB" sz="3600" dirty="0">
              <a:latin typeface="Gill Sans MT" panose="020B05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E6911-32DB-EDB0-B1E3-9276955D0D4A}"/>
              </a:ext>
            </a:extLst>
          </p:cNvPr>
          <p:cNvSpPr txBox="1"/>
          <p:nvPr/>
        </p:nvSpPr>
        <p:spPr>
          <a:xfrm>
            <a:off x="8665656" y="4461466"/>
            <a:ext cx="205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Political </a:t>
            </a:r>
          </a:p>
          <a:p>
            <a:pPr algn="ctr"/>
            <a:r>
              <a:rPr lang="en-GB" sz="3200" dirty="0">
                <a:latin typeface="Gill Sans MT" panose="020B0502020104020203" pitchFamily="34" charset="0"/>
              </a:rPr>
              <a:t>protest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20D10F-8939-77B5-1140-CBF17E24C489}"/>
              </a:ext>
            </a:extLst>
          </p:cNvPr>
          <p:cNvSpPr/>
          <p:nvPr/>
        </p:nvSpPr>
        <p:spPr>
          <a:xfrm>
            <a:off x="7934199" y="4070639"/>
            <a:ext cx="3514030" cy="199903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4EEF6-9EEA-4B85-AFF2-EA6B3CCA6831}"/>
              </a:ext>
            </a:extLst>
          </p:cNvPr>
          <p:cNvSpPr txBox="1"/>
          <p:nvPr/>
        </p:nvSpPr>
        <p:spPr>
          <a:xfrm>
            <a:off x="1096488" y="4626955"/>
            <a:ext cx="505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Key concept = Protest</a:t>
            </a:r>
          </a:p>
          <a:p>
            <a:r>
              <a:rPr lang="en-GB" sz="2800" dirty="0">
                <a:latin typeface="Gill Sans MT" panose="020B0502020104020203" pitchFamily="34" charset="0"/>
              </a:rPr>
              <a:t>Level of analysis = Country level</a:t>
            </a:r>
          </a:p>
        </p:txBody>
      </p:sp>
    </p:spTree>
    <p:extLst>
      <p:ext uri="{BB962C8B-B14F-4D97-AF65-F5344CB8AC3E}">
        <p14:creationId xmlns:p14="http://schemas.microsoft.com/office/powerpoint/2010/main" val="31257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Inductive and deductive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Inductive</a:t>
            </a:r>
          </a:p>
          <a:p>
            <a:pPr lvl="1"/>
            <a:r>
              <a:rPr lang="en-GB" dirty="0"/>
              <a:t>Starts with data, then theory</a:t>
            </a:r>
          </a:p>
          <a:p>
            <a:pPr lvl="1"/>
            <a:r>
              <a:rPr lang="en-GB" dirty="0"/>
              <a:t>Theory generation</a:t>
            </a:r>
          </a:p>
          <a:p>
            <a:endParaRPr lang="en-GB" dirty="0"/>
          </a:p>
          <a:p>
            <a:r>
              <a:rPr lang="en-GB" dirty="0"/>
              <a:t>Deductive</a:t>
            </a:r>
          </a:p>
          <a:p>
            <a:pPr lvl="1"/>
            <a:r>
              <a:rPr lang="en-GB" dirty="0"/>
              <a:t>Starts with theory, then data</a:t>
            </a:r>
          </a:p>
          <a:p>
            <a:pPr lvl="1"/>
            <a:r>
              <a:rPr lang="en-GB" dirty="0"/>
              <a:t>Theory testing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FE3-6F20-4983-000E-3087B67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8457B-34FB-EBD9-6E05-A7205412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17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49B06-A78F-C105-E6C4-AE8A878957C9}"/>
              </a:ext>
            </a:extLst>
          </p:cNvPr>
          <p:cNvGrpSpPr/>
          <p:nvPr/>
        </p:nvGrpSpPr>
        <p:grpSpPr>
          <a:xfrm>
            <a:off x="6659180" y="268185"/>
            <a:ext cx="5034752" cy="5883051"/>
            <a:chOff x="278928" y="528287"/>
            <a:chExt cx="5034752" cy="58830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58E1D8-E1FB-59BF-7966-8C4394E6AFF5}"/>
                </a:ext>
              </a:extLst>
            </p:cNvPr>
            <p:cNvSpPr txBox="1"/>
            <p:nvPr/>
          </p:nvSpPr>
          <p:spPr>
            <a:xfrm>
              <a:off x="278928" y="528287"/>
              <a:ext cx="50347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>
                  <a:latin typeface="Gill Sans MT" panose="020B0502020104020203" pitchFamily="34" charset="0"/>
                </a:rPr>
                <a:t>Deductive Approach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FEB0C1-FA08-1681-7183-0A827BCFDF66}"/>
                </a:ext>
              </a:extLst>
            </p:cNvPr>
            <p:cNvGrpSpPr/>
            <p:nvPr/>
          </p:nvGrpSpPr>
          <p:grpSpPr>
            <a:xfrm>
              <a:off x="470109" y="1697035"/>
              <a:ext cx="4420128" cy="758373"/>
              <a:chOff x="822960" y="1950720"/>
              <a:chExt cx="1486530" cy="123952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C1515D7-ED10-5334-46B7-C0B58618485D}"/>
                  </a:ext>
                </a:extLst>
              </p:cNvPr>
              <p:cNvSpPr/>
              <p:nvPr/>
            </p:nvSpPr>
            <p:spPr>
              <a:xfrm>
                <a:off x="822960" y="1950720"/>
                <a:ext cx="1483360" cy="1239520"/>
              </a:xfrm>
              <a:prstGeom prst="roundRect">
                <a:avLst/>
              </a:prstGeom>
              <a:solidFill>
                <a:srgbClr val="0070C0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8AC9F-9FF7-4AF5-A812-D3A17062F1E2}"/>
                  </a:ext>
                </a:extLst>
              </p:cNvPr>
              <p:cNvSpPr txBox="1"/>
              <p:nvPr/>
            </p:nvSpPr>
            <p:spPr>
              <a:xfrm>
                <a:off x="826130" y="2216537"/>
                <a:ext cx="1483360" cy="75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Research Question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43DA70-EC9D-65DA-404C-65CEE5D3D94E}"/>
                </a:ext>
              </a:extLst>
            </p:cNvPr>
            <p:cNvGrpSpPr/>
            <p:nvPr/>
          </p:nvGrpSpPr>
          <p:grpSpPr>
            <a:xfrm>
              <a:off x="509539" y="3038664"/>
              <a:ext cx="4350692" cy="758372"/>
              <a:chOff x="4897120" y="1950720"/>
              <a:chExt cx="1483360" cy="1239520"/>
            </a:xfrm>
            <a:solidFill>
              <a:srgbClr val="F7AA58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E15696-0D27-B04B-CA32-C6159061F175}"/>
                  </a:ext>
                </a:extLst>
              </p:cNvPr>
              <p:cNvSpPr/>
              <p:nvPr/>
            </p:nvSpPr>
            <p:spPr>
              <a:xfrm>
                <a:off x="4897120" y="1950720"/>
                <a:ext cx="1483360" cy="1239520"/>
              </a:xfrm>
              <a:prstGeom prst="roundRect">
                <a:avLst/>
              </a:prstGeom>
              <a:solidFill>
                <a:srgbClr val="E76254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A7486-3344-823D-2EC2-07BC25D5C385}"/>
                  </a:ext>
                </a:extLst>
              </p:cNvPr>
              <p:cNvSpPr txBox="1"/>
              <p:nvPr/>
            </p:nvSpPr>
            <p:spPr>
              <a:xfrm>
                <a:off x="4897120" y="2216537"/>
                <a:ext cx="1483360" cy="75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Theory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B6DD36-4B75-9F3A-81C5-189C39CC7042}"/>
                </a:ext>
              </a:extLst>
            </p:cNvPr>
            <p:cNvGrpSpPr/>
            <p:nvPr/>
          </p:nvGrpSpPr>
          <p:grpSpPr>
            <a:xfrm>
              <a:off x="479535" y="5677800"/>
              <a:ext cx="4380696" cy="733538"/>
              <a:chOff x="3261360" y="4003040"/>
              <a:chExt cx="1483360" cy="1239520"/>
            </a:xfrm>
            <a:noFill/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5A90851-E3F1-CC36-218F-64E4AAAADB08}"/>
                  </a:ext>
                </a:extLst>
              </p:cNvPr>
              <p:cNvSpPr/>
              <p:nvPr/>
            </p:nvSpPr>
            <p:spPr>
              <a:xfrm>
                <a:off x="3261360" y="4003040"/>
                <a:ext cx="1483360" cy="1239520"/>
              </a:xfrm>
              <a:prstGeom prst="roundRect">
                <a:avLst/>
              </a:prstGeom>
              <a:solidFill>
                <a:srgbClr val="F7AA58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B7A40A-139D-9F78-4A4B-6BEBE15F40AB}"/>
                  </a:ext>
                </a:extLst>
              </p:cNvPr>
              <p:cNvSpPr txBox="1"/>
              <p:nvPr/>
            </p:nvSpPr>
            <p:spPr>
              <a:xfrm>
                <a:off x="3261360" y="4268856"/>
                <a:ext cx="1483360" cy="78011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Data Collection &amp; Analysis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D215CD-0FB9-A51A-4532-CE187CD452B7}"/>
                </a:ext>
              </a:extLst>
            </p:cNvPr>
            <p:cNvGrpSpPr/>
            <p:nvPr/>
          </p:nvGrpSpPr>
          <p:grpSpPr>
            <a:xfrm>
              <a:off x="479535" y="4348732"/>
              <a:ext cx="4350692" cy="758372"/>
              <a:chOff x="4897120" y="1950720"/>
              <a:chExt cx="1483360" cy="1239520"/>
            </a:xfrm>
            <a:solidFill>
              <a:srgbClr val="F7AA58"/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2326B51-3393-A375-9475-EDFADF582933}"/>
                  </a:ext>
                </a:extLst>
              </p:cNvPr>
              <p:cNvSpPr/>
              <p:nvPr/>
            </p:nvSpPr>
            <p:spPr>
              <a:xfrm>
                <a:off x="4897120" y="1950720"/>
                <a:ext cx="1483360" cy="1239520"/>
              </a:xfrm>
              <a:prstGeom prst="roundRect">
                <a:avLst/>
              </a:prstGeom>
              <a:solidFill>
                <a:srgbClr val="E76254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9CF00-B87A-ECA7-546A-EA83C2D6D9F8}"/>
                  </a:ext>
                </a:extLst>
              </p:cNvPr>
              <p:cNvSpPr txBox="1"/>
              <p:nvPr/>
            </p:nvSpPr>
            <p:spPr>
              <a:xfrm>
                <a:off x="4897120" y="2216537"/>
                <a:ext cx="1483360" cy="75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Hypotheses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119ED7D-EE5D-FA64-714C-77DA023E8109}"/>
                </a:ext>
              </a:extLst>
            </p:cNvPr>
            <p:cNvGrpSpPr/>
            <p:nvPr/>
          </p:nvGrpSpPr>
          <p:grpSpPr>
            <a:xfrm>
              <a:off x="2444678" y="2561029"/>
              <a:ext cx="420406" cy="3011149"/>
              <a:chOff x="5506633" y="1244090"/>
              <a:chExt cx="420406" cy="3011149"/>
            </a:xfrm>
          </p:grpSpPr>
          <p:sp>
            <p:nvSpPr>
              <p:cNvPr id="48" name="Arrow: Down 47">
                <a:extLst>
                  <a:ext uri="{FF2B5EF4-FFF2-40B4-BE49-F238E27FC236}">
                    <a16:creationId xmlns:a16="http://schemas.microsoft.com/office/drawing/2014/main" id="{2076F1CF-29A4-2826-7271-EF110A7B94FA}"/>
                  </a:ext>
                </a:extLst>
              </p:cNvPr>
              <p:cNvSpPr/>
              <p:nvPr/>
            </p:nvSpPr>
            <p:spPr>
              <a:xfrm>
                <a:off x="5521686" y="1244090"/>
                <a:ext cx="405353" cy="352817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94B1DFC2-D88F-4571-493D-E4ACED8E3EF6}"/>
                  </a:ext>
                </a:extLst>
              </p:cNvPr>
              <p:cNvSpPr/>
              <p:nvPr/>
            </p:nvSpPr>
            <p:spPr>
              <a:xfrm>
                <a:off x="5521686" y="2539428"/>
                <a:ext cx="405353" cy="352817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A3FD7BDB-A3DE-2BD8-AB63-32F14D38735B}"/>
                  </a:ext>
                </a:extLst>
              </p:cNvPr>
              <p:cNvSpPr/>
              <p:nvPr/>
            </p:nvSpPr>
            <p:spPr>
              <a:xfrm>
                <a:off x="5506633" y="3902422"/>
                <a:ext cx="405353" cy="352817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C4828E-5FBA-8104-4F5E-78ADC8ABD952}"/>
              </a:ext>
            </a:extLst>
          </p:cNvPr>
          <p:cNvGrpSpPr/>
          <p:nvPr/>
        </p:nvGrpSpPr>
        <p:grpSpPr>
          <a:xfrm>
            <a:off x="757777" y="226576"/>
            <a:ext cx="5034752" cy="5986640"/>
            <a:chOff x="6737337" y="468502"/>
            <a:chExt cx="5034752" cy="59866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2FFFCD-5744-29FC-8F72-F606643E89FE}"/>
                </a:ext>
              </a:extLst>
            </p:cNvPr>
            <p:cNvGrpSpPr/>
            <p:nvPr/>
          </p:nvGrpSpPr>
          <p:grpSpPr>
            <a:xfrm>
              <a:off x="6818825" y="1697034"/>
              <a:ext cx="4420128" cy="758373"/>
              <a:chOff x="822960" y="1950720"/>
              <a:chExt cx="1486530" cy="123952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4AD2304-73B4-8124-DE64-FB19F5812370}"/>
                  </a:ext>
                </a:extLst>
              </p:cNvPr>
              <p:cNvSpPr/>
              <p:nvPr/>
            </p:nvSpPr>
            <p:spPr>
              <a:xfrm>
                <a:off x="822960" y="1950720"/>
                <a:ext cx="1483360" cy="1239520"/>
              </a:xfrm>
              <a:prstGeom prst="roundRect">
                <a:avLst/>
              </a:prstGeom>
              <a:solidFill>
                <a:srgbClr val="0070C0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893521-24B9-F047-E7FB-514A8C77743B}"/>
                  </a:ext>
                </a:extLst>
              </p:cNvPr>
              <p:cNvSpPr txBox="1"/>
              <p:nvPr/>
            </p:nvSpPr>
            <p:spPr>
              <a:xfrm>
                <a:off x="826130" y="2216537"/>
                <a:ext cx="1483360" cy="754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Research Question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06395AB-C945-C4ED-9C38-67A9F03B7447}"/>
                </a:ext>
              </a:extLst>
            </p:cNvPr>
            <p:cNvGrpSpPr/>
            <p:nvPr/>
          </p:nvGrpSpPr>
          <p:grpSpPr>
            <a:xfrm>
              <a:off x="6858255" y="4348731"/>
              <a:ext cx="4350692" cy="758372"/>
              <a:chOff x="4897120" y="1950720"/>
              <a:chExt cx="1483360" cy="1239520"/>
            </a:xfrm>
            <a:solidFill>
              <a:srgbClr val="F7AA58"/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C5C4C46-4DD2-9269-7A45-58DB2A224A1B}"/>
                  </a:ext>
                </a:extLst>
              </p:cNvPr>
              <p:cNvSpPr/>
              <p:nvPr/>
            </p:nvSpPr>
            <p:spPr>
              <a:xfrm>
                <a:off x="4897120" y="1950720"/>
                <a:ext cx="1483360" cy="1239520"/>
              </a:xfrm>
              <a:prstGeom prst="roundRect">
                <a:avLst/>
              </a:prstGeom>
              <a:solidFill>
                <a:srgbClr val="E76254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9B55DF-A509-2521-0301-7433BFB91D4C}"/>
                  </a:ext>
                </a:extLst>
              </p:cNvPr>
              <p:cNvSpPr txBox="1"/>
              <p:nvPr/>
            </p:nvSpPr>
            <p:spPr>
              <a:xfrm>
                <a:off x="4897120" y="2216537"/>
                <a:ext cx="1483360" cy="75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Theory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8DAE076-264A-9D8F-18F7-03BBDBF60F57}"/>
                </a:ext>
              </a:extLst>
            </p:cNvPr>
            <p:cNvGrpSpPr/>
            <p:nvPr/>
          </p:nvGrpSpPr>
          <p:grpSpPr>
            <a:xfrm>
              <a:off x="6818825" y="3063497"/>
              <a:ext cx="4380696" cy="733538"/>
              <a:chOff x="3261360" y="4342019"/>
              <a:chExt cx="1483360" cy="1239520"/>
            </a:xfrm>
            <a:no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CE3ACC7-B27A-5166-1C23-F061EB244FAF}"/>
                  </a:ext>
                </a:extLst>
              </p:cNvPr>
              <p:cNvSpPr/>
              <p:nvPr/>
            </p:nvSpPr>
            <p:spPr>
              <a:xfrm>
                <a:off x="3261360" y="4342019"/>
                <a:ext cx="1483360" cy="1239520"/>
              </a:xfrm>
              <a:prstGeom prst="roundRect">
                <a:avLst/>
              </a:prstGeom>
              <a:solidFill>
                <a:srgbClr val="F7AA58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9EA0C3-07E6-C4E9-63B1-685BFECF630D}"/>
                  </a:ext>
                </a:extLst>
              </p:cNvPr>
              <p:cNvSpPr txBox="1"/>
              <p:nvPr/>
            </p:nvSpPr>
            <p:spPr>
              <a:xfrm>
                <a:off x="3261360" y="4607835"/>
                <a:ext cx="1483360" cy="7801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Data Collection &amp; Analysis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FBEAFE5-CD78-1E25-9228-0CFDFD06A75A}"/>
                </a:ext>
              </a:extLst>
            </p:cNvPr>
            <p:cNvGrpSpPr/>
            <p:nvPr/>
          </p:nvGrpSpPr>
          <p:grpSpPr>
            <a:xfrm>
              <a:off x="6828251" y="5696770"/>
              <a:ext cx="4350692" cy="758372"/>
              <a:chOff x="4897120" y="1950720"/>
              <a:chExt cx="1483360" cy="1239520"/>
            </a:xfrm>
            <a:solidFill>
              <a:srgbClr val="F7AA58"/>
            </a:solidFill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33208E83-93B2-FB28-0B32-1B6881AE9622}"/>
                  </a:ext>
                </a:extLst>
              </p:cNvPr>
              <p:cNvSpPr/>
              <p:nvPr/>
            </p:nvSpPr>
            <p:spPr>
              <a:xfrm>
                <a:off x="4897120" y="1950720"/>
                <a:ext cx="1483360" cy="1239520"/>
              </a:xfrm>
              <a:prstGeom prst="roundRect">
                <a:avLst/>
              </a:prstGeom>
              <a:solidFill>
                <a:srgbClr val="E76254"/>
              </a:solidFill>
              <a:ln w="57150">
                <a:solidFill>
                  <a:srgbClr val="203B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031F19-3874-CC4E-AADD-8FB290443113}"/>
                  </a:ext>
                </a:extLst>
              </p:cNvPr>
              <p:cNvSpPr txBox="1"/>
              <p:nvPr/>
            </p:nvSpPr>
            <p:spPr>
              <a:xfrm>
                <a:off x="4897120" y="2216537"/>
                <a:ext cx="1483360" cy="75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Franklin Gothic Demi" panose="020B0703020102020204" pitchFamily="34" charset="0"/>
                  </a:rPr>
                  <a:t>Hypotheses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30DE08-4AA8-84FB-6EB8-21F25A383CED}"/>
                </a:ext>
              </a:extLst>
            </p:cNvPr>
            <p:cNvSpPr txBox="1"/>
            <p:nvPr/>
          </p:nvSpPr>
          <p:spPr>
            <a:xfrm>
              <a:off x="6737337" y="468502"/>
              <a:ext cx="50347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>
                  <a:latin typeface="Gill Sans MT" panose="020B0502020104020203" pitchFamily="34" charset="0"/>
                </a:rPr>
                <a:t>Inductive Approach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0D3235-32D4-D635-77D3-A167EC63F733}"/>
                </a:ext>
              </a:extLst>
            </p:cNvPr>
            <p:cNvGrpSpPr/>
            <p:nvPr/>
          </p:nvGrpSpPr>
          <p:grpSpPr>
            <a:xfrm>
              <a:off x="8793394" y="2577207"/>
              <a:ext cx="420406" cy="3011149"/>
              <a:chOff x="5506633" y="1244090"/>
              <a:chExt cx="420406" cy="3011149"/>
            </a:xfrm>
          </p:grpSpPr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9F5ECD87-AD1A-147E-F654-AE96F077D22A}"/>
                  </a:ext>
                </a:extLst>
              </p:cNvPr>
              <p:cNvSpPr/>
              <p:nvPr/>
            </p:nvSpPr>
            <p:spPr>
              <a:xfrm>
                <a:off x="5521686" y="1244090"/>
                <a:ext cx="405353" cy="352817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6766357-611E-4C99-6100-EE3E7B5406B8}"/>
                  </a:ext>
                </a:extLst>
              </p:cNvPr>
              <p:cNvSpPr/>
              <p:nvPr/>
            </p:nvSpPr>
            <p:spPr>
              <a:xfrm>
                <a:off x="5521686" y="2539428"/>
                <a:ext cx="405353" cy="352817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C44D24CB-6D37-D510-E4D2-02D784FC6D76}"/>
                  </a:ext>
                </a:extLst>
              </p:cNvPr>
              <p:cNvSpPr/>
              <p:nvPr/>
            </p:nvSpPr>
            <p:spPr>
              <a:xfrm>
                <a:off x="5506633" y="3902422"/>
                <a:ext cx="405353" cy="352817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68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8D72-7E41-4BF6-317C-B12A6CBC4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D8826B-6214-301C-FDF7-741D24E1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F639-F85E-1494-8F02-D0036BDD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6E659-E7B7-03C0-66D6-2021CC79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1" y="-22999"/>
            <a:ext cx="11110858" cy="914400"/>
          </a:xfrm>
        </p:spPr>
        <p:txBody>
          <a:bodyPr/>
          <a:lstStyle/>
          <a:p>
            <a:r>
              <a:rPr lang="en-GB" sz="3600" dirty="0"/>
              <a:t>Example 1 – Explaining protest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A71E7-89E6-FAD3-A519-891354639005}"/>
              </a:ext>
            </a:extLst>
          </p:cNvPr>
          <p:cNvSpPr txBox="1"/>
          <p:nvPr/>
        </p:nvSpPr>
        <p:spPr>
          <a:xfrm>
            <a:off x="418651" y="1579967"/>
            <a:ext cx="88728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Gill Sans MT" panose="020B0502020104020203" pitchFamily="34" charset="0"/>
              </a:rPr>
              <a:t>Research question: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Gill Sans MT" panose="020B0502020104020203" pitchFamily="34" charset="0"/>
              </a:rPr>
              <a:t>Why do some countries experience greater levels of protest than others?</a:t>
            </a:r>
          </a:p>
          <a:p>
            <a:endParaRPr lang="en-GB" sz="3600" dirty="0">
              <a:latin typeface="Gill Sans MT" panose="020B0502020104020203" pitchFamily="34" charset="0"/>
            </a:endParaRPr>
          </a:p>
          <a:p>
            <a:endParaRPr lang="en-GB" sz="3600" dirty="0">
              <a:latin typeface="Gill Sans MT" panose="020B05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8B158-0DC7-E402-9148-900AB453CA95}"/>
              </a:ext>
            </a:extLst>
          </p:cNvPr>
          <p:cNvSpPr txBox="1"/>
          <p:nvPr/>
        </p:nvSpPr>
        <p:spPr>
          <a:xfrm>
            <a:off x="8665656" y="4461466"/>
            <a:ext cx="205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Political </a:t>
            </a:r>
          </a:p>
          <a:p>
            <a:pPr algn="ctr"/>
            <a:r>
              <a:rPr lang="en-GB" sz="3200" dirty="0">
                <a:latin typeface="Gill Sans MT" panose="020B0502020104020203" pitchFamily="34" charset="0"/>
              </a:rPr>
              <a:t>protest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BD2BC-7808-4141-20FC-3C6EEA72399E}"/>
              </a:ext>
            </a:extLst>
          </p:cNvPr>
          <p:cNvSpPr/>
          <p:nvPr/>
        </p:nvSpPr>
        <p:spPr>
          <a:xfrm>
            <a:off x="7934199" y="4070639"/>
            <a:ext cx="3514030" cy="199903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C17F8-7626-4DB8-F9F0-709CFADFDFC0}"/>
              </a:ext>
            </a:extLst>
          </p:cNvPr>
          <p:cNvSpPr txBox="1"/>
          <p:nvPr/>
        </p:nvSpPr>
        <p:spPr>
          <a:xfrm>
            <a:off x="1096488" y="4626955"/>
            <a:ext cx="505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0"/>
              </a:rPr>
              <a:t>Key concept = Protest</a:t>
            </a:r>
          </a:p>
          <a:p>
            <a:r>
              <a:rPr lang="en-GB" sz="2800" dirty="0">
                <a:latin typeface="Gill Sans MT" panose="020B0502020104020203" pitchFamily="34" charset="0"/>
              </a:rPr>
              <a:t>Level of analysis = Country level</a:t>
            </a:r>
          </a:p>
        </p:txBody>
      </p:sp>
    </p:spTree>
    <p:extLst>
      <p:ext uri="{BB962C8B-B14F-4D97-AF65-F5344CB8AC3E}">
        <p14:creationId xmlns:p14="http://schemas.microsoft.com/office/powerpoint/2010/main" val="230665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66CA4-2BB2-6D9D-2B01-EA341FDF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4702F-713B-4BD5-4A69-908DF1EC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D36E-3BD2-3202-1DB3-102F80CB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Why do some countries experience greater levels of political protest than others?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C4A5F-2066-C506-DB58-C393D449E5D2}"/>
              </a:ext>
            </a:extLst>
          </p:cNvPr>
          <p:cNvSpPr txBox="1"/>
          <p:nvPr/>
        </p:nvSpPr>
        <p:spPr>
          <a:xfrm>
            <a:off x="496012" y="1434184"/>
            <a:ext cx="83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ill Sans MT" panose="020B0502020104020203" pitchFamily="34" charset="0"/>
              </a:rPr>
              <a:t>Theory 1:  Resource theory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54C793-7A00-B003-264C-1AADC8442746}"/>
              </a:ext>
            </a:extLst>
          </p:cNvPr>
          <p:cNvSpPr/>
          <p:nvPr/>
        </p:nvSpPr>
        <p:spPr>
          <a:xfrm>
            <a:off x="1309634" y="2342837"/>
            <a:ext cx="3240356" cy="199903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0694A-5F48-CED8-B108-E98ADE56D1C0}"/>
              </a:ext>
            </a:extLst>
          </p:cNvPr>
          <p:cNvSpPr txBox="1"/>
          <p:nvPr/>
        </p:nvSpPr>
        <p:spPr>
          <a:xfrm>
            <a:off x="1195766" y="2458720"/>
            <a:ext cx="285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Resources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34A681-FB12-9BDB-A05F-908BBB40728B}"/>
              </a:ext>
            </a:extLst>
          </p:cNvPr>
          <p:cNvSpPr/>
          <p:nvPr/>
        </p:nvSpPr>
        <p:spPr>
          <a:xfrm>
            <a:off x="4989738" y="3158533"/>
            <a:ext cx="1901707" cy="420088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D5497-20E2-3C60-CA24-78B616C303F5}"/>
              </a:ext>
            </a:extLst>
          </p:cNvPr>
          <p:cNvSpPr txBox="1"/>
          <p:nvPr/>
        </p:nvSpPr>
        <p:spPr>
          <a:xfrm>
            <a:off x="1529075" y="2969678"/>
            <a:ext cx="394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- Developed economy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- Mass education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- Mass media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3386F-F506-D1DA-1AD4-B2B5BE6B277B}"/>
              </a:ext>
            </a:extLst>
          </p:cNvPr>
          <p:cNvSpPr txBox="1"/>
          <p:nvPr/>
        </p:nvSpPr>
        <p:spPr>
          <a:xfrm>
            <a:off x="7906587" y="2751107"/>
            <a:ext cx="205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Political </a:t>
            </a:r>
          </a:p>
          <a:p>
            <a:pPr algn="ctr"/>
            <a:r>
              <a:rPr lang="en-GB" sz="3200" dirty="0">
                <a:latin typeface="Gill Sans MT" panose="020B0502020104020203" pitchFamily="34" charset="0"/>
              </a:rPr>
              <a:t>protest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30F815-9AED-21D8-28EF-500071913E2B}"/>
              </a:ext>
            </a:extLst>
          </p:cNvPr>
          <p:cNvSpPr/>
          <p:nvPr/>
        </p:nvSpPr>
        <p:spPr>
          <a:xfrm>
            <a:off x="7175130" y="2360280"/>
            <a:ext cx="3514030" cy="199903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EB9-DDBA-50B4-DF19-D6666442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models?</a:t>
            </a:r>
          </a:p>
          <a:p>
            <a:r>
              <a:rPr lang="en-GB" dirty="0"/>
              <a:t>What is a theory?</a:t>
            </a:r>
          </a:p>
          <a:p>
            <a:r>
              <a:rPr lang="en-GB" dirty="0"/>
              <a:t>Different types of theories</a:t>
            </a:r>
          </a:p>
          <a:p>
            <a:r>
              <a:rPr lang="en-GB" dirty="0"/>
              <a:t>What are concepts?</a:t>
            </a:r>
          </a:p>
          <a:p>
            <a:r>
              <a:rPr lang="en-GB" dirty="0"/>
              <a:t>How do these apply to political research?</a:t>
            </a:r>
          </a:p>
          <a:p>
            <a:r>
              <a:rPr lang="en-GB" dirty="0"/>
              <a:t>Inductive and deductive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0EE27-F855-91BF-C90B-B9AE6E8B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363A-9297-622C-BDB2-C0D07106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17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66CA4-2BB2-6D9D-2B01-EA341FDF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4702F-713B-4BD5-4A69-908DF1EC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6D36E-3BD2-3202-1DB3-102F80CB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Why do some countries experience greater levels of political protest than others?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C4A5F-2066-C506-DB58-C393D449E5D2}"/>
              </a:ext>
            </a:extLst>
          </p:cNvPr>
          <p:cNvSpPr txBox="1"/>
          <p:nvPr/>
        </p:nvSpPr>
        <p:spPr>
          <a:xfrm>
            <a:off x="540571" y="1422305"/>
            <a:ext cx="83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ill Sans MT" panose="020B0502020104020203" pitchFamily="34" charset="0"/>
              </a:rPr>
              <a:t>Theory 2: Grievance theory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A22420-A3B4-4E93-610E-2517A8E78368}"/>
              </a:ext>
            </a:extLst>
          </p:cNvPr>
          <p:cNvSpPr/>
          <p:nvPr/>
        </p:nvSpPr>
        <p:spPr>
          <a:xfrm>
            <a:off x="1200114" y="2386660"/>
            <a:ext cx="3240356" cy="1752475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0DDE1-A960-9B54-5C6B-6A839EBBCA98}"/>
              </a:ext>
            </a:extLst>
          </p:cNvPr>
          <p:cNvSpPr txBox="1"/>
          <p:nvPr/>
        </p:nvSpPr>
        <p:spPr>
          <a:xfrm>
            <a:off x="1208767" y="2516832"/>
            <a:ext cx="285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Deprivation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6E47E4-F394-D927-35A7-0641B941913F}"/>
              </a:ext>
            </a:extLst>
          </p:cNvPr>
          <p:cNvSpPr/>
          <p:nvPr/>
        </p:nvSpPr>
        <p:spPr>
          <a:xfrm>
            <a:off x="4760940" y="3013501"/>
            <a:ext cx="1901707" cy="420088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F8953-4869-F0CE-EE2E-683AF63BCCD6}"/>
              </a:ext>
            </a:extLst>
          </p:cNvPr>
          <p:cNvSpPr txBox="1"/>
          <p:nvPr/>
        </p:nvSpPr>
        <p:spPr>
          <a:xfrm>
            <a:off x="1419555" y="3013501"/>
            <a:ext cx="394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</a:rPr>
              <a:t>- Poverty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- Economic inequality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748EE-8182-DBEC-8D6D-37C5693A2400}"/>
              </a:ext>
            </a:extLst>
          </p:cNvPr>
          <p:cNvSpPr txBox="1"/>
          <p:nvPr/>
        </p:nvSpPr>
        <p:spPr>
          <a:xfrm>
            <a:off x="7797067" y="2794930"/>
            <a:ext cx="2051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Political </a:t>
            </a:r>
          </a:p>
          <a:p>
            <a:pPr algn="ctr"/>
            <a:r>
              <a:rPr lang="en-GB" sz="3200" dirty="0">
                <a:latin typeface="Gill Sans MT" panose="020B0502020104020203" pitchFamily="34" charset="0"/>
              </a:rPr>
              <a:t>protest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49989D-E5C4-0C58-EB08-B3E9CE727512}"/>
              </a:ext>
            </a:extLst>
          </p:cNvPr>
          <p:cNvSpPr/>
          <p:nvPr/>
        </p:nvSpPr>
        <p:spPr>
          <a:xfrm>
            <a:off x="7065610" y="2404103"/>
            <a:ext cx="3514030" cy="199903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Expected relationship between our key concepts/variables</a:t>
            </a:r>
          </a:p>
          <a:p>
            <a:endParaRPr lang="en-GB" dirty="0"/>
          </a:p>
          <a:p>
            <a:r>
              <a:rPr lang="en-GB" dirty="0"/>
              <a:t>What patterns would we expect to find in our data if our theory was correct?</a:t>
            </a:r>
          </a:p>
          <a:p>
            <a:endParaRPr lang="en-GB" dirty="0"/>
          </a:p>
          <a:p>
            <a:r>
              <a:rPr lang="en-GB" dirty="0"/>
              <a:t>Should be clearly stated, falsifiable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FE3-6F20-4983-000E-3087B67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5DE56-9D3A-5A8F-25A0-9310DB581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813A7-969B-63C4-F7D6-A54FA25C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7B14A-EB89-5612-2833-14E6CE7E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Why do some countries experience greater levels of political protest than others?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1EBD1-47EE-4839-E6ED-4F9AEC62D375}"/>
              </a:ext>
            </a:extLst>
          </p:cNvPr>
          <p:cNvSpPr txBox="1"/>
          <p:nvPr/>
        </p:nvSpPr>
        <p:spPr>
          <a:xfrm>
            <a:off x="439808" y="1626871"/>
            <a:ext cx="4403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Economic development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38E368-D5CD-27EA-9D1A-58AFC54F72C0}"/>
              </a:ext>
            </a:extLst>
          </p:cNvPr>
          <p:cNvSpPr/>
          <p:nvPr/>
        </p:nvSpPr>
        <p:spPr>
          <a:xfrm>
            <a:off x="5222263" y="1758308"/>
            <a:ext cx="1901707" cy="420088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BC046-52A2-CB6F-CD3B-61233879C3D2}"/>
              </a:ext>
            </a:extLst>
          </p:cNvPr>
          <p:cNvSpPr txBox="1"/>
          <p:nvPr/>
        </p:nvSpPr>
        <p:spPr>
          <a:xfrm>
            <a:off x="7236257" y="1626874"/>
            <a:ext cx="448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Gill Sans MT" panose="020B0502020104020203" pitchFamily="34" charset="0"/>
              </a:rPr>
              <a:t>Political protest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75A3D7-98D1-9423-2C1F-743EE19D6547}"/>
              </a:ext>
            </a:extLst>
          </p:cNvPr>
          <p:cNvSpPr/>
          <p:nvPr/>
        </p:nvSpPr>
        <p:spPr>
          <a:xfrm>
            <a:off x="7544985" y="1537443"/>
            <a:ext cx="3872331" cy="80175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ED1F6F-7A19-02DC-5BA4-26EAD62BE93C}"/>
              </a:ext>
            </a:extLst>
          </p:cNvPr>
          <p:cNvSpPr/>
          <p:nvPr/>
        </p:nvSpPr>
        <p:spPr>
          <a:xfrm>
            <a:off x="550110" y="1537443"/>
            <a:ext cx="4293348" cy="801756"/>
          </a:xfrm>
          <a:prstGeom prst="round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84DB5-401E-925C-74D0-EC2F9150DB5F}"/>
              </a:ext>
            </a:extLst>
          </p:cNvPr>
          <p:cNvSpPr txBox="1"/>
          <p:nvPr/>
        </p:nvSpPr>
        <p:spPr>
          <a:xfrm>
            <a:off x="548008" y="3052013"/>
            <a:ext cx="83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Gill Sans MT" panose="020B0502020104020203" pitchFamily="34" charset="0"/>
              </a:rPr>
              <a:t>Resource theory: Hypothesis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B982B-D23C-F4A4-54CF-4A540124D4D5}"/>
              </a:ext>
            </a:extLst>
          </p:cNvPr>
          <p:cNvSpPr txBox="1"/>
          <p:nvPr/>
        </p:nvSpPr>
        <p:spPr>
          <a:xfrm>
            <a:off x="2658148" y="3510845"/>
            <a:ext cx="4184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Development </a:t>
            </a:r>
            <a:r>
              <a:rPr lang="en-US" sz="6000" dirty="0">
                <a:solidFill>
                  <a:srgbClr val="00B050"/>
                </a:solidFill>
                <a:latin typeface="Gill Sans MT" panose="020B0502020104020203" pitchFamily="34" charset="0"/>
              </a:rPr>
              <a:t>↑</a:t>
            </a:r>
            <a:r>
              <a:rPr lang="en-US" sz="3600" dirty="0">
                <a:latin typeface="Gill Sans MT" panose="020B0502020104020203" pitchFamily="34" charset="0"/>
              </a:rPr>
              <a:t>    </a:t>
            </a:r>
            <a:r>
              <a:rPr lang="en-US" sz="4000" dirty="0">
                <a:latin typeface="Gill Sans MT" panose="020B0502020104020203" pitchFamily="34" charset="0"/>
              </a:rPr>
              <a:t>=</a:t>
            </a:r>
            <a:r>
              <a:rPr lang="en-US" sz="3600" dirty="0">
                <a:latin typeface="Gill Sans MT" panose="020B0502020104020203" pitchFamily="34" charset="0"/>
              </a:rPr>
              <a:t>  </a:t>
            </a:r>
            <a:endParaRPr lang="en-GB" sz="36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538C5-301E-92E8-9423-E93001E32C1B}"/>
              </a:ext>
            </a:extLst>
          </p:cNvPr>
          <p:cNvSpPr txBox="1"/>
          <p:nvPr/>
        </p:nvSpPr>
        <p:spPr>
          <a:xfrm>
            <a:off x="548008" y="5159359"/>
            <a:ext cx="83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Gill Sans MT" panose="020B0502020104020203" pitchFamily="34" charset="0"/>
              </a:rPr>
              <a:t>Grievance theory: Hypothesis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0F6B4-0C43-8379-781A-554FCE13D9B7}"/>
              </a:ext>
            </a:extLst>
          </p:cNvPr>
          <p:cNvSpPr txBox="1"/>
          <p:nvPr/>
        </p:nvSpPr>
        <p:spPr>
          <a:xfrm>
            <a:off x="7043502" y="3477340"/>
            <a:ext cx="2151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Protest </a:t>
            </a:r>
            <a:r>
              <a:rPr lang="en-US" sz="6000" dirty="0">
                <a:solidFill>
                  <a:srgbClr val="00B050"/>
                </a:solidFill>
                <a:latin typeface="Gill Sans MT" panose="020B0502020104020203" pitchFamily="34" charset="0"/>
              </a:rPr>
              <a:t>↑</a:t>
            </a:r>
            <a:r>
              <a:rPr lang="en-US" sz="3600" dirty="0">
                <a:latin typeface="Gill Sans MT" panose="020B0502020104020203" pitchFamily="34" charset="0"/>
              </a:rPr>
              <a:t> </a:t>
            </a:r>
            <a:endParaRPr lang="en-GB" sz="3600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79BA3-FFFE-FBB9-E74D-AF6A1A41561F}"/>
              </a:ext>
            </a:extLst>
          </p:cNvPr>
          <p:cNvSpPr txBox="1"/>
          <p:nvPr/>
        </p:nvSpPr>
        <p:spPr>
          <a:xfrm>
            <a:off x="2658148" y="5641603"/>
            <a:ext cx="4184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Development </a:t>
            </a:r>
            <a:r>
              <a:rPr lang="en-US" sz="6000" dirty="0">
                <a:solidFill>
                  <a:srgbClr val="00B050"/>
                </a:solidFill>
                <a:latin typeface="Gill Sans MT" panose="020B0502020104020203" pitchFamily="34" charset="0"/>
              </a:rPr>
              <a:t>↑</a:t>
            </a:r>
            <a:r>
              <a:rPr lang="en-US" sz="3600" dirty="0">
                <a:latin typeface="Gill Sans MT" panose="020B0502020104020203" pitchFamily="34" charset="0"/>
              </a:rPr>
              <a:t>    </a:t>
            </a:r>
            <a:r>
              <a:rPr lang="en-US" sz="4000" dirty="0">
                <a:latin typeface="Gill Sans MT" panose="020B0502020104020203" pitchFamily="34" charset="0"/>
              </a:rPr>
              <a:t>=</a:t>
            </a:r>
            <a:r>
              <a:rPr lang="en-US" sz="3600" dirty="0">
                <a:latin typeface="Gill Sans MT" panose="020B0502020104020203" pitchFamily="34" charset="0"/>
              </a:rPr>
              <a:t>  </a:t>
            </a:r>
            <a:endParaRPr lang="en-GB" sz="3600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2C416-ABBF-339B-A144-9D2E35910119}"/>
              </a:ext>
            </a:extLst>
          </p:cNvPr>
          <p:cNvSpPr txBox="1"/>
          <p:nvPr/>
        </p:nvSpPr>
        <p:spPr>
          <a:xfrm>
            <a:off x="7043502" y="5608098"/>
            <a:ext cx="2151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Protest </a:t>
            </a:r>
            <a:r>
              <a:rPr lang="en-US" sz="6000" dirty="0">
                <a:solidFill>
                  <a:srgbClr val="E76254"/>
                </a:solidFill>
                <a:latin typeface="Gill Sans MT" panose="020B0502020104020203" pitchFamily="34" charset="0"/>
              </a:rPr>
              <a:t>↓</a:t>
            </a:r>
            <a:r>
              <a:rPr lang="en-US" sz="3600" dirty="0">
                <a:latin typeface="Gill Sans MT" panose="020B0502020104020203" pitchFamily="34" charset="0"/>
              </a:rPr>
              <a:t> </a:t>
            </a:r>
            <a:endParaRPr lang="en-GB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9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DEA-126D-DECF-37C1-125D986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C33A-6743-64A8-41F1-1FE54DC4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Models</a:t>
            </a:r>
          </a:p>
          <a:p>
            <a:pPr marL="457200" lvl="1" indent="0">
              <a:buNone/>
            </a:pPr>
            <a:r>
              <a:rPr lang="en-US" dirty="0"/>
              <a:t>- simplified representations of real world events/processes</a:t>
            </a:r>
          </a:p>
          <a:p>
            <a:pPr marL="457200" lvl="1" indent="0">
              <a:buNone/>
            </a:pPr>
            <a:r>
              <a:rPr lang="en-US" dirty="0"/>
              <a:t>- certain aspects emphasized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Theories</a:t>
            </a:r>
          </a:p>
          <a:p>
            <a:pPr marL="457200" lvl="1" indent="0">
              <a:buNone/>
            </a:pPr>
            <a:r>
              <a:rPr lang="en-US" dirty="0"/>
              <a:t>- Ways of explaining the social world</a:t>
            </a:r>
          </a:p>
          <a:p>
            <a:pPr marL="457200" lvl="1" indent="0">
              <a:buNone/>
            </a:pPr>
            <a:r>
              <a:rPr lang="en-US" dirty="0"/>
              <a:t>- Offer answers to our research questions</a:t>
            </a:r>
          </a:p>
          <a:p>
            <a:pPr marL="457200" lvl="1" indent="0">
              <a:buNone/>
            </a:pPr>
            <a:r>
              <a:rPr lang="en-US" dirty="0"/>
              <a:t>- Can vary in scope (grand/middle-range theory)</a:t>
            </a:r>
          </a:p>
          <a:p>
            <a:pPr marL="457200" lvl="1" indent="0">
              <a:buNone/>
            </a:pPr>
            <a:r>
              <a:rPr lang="en-US" dirty="0"/>
              <a:t>- Relationship between different concepts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02EE9-987F-B2DB-6892-7874415B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53FE-5A98-5F71-EBF3-3E2FEF39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31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96AA-B2C0-0CA0-DE6A-CDBE70459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2EC6-47AA-0768-71D3-8269204D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A0FD-6CFB-36DE-D8C8-B3370354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13" y="1629744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Concepts</a:t>
            </a:r>
          </a:p>
          <a:p>
            <a:pPr marL="0" indent="0">
              <a:buNone/>
            </a:pPr>
            <a:r>
              <a:rPr lang="en-US" dirty="0"/>
              <a:t>  - Labelling of items that share common features</a:t>
            </a:r>
          </a:p>
          <a:p>
            <a:pPr marL="0" indent="0">
              <a:buNone/>
            </a:pPr>
            <a:r>
              <a:rPr lang="en-US" dirty="0"/>
              <a:t>  - Lets us generalize beyond individual cases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Conceptualisation</a:t>
            </a:r>
            <a:endParaRPr lang="en-US" dirty="0"/>
          </a:p>
          <a:p>
            <a:pPr lvl="1"/>
            <a:r>
              <a:rPr lang="en-US" dirty="0"/>
              <a:t>What do we mean by our chosen concept? (Definitions)</a:t>
            </a:r>
          </a:p>
          <a:p>
            <a:pPr lvl="1"/>
            <a:endParaRPr lang="en-US" dirty="0"/>
          </a:p>
          <a:p>
            <a:r>
              <a:rPr lang="en-US" dirty="0" err="1"/>
              <a:t>Operationalisation</a:t>
            </a:r>
            <a:endParaRPr lang="en-US" dirty="0"/>
          </a:p>
          <a:p>
            <a:pPr lvl="1"/>
            <a:r>
              <a:rPr lang="en-US" dirty="0"/>
              <a:t>How would we know our concept when we see it? (Measurement)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4C3E1-0462-231F-8EE2-D87EF5B1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C9E40-7463-03F6-4569-E044918A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6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935B8-049E-6FB9-2277-6B40A3A48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AD3-1C48-66B2-B330-3D076006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93B1-59CB-43E2-D5B5-81688466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13" y="1629743"/>
            <a:ext cx="11353800" cy="4596395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/>
              <a:t>Hypotheses</a:t>
            </a:r>
          </a:p>
          <a:p>
            <a:pPr lvl="1"/>
            <a:r>
              <a:rPr lang="en-US" sz="3300" dirty="0"/>
              <a:t>Expected relationships between our concepts, based on our theoretical assumptions</a:t>
            </a:r>
          </a:p>
          <a:p>
            <a:pPr lvl="1"/>
            <a:r>
              <a:rPr lang="en-US" sz="3300" dirty="0"/>
              <a:t>What patterns would we expect to find in our data if our theory was correct?</a:t>
            </a:r>
          </a:p>
          <a:p>
            <a:pPr lvl="1"/>
            <a:endParaRPr lang="en-US" sz="3300" dirty="0"/>
          </a:p>
          <a:p>
            <a:r>
              <a:rPr lang="en-US" sz="4200" dirty="0"/>
              <a:t>Inductive research</a:t>
            </a:r>
          </a:p>
          <a:p>
            <a:pPr marL="457200" lvl="1" indent="0">
              <a:buNone/>
            </a:pPr>
            <a:r>
              <a:rPr lang="en-US" sz="3300" dirty="0"/>
              <a:t>- Theory generation, starts with data, then theory</a:t>
            </a:r>
          </a:p>
          <a:p>
            <a:pPr marL="457200" lvl="1" indent="0">
              <a:buNone/>
            </a:pPr>
            <a:endParaRPr lang="en-US" sz="3300" dirty="0"/>
          </a:p>
          <a:p>
            <a:r>
              <a:rPr lang="en-US" sz="4200" dirty="0"/>
              <a:t>Deductive research</a:t>
            </a:r>
          </a:p>
          <a:p>
            <a:pPr marL="457200" lvl="1" indent="0">
              <a:buNone/>
            </a:pPr>
            <a:r>
              <a:rPr lang="en-US" sz="3300" dirty="0"/>
              <a:t>- Theory testing, starts with theory, then data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C8E7B-8609-B497-7057-EC430396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998CC-3B2B-0BC4-37AD-3BD44BD1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8EA8F-8FEE-6B47-556C-72EB98D37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946" y="1299077"/>
            <a:ext cx="1090388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Essential Readings</a:t>
            </a:r>
          </a:p>
          <a:p>
            <a:r>
              <a:rPr lang="en-GB" sz="2800" dirty="0"/>
              <a:t>Halperin &amp; Heath (2020), Ch 4 pp.93-114,  Ch 5 pp.123-134, 143-145</a:t>
            </a:r>
          </a:p>
          <a:p>
            <a:r>
              <a:rPr lang="en-GB" sz="2800" dirty="0"/>
              <a:t>Video: ‘How to formulate research questions’</a:t>
            </a:r>
          </a:p>
          <a:p>
            <a:r>
              <a:rPr lang="en-GB" sz="2800" dirty="0"/>
              <a:t>Blackstone (2012), Chapter 2, Section 2.3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122-505D-A7B5-B170-9BD85E65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255" y="3814326"/>
            <a:ext cx="11356483" cy="273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Seminar questions</a:t>
            </a:r>
            <a:endParaRPr lang="en-GB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b="0" i="0" u="none" strike="noStrike" baseline="0" dirty="0">
                <a:solidFill>
                  <a:srgbClr val="000000"/>
                </a:solidFill>
              </a:rPr>
              <a:t>What makes a good research question?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0" i="0" u="none" strike="noStrike" baseline="0" dirty="0">
                <a:solidFill>
                  <a:srgbClr val="000000"/>
                </a:solidFill>
              </a:rPr>
              <a:t>What do we mean by ‘theory’, and ‘concepts’ in research?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0" i="0" u="none" strike="noStrike" baseline="0" dirty="0">
                <a:solidFill>
                  <a:srgbClr val="000000"/>
                </a:solidFill>
              </a:rPr>
              <a:t>What is the difference between inductive and deductive research designs?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AF5-B780-DBF9-A3D0-DA32FC00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CE6-289F-32AF-92C1-1D15499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CE2F3-48C4-2C11-A3F2-BB091FD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55805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8EA8F-8FEE-6B47-556C-72EB98D37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254" y="1812290"/>
            <a:ext cx="87181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Next week</a:t>
            </a:r>
          </a:p>
          <a:p>
            <a:r>
              <a:rPr lang="en-GB" sz="3600" dirty="0"/>
              <a:t>Qualitative and quantitative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AF5-B780-DBF9-A3D0-DA32FC00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CE6-289F-32AF-92C1-1D15499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CE2F3-48C4-2C11-A3F2-BB091FD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88A5A1-BC8B-4689-BACA-0EF9B69908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8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AD3-E518-3F96-4C81-C536014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D9CD-A900-7B1B-2DB9-134526B5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</a:rPr>
              <a:t>Dalton, R., Van Sickle, A., &amp; Weldon, S. (2010). The Individual–Institutional Nexus of Protest Behaviour. </a:t>
            </a:r>
            <a:r>
              <a:rPr lang="en-GB" sz="2400" i="1" dirty="0">
                <a:effectLst/>
              </a:rPr>
              <a:t>British Journal of Political Science</a:t>
            </a:r>
            <a:r>
              <a:rPr lang="en-GB" sz="2400" dirty="0">
                <a:effectLst/>
              </a:rPr>
              <a:t>, </a:t>
            </a:r>
            <a:r>
              <a:rPr lang="en-GB" sz="2400" i="1" dirty="0">
                <a:effectLst/>
              </a:rPr>
              <a:t>40</a:t>
            </a:r>
            <a:r>
              <a:rPr lang="en-GB" sz="2400" dirty="0">
                <a:effectLst/>
              </a:rPr>
              <a:t>(01), 51. </a:t>
            </a:r>
            <a:r>
              <a:rPr lang="en-GB" sz="2400" dirty="0">
                <a:effectLst/>
                <a:hlinkClick r:id="rId2"/>
              </a:rPr>
              <a:t>https://doi.org/10.1017/S000712340999038X</a:t>
            </a:r>
            <a:endParaRPr lang="en-GB" sz="2400" dirty="0">
              <a:effectLst/>
            </a:endParaRPr>
          </a:p>
          <a:p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B9C3-8F0A-6E63-51A5-AB12180B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F6AFF-2BB5-333E-02D1-EB558C52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4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4" y="171260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Simplified representation of a real world process</a:t>
            </a:r>
          </a:p>
          <a:p>
            <a:pPr>
              <a:lnSpc>
                <a:spcPct val="150000"/>
              </a:lnSpc>
            </a:pPr>
            <a:r>
              <a:rPr lang="en-GB" dirty="0"/>
              <a:t>Highlights, or omits certain aspects</a:t>
            </a:r>
          </a:p>
          <a:p>
            <a:pPr>
              <a:lnSpc>
                <a:spcPct val="150000"/>
              </a:lnSpc>
            </a:pPr>
            <a:r>
              <a:rPr lang="en-GB" dirty="0"/>
              <a:t>Aids understanding of underlying processes</a:t>
            </a:r>
          </a:p>
          <a:p>
            <a:pPr>
              <a:lnSpc>
                <a:spcPct val="150000"/>
              </a:lnSpc>
            </a:pPr>
            <a:r>
              <a:rPr lang="en-GB" dirty="0"/>
              <a:t>‘All models are wrong, but some models are useful’</a:t>
            </a:r>
          </a:p>
          <a:p>
            <a:pPr>
              <a:lnSpc>
                <a:spcPct val="150000"/>
              </a:lnSpc>
            </a:pPr>
            <a:r>
              <a:rPr lang="en-GB" sz="4300" dirty="0"/>
              <a:t>Parsimony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FE3-6F20-4983-000E-3087B67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model?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</a:t>
            </a:fld>
            <a:endParaRPr lang="en-GB" dirty="0"/>
          </a:p>
        </p:txBody>
      </p:sp>
      <p:pic>
        <p:nvPicPr>
          <p:cNvPr id="9" name="Content Placeholder 8" descr="A diagram of the solar system.">
            <a:extLst>
              <a:ext uri="{FF2B5EF4-FFF2-40B4-BE49-F238E27FC236}">
                <a16:creationId xmlns:a16="http://schemas.microsoft.com/office/drawing/2014/main" id="{65E94BB4-3B63-A1A8-F7CC-1B2957E4E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" y="1901108"/>
            <a:ext cx="4341506" cy="3317317"/>
          </a:xfrm>
        </p:spPr>
      </p:pic>
      <p:pic>
        <p:nvPicPr>
          <p:cNvPr id="15" name="Picture 14" descr="A scatterplot graph with a line representing a statistical model.">
            <a:extLst>
              <a:ext uri="{FF2B5EF4-FFF2-40B4-BE49-F238E27FC236}">
                <a16:creationId xmlns:a16="http://schemas.microsoft.com/office/drawing/2014/main" id="{2AB21734-7CD0-BDCC-4949-2BF48F56D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91" y="1901108"/>
            <a:ext cx="4873171" cy="35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511A3-9B84-6DC6-97BD-3A28F94C1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F31E-B9F5-8EA5-C285-82928A94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model?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0C4F4-79F6-8FE1-726E-B445AB89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Content Placeholder 6" descr="A more detailed map of the Glasgow subway system, overlayed onto a map of the city's streets. Includes much more information than the previous map.">
            <a:extLst>
              <a:ext uri="{FF2B5EF4-FFF2-40B4-BE49-F238E27FC236}">
                <a16:creationId xmlns:a16="http://schemas.microsoft.com/office/drawing/2014/main" id="{E59324DE-3E92-E405-84B4-2D6E9C4BF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25" y="1298060"/>
            <a:ext cx="7429437" cy="5247976"/>
          </a:xfrm>
        </p:spPr>
      </p:pic>
    </p:spTree>
    <p:extLst>
      <p:ext uri="{BB962C8B-B14F-4D97-AF65-F5344CB8AC3E}">
        <p14:creationId xmlns:p14="http://schemas.microsoft.com/office/powerpoint/2010/main" val="40529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73F25-C9F2-D108-749E-8218E2DB0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775-496E-C4C1-F1BD-DDACB8DD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model?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8774F-11BC-4458-7DDE-80A4E8D0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6</a:t>
            </a:fld>
            <a:endParaRPr lang="en-GB" dirty="0"/>
          </a:p>
        </p:txBody>
      </p:sp>
      <p:pic>
        <p:nvPicPr>
          <p:cNvPr id="17" name="Picture 16" descr="A very simple, stylised map of the Glasgow subway system. It only displays the station names and the direction of travel.">
            <a:extLst>
              <a:ext uri="{FF2B5EF4-FFF2-40B4-BE49-F238E27FC236}">
                <a16:creationId xmlns:a16="http://schemas.microsoft.com/office/drawing/2014/main" id="{B598096A-3797-B18E-2BF6-9A710C525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62" y="1592436"/>
            <a:ext cx="8154256" cy="47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22D-2EC8-2A37-672A-06BBDF1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825625"/>
            <a:ext cx="6680200" cy="4178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Ways to make sense of, and explain the social world</a:t>
            </a:r>
          </a:p>
          <a:p>
            <a:endParaRPr lang="en-US" dirty="0"/>
          </a:p>
          <a:p>
            <a:r>
              <a:rPr lang="en-US" dirty="0"/>
              <a:t>‘How’ and ‘why’ questions</a:t>
            </a:r>
          </a:p>
          <a:p>
            <a:endParaRPr lang="en-US" dirty="0"/>
          </a:p>
          <a:p>
            <a:r>
              <a:rPr lang="en-US" dirty="0"/>
              <a:t>Relationship between different concepts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52FE3-6F20-4983-000E-3087B67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DBF5-7C1A-8A20-EAE3-399041E6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7</a:t>
            </a:fld>
            <a:endParaRPr lang="en-GB" dirty="0"/>
          </a:p>
        </p:txBody>
      </p:sp>
      <p:pic>
        <p:nvPicPr>
          <p:cNvPr id="7" name="Picture 6" descr="A person pointing at papers on a wall, with red string connecting different papers together.">
            <a:extLst>
              <a:ext uri="{FF2B5EF4-FFF2-40B4-BE49-F238E27FC236}">
                <a16:creationId xmlns:a16="http://schemas.microsoft.com/office/drawing/2014/main" id="{BDA7F9DD-BA62-F34E-51C2-52C30AF8A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94" y="1994591"/>
            <a:ext cx="3922066" cy="37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0FB7E-1B50-A605-1B0F-3CA60578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2594-84C9-2ABF-C083-C599CE9B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7B98-5230-B58F-C570-BBEEABEF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3780889"/>
            <a:ext cx="11966800" cy="24349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Grand theories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3600" dirty="0"/>
              <a:t>- </a:t>
            </a:r>
            <a:r>
              <a:rPr lang="en-US" sz="3200" dirty="0"/>
              <a:t>e.g. </a:t>
            </a:r>
            <a:r>
              <a:rPr lang="en-US" sz="3200" dirty="0" err="1"/>
              <a:t>marxism</a:t>
            </a:r>
            <a:r>
              <a:rPr lang="en-US" sz="3200" dirty="0"/>
              <a:t>, feminism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Middle-range theories</a:t>
            </a:r>
          </a:p>
          <a:p>
            <a:pPr marL="457200" lvl="1" indent="0">
              <a:buNone/>
            </a:pPr>
            <a:r>
              <a:rPr lang="en-US" dirty="0"/>
              <a:t>- e.g. democratic peace theory, rational voter theory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E3445-E916-2862-DF45-E19886F5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EFEA-C8D6-AB6C-F949-34A5E399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74AF38-9ABF-B453-01C0-032B64D33034}"/>
              </a:ext>
            </a:extLst>
          </p:cNvPr>
          <p:cNvSpPr txBox="1">
            <a:spLocks/>
          </p:cNvSpPr>
          <p:nvPr/>
        </p:nvSpPr>
        <p:spPr>
          <a:xfrm>
            <a:off x="506028" y="2066340"/>
            <a:ext cx="8864004" cy="414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vary in scope, </a:t>
            </a:r>
            <a:r>
              <a:rPr lang="en-US" dirty="0" err="1"/>
              <a:t>generalisability</a:t>
            </a:r>
            <a:r>
              <a:rPr lang="en-US" dirty="0"/>
              <a:t>, level of abstraction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60242-914E-4182-8742-F705F597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1FF3-11E9-1142-2D65-CA57E460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role of theory in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9F2D5-E391-1F3E-FC7E-CAD1C77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8FA1-9ED5-B3F5-993C-FB697629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E8BA52-4EDC-6181-8D83-5DDF7F2661E4}"/>
              </a:ext>
            </a:extLst>
          </p:cNvPr>
          <p:cNvSpPr txBox="1">
            <a:spLocks/>
          </p:cNvSpPr>
          <p:nvPr/>
        </p:nvSpPr>
        <p:spPr>
          <a:xfrm>
            <a:off x="457250" y="1768389"/>
            <a:ext cx="10857191" cy="42971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Theories can offer potential answers to our research questions</a:t>
            </a:r>
          </a:p>
          <a:p>
            <a:endParaRPr lang="en-US" dirty="0"/>
          </a:p>
          <a:p>
            <a:r>
              <a:rPr lang="en-US" dirty="0"/>
              <a:t>Research can be used for:</a:t>
            </a:r>
          </a:p>
          <a:p>
            <a:pPr marL="457200" lvl="1" indent="0">
              <a:buNone/>
            </a:pPr>
            <a:r>
              <a:rPr lang="en-US" dirty="0"/>
              <a:t>-theory testing </a:t>
            </a:r>
          </a:p>
          <a:p>
            <a:pPr marL="457200" lvl="1" indent="0">
              <a:buNone/>
            </a:pPr>
            <a:r>
              <a:rPr lang="en-US" dirty="0"/>
              <a:t>-theory building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Linking relevant concepts</a:t>
            </a:r>
          </a:p>
        </p:txBody>
      </p:sp>
    </p:spTree>
    <p:extLst>
      <p:ext uri="{BB962C8B-B14F-4D97-AF65-F5344CB8AC3E}">
        <p14:creationId xmlns:p14="http://schemas.microsoft.com/office/powerpoint/2010/main" val="26355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3AFCB4-6ED2-4A1B-B74C-8E17736BF60B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1042</Words>
  <Application>Microsoft Office PowerPoint</Application>
  <PresentationFormat>Widescreen</PresentationFormat>
  <Paragraphs>264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Demi</vt:lpstr>
      <vt:lpstr>Gill Sans MT</vt:lpstr>
      <vt:lpstr>Symbol</vt:lpstr>
      <vt:lpstr>Office Theme</vt:lpstr>
      <vt:lpstr>Theories and Concepts</vt:lpstr>
      <vt:lpstr>What we will cover</vt:lpstr>
      <vt:lpstr>What is a model?</vt:lpstr>
      <vt:lpstr>What is a model?</vt:lpstr>
      <vt:lpstr>What is a model?</vt:lpstr>
      <vt:lpstr>What is a model?</vt:lpstr>
      <vt:lpstr>What is a theory?</vt:lpstr>
      <vt:lpstr>Types of theory</vt:lpstr>
      <vt:lpstr>The role of theory in research</vt:lpstr>
      <vt:lpstr>What are concepts?</vt:lpstr>
      <vt:lpstr>What are concepts?</vt:lpstr>
      <vt:lpstr>What are concepts?</vt:lpstr>
      <vt:lpstr>What are concepts?</vt:lpstr>
      <vt:lpstr>Theories to concepts</vt:lpstr>
      <vt:lpstr>Example 1 – Explaining protest</vt:lpstr>
      <vt:lpstr>Inductive and deductive research</vt:lpstr>
      <vt:lpstr>PowerPoint Presentation</vt:lpstr>
      <vt:lpstr>Example 1 – Explaining protest</vt:lpstr>
      <vt:lpstr>Why do some countries experience greater levels of political protest than others?</vt:lpstr>
      <vt:lpstr>Why do some countries experience greater levels of political protest than others?</vt:lpstr>
      <vt:lpstr>Hypotheses</vt:lpstr>
      <vt:lpstr>Why do some countries experience greater levels of political protest than others?</vt:lpstr>
      <vt:lpstr>Summary</vt:lpstr>
      <vt:lpstr>Summary</vt:lpstr>
      <vt:lpstr>Summary</vt:lpstr>
      <vt:lpstr>Next steps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105</cp:revision>
  <dcterms:created xsi:type="dcterms:W3CDTF">2023-12-20T10:52:04Z</dcterms:created>
  <dcterms:modified xsi:type="dcterms:W3CDTF">2024-02-05T14:35:48Z</dcterms:modified>
</cp:coreProperties>
</file>